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sldIdLst>
    <p:sldId id="256" r:id="rId2"/>
    <p:sldId id="318" r:id="rId3"/>
    <p:sldId id="270" r:id="rId4"/>
    <p:sldId id="271" r:id="rId5"/>
    <p:sldId id="275" r:id="rId6"/>
    <p:sldId id="272" r:id="rId7"/>
    <p:sldId id="273" r:id="rId8"/>
    <p:sldId id="258" r:id="rId9"/>
    <p:sldId id="274" r:id="rId10"/>
    <p:sldId id="268" r:id="rId11"/>
    <p:sldId id="259" r:id="rId12"/>
    <p:sldId id="276" r:id="rId13"/>
    <p:sldId id="260" r:id="rId14"/>
    <p:sldId id="277" r:id="rId15"/>
    <p:sldId id="279" r:id="rId16"/>
    <p:sldId id="278" r:id="rId17"/>
    <p:sldId id="291" r:id="rId18"/>
    <p:sldId id="292" r:id="rId19"/>
    <p:sldId id="305" r:id="rId20"/>
    <p:sldId id="306" r:id="rId21"/>
    <p:sldId id="280" r:id="rId22"/>
    <p:sldId id="281" r:id="rId23"/>
    <p:sldId id="285" r:id="rId24"/>
    <p:sldId id="286" r:id="rId25"/>
    <p:sldId id="282" r:id="rId26"/>
    <p:sldId id="283" r:id="rId27"/>
    <p:sldId id="284" r:id="rId28"/>
    <p:sldId id="287" r:id="rId29"/>
    <p:sldId id="288" r:id="rId30"/>
    <p:sldId id="289" r:id="rId31"/>
    <p:sldId id="295" r:id="rId32"/>
    <p:sldId id="307" r:id="rId33"/>
    <p:sldId id="308" r:id="rId34"/>
    <p:sldId id="309" r:id="rId35"/>
    <p:sldId id="310" r:id="rId36"/>
    <p:sldId id="311" r:id="rId37"/>
    <p:sldId id="312" r:id="rId38"/>
    <p:sldId id="313" r:id="rId39"/>
    <p:sldId id="314" r:id="rId40"/>
    <p:sldId id="315" r:id="rId41"/>
    <p:sldId id="31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ja Myburgh"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4" autoAdjust="0"/>
    <p:restoredTop sz="93428" autoAdjust="0"/>
  </p:normalViewPr>
  <p:slideViewPr>
    <p:cSldViewPr>
      <p:cViewPr varScale="1">
        <p:scale>
          <a:sx n="63" d="100"/>
          <a:sy n="63" d="100"/>
        </p:scale>
        <p:origin x="143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22F01-1D6A-4BB9-88AD-77C4BD904D44}" type="doc">
      <dgm:prSet loTypeId="urn:microsoft.com/office/officeart/2005/8/layout/hierarchy3" loCatId="hierarchy" qsTypeId="urn:microsoft.com/office/officeart/2005/8/quickstyle/simple1" qsCatId="simple" csTypeId="urn:microsoft.com/office/officeart/2005/8/colors/accent1_2" csCatId="accent1"/>
      <dgm:spPr/>
      <dgm:t>
        <a:bodyPr/>
        <a:lstStyle/>
        <a:p>
          <a:endParaRPr lang="en-US"/>
        </a:p>
      </dgm:t>
    </dgm:pt>
    <dgm:pt modelId="{ED77BEDF-5F63-4403-B48C-E9C2480B2E2A}">
      <dgm:prSet/>
      <dgm:spPr/>
      <dgm:t>
        <a:bodyPr/>
        <a:lstStyle/>
        <a:p>
          <a:pPr rtl="0"/>
          <a:r>
            <a:rPr lang="en-ZA" dirty="0" smtClean="0"/>
            <a:t>ACT 2, SCENE 1</a:t>
          </a:r>
          <a:endParaRPr lang="en-ZA" dirty="0"/>
        </a:p>
      </dgm:t>
    </dgm:pt>
    <dgm:pt modelId="{45730A64-87EE-4FB9-B1DC-D7E7B38A87EC}" type="parTrans" cxnId="{4ECE8813-EE34-4C4E-AFAB-9611E1FCAEB5}">
      <dgm:prSet/>
      <dgm:spPr/>
      <dgm:t>
        <a:bodyPr/>
        <a:lstStyle/>
        <a:p>
          <a:endParaRPr lang="en-US"/>
        </a:p>
      </dgm:t>
    </dgm:pt>
    <dgm:pt modelId="{981A5CF0-03B6-4D0A-9C0F-97FAE36651C1}" type="sibTrans" cxnId="{4ECE8813-EE34-4C4E-AFAB-9611E1FCAEB5}">
      <dgm:prSet/>
      <dgm:spPr/>
      <dgm:t>
        <a:bodyPr/>
        <a:lstStyle/>
        <a:p>
          <a:endParaRPr lang="en-US"/>
        </a:p>
      </dgm:t>
    </dgm:pt>
    <dgm:pt modelId="{A23EB115-B276-487D-A070-37006CE88343}" type="pres">
      <dgm:prSet presAssocID="{27522F01-1D6A-4BB9-88AD-77C4BD904D44}" presName="diagram" presStyleCnt="0">
        <dgm:presLayoutVars>
          <dgm:chPref val="1"/>
          <dgm:dir/>
          <dgm:animOne val="branch"/>
          <dgm:animLvl val="lvl"/>
          <dgm:resizeHandles/>
        </dgm:presLayoutVars>
      </dgm:prSet>
      <dgm:spPr/>
      <dgm:t>
        <a:bodyPr/>
        <a:lstStyle/>
        <a:p>
          <a:endParaRPr lang="en-ZA"/>
        </a:p>
      </dgm:t>
    </dgm:pt>
    <dgm:pt modelId="{C7846485-161F-4D7B-B0EA-E6EBFC193081}" type="pres">
      <dgm:prSet presAssocID="{ED77BEDF-5F63-4403-B48C-E9C2480B2E2A}" presName="root" presStyleCnt="0"/>
      <dgm:spPr/>
    </dgm:pt>
    <dgm:pt modelId="{35DD1B8B-E487-47CB-A653-DEB6D7C5819C}" type="pres">
      <dgm:prSet presAssocID="{ED77BEDF-5F63-4403-B48C-E9C2480B2E2A}" presName="rootComposite" presStyleCnt="0"/>
      <dgm:spPr/>
    </dgm:pt>
    <dgm:pt modelId="{4E8FB001-0DBC-4274-9516-D971CD3DB8AB}" type="pres">
      <dgm:prSet presAssocID="{ED77BEDF-5F63-4403-B48C-E9C2480B2E2A}" presName="rootText" presStyleLbl="node1" presStyleIdx="0" presStyleCnt="1"/>
      <dgm:spPr/>
      <dgm:t>
        <a:bodyPr/>
        <a:lstStyle/>
        <a:p>
          <a:endParaRPr lang="en-ZA"/>
        </a:p>
      </dgm:t>
    </dgm:pt>
    <dgm:pt modelId="{79E5FD58-D9E9-49F2-BD80-130B492D6C4B}" type="pres">
      <dgm:prSet presAssocID="{ED77BEDF-5F63-4403-B48C-E9C2480B2E2A}" presName="rootConnector" presStyleLbl="node1" presStyleIdx="0" presStyleCnt="1"/>
      <dgm:spPr/>
      <dgm:t>
        <a:bodyPr/>
        <a:lstStyle/>
        <a:p>
          <a:endParaRPr lang="en-ZA"/>
        </a:p>
      </dgm:t>
    </dgm:pt>
    <dgm:pt modelId="{311047A0-05A1-45A4-8827-1C9812BB4A41}" type="pres">
      <dgm:prSet presAssocID="{ED77BEDF-5F63-4403-B48C-E9C2480B2E2A}" presName="childShape" presStyleCnt="0"/>
      <dgm:spPr/>
    </dgm:pt>
  </dgm:ptLst>
  <dgm:cxnLst>
    <dgm:cxn modelId="{4ECE8813-EE34-4C4E-AFAB-9611E1FCAEB5}" srcId="{27522F01-1D6A-4BB9-88AD-77C4BD904D44}" destId="{ED77BEDF-5F63-4403-B48C-E9C2480B2E2A}" srcOrd="0" destOrd="0" parTransId="{45730A64-87EE-4FB9-B1DC-D7E7B38A87EC}" sibTransId="{981A5CF0-03B6-4D0A-9C0F-97FAE36651C1}"/>
    <dgm:cxn modelId="{6D674E1B-3032-493C-87D9-2B9867AA4126}" type="presOf" srcId="{ED77BEDF-5F63-4403-B48C-E9C2480B2E2A}" destId="{4E8FB001-0DBC-4274-9516-D971CD3DB8AB}" srcOrd="0" destOrd="0" presId="urn:microsoft.com/office/officeart/2005/8/layout/hierarchy3"/>
    <dgm:cxn modelId="{0C1B80B0-EC57-48BC-9260-7862F5D478D6}" type="presOf" srcId="{27522F01-1D6A-4BB9-88AD-77C4BD904D44}" destId="{A23EB115-B276-487D-A070-37006CE88343}" srcOrd="0" destOrd="0" presId="urn:microsoft.com/office/officeart/2005/8/layout/hierarchy3"/>
    <dgm:cxn modelId="{2AA11C92-C7A3-4CFD-AFFE-61E3E19ED74B}" type="presOf" srcId="{ED77BEDF-5F63-4403-B48C-E9C2480B2E2A}" destId="{79E5FD58-D9E9-49F2-BD80-130B492D6C4B}" srcOrd="1" destOrd="0" presId="urn:microsoft.com/office/officeart/2005/8/layout/hierarchy3"/>
    <dgm:cxn modelId="{8B5C539D-E0FF-4B26-947D-8971E8A8E894}" type="presParOf" srcId="{A23EB115-B276-487D-A070-37006CE88343}" destId="{C7846485-161F-4D7B-B0EA-E6EBFC193081}" srcOrd="0" destOrd="0" presId="urn:microsoft.com/office/officeart/2005/8/layout/hierarchy3"/>
    <dgm:cxn modelId="{91ADBAEB-4991-48E4-972A-E92BD58E95D4}" type="presParOf" srcId="{C7846485-161F-4D7B-B0EA-E6EBFC193081}" destId="{35DD1B8B-E487-47CB-A653-DEB6D7C5819C}" srcOrd="0" destOrd="0" presId="urn:microsoft.com/office/officeart/2005/8/layout/hierarchy3"/>
    <dgm:cxn modelId="{FE55A6BE-5D11-4D22-810E-40FD83406D73}" type="presParOf" srcId="{35DD1B8B-E487-47CB-A653-DEB6D7C5819C}" destId="{4E8FB001-0DBC-4274-9516-D971CD3DB8AB}" srcOrd="0" destOrd="0" presId="urn:microsoft.com/office/officeart/2005/8/layout/hierarchy3"/>
    <dgm:cxn modelId="{98976CBA-2F5B-4E37-BDC5-C13742F8BE2D}" type="presParOf" srcId="{35DD1B8B-E487-47CB-A653-DEB6D7C5819C}" destId="{79E5FD58-D9E9-49F2-BD80-130B492D6C4B}" srcOrd="1" destOrd="0" presId="urn:microsoft.com/office/officeart/2005/8/layout/hierarchy3"/>
    <dgm:cxn modelId="{64C4BB44-228C-4D2D-AC9B-9EF05D3FF748}" type="presParOf" srcId="{C7846485-161F-4D7B-B0EA-E6EBFC193081}" destId="{311047A0-05A1-45A4-8827-1C9812BB4A4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9868A-ACEB-4C8D-9698-3D2FC53C0BA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599CBBF-B99A-4573-B579-CBE9569E7E9C}">
      <dgm:prSet custT="1"/>
      <dgm:spPr/>
      <dgm:t>
        <a:bodyPr/>
        <a:lstStyle/>
        <a:p>
          <a:pPr rtl="0"/>
          <a:r>
            <a:rPr lang="en-ZA" sz="2000" b="0" i="0" baseline="0" dirty="0" smtClean="0"/>
            <a:t>THAMI:   Talk about what? Don’t you know what is going on? </a:t>
          </a:r>
          <a:endParaRPr lang="en-ZA" sz="2000" dirty="0"/>
        </a:p>
      </dgm:t>
    </dgm:pt>
    <dgm:pt modelId="{4DFC2634-57D1-4BE3-942F-08F90A3C2A1C}" type="parTrans" cxnId="{4715CA96-EA13-418D-8A56-123B4C37D338}">
      <dgm:prSet/>
      <dgm:spPr/>
      <dgm:t>
        <a:bodyPr/>
        <a:lstStyle/>
        <a:p>
          <a:endParaRPr lang="en-US"/>
        </a:p>
      </dgm:t>
    </dgm:pt>
    <dgm:pt modelId="{B8D664AA-EBC8-4AA4-83CA-96445DC91FA8}" type="sibTrans" cxnId="{4715CA96-EA13-418D-8A56-123B4C37D338}">
      <dgm:prSet/>
      <dgm:spPr/>
      <dgm:t>
        <a:bodyPr/>
        <a:lstStyle/>
        <a:p>
          <a:endParaRPr lang="en-US"/>
        </a:p>
      </dgm:t>
    </dgm:pt>
    <dgm:pt modelId="{9061C0A7-0701-4F1D-8979-11F1C07F457F}">
      <dgm:prSet custT="1"/>
      <dgm:spPr/>
      <dgm:t>
        <a:bodyPr/>
        <a:lstStyle/>
        <a:p>
          <a:pPr rtl="0"/>
          <a:r>
            <a:rPr lang="en-ZA" sz="2000" b="0" i="0" baseline="0" dirty="0" smtClean="0"/>
            <a:t>ISABEL:  Don’t be stupid, </a:t>
          </a:r>
          <a:r>
            <a:rPr lang="en-ZA" sz="2000" b="0" i="0" baseline="0" dirty="0" err="1" smtClean="0"/>
            <a:t>Thami</a:t>
          </a:r>
          <a:r>
            <a:rPr lang="en-ZA" sz="2000" b="0" i="0" baseline="0" dirty="0" smtClean="0"/>
            <a:t>! Of course I do! You’d have to be pretty </a:t>
          </a:r>
          <a:r>
            <a:rPr lang="en-ZA" sz="2000" b="0" i="0" dirty="0" smtClean="0"/>
            <a:t> </a:t>
          </a:r>
          <a:r>
            <a:rPr lang="en-ZA" sz="2000" b="0" i="0" baseline="0" dirty="0" smtClean="0"/>
            <a:t>dumb not to know that the dreaded ‘unrest’ has finally reached us  as well.</a:t>
          </a:r>
          <a:endParaRPr lang="en-ZA" sz="2000" dirty="0"/>
        </a:p>
      </dgm:t>
    </dgm:pt>
    <dgm:pt modelId="{86D0006C-D17B-43A9-AB7F-04F611FAC804}" type="parTrans" cxnId="{3906A656-0C3E-4CC0-AD2C-BA9EEE14B8CF}">
      <dgm:prSet/>
      <dgm:spPr/>
      <dgm:t>
        <a:bodyPr/>
        <a:lstStyle/>
        <a:p>
          <a:endParaRPr lang="en-US"/>
        </a:p>
      </dgm:t>
    </dgm:pt>
    <dgm:pt modelId="{C78DC477-9387-422C-84A6-74AD88AAD023}" type="sibTrans" cxnId="{3906A656-0C3E-4CC0-AD2C-BA9EEE14B8CF}">
      <dgm:prSet/>
      <dgm:spPr/>
      <dgm:t>
        <a:bodyPr/>
        <a:lstStyle/>
        <a:p>
          <a:endParaRPr lang="en-US"/>
        </a:p>
      </dgm:t>
    </dgm:pt>
    <dgm:pt modelId="{AF1C06BF-AA1A-4F95-9467-AFC6094E8195}">
      <dgm:prSet custT="1"/>
      <dgm:spPr/>
      <dgm:t>
        <a:bodyPr/>
        <a:lstStyle/>
        <a:p>
          <a:pPr rtl="0"/>
          <a:r>
            <a:rPr lang="en-US" sz="2000" dirty="0" smtClean="0"/>
            <a:t>THAMI:    </a:t>
          </a:r>
          <a:r>
            <a:rPr lang="en-US" sz="2000" b="0" i="0" baseline="0" dirty="0" smtClean="0"/>
            <a:t>We don’t call it that. Our word for it is </a:t>
          </a:r>
          <a:r>
            <a:rPr lang="en-US" sz="2000" b="0" i="0" baseline="0" dirty="0" err="1" smtClean="0"/>
            <a:t>Isiqalo</a:t>
          </a:r>
          <a:r>
            <a:rPr lang="en-US" sz="2000" b="0" i="0" baseline="0" dirty="0" smtClean="0"/>
            <a:t> ... The Beginning. </a:t>
          </a:r>
        </a:p>
        <a:p>
          <a:pPr rtl="0"/>
          <a:endParaRPr lang="en-US" sz="2000" b="0" i="0" baseline="0" dirty="0" smtClean="0"/>
        </a:p>
      </dgm:t>
    </dgm:pt>
    <dgm:pt modelId="{383D6429-4BF1-4875-B69F-3D30085F9C45}" type="parTrans" cxnId="{AA45BAE5-7EF6-4AD2-86B4-6A79CCC94160}">
      <dgm:prSet/>
      <dgm:spPr/>
      <dgm:t>
        <a:bodyPr/>
        <a:lstStyle/>
        <a:p>
          <a:endParaRPr lang="en-US"/>
        </a:p>
      </dgm:t>
    </dgm:pt>
    <dgm:pt modelId="{316BE692-2472-45A5-BDD3-0787F11BD9A0}" type="sibTrans" cxnId="{AA45BAE5-7EF6-4AD2-86B4-6A79CCC94160}">
      <dgm:prSet/>
      <dgm:spPr/>
      <dgm:t>
        <a:bodyPr/>
        <a:lstStyle/>
        <a:p>
          <a:endParaRPr lang="en-US"/>
        </a:p>
      </dgm:t>
    </dgm:pt>
    <dgm:pt modelId="{723C9056-CB86-4815-AD73-06CE6DB2001B}">
      <dgm:prSet/>
      <dgm:spPr/>
      <dgm:t>
        <a:bodyPr/>
        <a:lstStyle/>
        <a:p>
          <a:endParaRPr lang="en-ZA"/>
        </a:p>
      </dgm:t>
    </dgm:pt>
    <dgm:pt modelId="{55A879A3-F9A2-45A5-A9B1-002AE78A7129}" type="parTrans" cxnId="{07D23B68-5BBF-4822-B6BF-53D64678E710}">
      <dgm:prSet/>
      <dgm:spPr/>
      <dgm:t>
        <a:bodyPr/>
        <a:lstStyle/>
        <a:p>
          <a:endParaRPr lang="en-US"/>
        </a:p>
      </dgm:t>
    </dgm:pt>
    <dgm:pt modelId="{B0AA1C80-8035-4604-BC61-6BBF6DCEC95C}" type="sibTrans" cxnId="{07D23B68-5BBF-4822-B6BF-53D64678E710}">
      <dgm:prSet/>
      <dgm:spPr/>
      <dgm:t>
        <a:bodyPr/>
        <a:lstStyle/>
        <a:p>
          <a:endParaRPr lang="en-US"/>
        </a:p>
      </dgm:t>
    </dgm:pt>
    <dgm:pt modelId="{7C9D52D9-5830-4937-9D9E-9C16D6FE7627}">
      <dgm:prSet custT="1"/>
      <dgm:spPr/>
      <dgm:t>
        <a:bodyPr/>
        <a:lstStyle/>
        <a:p>
          <a:pPr algn="l" rtl="0"/>
          <a:r>
            <a:rPr lang="en-ZA" sz="2200" dirty="0" smtClean="0"/>
            <a:t>Isabel:  All right then, The Beginning.  I don’t care what it’s called.  All I’m asking you to do in explain to me how the two of us learning some poetry, cramming in potted bios…interferes with all that.</a:t>
          </a:r>
          <a:endParaRPr lang="en-ZA" sz="2200" dirty="0"/>
        </a:p>
      </dgm:t>
    </dgm:pt>
    <dgm:pt modelId="{DC57CEA6-7DA2-4FE2-9060-2AF13FF10BDD}" type="parTrans" cxnId="{9FBE22B7-6BD7-42DB-9A47-AE6ED91770B0}">
      <dgm:prSet/>
      <dgm:spPr/>
      <dgm:t>
        <a:bodyPr/>
        <a:lstStyle/>
        <a:p>
          <a:endParaRPr lang="en-ZA"/>
        </a:p>
      </dgm:t>
    </dgm:pt>
    <dgm:pt modelId="{44E540C8-62C9-4A19-B6C4-103FEB1CD032}" type="sibTrans" cxnId="{9FBE22B7-6BD7-42DB-9A47-AE6ED91770B0}">
      <dgm:prSet/>
      <dgm:spPr/>
      <dgm:t>
        <a:bodyPr/>
        <a:lstStyle/>
        <a:p>
          <a:endParaRPr lang="en-ZA"/>
        </a:p>
      </dgm:t>
    </dgm:pt>
    <dgm:pt modelId="{00940D47-8AB4-4AEC-9829-3A5FA452B2C2}">
      <dgm:prSet custScaleX="140798" custScaleY="168004" custLinFactNeighborX="-34040" custLinFactNeighborY="1417"/>
      <dgm:spPr/>
      <dgm:t>
        <a:bodyPr/>
        <a:lstStyle/>
        <a:p>
          <a:endParaRPr lang="en-ZA"/>
        </a:p>
      </dgm:t>
    </dgm:pt>
    <dgm:pt modelId="{9EF73EB6-A160-4732-AA75-53F5FF2FC572}" type="parTrans" cxnId="{AFD4E8E4-BD24-4130-B0D0-3561B7D8C825}">
      <dgm:prSet/>
      <dgm:spPr/>
      <dgm:t>
        <a:bodyPr/>
        <a:lstStyle/>
        <a:p>
          <a:endParaRPr lang="en-ZA"/>
        </a:p>
      </dgm:t>
    </dgm:pt>
    <dgm:pt modelId="{C454AC7B-4A79-4C3E-AF92-85F545D066B3}" type="sibTrans" cxnId="{AFD4E8E4-BD24-4130-B0D0-3561B7D8C825}">
      <dgm:prSet/>
      <dgm:spPr/>
      <dgm:t>
        <a:bodyPr/>
        <a:lstStyle/>
        <a:p>
          <a:endParaRPr lang="en-ZA"/>
        </a:p>
      </dgm:t>
    </dgm:pt>
    <dgm:pt modelId="{3F7AC754-D077-4F4F-9CCA-48F7E8D4D916}" type="pres">
      <dgm:prSet presAssocID="{33B9868A-ACEB-4C8D-9698-3D2FC53C0BAE}" presName="matrix" presStyleCnt="0">
        <dgm:presLayoutVars>
          <dgm:chMax val="1"/>
          <dgm:dir/>
          <dgm:resizeHandles val="exact"/>
        </dgm:presLayoutVars>
      </dgm:prSet>
      <dgm:spPr/>
      <dgm:t>
        <a:bodyPr/>
        <a:lstStyle/>
        <a:p>
          <a:endParaRPr lang="en-ZA"/>
        </a:p>
      </dgm:t>
    </dgm:pt>
    <dgm:pt modelId="{DC884E09-44BA-44E6-B083-986488D53D1D}" type="pres">
      <dgm:prSet presAssocID="{33B9868A-ACEB-4C8D-9698-3D2FC53C0BAE}" presName="diamond" presStyleLbl="bgShp" presStyleIdx="0" presStyleCnt="1" custScaleX="131428" custLinFactNeighborY="1389"/>
      <dgm:spPr/>
    </dgm:pt>
    <dgm:pt modelId="{2D5EFF2A-F096-4293-B40C-6C3C9A2F8980}" type="pres">
      <dgm:prSet presAssocID="{33B9868A-ACEB-4C8D-9698-3D2FC53C0BAE}" presName="quad1" presStyleLbl="node1" presStyleIdx="0" presStyleCnt="4" custScaleY="68295" custLinFactNeighborX="-77058" custLinFactNeighborY="85615">
        <dgm:presLayoutVars>
          <dgm:chMax val="0"/>
          <dgm:chPref val="0"/>
          <dgm:bulletEnabled val="1"/>
        </dgm:presLayoutVars>
      </dgm:prSet>
      <dgm:spPr/>
      <dgm:t>
        <a:bodyPr/>
        <a:lstStyle/>
        <a:p>
          <a:endParaRPr lang="en-US"/>
        </a:p>
      </dgm:t>
    </dgm:pt>
    <dgm:pt modelId="{B26734FD-60AA-4F63-AC9F-3FA3EBD01FF0}" type="pres">
      <dgm:prSet presAssocID="{33B9868A-ACEB-4C8D-9698-3D2FC53C0BAE}" presName="quad2" presStyleLbl="node1" presStyleIdx="1" presStyleCnt="4" custScaleX="147606" custLinFactNeighborX="45201" custLinFactNeighborY="-20505">
        <dgm:presLayoutVars>
          <dgm:chMax val="0"/>
          <dgm:chPref val="0"/>
          <dgm:bulletEnabled val="1"/>
        </dgm:presLayoutVars>
      </dgm:prSet>
      <dgm:spPr/>
      <dgm:t>
        <a:bodyPr/>
        <a:lstStyle/>
        <a:p>
          <a:endParaRPr lang="en-US"/>
        </a:p>
      </dgm:t>
    </dgm:pt>
    <dgm:pt modelId="{DA106455-F2CC-4D95-AB15-1651DFBBDB21}" type="pres">
      <dgm:prSet presAssocID="{33B9868A-ACEB-4C8D-9698-3D2FC53C0BAE}" presName="quad3" presStyleLbl="node1" presStyleIdx="2" presStyleCnt="4" custScaleX="134066" custScaleY="73109" custLinFactNeighborX="-26075" custLinFactNeighborY="53675">
        <dgm:presLayoutVars>
          <dgm:chMax val="0"/>
          <dgm:chPref val="0"/>
          <dgm:bulletEnabled val="1"/>
        </dgm:presLayoutVars>
      </dgm:prSet>
      <dgm:spPr/>
      <dgm:t>
        <a:bodyPr/>
        <a:lstStyle/>
        <a:p>
          <a:endParaRPr lang="en-US"/>
        </a:p>
      </dgm:t>
    </dgm:pt>
    <dgm:pt modelId="{5F1539E3-621B-44EF-A7FF-07EC47020990}" type="pres">
      <dgm:prSet presAssocID="{33B9868A-ACEB-4C8D-9698-3D2FC53C0BAE}" presName="quad4" presStyleLbl="node1" presStyleIdx="3" presStyleCnt="4" custScaleX="158703" custScaleY="136875" custLinFactNeighborX="34015" custLinFactNeighborY="8263">
        <dgm:presLayoutVars>
          <dgm:chMax val="0"/>
          <dgm:chPref val="0"/>
          <dgm:bulletEnabled val="1"/>
        </dgm:presLayoutVars>
      </dgm:prSet>
      <dgm:spPr/>
      <dgm:t>
        <a:bodyPr/>
        <a:lstStyle/>
        <a:p>
          <a:endParaRPr lang="en-US"/>
        </a:p>
      </dgm:t>
    </dgm:pt>
  </dgm:ptLst>
  <dgm:cxnLst>
    <dgm:cxn modelId="{108B165A-1140-4373-A9CB-4BFF7CFBFBFC}" type="presOf" srcId="{AF1C06BF-AA1A-4F95-9467-AFC6094E8195}" destId="{DA106455-F2CC-4D95-AB15-1651DFBBDB21}" srcOrd="0" destOrd="0" presId="urn:microsoft.com/office/officeart/2005/8/layout/matrix3"/>
    <dgm:cxn modelId="{07D23B68-5BBF-4822-B6BF-53D64678E710}" srcId="{33B9868A-ACEB-4C8D-9698-3D2FC53C0BAE}" destId="{723C9056-CB86-4815-AD73-06CE6DB2001B}" srcOrd="5" destOrd="0" parTransId="{55A879A3-F9A2-45A5-A9B1-002AE78A7129}" sibTransId="{B0AA1C80-8035-4604-BC61-6BBF6DCEC95C}"/>
    <dgm:cxn modelId="{AFD4E8E4-BD24-4130-B0D0-3561B7D8C825}" srcId="{33B9868A-ACEB-4C8D-9698-3D2FC53C0BAE}" destId="{00940D47-8AB4-4AEC-9829-3A5FA452B2C2}" srcOrd="4" destOrd="0" parTransId="{9EF73EB6-A160-4732-AA75-53F5FF2FC572}" sibTransId="{C454AC7B-4A79-4C3E-AF92-85F545D066B3}"/>
    <dgm:cxn modelId="{B9041969-1AE5-4872-B92A-A1C36A3410CC}" type="presOf" srcId="{33B9868A-ACEB-4C8D-9698-3D2FC53C0BAE}" destId="{3F7AC754-D077-4F4F-9CCA-48F7E8D4D916}" srcOrd="0" destOrd="0" presId="urn:microsoft.com/office/officeart/2005/8/layout/matrix3"/>
    <dgm:cxn modelId="{4715CA96-EA13-418D-8A56-123B4C37D338}" srcId="{33B9868A-ACEB-4C8D-9698-3D2FC53C0BAE}" destId="{0599CBBF-B99A-4573-B579-CBE9569E7E9C}" srcOrd="0" destOrd="0" parTransId="{4DFC2634-57D1-4BE3-942F-08F90A3C2A1C}" sibTransId="{B8D664AA-EBC8-4AA4-83CA-96445DC91FA8}"/>
    <dgm:cxn modelId="{AA45BAE5-7EF6-4AD2-86B4-6A79CCC94160}" srcId="{33B9868A-ACEB-4C8D-9698-3D2FC53C0BAE}" destId="{AF1C06BF-AA1A-4F95-9467-AFC6094E8195}" srcOrd="2" destOrd="0" parTransId="{383D6429-4BF1-4875-B69F-3D30085F9C45}" sibTransId="{316BE692-2472-45A5-BDD3-0787F11BD9A0}"/>
    <dgm:cxn modelId="{3906A656-0C3E-4CC0-AD2C-BA9EEE14B8CF}" srcId="{33B9868A-ACEB-4C8D-9698-3D2FC53C0BAE}" destId="{9061C0A7-0701-4F1D-8979-11F1C07F457F}" srcOrd="1" destOrd="0" parTransId="{86D0006C-D17B-43A9-AB7F-04F611FAC804}" sibTransId="{C78DC477-9387-422C-84A6-74AD88AAD023}"/>
    <dgm:cxn modelId="{36FA7A3E-5F2F-48DE-B03D-F15A6D3DCA47}" type="presOf" srcId="{0599CBBF-B99A-4573-B579-CBE9569E7E9C}" destId="{2D5EFF2A-F096-4293-B40C-6C3C9A2F8980}" srcOrd="0" destOrd="0" presId="urn:microsoft.com/office/officeart/2005/8/layout/matrix3"/>
    <dgm:cxn modelId="{9FBE22B7-6BD7-42DB-9A47-AE6ED91770B0}" srcId="{33B9868A-ACEB-4C8D-9698-3D2FC53C0BAE}" destId="{7C9D52D9-5830-4937-9D9E-9C16D6FE7627}" srcOrd="3" destOrd="0" parTransId="{DC57CEA6-7DA2-4FE2-9060-2AF13FF10BDD}" sibTransId="{44E540C8-62C9-4A19-B6C4-103FEB1CD032}"/>
    <dgm:cxn modelId="{3BC669A5-005B-4B00-A8E3-21117085C0FE}" type="presOf" srcId="{9061C0A7-0701-4F1D-8979-11F1C07F457F}" destId="{B26734FD-60AA-4F63-AC9F-3FA3EBD01FF0}" srcOrd="0" destOrd="0" presId="urn:microsoft.com/office/officeart/2005/8/layout/matrix3"/>
    <dgm:cxn modelId="{CDE8D900-F110-41F1-990C-7E80186C8EFF}" type="presOf" srcId="{7C9D52D9-5830-4937-9D9E-9C16D6FE7627}" destId="{5F1539E3-621B-44EF-A7FF-07EC47020990}" srcOrd="0" destOrd="0" presId="urn:microsoft.com/office/officeart/2005/8/layout/matrix3"/>
    <dgm:cxn modelId="{16439A65-3D95-447E-B9FD-341F239F9900}" type="presParOf" srcId="{3F7AC754-D077-4F4F-9CCA-48F7E8D4D916}" destId="{DC884E09-44BA-44E6-B083-986488D53D1D}" srcOrd="0" destOrd="0" presId="urn:microsoft.com/office/officeart/2005/8/layout/matrix3"/>
    <dgm:cxn modelId="{038A098D-37C1-402C-B139-02E15A76FE40}" type="presParOf" srcId="{3F7AC754-D077-4F4F-9CCA-48F7E8D4D916}" destId="{2D5EFF2A-F096-4293-B40C-6C3C9A2F8980}" srcOrd="1" destOrd="0" presId="urn:microsoft.com/office/officeart/2005/8/layout/matrix3"/>
    <dgm:cxn modelId="{6B584B65-F184-4263-954C-283C8CFB8E49}" type="presParOf" srcId="{3F7AC754-D077-4F4F-9CCA-48F7E8D4D916}" destId="{B26734FD-60AA-4F63-AC9F-3FA3EBD01FF0}" srcOrd="2" destOrd="0" presId="urn:microsoft.com/office/officeart/2005/8/layout/matrix3"/>
    <dgm:cxn modelId="{B6D41633-D1B9-472C-A68E-81680E5114B2}" type="presParOf" srcId="{3F7AC754-D077-4F4F-9CCA-48F7E8D4D916}" destId="{DA106455-F2CC-4D95-AB15-1651DFBBDB21}" srcOrd="3" destOrd="0" presId="urn:microsoft.com/office/officeart/2005/8/layout/matrix3"/>
    <dgm:cxn modelId="{6EF0EF5C-E26A-4F2B-A62A-9F37C0B43FB7}" type="presParOf" srcId="{3F7AC754-D077-4F4F-9CCA-48F7E8D4D916}" destId="{5F1539E3-621B-44EF-A7FF-07EC4702099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2ED49-F530-4B2E-AE8E-E5FF837E11B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7B797A5-2AF6-452B-B598-B6FA903B579B}" type="pres">
      <dgm:prSet presAssocID="{6BB2ED49-F530-4B2E-AE8E-E5FF837E11BB}" presName="Name0" presStyleCnt="0">
        <dgm:presLayoutVars>
          <dgm:dir/>
          <dgm:resizeHandles val="exact"/>
        </dgm:presLayoutVars>
      </dgm:prSet>
      <dgm:spPr/>
      <dgm:t>
        <a:bodyPr/>
        <a:lstStyle/>
        <a:p>
          <a:endParaRPr lang="en-ZA"/>
        </a:p>
      </dgm:t>
    </dgm:pt>
  </dgm:ptLst>
  <dgm:cxnLst>
    <dgm:cxn modelId="{ACBD0C0A-CB87-40E5-9199-225F8FFC4ED6}" type="presOf" srcId="{6BB2ED49-F530-4B2E-AE8E-E5FF837E11BB}" destId="{F7B797A5-2AF6-452B-B598-B6FA903B579B}"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522F01-1D6A-4BB9-88AD-77C4BD904D4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D77BEDF-5F63-4403-B48C-E9C2480B2E2A}">
      <dgm:prSet/>
      <dgm:spPr/>
      <dgm:t>
        <a:bodyPr/>
        <a:lstStyle/>
        <a:p>
          <a:pPr rtl="0"/>
          <a:r>
            <a:rPr lang="en-ZA" dirty="0" smtClean="0"/>
            <a:t>ACT 2, SCENE 2</a:t>
          </a:r>
          <a:endParaRPr lang="en-ZA" dirty="0"/>
        </a:p>
      </dgm:t>
    </dgm:pt>
    <dgm:pt modelId="{45730A64-87EE-4FB9-B1DC-D7E7B38A87EC}" type="parTrans" cxnId="{4ECE8813-EE34-4C4E-AFAB-9611E1FCAEB5}">
      <dgm:prSet/>
      <dgm:spPr/>
      <dgm:t>
        <a:bodyPr/>
        <a:lstStyle/>
        <a:p>
          <a:endParaRPr lang="en-US"/>
        </a:p>
      </dgm:t>
    </dgm:pt>
    <dgm:pt modelId="{981A5CF0-03B6-4D0A-9C0F-97FAE36651C1}" type="sibTrans" cxnId="{4ECE8813-EE34-4C4E-AFAB-9611E1FCAEB5}">
      <dgm:prSet/>
      <dgm:spPr/>
      <dgm:t>
        <a:bodyPr/>
        <a:lstStyle/>
        <a:p>
          <a:endParaRPr lang="en-US"/>
        </a:p>
      </dgm:t>
    </dgm:pt>
    <dgm:pt modelId="{A23EB115-B276-487D-A070-37006CE88343}" type="pres">
      <dgm:prSet presAssocID="{27522F01-1D6A-4BB9-88AD-77C4BD904D44}" presName="diagram" presStyleCnt="0">
        <dgm:presLayoutVars>
          <dgm:chPref val="1"/>
          <dgm:dir/>
          <dgm:animOne val="branch"/>
          <dgm:animLvl val="lvl"/>
          <dgm:resizeHandles/>
        </dgm:presLayoutVars>
      </dgm:prSet>
      <dgm:spPr/>
      <dgm:t>
        <a:bodyPr/>
        <a:lstStyle/>
        <a:p>
          <a:endParaRPr lang="en-ZA"/>
        </a:p>
      </dgm:t>
    </dgm:pt>
    <dgm:pt modelId="{C7846485-161F-4D7B-B0EA-E6EBFC193081}" type="pres">
      <dgm:prSet presAssocID="{ED77BEDF-5F63-4403-B48C-E9C2480B2E2A}" presName="root" presStyleCnt="0"/>
      <dgm:spPr/>
    </dgm:pt>
    <dgm:pt modelId="{35DD1B8B-E487-47CB-A653-DEB6D7C5819C}" type="pres">
      <dgm:prSet presAssocID="{ED77BEDF-5F63-4403-B48C-E9C2480B2E2A}" presName="rootComposite" presStyleCnt="0"/>
      <dgm:spPr/>
    </dgm:pt>
    <dgm:pt modelId="{4E8FB001-0DBC-4274-9516-D971CD3DB8AB}" type="pres">
      <dgm:prSet presAssocID="{ED77BEDF-5F63-4403-B48C-E9C2480B2E2A}" presName="rootText" presStyleLbl="node1" presStyleIdx="0" presStyleCnt="1"/>
      <dgm:spPr/>
      <dgm:t>
        <a:bodyPr/>
        <a:lstStyle/>
        <a:p>
          <a:endParaRPr lang="en-ZA"/>
        </a:p>
      </dgm:t>
    </dgm:pt>
    <dgm:pt modelId="{79E5FD58-D9E9-49F2-BD80-130B492D6C4B}" type="pres">
      <dgm:prSet presAssocID="{ED77BEDF-5F63-4403-B48C-E9C2480B2E2A}" presName="rootConnector" presStyleLbl="node1" presStyleIdx="0" presStyleCnt="1"/>
      <dgm:spPr/>
      <dgm:t>
        <a:bodyPr/>
        <a:lstStyle/>
        <a:p>
          <a:endParaRPr lang="en-ZA"/>
        </a:p>
      </dgm:t>
    </dgm:pt>
    <dgm:pt modelId="{311047A0-05A1-45A4-8827-1C9812BB4A41}" type="pres">
      <dgm:prSet presAssocID="{ED77BEDF-5F63-4403-B48C-E9C2480B2E2A}" presName="childShape" presStyleCnt="0"/>
      <dgm:spPr/>
    </dgm:pt>
  </dgm:ptLst>
  <dgm:cxnLst>
    <dgm:cxn modelId="{4ECE8813-EE34-4C4E-AFAB-9611E1FCAEB5}" srcId="{27522F01-1D6A-4BB9-88AD-77C4BD904D44}" destId="{ED77BEDF-5F63-4403-B48C-E9C2480B2E2A}" srcOrd="0" destOrd="0" parTransId="{45730A64-87EE-4FB9-B1DC-D7E7B38A87EC}" sibTransId="{981A5CF0-03B6-4D0A-9C0F-97FAE36651C1}"/>
    <dgm:cxn modelId="{CA4C8435-D313-43C4-95C0-F847CB2B8134}" type="presOf" srcId="{ED77BEDF-5F63-4403-B48C-E9C2480B2E2A}" destId="{79E5FD58-D9E9-49F2-BD80-130B492D6C4B}" srcOrd="1" destOrd="0" presId="urn:microsoft.com/office/officeart/2005/8/layout/hierarchy3"/>
    <dgm:cxn modelId="{23A5BE23-1B63-471F-94C9-12B4A124C66D}" type="presOf" srcId="{ED77BEDF-5F63-4403-B48C-E9C2480B2E2A}" destId="{4E8FB001-0DBC-4274-9516-D971CD3DB8AB}" srcOrd="0" destOrd="0" presId="urn:microsoft.com/office/officeart/2005/8/layout/hierarchy3"/>
    <dgm:cxn modelId="{F95D05DF-6E2B-468A-9F9F-43EB1EA4C51E}" type="presOf" srcId="{27522F01-1D6A-4BB9-88AD-77C4BD904D44}" destId="{A23EB115-B276-487D-A070-37006CE88343}" srcOrd="0" destOrd="0" presId="urn:microsoft.com/office/officeart/2005/8/layout/hierarchy3"/>
    <dgm:cxn modelId="{79CF2DC0-CCD2-45C6-8C2D-0A8E0721AEF1}" type="presParOf" srcId="{A23EB115-B276-487D-A070-37006CE88343}" destId="{C7846485-161F-4D7B-B0EA-E6EBFC193081}" srcOrd="0" destOrd="0" presId="urn:microsoft.com/office/officeart/2005/8/layout/hierarchy3"/>
    <dgm:cxn modelId="{48A4F179-EE51-4313-9E93-9F19C7340595}" type="presParOf" srcId="{C7846485-161F-4D7B-B0EA-E6EBFC193081}" destId="{35DD1B8B-E487-47CB-A653-DEB6D7C5819C}" srcOrd="0" destOrd="0" presId="urn:microsoft.com/office/officeart/2005/8/layout/hierarchy3"/>
    <dgm:cxn modelId="{E2FA6E8B-233B-4D80-9CD5-0098808BC6A0}" type="presParOf" srcId="{35DD1B8B-E487-47CB-A653-DEB6D7C5819C}" destId="{4E8FB001-0DBC-4274-9516-D971CD3DB8AB}" srcOrd="0" destOrd="0" presId="urn:microsoft.com/office/officeart/2005/8/layout/hierarchy3"/>
    <dgm:cxn modelId="{CF096F44-4E46-42B6-A8A8-F2F6C5767881}" type="presParOf" srcId="{35DD1B8B-E487-47CB-A653-DEB6D7C5819C}" destId="{79E5FD58-D9E9-49F2-BD80-130B492D6C4B}" srcOrd="1" destOrd="0" presId="urn:microsoft.com/office/officeart/2005/8/layout/hierarchy3"/>
    <dgm:cxn modelId="{A7A8D3F4-FA66-47CC-825F-D33DE909BE34}" type="presParOf" srcId="{C7846485-161F-4D7B-B0EA-E6EBFC193081}" destId="{311047A0-05A1-45A4-8827-1C9812BB4A4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22F01-1D6A-4BB9-88AD-77C4BD904D4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D77BEDF-5F63-4403-B48C-E9C2480B2E2A}">
      <dgm:prSet/>
      <dgm:spPr/>
      <dgm:t>
        <a:bodyPr/>
        <a:lstStyle/>
        <a:p>
          <a:pPr rtl="0"/>
          <a:r>
            <a:rPr lang="en-ZA" dirty="0" smtClean="0"/>
            <a:t>ACT 2, SCENE 4 &amp; 5</a:t>
          </a:r>
          <a:endParaRPr lang="en-ZA" dirty="0"/>
        </a:p>
      </dgm:t>
    </dgm:pt>
    <dgm:pt modelId="{45730A64-87EE-4FB9-B1DC-D7E7B38A87EC}" type="parTrans" cxnId="{4ECE8813-EE34-4C4E-AFAB-9611E1FCAEB5}">
      <dgm:prSet/>
      <dgm:spPr/>
      <dgm:t>
        <a:bodyPr/>
        <a:lstStyle/>
        <a:p>
          <a:endParaRPr lang="en-US"/>
        </a:p>
      </dgm:t>
    </dgm:pt>
    <dgm:pt modelId="{981A5CF0-03B6-4D0A-9C0F-97FAE36651C1}" type="sibTrans" cxnId="{4ECE8813-EE34-4C4E-AFAB-9611E1FCAEB5}">
      <dgm:prSet/>
      <dgm:spPr/>
      <dgm:t>
        <a:bodyPr/>
        <a:lstStyle/>
        <a:p>
          <a:endParaRPr lang="en-US"/>
        </a:p>
      </dgm:t>
    </dgm:pt>
    <dgm:pt modelId="{A23EB115-B276-487D-A070-37006CE88343}" type="pres">
      <dgm:prSet presAssocID="{27522F01-1D6A-4BB9-88AD-77C4BD904D44}" presName="diagram" presStyleCnt="0">
        <dgm:presLayoutVars>
          <dgm:chPref val="1"/>
          <dgm:dir/>
          <dgm:animOne val="branch"/>
          <dgm:animLvl val="lvl"/>
          <dgm:resizeHandles/>
        </dgm:presLayoutVars>
      </dgm:prSet>
      <dgm:spPr/>
      <dgm:t>
        <a:bodyPr/>
        <a:lstStyle/>
        <a:p>
          <a:endParaRPr lang="en-ZA"/>
        </a:p>
      </dgm:t>
    </dgm:pt>
    <dgm:pt modelId="{C7846485-161F-4D7B-B0EA-E6EBFC193081}" type="pres">
      <dgm:prSet presAssocID="{ED77BEDF-5F63-4403-B48C-E9C2480B2E2A}" presName="root" presStyleCnt="0"/>
      <dgm:spPr/>
    </dgm:pt>
    <dgm:pt modelId="{35DD1B8B-E487-47CB-A653-DEB6D7C5819C}" type="pres">
      <dgm:prSet presAssocID="{ED77BEDF-5F63-4403-B48C-E9C2480B2E2A}" presName="rootComposite" presStyleCnt="0"/>
      <dgm:spPr/>
    </dgm:pt>
    <dgm:pt modelId="{4E8FB001-0DBC-4274-9516-D971CD3DB8AB}" type="pres">
      <dgm:prSet presAssocID="{ED77BEDF-5F63-4403-B48C-E9C2480B2E2A}" presName="rootText" presStyleLbl="node1" presStyleIdx="0" presStyleCnt="1"/>
      <dgm:spPr/>
      <dgm:t>
        <a:bodyPr/>
        <a:lstStyle/>
        <a:p>
          <a:endParaRPr lang="en-ZA"/>
        </a:p>
      </dgm:t>
    </dgm:pt>
    <dgm:pt modelId="{79E5FD58-D9E9-49F2-BD80-130B492D6C4B}" type="pres">
      <dgm:prSet presAssocID="{ED77BEDF-5F63-4403-B48C-E9C2480B2E2A}" presName="rootConnector" presStyleLbl="node1" presStyleIdx="0" presStyleCnt="1"/>
      <dgm:spPr/>
      <dgm:t>
        <a:bodyPr/>
        <a:lstStyle/>
        <a:p>
          <a:endParaRPr lang="en-ZA"/>
        </a:p>
      </dgm:t>
    </dgm:pt>
    <dgm:pt modelId="{311047A0-05A1-45A4-8827-1C9812BB4A41}" type="pres">
      <dgm:prSet presAssocID="{ED77BEDF-5F63-4403-B48C-E9C2480B2E2A}" presName="childShape" presStyleCnt="0"/>
      <dgm:spPr/>
    </dgm:pt>
  </dgm:ptLst>
  <dgm:cxnLst>
    <dgm:cxn modelId="{EADB064C-44B9-4511-BB9B-B2FFC108F883}" type="presOf" srcId="{ED77BEDF-5F63-4403-B48C-E9C2480B2E2A}" destId="{4E8FB001-0DBC-4274-9516-D971CD3DB8AB}" srcOrd="0" destOrd="0" presId="urn:microsoft.com/office/officeart/2005/8/layout/hierarchy3"/>
    <dgm:cxn modelId="{4ECE8813-EE34-4C4E-AFAB-9611E1FCAEB5}" srcId="{27522F01-1D6A-4BB9-88AD-77C4BD904D44}" destId="{ED77BEDF-5F63-4403-B48C-E9C2480B2E2A}" srcOrd="0" destOrd="0" parTransId="{45730A64-87EE-4FB9-B1DC-D7E7B38A87EC}" sibTransId="{981A5CF0-03B6-4D0A-9C0F-97FAE36651C1}"/>
    <dgm:cxn modelId="{61DD385E-E5E8-48E4-A160-3571E8C467FD}" type="presOf" srcId="{ED77BEDF-5F63-4403-B48C-E9C2480B2E2A}" destId="{79E5FD58-D9E9-49F2-BD80-130B492D6C4B}" srcOrd="1" destOrd="0" presId="urn:microsoft.com/office/officeart/2005/8/layout/hierarchy3"/>
    <dgm:cxn modelId="{6217601F-AE9C-4161-A555-58AC8E542D12}" type="presOf" srcId="{27522F01-1D6A-4BB9-88AD-77C4BD904D44}" destId="{A23EB115-B276-487D-A070-37006CE88343}" srcOrd="0" destOrd="0" presId="urn:microsoft.com/office/officeart/2005/8/layout/hierarchy3"/>
    <dgm:cxn modelId="{ED560461-083F-4734-90A3-EBEB17CA710C}" type="presParOf" srcId="{A23EB115-B276-487D-A070-37006CE88343}" destId="{C7846485-161F-4D7B-B0EA-E6EBFC193081}" srcOrd="0" destOrd="0" presId="urn:microsoft.com/office/officeart/2005/8/layout/hierarchy3"/>
    <dgm:cxn modelId="{9DEA8EC4-7E0B-4B96-889C-83295D084D18}" type="presParOf" srcId="{C7846485-161F-4D7B-B0EA-E6EBFC193081}" destId="{35DD1B8B-E487-47CB-A653-DEB6D7C5819C}" srcOrd="0" destOrd="0" presId="urn:microsoft.com/office/officeart/2005/8/layout/hierarchy3"/>
    <dgm:cxn modelId="{1879CCA4-FE06-4BE8-8B35-FA8D51558F85}" type="presParOf" srcId="{35DD1B8B-E487-47CB-A653-DEB6D7C5819C}" destId="{4E8FB001-0DBC-4274-9516-D971CD3DB8AB}" srcOrd="0" destOrd="0" presId="urn:microsoft.com/office/officeart/2005/8/layout/hierarchy3"/>
    <dgm:cxn modelId="{AD7AEB17-C737-4A1C-81EF-1B658DA221D7}" type="presParOf" srcId="{35DD1B8B-E487-47CB-A653-DEB6D7C5819C}" destId="{79E5FD58-D9E9-49F2-BD80-130B492D6C4B}" srcOrd="1" destOrd="0" presId="urn:microsoft.com/office/officeart/2005/8/layout/hierarchy3"/>
    <dgm:cxn modelId="{0385C286-6E5C-41C8-868C-794FFDE3AA7B}" type="presParOf" srcId="{C7846485-161F-4D7B-B0EA-E6EBFC193081}" destId="{311047A0-05A1-45A4-8827-1C9812BB4A4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FB001-0DBC-4274-9516-D971CD3DB8AB}">
      <dsp:nvSpPr>
        <dsp:cNvPr id="0" name=""/>
        <dsp:cNvSpPr/>
      </dsp:nvSpPr>
      <dsp:spPr>
        <a:xfrm>
          <a:off x="2417489" y="657"/>
          <a:ext cx="2937420" cy="146871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rtl="0">
            <a:lnSpc>
              <a:spcPct val="90000"/>
            </a:lnSpc>
            <a:spcBef>
              <a:spcPct val="0"/>
            </a:spcBef>
            <a:spcAft>
              <a:spcPct val="35000"/>
            </a:spcAft>
          </a:pPr>
          <a:r>
            <a:rPr lang="en-ZA" sz="4800" kern="1200" dirty="0" smtClean="0"/>
            <a:t>ACT 2, SCENE 1</a:t>
          </a:r>
          <a:endParaRPr lang="en-ZA" sz="4800" kern="1200" dirty="0"/>
        </a:p>
      </dsp:txBody>
      <dsp:txXfrm>
        <a:off x="2460506" y="43674"/>
        <a:ext cx="2851386" cy="1382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0A153D-24E7-46DF-AC10-FD22AD0FCBA8}" type="datetimeFigureOut">
              <a:rPr lang="en-ZA" smtClean="0"/>
              <a:t>2020-05-15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1DBB1A-679F-4C78-8201-98D4D0DFC3DD}" type="slidenum">
              <a:rPr lang="en-ZA" smtClean="0"/>
              <a:t>‹#›</a:t>
            </a:fld>
            <a:endParaRPr lang="en-ZA"/>
          </a:p>
        </p:txBody>
      </p:sp>
    </p:spTree>
    <p:extLst>
      <p:ext uri="{BB962C8B-B14F-4D97-AF65-F5344CB8AC3E}">
        <p14:creationId xmlns:p14="http://schemas.microsoft.com/office/powerpoint/2010/main" val="289042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t>1</a:t>
            </a:fld>
            <a:endParaRPr lang="en-ZA"/>
          </a:p>
        </p:txBody>
      </p:sp>
    </p:spTree>
    <p:extLst>
      <p:ext uri="{BB962C8B-B14F-4D97-AF65-F5344CB8AC3E}">
        <p14:creationId xmlns:p14="http://schemas.microsoft.com/office/powerpoint/2010/main" val="111970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t>2</a:t>
            </a:fld>
            <a:endParaRPr lang="en-ZA"/>
          </a:p>
        </p:txBody>
      </p:sp>
    </p:spTree>
    <p:extLst>
      <p:ext uri="{BB962C8B-B14F-4D97-AF65-F5344CB8AC3E}">
        <p14:creationId xmlns:p14="http://schemas.microsoft.com/office/powerpoint/2010/main" val="108004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t>8</a:t>
            </a:fld>
            <a:endParaRPr lang="en-ZA"/>
          </a:p>
        </p:txBody>
      </p:sp>
    </p:spTree>
    <p:extLst>
      <p:ext uri="{BB962C8B-B14F-4D97-AF65-F5344CB8AC3E}">
        <p14:creationId xmlns:p14="http://schemas.microsoft.com/office/powerpoint/2010/main" val="1789154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t>9</a:t>
            </a:fld>
            <a:endParaRPr lang="en-ZA"/>
          </a:p>
        </p:txBody>
      </p:sp>
    </p:spTree>
    <p:extLst>
      <p:ext uri="{BB962C8B-B14F-4D97-AF65-F5344CB8AC3E}">
        <p14:creationId xmlns:p14="http://schemas.microsoft.com/office/powerpoint/2010/main" val="202180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0" lvl="8" indent="0">
              <a:buNone/>
            </a:pPr>
            <a:r>
              <a:rPr lang="en-ZA" baseline="0" dirty="0" smtClean="0"/>
              <a:t>Isabel is questioning </a:t>
            </a:r>
            <a:r>
              <a:rPr lang="en-ZA" baseline="0" dirty="0" err="1" smtClean="0"/>
              <a:t>Thami’s</a:t>
            </a:r>
            <a:r>
              <a:rPr lang="en-ZA" baseline="0" dirty="0" smtClean="0"/>
              <a:t> freedom.  He is fighting for freedom of oppression, freedom of choice, </a:t>
            </a:r>
            <a:r>
              <a:rPr lang="en-ZA" baseline="0" dirty="0" err="1" smtClean="0"/>
              <a:t>etc</a:t>
            </a:r>
            <a:r>
              <a:rPr lang="en-ZA" baseline="0" dirty="0" smtClean="0"/>
              <a:t> but it the comrades are still making decisions on his behalf.</a:t>
            </a:r>
          </a:p>
        </p:txBody>
      </p:sp>
      <p:sp>
        <p:nvSpPr>
          <p:cNvPr id="4" name="Slide Number Placeholder 3"/>
          <p:cNvSpPr>
            <a:spLocks noGrp="1"/>
          </p:cNvSpPr>
          <p:nvPr>
            <p:ph type="sldNum" sz="quarter" idx="10"/>
          </p:nvPr>
        </p:nvSpPr>
        <p:spPr/>
        <p:txBody>
          <a:bodyPr/>
          <a:lstStyle/>
          <a:p>
            <a:fld id="{401DBB1A-679F-4C78-8201-98D4D0DFC3DD}" type="slidenum">
              <a:rPr lang="en-ZA" smtClean="0"/>
              <a:t>11</a:t>
            </a:fld>
            <a:endParaRPr lang="en-ZA"/>
          </a:p>
        </p:txBody>
      </p:sp>
    </p:spTree>
    <p:extLst>
      <p:ext uri="{BB962C8B-B14F-4D97-AF65-F5344CB8AC3E}">
        <p14:creationId xmlns:p14="http://schemas.microsoft.com/office/powerpoint/2010/main" val="169433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t>12</a:t>
            </a:fld>
            <a:endParaRPr lang="en-ZA"/>
          </a:p>
        </p:txBody>
      </p:sp>
    </p:spTree>
    <p:extLst>
      <p:ext uri="{BB962C8B-B14F-4D97-AF65-F5344CB8AC3E}">
        <p14:creationId xmlns:p14="http://schemas.microsoft.com/office/powerpoint/2010/main" val="253308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86200" lvl="8" indent="-228600">
              <a:buAutoNum type="arabicPeriod"/>
            </a:pPr>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t>13</a:t>
            </a:fld>
            <a:endParaRPr lang="en-ZA"/>
          </a:p>
        </p:txBody>
      </p:sp>
    </p:spTree>
    <p:extLst>
      <p:ext uri="{BB962C8B-B14F-4D97-AF65-F5344CB8AC3E}">
        <p14:creationId xmlns:p14="http://schemas.microsoft.com/office/powerpoint/2010/main" val="136066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smtClean="0">
                <a:solidFill>
                  <a:prstClr val="black"/>
                </a:solidFill>
              </a:rPr>
              <a:pPr/>
              <a:t>17</a:t>
            </a:fld>
            <a:endParaRPr lang="en-ZA">
              <a:solidFill>
                <a:prstClr val="black"/>
              </a:solidFill>
            </a:endParaRPr>
          </a:p>
        </p:txBody>
      </p:sp>
    </p:spTree>
    <p:extLst>
      <p:ext uri="{BB962C8B-B14F-4D97-AF65-F5344CB8AC3E}">
        <p14:creationId xmlns:p14="http://schemas.microsoft.com/office/powerpoint/2010/main" val="119951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401DBB1A-679F-4C78-8201-98D4D0DFC3DD}" type="slidenum">
              <a:rPr lang="en-ZA">
                <a:solidFill>
                  <a:prstClr val="black"/>
                </a:solidFill>
              </a:rPr>
              <a:pPr/>
              <a:t>31</a:t>
            </a:fld>
            <a:endParaRPr lang="en-ZA">
              <a:solidFill>
                <a:prstClr val="black"/>
              </a:solidFill>
            </a:endParaRPr>
          </a:p>
        </p:txBody>
      </p:sp>
    </p:spTree>
    <p:extLst>
      <p:ext uri="{BB962C8B-B14F-4D97-AF65-F5344CB8AC3E}">
        <p14:creationId xmlns:p14="http://schemas.microsoft.com/office/powerpoint/2010/main" val="847628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a:xfrm>
            <a:off x="1921934" y="5054602"/>
            <a:ext cx="4064860" cy="279400"/>
          </a:xfrm>
        </p:spPr>
        <p:txBody>
          <a:bodyPr/>
          <a:lstStyle/>
          <a:p>
            <a:endParaRPr lang="en-ZA"/>
          </a:p>
        </p:txBody>
      </p:sp>
      <p:sp>
        <p:nvSpPr>
          <p:cNvPr id="6" name="Slide Number Placeholder 5"/>
          <p:cNvSpPr>
            <a:spLocks noGrp="1"/>
          </p:cNvSpPr>
          <p:nvPr>
            <p:ph type="sldNum" sz="quarter" idx="12"/>
          </p:nvPr>
        </p:nvSpPr>
        <p:spPr>
          <a:xfrm>
            <a:off x="6817317" y="5054602"/>
            <a:ext cx="413483" cy="279400"/>
          </a:xfrm>
        </p:spPr>
        <p:txBody>
          <a:bodyPr/>
          <a:lstStyle/>
          <a:p>
            <a:fld id="{1A0FB6C2-FCA2-4B02-B4BF-717AA9A4C2B8}" type="slidenum">
              <a:rPr lang="en-ZA" smtClean="0"/>
              <a:t>‹#›</a:t>
            </a:fld>
            <a:endParaRPr lang="en-ZA"/>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515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96ABC-C229-4B7D-AE05-51104A532D50}" type="datetimeFigureOut">
              <a:rPr lang="en-ZA" smtClean="0"/>
              <a:t>2020-05-15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A0FB6C2-FCA2-4B02-B4BF-717AA9A4C2B8}" type="slidenum">
              <a:rPr lang="en-ZA" smtClean="0"/>
              <a:t>‹#›</a:t>
            </a:fld>
            <a:endParaRPr lang="en-ZA"/>
          </a:p>
        </p:txBody>
      </p:sp>
    </p:spTree>
    <p:extLst>
      <p:ext uri="{BB962C8B-B14F-4D97-AF65-F5344CB8AC3E}">
        <p14:creationId xmlns:p14="http://schemas.microsoft.com/office/powerpoint/2010/main" val="2626253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4029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869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spTree>
    <p:extLst>
      <p:ext uri="{BB962C8B-B14F-4D97-AF65-F5344CB8AC3E}">
        <p14:creationId xmlns:p14="http://schemas.microsoft.com/office/powerpoint/2010/main" val="908836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1645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9509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023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0893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spTree>
    <p:extLst>
      <p:ext uri="{BB962C8B-B14F-4D97-AF65-F5344CB8AC3E}">
        <p14:creationId xmlns:p14="http://schemas.microsoft.com/office/powerpoint/2010/main" val="115544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096ABC-C229-4B7D-AE05-51104A532D50}" type="datetimeFigureOut">
              <a:rPr lang="en-ZA" smtClean="0"/>
              <a:t>2020-05-15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A0FB6C2-FCA2-4B02-B4BF-717AA9A4C2B8}" type="slidenum">
              <a:rPr lang="en-ZA" smtClean="0"/>
              <a:t>‹#›</a:t>
            </a:fld>
            <a:endParaRPr lang="en-ZA"/>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210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D096ABC-C229-4B7D-AE05-51104A532D50}" type="datetimeFigureOut">
              <a:rPr lang="en-ZA" smtClean="0"/>
              <a:t>2020-05-15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A0FB6C2-FCA2-4B02-B4BF-717AA9A4C2B8}" type="slidenum">
              <a:rPr lang="en-ZA" smtClean="0"/>
              <a:t>‹#›</a:t>
            </a:fld>
            <a:endParaRPr lang="en-ZA"/>
          </a:p>
        </p:txBody>
      </p:sp>
    </p:spTree>
    <p:extLst>
      <p:ext uri="{BB962C8B-B14F-4D97-AF65-F5344CB8AC3E}">
        <p14:creationId xmlns:p14="http://schemas.microsoft.com/office/powerpoint/2010/main" val="427832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D096ABC-C229-4B7D-AE05-51104A532D50}" type="datetimeFigureOut">
              <a:rPr lang="en-ZA" smtClean="0"/>
              <a:t>2020-05-15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A0FB6C2-FCA2-4B02-B4BF-717AA9A4C2B8}" type="slidenum">
              <a:rPr lang="en-ZA" smtClean="0"/>
              <a:t>‹#›</a:t>
            </a:fld>
            <a:endParaRPr lang="en-ZA"/>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6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096ABC-C229-4B7D-AE05-51104A532D50}" type="datetimeFigureOut">
              <a:rPr lang="en-ZA" smtClean="0"/>
              <a:t>2020-05-15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A0FB6C2-FCA2-4B02-B4BF-717AA9A4C2B8}" type="slidenum">
              <a:rPr lang="en-ZA" smtClean="0"/>
              <a:t>‹#›</a:t>
            </a:fld>
            <a:endParaRPr lang="en-ZA"/>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36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96ABC-C229-4B7D-AE05-51104A532D50}" type="datetimeFigureOut">
              <a:rPr lang="en-ZA" smtClean="0"/>
              <a:t>2020-05-15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A0FB6C2-FCA2-4B02-B4BF-717AA9A4C2B8}" type="slidenum">
              <a:rPr lang="en-ZA" smtClean="0"/>
              <a:t>‹#›</a:t>
            </a:fld>
            <a:endParaRPr lang="en-ZA"/>
          </a:p>
        </p:txBody>
      </p:sp>
    </p:spTree>
    <p:extLst>
      <p:ext uri="{BB962C8B-B14F-4D97-AF65-F5344CB8AC3E}">
        <p14:creationId xmlns:p14="http://schemas.microsoft.com/office/powerpoint/2010/main" val="118226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96ABC-C229-4B7D-AE05-51104A532D50}" type="datetimeFigureOut">
              <a:rPr lang="en-ZA" smtClean="0"/>
              <a:t>2020-05-15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A0FB6C2-FCA2-4B02-B4BF-717AA9A4C2B8}" type="slidenum">
              <a:rPr lang="en-ZA" smtClean="0"/>
              <a:t>‹#›</a:t>
            </a:fld>
            <a:endParaRPr lang="en-ZA"/>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150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D096ABC-C229-4B7D-AE05-51104A532D50}" type="datetimeFigureOut">
              <a:rPr lang="en-ZA" smtClean="0"/>
              <a:t>2020-05-15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A0FB6C2-FCA2-4B02-B4BF-717AA9A4C2B8}" type="slidenum">
              <a:rPr lang="en-ZA" smtClean="0"/>
              <a:t>‹#›</a:t>
            </a:fld>
            <a:endParaRPr lang="en-ZA"/>
          </a:p>
        </p:txBody>
      </p:sp>
    </p:spTree>
    <p:extLst>
      <p:ext uri="{BB962C8B-B14F-4D97-AF65-F5344CB8AC3E}">
        <p14:creationId xmlns:p14="http://schemas.microsoft.com/office/powerpoint/2010/main" val="268274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096ABC-C229-4B7D-AE05-51104A532D50}" type="datetimeFigureOut">
              <a:rPr lang="en-ZA" smtClean="0"/>
              <a:t>2020-05-15</a:t>
            </a:fld>
            <a:endParaRPr lang="en-ZA"/>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A"/>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0FB6C2-FCA2-4B02-B4BF-717AA9A4C2B8}" type="slidenum">
              <a:rPr lang="en-ZA" smtClean="0"/>
              <a:t>‹#›</a:t>
            </a:fld>
            <a:endParaRPr lang="en-ZA"/>
          </a:p>
        </p:txBody>
      </p:sp>
    </p:spTree>
    <p:extLst>
      <p:ext uri="{BB962C8B-B14F-4D97-AF65-F5344CB8AC3E}">
        <p14:creationId xmlns:p14="http://schemas.microsoft.com/office/powerpoint/2010/main" val="19947664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32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76866" y="548681"/>
            <a:ext cx="6798734" cy="1008111"/>
          </a:xfrm>
        </p:spPr>
        <p:txBody>
          <a:bodyPr>
            <a:normAutofit fontScale="90000"/>
          </a:bodyPr>
          <a:lstStyle/>
          <a:p>
            <a:r>
              <a:rPr lang="en-ZA" b="1" dirty="0" err="1" smtClean="0"/>
              <a:t>Thami’s</a:t>
            </a:r>
            <a:r>
              <a:rPr lang="en-ZA" b="1" dirty="0" smtClean="0"/>
              <a:t> fight for freedom vs freedom of association</a:t>
            </a:r>
            <a:endParaRPr lang="en-ZA" b="1" dirty="0"/>
          </a:p>
        </p:txBody>
      </p:sp>
      <p:grpSp>
        <p:nvGrpSpPr>
          <p:cNvPr id="3" name="Group 2"/>
          <p:cNvGrpSpPr/>
          <p:nvPr/>
        </p:nvGrpSpPr>
        <p:grpSpPr>
          <a:xfrm>
            <a:off x="1043608" y="2242592"/>
            <a:ext cx="1656184" cy="2122512"/>
            <a:chOff x="3726" y="1257713"/>
            <a:chExt cx="1189201" cy="1733044"/>
          </a:xfrm>
        </p:grpSpPr>
        <p:sp>
          <p:nvSpPr>
            <p:cNvPr id="4" name="Rounded Rectangle 3"/>
            <p:cNvSpPr/>
            <p:nvPr/>
          </p:nvSpPr>
          <p:spPr>
            <a:xfrm>
              <a:off x="3726" y="1257713"/>
              <a:ext cx="1155362" cy="173304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37564" y="1291552"/>
              <a:ext cx="1155363" cy="1665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ZA" sz="2000" kern="1200" dirty="0" smtClean="0"/>
                <a:t>ISABEL:</a:t>
              </a:r>
            </a:p>
            <a:p>
              <a:pPr lvl="0" defTabSz="488950" rtl="0">
                <a:lnSpc>
                  <a:spcPct val="90000"/>
                </a:lnSpc>
                <a:spcBef>
                  <a:spcPct val="0"/>
                </a:spcBef>
                <a:spcAft>
                  <a:spcPct val="35000"/>
                </a:spcAft>
              </a:pPr>
              <a:r>
                <a:rPr lang="en-ZA" sz="2000" kern="1200" dirty="0" smtClean="0"/>
                <a:t>And they are going to decide whether we can or can’t be friends?</a:t>
              </a:r>
              <a:endParaRPr lang="en-ZA" sz="2000" kern="1200" dirty="0"/>
            </a:p>
          </p:txBody>
        </p:sp>
      </p:grpSp>
      <p:grpSp>
        <p:nvGrpSpPr>
          <p:cNvPr id="6" name="Group 5"/>
          <p:cNvGrpSpPr/>
          <p:nvPr/>
        </p:nvGrpSpPr>
        <p:grpSpPr>
          <a:xfrm>
            <a:off x="2652665" y="2242592"/>
            <a:ext cx="3503511" cy="6082952"/>
            <a:chOff x="3742649" y="178945"/>
            <a:chExt cx="1517154" cy="3967669"/>
          </a:xfrm>
        </p:grpSpPr>
        <p:sp>
          <p:nvSpPr>
            <p:cNvPr id="7" name="Rounded Rectangle 6"/>
            <p:cNvSpPr/>
            <p:nvPr/>
          </p:nvSpPr>
          <p:spPr>
            <a:xfrm>
              <a:off x="3742649" y="1281568"/>
              <a:ext cx="1155362" cy="145253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3887786" y="178945"/>
              <a:ext cx="1372017" cy="3967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defTabSz="488950" rtl="0">
                <a:lnSpc>
                  <a:spcPct val="90000"/>
                </a:lnSpc>
                <a:spcBef>
                  <a:spcPct val="0"/>
                </a:spcBef>
                <a:spcAft>
                  <a:spcPct val="35000"/>
                </a:spcAft>
              </a:pPr>
              <a:r>
                <a:rPr lang="en-ZA" sz="2000" kern="1200" dirty="0" smtClean="0"/>
                <a:t>        THAMI:</a:t>
              </a:r>
            </a:p>
            <a:p>
              <a:pPr lvl="0" defTabSz="488950" rtl="0">
                <a:lnSpc>
                  <a:spcPct val="90000"/>
                </a:lnSpc>
                <a:spcBef>
                  <a:spcPct val="0"/>
                </a:spcBef>
                <a:spcAft>
                  <a:spcPct val="35000"/>
                </a:spcAft>
              </a:pPr>
              <a:r>
                <a:rPr lang="en-ZA" sz="2000" dirty="0" smtClean="0"/>
                <a:t>I was right. You don’t </a:t>
              </a:r>
            </a:p>
            <a:p>
              <a:pPr lvl="0" defTabSz="488950" rtl="0">
                <a:lnSpc>
                  <a:spcPct val="90000"/>
                </a:lnSpc>
                <a:spcBef>
                  <a:spcPct val="0"/>
                </a:spcBef>
                <a:spcAft>
                  <a:spcPct val="35000"/>
                </a:spcAft>
              </a:pPr>
              <a:r>
                <a:rPr lang="en-ZA" sz="2000" dirty="0" smtClean="0"/>
                <a:t>understand what’s </a:t>
              </a:r>
            </a:p>
            <a:p>
              <a:pPr lvl="0" defTabSz="488950" rtl="0">
                <a:lnSpc>
                  <a:spcPct val="90000"/>
                </a:lnSpc>
                <a:spcBef>
                  <a:spcPct val="0"/>
                </a:spcBef>
                <a:spcAft>
                  <a:spcPct val="35000"/>
                </a:spcAft>
              </a:pPr>
              <a:r>
                <a:rPr lang="en-ZA" sz="2000" dirty="0" smtClean="0"/>
                <a:t>going on.</a:t>
              </a:r>
              <a:endParaRPr lang="en-ZA" sz="2000" kern="1200" dirty="0" smtClean="0"/>
            </a:p>
            <a:p>
              <a:pPr lvl="0" defTabSz="488950" rtl="0">
                <a:lnSpc>
                  <a:spcPct val="90000"/>
                </a:lnSpc>
                <a:spcBef>
                  <a:spcPct val="0"/>
                </a:spcBef>
                <a:spcAft>
                  <a:spcPct val="35000"/>
                </a:spcAft>
              </a:pPr>
              <a:r>
                <a:rPr lang="en-ZA" sz="2000" kern="1200" dirty="0" smtClean="0"/>
                <a:t>	</a:t>
              </a:r>
              <a:endParaRPr lang="en-ZA" sz="2000" kern="1200" dirty="0"/>
            </a:p>
          </p:txBody>
        </p:sp>
      </p:grpSp>
      <p:grpSp>
        <p:nvGrpSpPr>
          <p:cNvPr id="9" name="Group 8"/>
          <p:cNvGrpSpPr/>
          <p:nvPr/>
        </p:nvGrpSpPr>
        <p:grpSpPr>
          <a:xfrm>
            <a:off x="5724128" y="2276872"/>
            <a:ext cx="2592288" cy="3960440"/>
            <a:chOff x="3238742" y="1257713"/>
            <a:chExt cx="1155362" cy="1733044"/>
          </a:xfrm>
        </p:grpSpPr>
        <p:sp>
          <p:nvSpPr>
            <p:cNvPr id="10" name="Rounded Rectangle 9"/>
            <p:cNvSpPr/>
            <p:nvPr/>
          </p:nvSpPr>
          <p:spPr>
            <a:xfrm>
              <a:off x="3238742" y="1257713"/>
              <a:ext cx="1155362" cy="1733044"/>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3272581" y="1291552"/>
              <a:ext cx="1087684" cy="1665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ZA" sz="2000" kern="1200" dirty="0" smtClean="0"/>
                <a:t>ISABEL:</a:t>
              </a:r>
            </a:p>
            <a:p>
              <a:pPr lvl="0" defTabSz="488950" rtl="0">
                <a:lnSpc>
                  <a:spcPct val="90000"/>
                </a:lnSpc>
                <a:spcBef>
                  <a:spcPct val="0"/>
                </a:spcBef>
                <a:spcAft>
                  <a:spcPct val="35000"/>
                </a:spcAft>
              </a:pPr>
              <a:r>
                <a:rPr lang="en-ZA" sz="2000" dirty="0" smtClean="0"/>
                <a:t>Man </a:t>
              </a:r>
              <a:r>
                <a:rPr lang="en-ZA" sz="2000" dirty="0" err="1" smtClean="0"/>
                <a:t>Thami</a:t>
              </a:r>
              <a:r>
                <a:rPr lang="en-ZA" sz="2000" dirty="0" smtClean="0"/>
                <a:t>, this great Beginning of yours sounds like…I don’t know.  Other people deciding who can and who can’t be your friends, what you must do and what you can’t do.  Is this the freedom you’ve been talking to me about?  That </a:t>
              </a:r>
              <a:r>
                <a:rPr lang="en-ZA" sz="2000" dirty="0"/>
                <a:t>y</a:t>
              </a:r>
              <a:r>
                <a:rPr lang="en-ZA" sz="2000" dirty="0" smtClean="0"/>
                <a:t>ou were going to fight for?</a:t>
              </a:r>
              <a:r>
                <a:rPr lang="en-ZA" sz="2000" kern="1200" dirty="0" smtClean="0"/>
                <a:t>	</a:t>
              </a:r>
              <a:endParaRPr lang="en-ZA" sz="2000" kern="1200" dirty="0"/>
            </a:p>
          </p:txBody>
        </p:sp>
      </p:grpSp>
      <p:pic>
        <p:nvPicPr>
          <p:cNvPr id="2052" name="Picture 4" descr="C:\Users\J. Vercuil\AppData\Local\Microsoft\Windows\Temporary Internet Files\Content.IE5\XPG1U4ZQ\People_of_Bamyan-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1772816"/>
            <a:ext cx="3024336" cy="1780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78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03857605"/>
              </p:ext>
            </p:extLst>
          </p:nvPr>
        </p:nvGraphicFramePr>
        <p:xfrm>
          <a:off x="827584" y="1196753"/>
          <a:ext cx="763284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176866" y="692697"/>
            <a:ext cx="6798734" cy="1008112"/>
          </a:xfrm>
        </p:spPr>
        <p:txBody>
          <a:bodyPr>
            <a:normAutofit fontScale="90000"/>
          </a:bodyPr>
          <a:lstStyle/>
          <a:p>
            <a:r>
              <a:rPr lang="en-ZA" b="1" dirty="0" smtClean="0"/>
              <a:t/>
            </a:r>
            <a:br>
              <a:rPr lang="en-ZA" b="1" dirty="0" smtClean="0"/>
            </a:br>
            <a:r>
              <a:rPr lang="en-ZA" sz="5300" b="1" dirty="0" smtClean="0">
                <a:solidFill>
                  <a:srgbClr val="0070C0"/>
                </a:solidFill>
              </a:rPr>
              <a:t>Contradiction</a:t>
            </a:r>
            <a:br>
              <a:rPr lang="en-ZA" sz="5300" b="1" dirty="0" smtClean="0">
                <a:solidFill>
                  <a:srgbClr val="0070C0"/>
                </a:solidFill>
              </a:rPr>
            </a:br>
            <a:endParaRPr lang="en-ZA" sz="5300" b="1" dirty="0">
              <a:solidFill>
                <a:srgbClr val="0070C0"/>
              </a:solidFill>
            </a:endParaRPr>
          </a:p>
        </p:txBody>
      </p:sp>
      <p:sp>
        <p:nvSpPr>
          <p:cNvPr id="5" name="Content Placeholder 4"/>
          <p:cNvSpPr>
            <a:spLocks noGrp="1"/>
          </p:cNvSpPr>
          <p:nvPr>
            <p:ph idx="1"/>
          </p:nvPr>
        </p:nvSpPr>
        <p:spPr>
          <a:xfrm>
            <a:off x="1176865" y="1700809"/>
            <a:ext cx="6798736" cy="4234324"/>
          </a:xfrm>
        </p:spPr>
        <p:txBody>
          <a:bodyPr>
            <a:normAutofit/>
          </a:bodyPr>
          <a:lstStyle/>
          <a:p>
            <a:r>
              <a:rPr lang="en-ZA" b="1" u="sng" dirty="0" err="1" smtClean="0"/>
              <a:t>Thami</a:t>
            </a:r>
            <a:r>
              <a:rPr lang="en-ZA" b="1" u="sng" dirty="0" smtClean="0"/>
              <a:t> is clearly contradicting himself.</a:t>
            </a:r>
          </a:p>
          <a:p>
            <a:r>
              <a:rPr lang="en-ZA" dirty="0" smtClean="0"/>
              <a:t>He is fighting for liberation, total freedom and equality for all.</a:t>
            </a:r>
          </a:p>
          <a:p>
            <a:pPr lvl="5"/>
            <a:r>
              <a:rPr lang="en-ZA" sz="4000" b="1" dirty="0" smtClean="0">
                <a:solidFill>
                  <a:srgbClr val="FF0000"/>
                </a:solidFill>
              </a:rPr>
              <a:t>YET</a:t>
            </a:r>
          </a:p>
          <a:p>
            <a:pPr marL="352425" lvl="4" indent="-352425"/>
            <a:r>
              <a:rPr lang="en-ZA" sz="2400" dirty="0" smtClean="0"/>
              <a:t>He is allowing the comrades to dictate to him who he can /cannot be friends with or associate with.</a:t>
            </a:r>
          </a:p>
          <a:p>
            <a:pPr marL="352425" lvl="4" indent="-352425"/>
            <a:r>
              <a:rPr lang="en-ZA" sz="2400" dirty="0" smtClean="0"/>
              <a:t>Isabel wants to know:   “</a:t>
            </a:r>
            <a:r>
              <a:rPr lang="en-ZA" sz="3200" dirty="0" smtClean="0">
                <a:solidFill>
                  <a:srgbClr val="FF0000"/>
                </a:solidFill>
              </a:rPr>
              <a:t>WHERE’S THE FREEDOM  IN  THAT???”</a:t>
            </a:r>
            <a:endParaRPr lang="en-ZA" sz="3200" dirty="0">
              <a:solidFill>
                <a:srgbClr val="FF0000"/>
              </a:solidFill>
            </a:endParaRPr>
          </a:p>
        </p:txBody>
      </p:sp>
    </p:spTree>
    <p:extLst>
      <p:ext uri="{BB962C8B-B14F-4D97-AF65-F5344CB8AC3E}">
        <p14:creationId xmlns:p14="http://schemas.microsoft.com/office/powerpoint/2010/main" val="4024362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7211558" cy="785471"/>
          </a:xfrm>
        </p:spPr>
        <p:txBody>
          <a:bodyPr>
            <a:normAutofit fontScale="90000"/>
          </a:bodyPr>
          <a:lstStyle/>
          <a:p>
            <a:pPr algn="l"/>
            <a:r>
              <a:rPr lang="en-ZA" b="1" dirty="0" smtClean="0">
                <a:solidFill>
                  <a:srgbClr val="0070C0"/>
                </a:solidFill>
              </a:rPr>
              <a:t>Tension between Mr M and </a:t>
            </a:r>
            <a:r>
              <a:rPr lang="en-ZA" b="1" dirty="0" err="1" smtClean="0">
                <a:solidFill>
                  <a:srgbClr val="0070C0"/>
                </a:solidFill>
              </a:rPr>
              <a:t>Thami</a:t>
            </a:r>
            <a:endParaRPr lang="en-ZA" b="1" dirty="0">
              <a:solidFill>
                <a:srgbClr val="0070C0"/>
              </a:solidFill>
            </a:endParaRPr>
          </a:p>
        </p:txBody>
      </p:sp>
      <p:sp>
        <p:nvSpPr>
          <p:cNvPr id="3" name="Content Placeholder 2"/>
          <p:cNvSpPr>
            <a:spLocks noGrp="1"/>
          </p:cNvSpPr>
          <p:nvPr>
            <p:ph idx="1"/>
          </p:nvPr>
        </p:nvSpPr>
        <p:spPr>
          <a:xfrm>
            <a:off x="1176864" y="1772816"/>
            <a:ext cx="7283567" cy="4162317"/>
          </a:xfrm>
        </p:spPr>
        <p:txBody>
          <a:bodyPr/>
          <a:lstStyle/>
          <a:p>
            <a:pPr marL="0" indent="0">
              <a:buNone/>
            </a:pPr>
            <a:r>
              <a:rPr lang="en-US" b="1" dirty="0"/>
              <a:t>	</a:t>
            </a:r>
            <a:endParaRPr lang="en-ZA" dirty="0"/>
          </a:p>
        </p:txBody>
      </p:sp>
      <p:sp>
        <p:nvSpPr>
          <p:cNvPr id="4" name="Oval 3"/>
          <p:cNvSpPr/>
          <p:nvPr/>
        </p:nvSpPr>
        <p:spPr>
          <a:xfrm>
            <a:off x="467544" y="1556792"/>
            <a:ext cx="5256584" cy="4896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t>MR M:</a:t>
            </a:r>
          </a:p>
          <a:p>
            <a:pPr>
              <a:tabLst>
                <a:tab pos="3497263" algn="l"/>
              </a:tabLst>
            </a:pPr>
            <a:r>
              <a:rPr lang="en-ZA" sz="2600" dirty="0" smtClean="0"/>
              <a:t>Oh </a:t>
            </a:r>
            <a:r>
              <a:rPr lang="en-ZA" sz="2600" dirty="0" err="1"/>
              <a:t>Thami</a:t>
            </a:r>
            <a:r>
              <a:rPr lang="en-ZA" sz="2600" dirty="0"/>
              <a:t> ... you learn your lessons so well!  The </a:t>
            </a:r>
            <a:r>
              <a:rPr lang="en-ZA" sz="2600" dirty="0" smtClean="0"/>
              <a:t> Revolution has </a:t>
            </a:r>
            <a:r>
              <a:rPr lang="en-ZA" sz="2600" dirty="0"/>
              <a:t>only just </a:t>
            </a:r>
            <a:r>
              <a:rPr lang="en-ZA" sz="2600" dirty="0" smtClean="0"/>
              <a:t> begun </a:t>
            </a:r>
            <a:r>
              <a:rPr lang="en-ZA" sz="2600" dirty="0"/>
              <a:t>and you are already </a:t>
            </a:r>
            <a:r>
              <a:rPr lang="en-ZA" sz="2600" dirty="0">
                <a:solidFill>
                  <a:schemeClr val="tx1">
                    <a:lumMod val="95000"/>
                    <a:lumOff val="5000"/>
                  </a:schemeClr>
                </a:solidFill>
              </a:rPr>
              <a:t>word perfect</a:t>
            </a:r>
            <a:r>
              <a:rPr lang="en-ZA" sz="2600" dirty="0"/>
              <a:t>. </a:t>
            </a:r>
            <a:r>
              <a:rPr lang="en-ZA" sz="2600" dirty="0" smtClean="0"/>
              <a:t>  So </a:t>
            </a:r>
            <a:r>
              <a:rPr lang="en-ZA" sz="2600" dirty="0"/>
              <a:t>then tell me, do you think I agree with this inferior Bantu </a:t>
            </a:r>
            <a:r>
              <a:rPr lang="en-ZA" sz="2600" dirty="0" smtClean="0"/>
              <a:t>Education </a:t>
            </a:r>
            <a:r>
              <a:rPr lang="en-ZA" sz="2600" dirty="0"/>
              <a:t>that is being </a:t>
            </a:r>
            <a:r>
              <a:rPr lang="en-ZA" sz="2600" dirty="0" smtClean="0"/>
              <a:t>   </a:t>
            </a:r>
          </a:p>
          <a:p>
            <a:pPr>
              <a:tabLst>
                <a:tab pos="3497263" algn="l"/>
              </a:tabLst>
            </a:pPr>
            <a:r>
              <a:rPr lang="en-ZA" sz="2600" dirty="0"/>
              <a:t> </a:t>
            </a:r>
            <a:r>
              <a:rPr lang="en-ZA" sz="2600" dirty="0" smtClean="0"/>
              <a:t>      forced </a:t>
            </a:r>
            <a:r>
              <a:rPr lang="en-ZA" sz="2600" dirty="0"/>
              <a:t>on you? </a:t>
            </a:r>
          </a:p>
        </p:txBody>
      </p:sp>
      <p:sp>
        <p:nvSpPr>
          <p:cNvPr id="5" name="Rounded Rectangle 4"/>
          <p:cNvSpPr/>
          <p:nvPr/>
        </p:nvSpPr>
        <p:spPr>
          <a:xfrm>
            <a:off x="5940152" y="2420888"/>
            <a:ext cx="2304256" cy="30963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dirty="0" smtClean="0"/>
              <a:t>THAMI:</a:t>
            </a:r>
          </a:p>
          <a:p>
            <a:pPr algn="ctr"/>
            <a:endParaRPr lang="en-ZA" dirty="0"/>
          </a:p>
          <a:p>
            <a:pPr algn="ctr"/>
            <a:r>
              <a:rPr lang="en-ZA" sz="4800" dirty="0" smtClean="0"/>
              <a:t>You teach it.</a:t>
            </a:r>
            <a:endParaRPr lang="en-ZA" sz="4800" dirty="0"/>
          </a:p>
        </p:txBody>
      </p:sp>
    </p:spTree>
    <p:extLst>
      <p:ext uri="{BB962C8B-B14F-4D97-AF65-F5344CB8AC3E}">
        <p14:creationId xmlns:p14="http://schemas.microsoft.com/office/powerpoint/2010/main" val="2086013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028343"/>
            <a:ext cx="7488832" cy="3970318"/>
          </a:xfrm>
          <a:prstGeom prst="rect">
            <a:avLst/>
          </a:prstGeom>
        </p:spPr>
        <p:txBody>
          <a:bodyPr/>
          <a:lstStyle/>
          <a:p>
            <a:endParaRPr lang="en-ZA"/>
          </a:p>
        </p:txBody>
      </p:sp>
      <p:sp>
        <p:nvSpPr>
          <p:cNvPr id="4" name="Title 3"/>
          <p:cNvSpPr>
            <a:spLocks noGrp="1"/>
          </p:cNvSpPr>
          <p:nvPr>
            <p:ph type="title"/>
          </p:nvPr>
        </p:nvSpPr>
        <p:spPr>
          <a:xfrm>
            <a:off x="1176866" y="548681"/>
            <a:ext cx="6798734" cy="1440159"/>
          </a:xfrm>
        </p:spPr>
        <p:txBody>
          <a:bodyPr>
            <a:noAutofit/>
          </a:bodyPr>
          <a:lstStyle/>
          <a:p>
            <a:r>
              <a:rPr lang="en-ZA" sz="3200" b="1" dirty="0" smtClean="0">
                <a:solidFill>
                  <a:srgbClr val="0070C0"/>
                </a:solidFill>
              </a:rPr>
              <a:t>THAMI ACCUSES MR M OF AGREEING WITH BANTU EDUCATION</a:t>
            </a:r>
            <a:endParaRPr lang="en-ZA" sz="3200" b="1" dirty="0">
              <a:solidFill>
                <a:srgbClr val="0070C0"/>
              </a:solidFill>
            </a:endParaRPr>
          </a:p>
        </p:txBody>
      </p:sp>
      <p:sp>
        <p:nvSpPr>
          <p:cNvPr id="5" name="Content Placeholder 4"/>
          <p:cNvSpPr>
            <a:spLocks noGrp="1"/>
          </p:cNvSpPr>
          <p:nvPr>
            <p:ph idx="1"/>
          </p:nvPr>
        </p:nvSpPr>
        <p:spPr>
          <a:xfrm>
            <a:off x="1176864" y="2490135"/>
            <a:ext cx="7283567" cy="3444997"/>
          </a:xfrm>
        </p:spPr>
        <p:txBody>
          <a:bodyPr>
            <a:normAutofit fontScale="92500"/>
          </a:bodyPr>
          <a:lstStyle/>
          <a:p>
            <a:r>
              <a:rPr lang="en-US" sz="3000" dirty="0" err="1">
                <a:solidFill>
                  <a:schemeClr val="tx1"/>
                </a:solidFill>
              </a:rPr>
              <a:t>Mr</a:t>
            </a:r>
            <a:r>
              <a:rPr lang="en-US" sz="3000" dirty="0">
                <a:solidFill>
                  <a:schemeClr val="tx1"/>
                </a:solidFill>
              </a:rPr>
              <a:t> M is clearly </a:t>
            </a:r>
            <a:r>
              <a:rPr lang="en-US" sz="3000" dirty="0" smtClean="0">
                <a:solidFill>
                  <a:schemeClr val="tx1"/>
                </a:solidFill>
              </a:rPr>
              <a:t>extremely disappointed </a:t>
            </a:r>
            <a:r>
              <a:rPr lang="en-US" sz="3000" dirty="0">
                <a:solidFill>
                  <a:schemeClr val="tx1"/>
                </a:solidFill>
              </a:rPr>
              <a:t>in </a:t>
            </a:r>
            <a:r>
              <a:rPr lang="en-US" sz="3000" dirty="0" err="1" smtClean="0">
                <a:solidFill>
                  <a:schemeClr val="tx1"/>
                </a:solidFill>
              </a:rPr>
              <a:t>Thami</a:t>
            </a:r>
            <a:r>
              <a:rPr lang="en-US" sz="3000" dirty="0" smtClean="0">
                <a:solidFill>
                  <a:schemeClr val="tx1"/>
                </a:solidFill>
              </a:rPr>
              <a:t> (his </a:t>
            </a:r>
            <a:r>
              <a:rPr lang="en-US" sz="3000" dirty="0" err="1">
                <a:solidFill>
                  <a:schemeClr val="tx1"/>
                </a:solidFill>
              </a:rPr>
              <a:t>favourite</a:t>
            </a:r>
            <a:r>
              <a:rPr lang="en-US" sz="3000" dirty="0">
                <a:solidFill>
                  <a:schemeClr val="tx1"/>
                </a:solidFill>
              </a:rPr>
              <a:t> </a:t>
            </a:r>
            <a:r>
              <a:rPr lang="en-US" sz="3000" dirty="0" smtClean="0">
                <a:solidFill>
                  <a:schemeClr val="tx1"/>
                </a:solidFill>
              </a:rPr>
              <a:t>student) who accuses </a:t>
            </a:r>
            <a:r>
              <a:rPr lang="en-US" sz="3000" dirty="0">
                <a:solidFill>
                  <a:schemeClr val="tx1"/>
                </a:solidFill>
              </a:rPr>
              <a:t>him of being a traitor.</a:t>
            </a:r>
          </a:p>
          <a:p>
            <a:r>
              <a:rPr lang="en-ZA" sz="3200" dirty="0" smtClean="0">
                <a:solidFill>
                  <a:schemeClr val="tx1"/>
                </a:solidFill>
              </a:rPr>
              <a:t>MR M’s defence:</a:t>
            </a:r>
          </a:p>
          <a:p>
            <a:pPr lvl="1"/>
            <a:r>
              <a:rPr lang="en-ZA" sz="2800" dirty="0" smtClean="0">
                <a:solidFill>
                  <a:schemeClr val="tx1"/>
                </a:solidFill>
              </a:rPr>
              <a:t>MR M: …I </a:t>
            </a:r>
            <a:r>
              <a:rPr lang="en-ZA" sz="2800" dirty="0">
                <a:solidFill>
                  <a:schemeClr val="tx1"/>
                </a:solidFill>
              </a:rPr>
              <a:t>regarded it as my duty, my deepest obligation to you young men and women to </a:t>
            </a:r>
            <a:r>
              <a:rPr lang="en-ZA" sz="2800" b="1" dirty="0">
                <a:solidFill>
                  <a:srgbClr val="FF0000"/>
                </a:solidFill>
              </a:rPr>
              <a:t>sabotage</a:t>
            </a:r>
            <a:r>
              <a:rPr lang="en-ZA" sz="2800" dirty="0">
                <a:solidFill>
                  <a:schemeClr val="tx1"/>
                </a:solidFill>
              </a:rPr>
              <a:t> </a:t>
            </a:r>
            <a:r>
              <a:rPr lang="en-ZA" sz="2800" dirty="0" smtClean="0">
                <a:solidFill>
                  <a:schemeClr val="tx1"/>
                </a:solidFill>
              </a:rPr>
              <a:t>it</a:t>
            </a:r>
            <a:r>
              <a:rPr lang="en-ZA" sz="2800" dirty="0">
                <a:solidFill>
                  <a:schemeClr val="tx1"/>
                </a:solidFill>
              </a:rPr>
              <a:t> </a:t>
            </a:r>
            <a:r>
              <a:rPr lang="en-ZA" sz="2800" dirty="0" smtClean="0">
                <a:solidFill>
                  <a:schemeClr val="tx1"/>
                </a:solidFill>
              </a:rPr>
              <a:t>(inferior Bantu Education).</a:t>
            </a:r>
          </a:p>
          <a:p>
            <a:pPr marL="0" indent="0">
              <a:buNone/>
            </a:pPr>
            <a:endParaRPr lang="en-ZA" sz="3200" dirty="0" smtClean="0">
              <a:solidFill>
                <a:schemeClr val="tx1"/>
              </a:solidFill>
            </a:endParaRPr>
          </a:p>
          <a:p>
            <a:endParaRPr lang="en-ZA" dirty="0"/>
          </a:p>
        </p:txBody>
      </p:sp>
    </p:spTree>
    <p:extLst>
      <p:ext uri="{BB962C8B-B14F-4D97-AF65-F5344CB8AC3E}">
        <p14:creationId xmlns:p14="http://schemas.microsoft.com/office/powerpoint/2010/main" val="4284412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224135"/>
          </a:xfrm>
        </p:spPr>
        <p:txBody>
          <a:bodyPr>
            <a:normAutofit/>
          </a:bodyPr>
          <a:lstStyle/>
          <a:p>
            <a:r>
              <a:rPr lang="en-ZA" sz="3200" b="1" dirty="0" smtClean="0">
                <a:solidFill>
                  <a:srgbClr val="0070C0"/>
                </a:solidFill>
              </a:rPr>
              <a:t>How did Mr M sabotage Bantu Education in his class? </a:t>
            </a:r>
            <a:endParaRPr lang="en-ZA" sz="3200" b="1" dirty="0">
              <a:solidFill>
                <a:srgbClr val="0070C0"/>
              </a:solidFill>
            </a:endParaRPr>
          </a:p>
        </p:txBody>
      </p:sp>
      <p:sp>
        <p:nvSpPr>
          <p:cNvPr id="3" name="Content Placeholder 2"/>
          <p:cNvSpPr>
            <a:spLocks noGrp="1"/>
          </p:cNvSpPr>
          <p:nvPr>
            <p:ph idx="1"/>
          </p:nvPr>
        </p:nvSpPr>
        <p:spPr>
          <a:xfrm>
            <a:off x="683568" y="1772816"/>
            <a:ext cx="7704856" cy="4464495"/>
          </a:xfrm>
        </p:spPr>
        <p:txBody>
          <a:bodyPr>
            <a:normAutofit fontScale="92500" lnSpcReduction="20000"/>
          </a:bodyPr>
          <a:lstStyle/>
          <a:p>
            <a:pPr marL="0" indent="0">
              <a:buNone/>
            </a:pPr>
            <a:r>
              <a:rPr lang="en-US" sz="2800" dirty="0" smtClean="0">
                <a:solidFill>
                  <a:schemeClr val="tx1"/>
                </a:solidFill>
              </a:rPr>
              <a:t>		"</a:t>
            </a:r>
            <a:r>
              <a:rPr lang="en-US" sz="2800" b="1" dirty="0">
                <a:solidFill>
                  <a:schemeClr val="tx1"/>
                </a:solidFill>
              </a:rPr>
              <a:t>Sabotage</a:t>
            </a:r>
            <a:r>
              <a:rPr lang="en-US" sz="2800" dirty="0">
                <a:solidFill>
                  <a:schemeClr val="tx1"/>
                </a:solidFill>
              </a:rPr>
              <a:t>" means to challenge or undermine. </a:t>
            </a:r>
            <a:endParaRPr lang="en-US" sz="2800" dirty="0" smtClean="0">
              <a:solidFill>
                <a:schemeClr val="tx1"/>
              </a:solidFill>
            </a:endParaRPr>
          </a:p>
          <a:p>
            <a:pPr marL="0" indent="0">
              <a:buNone/>
            </a:pPr>
            <a:r>
              <a:rPr lang="en-US" sz="2800" dirty="0" smtClean="0">
                <a:solidFill>
                  <a:schemeClr val="tx1"/>
                </a:solidFill>
              </a:rPr>
              <a:t> </a:t>
            </a:r>
          </a:p>
          <a:p>
            <a:pPr marL="228600" indent="-228600">
              <a:buAutoNum type="arabicPeriod"/>
            </a:pPr>
            <a:r>
              <a:rPr lang="en-US" sz="2800" dirty="0" err="1" smtClean="0">
                <a:solidFill>
                  <a:schemeClr val="tx1"/>
                </a:solidFill>
              </a:rPr>
              <a:t>Mr</a:t>
            </a:r>
            <a:r>
              <a:rPr lang="en-US" sz="2800" dirty="0" smtClean="0">
                <a:solidFill>
                  <a:schemeClr val="tx1"/>
                </a:solidFill>
              </a:rPr>
              <a:t> </a:t>
            </a:r>
            <a:r>
              <a:rPr lang="en-US" sz="2800" dirty="0">
                <a:solidFill>
                  <a:schemeClr val="tx1"/>
                </a:solidFill>
              </a:rPr>
              <a:t>M taught his learners to think for </a:t>
            </a:r>
            <a:r>
              <a:rPr lang="en-US" sz="2800" dirty="0" smtClean="0">
                <a:solidFill>
                  <a:schemeClr val="tx1"/>
                </a:solidFill>
              </a:rPr>
              <a:t>themselves and to </a:t>
            </a:r>
            <a:r>
              <a:rPr lang="en-US" sz="2800" dirty="0">
                <a:solidFill>
                  <a:schemeClr val="tx1"/>
                </a:solidFill>
              </a:rPr>
              <a:t>think independently.  He liberated their minds rather then enslaving them with just an inferior education.</a:t>
            </a:r>
          </a:p>
          <a:p>
            <a:pPr marL="228600" indent="-228600">
              <a:buAutoNum type="arabicPeriod"/>
            </a:pPr>
            <a:r>
              <a:rPr lang="en-US" sz="2800" b="1" dirty="0">
                <a:solidFill>
                  <a:schemeClr val="tx1"/>
                </a:solidFill>
              </a:rPr>
              <a:t> “irrefutable proof of my success”  </a:t>
            </a:r>
            <a:r>
              <a:rPr lang="en-US" sz="2800" dirty="0">
                <a:solidFill>
                  <a:schemeClr val="tx1"/>
                </a:solidFill>
              </a:rPr>
              <a:t>=  </a:t>
            </a:r>
            <a:r>
              <a:rPr lang="en-US" sz="2800" dirty="0" err="1">
                <a:solidFill>
                  <a:schemeClr val="tx1"/>
                </a:solidFill>
              </a:rPr>
              <a:t>Thami</a:t>
            </a:r>
            <a:r>
              <a:rPr lang="en-US" sz="2800" dirty="0">
                <a:solidFill>
                  <a:schemeClr val="tx1"/>
                </a:solidFill>
              </a:rPr>
              <a:t> is an extremely </a:t>
            </a:r>
            <a:r>
              <a:rPr lang="en-US" sz="2800" dirty="0" smtClean="0">
                <a:solidFill>
                  <a:schemeClr val="tx1"/>
                </a:solidFill>
              </a:rPr>
              <a:t>eloquent, highly </a:t>
            </a:r>
            <a:r>
              <a:rPr lang="en-US" sz="2800" dirty="0">
                <a:solidFill>
                  <a:schemeClr val="tx1"/>
                </a:solidFill>
              </a:rPr>
              <a:t>intelligent and clever speaker.  He is the ultimate proof </a:t>
            </a:r>
            <a:r>
              <a:rPr lang="en-US" sz="2800" dirty="0" smtClean="0">
                <a:solidFill>
                  <a:schemeClr val="tx1"/>
                </a:solidFill>
              </a:rPr>
              <a:t>of how </a:t>
            </a:r>
            <a:r>
              <a:rPr lang="en-US" sz="2800" dirty="0">
                <a:solidFill>
                  <a:schemeClr val="tx1"/>
                </a:solidFill>
              </a:rPr>
              <a:t>successful </a:t>
            </a:r>
            <a:r>
              <a:rPr lang="en-US" sz="2800" dirty="0" err="1">
                <a:solidFill>
                  <a:schemeClr val="tx1"/>
                </a:solidFill>
              </a:rPr>
              <a:t>Mr</a:t>
            </a:r>
            <a:r>
              <a:rPr lang="en-US" sz="2800" dirty="0">
                <a:solidFill>
                  <a:schemeClr val="tx1"/>
                </a:solidFill>
              </a:rPr>
              <a:t> M’s teaching skills and techniques were.  </a:t>
            </a:r>
            <a:r>
              <a:rPr lang="en-US" sz="2800" dirty="0" err="1">
                <a:solidFill>
                  <a:schemeClr val="tx1"/>
                </a:solidFill>
              </a:rPr>
              <a:t>Mr</a:t>
            </a:r>
            <a:r>
              <a:rPr lang="en-US" sz="2800" dirty="0">
                <a:solidFill>
                  <a:schemeClr val="tx1"/>
                </a:solidFill>
              </a:rPr>
              <a:t> M has liberated </a:t>
            </a:r>
            <a:r>
              <a:rPr lang="en-US" sz="2800" dirty="0" err="1">
                <a:solidFill>
                  <a:schemeClr val="tx1"/>
                </a:solidFill>
              </a:rPr>
              <a:t>Thami’s</a:t>
            </a:r>
            <a:r>
              <a:rPr lang="en-US" sz="2800" dirty="0">
                <a:solidFill>
                  <a:schemeClr val="tx1"/>
                </a:solidFill>
              </a:rPr>
              <a:t> mind extensively </a:t>
            </a:r>
            <a:r>
              <a:rPr lang="en-US" sz="2800" dirty="0" smtClean="0">
                <a:solidFill>
                  <a:schemeClr val="tx1"/>
                </a:solidFill>
              </a:rPr>
              <a:t>and has equipped him with the </a:t>
            </a:r>
            <a:r>
              <a:rPr lang="en-US" sz="2800" dirty="0">
                <a:solidFill>
                  <a:schemeClr val="tx1"/>
                </a:solidFill>
              </a:rPr>
              <a:t>clever ability to play around with words and manipulate his comrades </a:t>
            </a:r>
            <a:r>
              <a:rPr lang="en-US" sz="2800" dirty="0" smtClean="0">
                <a:solidFill>
                  <a:schemeClr val="tx1"/>
                </a:solidFill>
              </a:rPr>
              <a:t>by using words</a:t>
            </a:r>
            <a:r>
              <a:rPr lang="en-US" sz="2800" dirty="0">
                <a:solidFill>
                  <a:schemeClr val="tx1"/>
                </a:solidFill>
              </a:rPr>
              <a:t>.</a:t>
            </a:r>
          </a:p>
          <a:p>
            <a:endParaRPr lang="en-ZA" dirty="0"/>
          </a:p>
        </p:txBody>
      </p:sp>
    </p:spTree>
    <p:extLst>
      <p:ext uri="{BB962C8B-B14F-4D97-AF65-F5344CB8AC3E}">
        <p14:creationId xmlns:p14="http://schemas.microsoft.com/office/powerpoint/2010/main" val="3505054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857479"/>
          </a:xfrm>
        </p:spPr>
        <p:txBody>
          <a:bodyPr>
            <a:normAutofit fontScale="90000"/>
          </a:bodyPr>
          <a:lstStyle/>
          <a:p>
            <a:r>
              <a:rPr lang="en-ZA" b="1" dirty="0" smtClean="0"/>
              <a:t>SIGNIFICANCE OF THE OX</a:t>
            </a:r>
            <a:endParaRPr lang="en-ZA" b="1" dirty="0"/>
          </a:p>
        </p:txBody>
      </p:sp>
      <p:sp>
        <p:nvSpPr>
          <p:cNvPr id="3" name="Content Placeholder 2"/>
          <p:cNvSpPr>
            <a:spLocks noGrp="1"/>
          </p:cNvSpPr>
          <p:nvPr>
            <p:ph idx="1"/>
          </p:nvPr>
        </p:nvSpPr>
        <p:spPr>
          <a:xfrm>
            <a:off x="1176864" y="1628801"/>
            <a:ext cx="7355575" cy="4306332"/>
          </a:xfrm>
        </p:spPr>
        <p:txBody>
          <a:bodyPr/>
          <a:lstStyle/>
          <a:p>
            <a:endParaRPr lang="en-ZA" dirty="0"/>
          </a:p>
        </p:txBody>
      </p:sp>
      <p:sp>
        <p:nvSpPr>
          <p:cNvPr id="4" name="Pentagon 3"/>
          <p:cNvSpPr/>
          <p:nvPr/>
        </p:nvSpPr>
        <p:spPr>
          <a:xfrm>
            <a:off x="1187624" y="1556792"/>
            <a:ext cx="3744416" cy="41044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MR M</a:t>
            </a:r>
            <a:r>
              <a:rPr lang="en-US" sz="2000" b="1" dirty="0" smtClean="0"/>
              <a:t>:</a:t>
            </a:r>
          </a:p>
          <a:p>
            <a:r>
              <a:rPr lang="en-US" sz="2000" b="1" dirty="0" smtClean="0"/>
              <a:t> </a:t>
            </a:r>
            <a:r>
              <a:rPr lang="en-ZA" sz="2000" dirty="0"/>
              <a:t>Tell them the difference between a man and an </a:t>
            </a:r>
            <a:r>
              <a:rPr lang="en-ZA" sz="2000" dirty="0" smtClean="0"/>
              <a:t>animal </a:t>
            </a:r>
            <a:r>
              <a:rPr lang="en-ZA" sz="2000" dirty="0"/>
              <a:t>is that </a:t>
            </a:r>
            <a:r>
              <a:rPr lang="en-ZA" sz="2000" dirty="0" smtClean="0"/>
              <a:t> </a:t>
            </a:r>
            <a:r>
              <a:rPr lang="en-ZA" sz="2000" b="1" dirty="0" smtClean="0"/>
              <a:t>Man </a:t>
            </a:r>
            <a:r>
              <a:rPr lang="en-ZA" sz="2000" b="1" dirty="0"/>
              <a:t>thinks</a:t>
            </a:r>
            <a:r>
              <a:rPr lang="en-ZA" sz="2000" dirty="0"/>
              <a:t>, and he thinks </a:t>
            </a:r>
            <a:r>
              <a:rPr lang="en-ZA" sz="2000" b="1" dirty="0"/>
              <a:t>with words.</a:t>
            </a:r>
            <a:r>
              <a:rPr lang="en-ZA" sz="2000" dirty="0"/>
              <a:t> Consider the </a:t>
            </a:r>
            <a:r>
              <a:rPr lang="en-ZA" sz="2000" dirty="0">
                <a:solidFill>
                  <a:schemeClr val="tx1"/>
                </a:solidFill>
              </a:rPr>
              <a:t>mighty ox</a:t>
            </a:r>
          </a:p>
        </p:txBody>
      </p:sp>
      <p:sp>
        <p:nvSpPr>
          <p:cNvPr id="5" name="Flowchart: Process 4"/>
          <p:cNvSpPr/>
          <p:nvPr/>
        </p:nvSpPr>
        <p:spPr>
          <a:xfrm>
            <a:off x="5249979" y="1664804"/>
            <a:ext cx="3168352" cy="4572508"/>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u="sng" dirty="0" smtClean="0"/>
              <a:t>What does </a:t>
            </a:r>
            <a:r>
              <a:rPr lang="en-ZA" b="1" u="sng" dirty="0"/>
              <a:t>M</a:t>
            </a:r>
            <a:r>
              <a:rPr lang="en-ZA" b="1" u="sng" dirty="0" smtClean="0"/>
              <a:t>r M mean?</a:t>
            </a:r>
          </a:p>
          <a:p>
            <a:pPr marL="228600" indent="-228600">
              <a:buAutoNum type="arabicPeriod"/>
            </a:pPr>
            <a:r>
              <a:rPr lang="en-ZA" dirty="0" smtClean="0"/>
              <a:t>Ox </a:t>
            </a:r>
            <a:r>
              <a:rPr lang="en-ZA" dirty="0"/>
              <a:t>is a symbol of strength and stupidity. </a:t>
            </a:r>
            <a:r>
              <a:rPr lang="en-ZA" dirty="0" smtClean="0"/>
              <a:t>(cannot speak</a:t>
            </a:r>
            <a:r>
              <a:rPr lang="en-ZA" dirty="0" smtClean="0">
                <a:solidFill>
                  <a:schemeClr val="tx1"/>
                </a:solidFill>
              </a:rPr>
              <a:t>). </a:t>
            </a:r>
            <a:endParaRPr lang="en-ZA" dirty="0">
              <a:solidFill>
                <a:schemeClr val="tx1"/>
              </a:solidFill>
            </a:endParaRPr>
          </a:p>
          <a:p>
            <a:pPr marL="228600" indent="-228600">
              <a:buAutoNum type="arabicPeriod"/>
            </a:pPr>
            <a:r>
              <a:rPr lang="en-ZA" dirty="0" smtClean="0">
                <a:solidFill>
                  <a:schemeClr val="tx1"/>
                </a:solidFill>
              </a:rPr>
              <a:t>People have the </a:t>
            </a:r>
            <a:r>
              <a:rPr lang="en-ZA" dirty="0">
                <a:solidFill>
                  <a:schemeClr val="tx1"/>
                </a:solidFill>
              </a:rPr>
              <a:t>ability to speak, </a:t>
            </a:r>
            <a:r>
              <a:rPr lang="en-ZA" dirty="0" smtClean="0">
                <a:solidFill>
                  <a:schemeClr val="tx1"/>
                </a:solidFill>
              </a:rPr>
              <a:t> it gives them power </a:t>
            </a:r>
            <a:r>
              <a:rPr lang="en-ZA" dirty="0">
                <a:solidFill>
                  <a:schemeClr val="tx1"/>
                </a:solidFill>
              </a:rPr>
              <a:t>over animals </a:t>
            </a:r>
            <a:r>
              <a:rPr lang="en-ZA" dirty="0" smtClean="0">
                <a:solidFill>
                  <a:schemeClr val="tx1"/>
                </a:solidFill>
              </a:rPr>
              <a:t>who are strong</a:t>
            </a:r>
            <a:r>
              <a:rPr lang="en-ZA" dirty="0">
                <a:solidFill>
                  <a:schemeClr val="tx1"/>
                </a:solidFill>
              </a:rPr>
              <a:t>, but </a:t>
            </a:r>
            <a:r>
              <a:rPr lang="en-ZA" dirty="0" smtClean="0">
                <a:solidFill>
                  <a:schemeClr val="tx1"/>
                </a:solidFill>
              </a:rPr>
              <a:t>unintelligent.</a:t>
            </a:r>
            <a:endParaRPr lang="en-ZA" dirty="0">
              <a:solidFill>
                <a:schemeClr val="tx1"/>
              </a:solidFill>
            </a:endParaRPr>
          </a:p>
          <a:p>
            <a:pPr marL="228600" indent="-228600">
              <a:buAutoNum type="arabicPeriod"/>
            </a:pPr>
            <a:r>
              <a:rPr lang="en-ZA" dirty="0"/>
              <a:t>Language and speaking is more powerful than strength and violence</a:t>
            </a:r>
            <a:r>
              <a:rPr lang="en-ZA" dirty="0" smtClean="0"/>
              <a:t>. </a:t>
            </a:r>
            <a:endParaRPr lang="en-ZA" dirty="0">
              <a:solidFill>
                <a:schemeClr val="tx1"/>
              </a:solidFill>
            </a:endParaRPr>
          </a:p>
          <a:p>
            <a:pPr marL="228600" indent="-228600">
              <a:buAutoNum type="arabicPeriod"/>
            </a:pPr>
            <a:r>
              <a:rPr lang="en-ZA" dirty="0">
                <a:solidFill>
                  <a:schemeClr val="tx1"/>
                </a:solidFill>
              </a:rPr>
              <a:t>Mr M feels that it is more effective to change the ideas and perceptions of people </a:t>
            </a:r>
            <a:r>
              <a:rPr lang="en-ZA" dirty="0" smtClean="0">
                <a:solidFill>
                  <a:schemeClr val="tx1"/>
                </a:solidFill>
              </a:rPr>
              <a:t>through </a:t>
            </a:r>
            <a:r>
              <a:rPr lang="en-ZA" dirty="0">
                <a:solidFill>
                  <a:schemeClr val="tx1"/>
                </a:solidFill>
              </a:rPr>
              <a:t>words </a:t>
            </a:r>
            <a:r>
              <a:rPr lang="en-ZA" dirty="0" smtClean="0">
                <a:solidFill>
                  <a:schemeClr val="tx1"/>
                </a:solidFill>
              </a:rPr>
              <a:t>as opposed to violence</a:t>
            </a:r>
            <a:r>
              <a:rPr lang="en-ZA" dirty="0">
                <a:solidFill>
                  <a:schemeClr val="tx1"/>
                </a:solidFill>
              </a:rPr>
              <a:t>.</a:t>
            </a:r>
          </a:p>
          <a:p>
            <a:pPr marL="228600" indent="-228600">
              <a:buAutoNum type="arabicPeriod"/>
            </a:pPr>
            <a:endParaRPr lang="en-ZA" dirty="0"/>
          </a:p>
        </p:txBody>
      </p:sp>
    </p:spTree>
    <p:extLst>
      <p:ext uri="{BB962C8B-B14F-4D97-AF65-F5344CB8AC3E}">
        <p14:creationId xmlns:p14="http://schemas.microsoft.com/office/powerpoint/2010/main" val="3600582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620689"/>
            <a:ext cx="6798734" cy="864096"/>
          </a:xfrm>
        </p:spPr>
        <p:txBody>
          <a:bodyPr/>
          <a:lstStyle/>
          <a:p>
            <a:r>
              <a:rPr lang="en-ZA" b="1" dirty="0" smtClean="0">
                <a:solidFill>
                  <a:srgbClr val="002060"/>
                </a:solidFill>
              </a:rPr>
              <a:t>Important themes</a:t>
            </a:r>
            <a:endParaRPr lang="en-ZA" b="1" dirty="0">
              <a:solidFill>
                <a:srgbClr val="002060"/>
              </a:solidFill>
            </a:endParaRPr>
          </a:p>
        </p:txBody>
      </p:sp>
      <p:sp>
        <p:nvSpPr>
          <p:cNvPr id="3" name="Content Placeholder 2"/>
          <p:cNvSpPr>
            <a:spLocks noGrp="1"/>
          </p:cNvSpPr>
          <p:nvPr>
            <p:ph idx="1"/>
          </p:nvPr>
        </p:nvSpPr>
        <p:spPr>
          <a:xfrm>
            <a:off x="755576" y="1556792"/>
            <a:ext cx="7632848" cy="5301208"/>
          </a:xfrm>
        </p:spPr>
        <p:txBody>
          <a:bodyPr>
            <a:normAutofit lnSpcReduction="10000"/>
          </a:bodyPr>
          <a:lstStyle/>
          <a:p>
            <a:r>
              <a:rPr lang="en-US" sz="2600" b="1" u="sng" dirty="0">
                <a:solidFill>
                  <a:schemeClr val="tx1"/>
                </a:solidFill>
              </a:rPr>
              <a:t>The themes of generation divide </a:t>
            </a:r>
            <a:endParaRPr lang="en-US" sz="2600" b="1" u="sng" dirty="0" smtClean="0">
              <a:solidFill>
                <a:schemeClr val="tx1"/>
              </a:solidFill>
            </a:endParaRPr>
          </a:p>
          <a:p>
            <a:pPr lvl="1"/>
            <a:r>
              <a:rPr lang="en-US" sz="2200" dirty="0" err="1" smtClean="0">
                <a:solidFill>
                  <a:schemeClr val="tx1"/>
                </a:solidFill>
              </a:rPr>
              <a:t>Thami</a:t>
            </a:r>
            <a:r>
              <a:rPr lang="en-US" sz="2200" dirty="0" smtClean="0">
                <a:solidFill>
                  <a:schemeClr val="tx1"/>
                </a:solidFill>
              </a:rPr>
              <a:t> </a:t>
            </a:r>
            <a:r>
              <a:rPr lang="en-US" sz="2200" dirty="0">
                <a:solidFill>
                  <a:schemeClr val="tx1"/>
                </a:solidFill>
              </a:rPr>
              <a:t>and </a:t>
            </a:r>
            <a:r>
              <a:rPr lang="en-US" sz="2200" dirty="0" err="1">
                <a:solidFill>
                  <a:schemeClr val="tx1"/>
                </a:solidFill>
              </a:rPr>
              <a:t>Mr</a:t>
            </a:r>
            <a:r>
              <a:rPr lang="en-US" sz="2200" dirty="0">
                <a:solidFill>
                  <a:schemeClr val="tx1"/>
                </a:solidFill>
              </a:rPr>
              <a:t> </a:t>
            </a:r>
            <a:r>
              <a:rPr lang="en-US" sz="2200" dirty="0" smtClean="0">
                <a:solidFill>
                  <a:schemeClr val="tx1"/>
                </a:solidFill>
              </a:rPr>
              <a:t>M </a:t>
            </a:r>
            <a:r>
              <a:rPr lang="en-US" sz="2200" dirty="0">
                <a:solidFill>
                  <a:schemeClr val="tx1"/>
                </a:solidFill>
              </a:rPr>
              <a:t>do not see eye to </a:t>
            </a:r>
            <a:r>
              <a:rPr lang="en-US" sz="2200" dirty="0" smtClean="0">
                <a:solidFill>
                  <a:schemeClr val="tx1"/>
                </a:solidFill>
              </a:rPr>
              <a:t>eye.</a:t>
            </a:r>
          </a:p>
          <a:p>
            <a:pPr lvl="1"/>
            <a:r>
              <a:rPr lang="en-US" sz="2200" dirty="0" err="1" smtClean="0">
                <a:solidFill>
                  <a:schemeClr val="tx1"/>
                </a:solidFill>
              </a:rPr>
              <a:t>Mr</a:t>
            </a:r>
            <a:r>
              <a:rPr lang="en-US" sz="2200" dirty="0" smtClean="0">
                <a:solidFill>
                  <a:schemeClr val="tx1"/>
                </a:solidFill>
              </a:rPr>
              <a:t> M believes that the struggle can only be conquered through words, deliberation and negotiations and that change will occur over a period of time.</a:t>
            </a:r>
          </a:p>
          <a:p>
            <a:pPr lvl="1"/>
            <a:r>
              <a:rPr lang="en-US" sz="2200" dirty="0" err="1" smtClean="0">
                <a:solidFill>
                  <a:schemeClr val="tx1"/>
                </a:solidFill>
              </a:rPr>
              <a:t>Thami</a:t>
            </a:r>
            <a:r>
              <a:rPr lang="en-US" sz="2200" dirty="0" smtClean="0">
                <a:solidFill>
                  <a:schemeClr val="tx1"/>
                </a:solidFill>
              </a:rPr>
              <a:t> is impatient and wants change to happen instantly and immediately, therefore he resorts to the belief of violence.</a:t>
            </a:r>
          </a:p>
          <a:p>
            <a:pPr marL="273050" lvl="1" indent="-273050"/>
            <a:r>
              <a:rPr lang="en-US" sz="2600" b="1" u="sng" dirty="0">
                <a:solidFill>
                  <a:schemeClr val="tx1"/>
                </a:solidFill>
              </a:rPr>
              <a:t>theme – negative effects of Apartheid</a:t>
            </a:r>
            <a:endParaRPr lang="en-US" sz="2600" b="1" u="sng" dirty="0" smtClean="0">
              <a:solidFill>
                <a:schemeClr val="tx1"/>
              </a:solidFill>
            </a:endParaRPr>
          </a:p>
          <a:p>
            <a:pPr lvl="1"/>
            <a:r>
              <a:rPr lang="en-US" sz="2200" dirty="0" smtClean="0">
                <a:solidFill>
                  <a:schemeClr val="tx1"/>
                </a:solidFill>
              </a:rPr>
              <a:t>brought </a:t>
            </a:r>
            <a:r>
              <a:rPr lang="en-US" sz="2200" dirty="0">
                <a:solidFill>
                  <a:schemeClr val="tx1"/>
                </a:solidFill>
              </a:rPr>
              <a:t>division between </a:t>
            </a:r>
            <a:r>
              <a:rPr lang="en-US" sz="2200" dirty="0" smtClean="0">
                <a:solidFill>
                  <a:schemeClr val="tx1"/>
                </a:solidFill>
              </a:rPr>
              <a:t>black </a:t>
            </a:r>
            <a:r>
              <a:rPr lang="en-US" sz="2200" dirty="0">
                <a:solidFill>
                  <a:schemeClr val="tx1"/>
                </a:solidFill>
              </a:rPr>
              <a:t>and </a:t>
            </a:r>
            <a:r>
              <a:rPr lang="en-US" sz="2200" dirty="0" smtClean="0">
                <a:solidFill>
                  <a:schemeClr val="tx1"/>
                </a:solidFill>
              </a:rPr>
              <a:t>white (</a:t>
            </a:r>
            <a:r>
              <a:rPr lang="en-US" sz="2200" dirty="0" err="1" smtClean="0">
                <a:solidFill>
                  <a:schemeClr val="tx1"/>
                </a:solidFill>
              </a:rPr>
              <a:t>Thami</a:t>
            </a:r>
            <a:r>
              <a:rPr lang="en-US" sz="2200" dirty="0" smtClean="0">
                <a:solidFill>
                  <a:schemeClr val="tx1"/>
                </a:solidFill>
              </a:rPr>
              <a:t> and Isabel)</a:t>
            </a:r>
          </a:p>
          <a:p>
            <a:pPr lvl="1"/>
            <a:r>
              <a:rPr lang="en-US" sz="2200" dirty="0" smtClean="0">
                <a:solidFill>
                  <a:schemeClr val="tx1"/>
                </a:solidFill>
              </a:rPr>
              <a:t>also brought division between </a:t>
            </a:r>
            <a:r>
              <a:rPr lang="en-US" sz="2200" dirty="0">
                <a:solidFill>
                  <a:schemeClr val="tx1"/>
                </a:solidFill>
              </a:rPr>
              <a:t>black and </a:t>
            </a:r>
            <a:r>
              <a:rPr lang="en-US" sz="2200" dirty="0" smtClean="0">
                <a:solidFill>
                  <a:schemeClr val="tx1"/>
                </a:solidFill>
              </a:rPr>
              <a:t>black (</a:t>
            </a:r>
            <a:r>
              <a:rPr lang="en-US" sz="2200" dirty="0" err="1" smtClean="0">
                <a:solidFill>
                  <a:schemeClr val="tx1"/>
                </a:solidFill>
              </a:rPr>
              <a:t>Mr</a:t>
            </a:r>
            <a:r>
              <a:rPr lang="en-US" sz="2200" dirty="0" smtClean="0">
                <a:solidFill>
                  <a:schemeClr val="tx1"/>
                </a:solidFill>
              </a:rPr>
              <a:t> M and </a:t>
            </a:r>
            <a:r>
              <a:rPr lang="en-US" sz="2200" dirty="0" err="1" smtClean="0">
                <a:solidFill>
                  <a:schemeClr val="tx1"/>
                </a:solidFill>
              </a:rPr>
              <a:t>Thami</a:t>
            </a:r>
            <a:r>
              <a:rPr lang="en-US" sz="2200" dirty="0" smtClean="0">
                <a:solidFill>
                  <a:schemeClr val="tx1"/>
                </a:solidFill>
              </a:rPr>
              <a:t>).</a:t>
            </a:r>
          </a:p>
          <a:p>
            <a:pPr marL="457200" lvl="1" indent="0" algn="ctr">
              <a:buNone/>
            </a:pPr>
            <a:r>
              <a:rPr lang="en-US" sz="2200" b="1" dirty="0" smtClean="0">
                <a:solidFill>
                  <a:srgbClr val="FF0000"/>
                </a:solidFill>
              </a:rPr>
              <a:t>******************************************</a:t>
            </a:r>
            <a:endParaRPr lang="en-ZA" sz="2200" b="1" dirty="0">
              <a:solidFill>
                <a:srgbClr val="FF0000"/>
              </a:solidFill>
            </a:endParaRPr>
          </a:p>
          <a:p>
            <a:endParaRPr lang="en-ZA" dirty="0"/>
          </a:p>
        </p:txBody>
      </p:sp>
    </p:spTree>
    <p:extLst>
      <p:ext uri="{BB962C8B-B14F-4D97-AF65-F5344CB8AC3E}">
        <p14:creationId xmlns:p14="http://schemas.microsoft.com/office/powerpoint/2010/main" val="1307034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80">
                                          <p:stCondLst>
                                            <p:cond delay="0"/>
                                          </p:stCondLst>
                                        </p:cTn>
                                        <p:tgtEl>
                                          <p:spTgt spid="3">
                                            <p:txEl>
                                              <p:pRg st="1" end="1"/>
                                            </p:txEl>
                                          </p:spTgt>
                                        </p:tgtEl>
                                      </p:cBhvr>
                                    </p:animEffect>
                                    <p:anim calcmode="lin" valueType="num">
                                      <p:cBhvr>
                                        <p:cTn id="2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xEl>
                                              <p:pRg st="1" end="1"/>
                                            </p:txEl>
                                          </p:spTgt>
                                        </p:tgtEl>
                                      </p:cBhvr>
                                      <p:to x="100000" y="60000"/>
                                    </p:animScale>
                                    <p:animScale>
                                      <p:cBhvr>
                                        <p:cTn id="34" dur="166" decel="50000">
                                          <p:stCondLst>
                                            <p:cond delay="676"/>
                                          </p:stCondLst>
                                        </p:cTn>
                                        <p:tgtEl>
                                          <p:spTgt spid="3">
                                            <p:txEl>
                                              <p:pRg st="1" end="1"/>
                                            </p:txEl>
                                          </p:spTgt>
                                        </p:tgtEl>
                                      </p:cBhvr>
                                      <p:to x="100000" y="100000"/>
                                    </p:animScale>
                                    <p:animScale>
                                      <p:cBhvr>
                                        <p:cTn id="35" dur="26">
                                          <p:stCondLst>
                                            <p:cond delay="1312"/>
                                          </p:stCondLst>
                                        </p:cTn>
                                        <p:tgtEl>
                                          <p:spTgt spid="3">
                                            <p:txEl>
                                              <p:pRg st="1" end="1"/>
                                            </p:txEl>
                                          </p:spTgt>
                                        </p:tgtEl>
                                      </p:cBhvr>
                                      <p:to x="100000" y="80000"/>
                                    </p:animScale>
                                    <p:animScale>
                                      <p:cBhvr>
                                        <p:cTn id="36" dur="166" decel="50000">
                                          <p:stCondLst>
                                            <p:cond delay="1338"/>
                                          </p:stCondLst>
                                        </p:cTn>
                                        <p:tgtEl>
                                          <p:spTgt spid="3">
                                            <p:txEl>
                                              <p:pRg st="1" end="1"/>
                                            </p:txEl>
                                          </p:spTgt>
                                        </p:tgtEl>
                                      </p:cBhvr>
                                      <p:to x="100000" y="100000"/>
                                    </p:animScale>
                                    <p:animScale>
                                      <p:cBhvr>
                                        <p:cTn id="37" dur="26">
                                          <p:stCondLst>
                                            <p:cond delay="1642"/>
                                          </p:stCondLst>
                                        </p:cTn>
                                        <p:tgtEl>
                                          <p:spTgt spid="3">
                                            <p:txEl>
                                              <p:pRg st="1" end="1"/>
                                            </p:txEl>
                                          </p:spTgt>
                                        </p:tgtEl>
                                      </p:cBhvr>
                                      <p:to x="100000" y="90000"/>
                                    </p:animScale>
                                    <p:animScale>
                                      <p:cBhvr>
                                        <p:cTn id="38" dur="166" decel="50000">
                                          <p:stCondLst>
                                            <p:cond delay="1668"/>
                                          </p:stCondLst>
                                        </p:cTn>
                                        <p:tgtEl>
                                          <p:spTgt spid="3">
                                            <p:txEl>
                                              <p:pRg st="1" end="1"/>
                                            </p:txEl>
                                          </p:spTgt>
                                        </p:tgtEl>
                                      </p:cBhvr>
                                      <p:to x="100000" y="100000"/>
                                    </p:animScale>
                                    <p:animScale>
                                      <p:cBhvr>
                                        <p:cTn id="39" dur="26">
                                          <p:stCondLst>
                                            <p:cond delay="1808"/>
                                          </p:stCondLst>
                                        </p:cTn>
                                        <p:tgtEl>
                                          <p:spTgt spid="3">
                                            <p:txEl>
                                              <p:pRg st="1" end="1"/>
                                            </p:txEl>
                                          </p:spTgt>
                                        </p:tgtEl>
                                      </p:cBhvr>
                                      <p:to x="100000" y="95000"/>
                                    </p:animScale>
                                    <p:animScale>
                                      <p:cBhvr>
                                        <p:cTn id="40" dur="166" decel="50000">
                                          <p:stCondLst>
                                            <p:cond delay="1834"/>
                                          </p:stCondLst>
                                        </p:cTn>
                                        <p:tgtEl>
                                          <p:spTgt spid="3">
                                            <p:txEl>
                                              <p:pRg st="1" end="1"/>
                                            </p:txEl>
                                          </p:spTgt>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wipe(down)">
                                      <p:cBhvr>
                                        <p:cTn id="59" dur="580">
                                          <p:stCondLst>
                                            <p:cond delay="0"/>
                                          </p:stCondLst>
                                        </p:cTn>
                                        <p:tgtEl>
                                          <p:spTgt spid="3">
                                            <p:txEl>
                                              <p:pRg st="3" end="3"/>
                                            </p:txEl>
                                          </p:spTgt>
                                        </p:tgtEl>
                                      </p:cBhvr>
                                    </p:animEffect>
                                    <p:anim calcmode="lin" valueType="num">
                                      <p:cBhvr>
                                        <p:cTn id="6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3" end="3"/>
                                            </p:txEl>
                                          </p:spTgt>
                                        </p:tgtEl>
                                      </p:cBhvr>
                                      <p:to x="100000" y="60000"/>
                                    </p:animScale>
                                    <p:animScale>
                                      <p:cBhvr>
                                        <p:cTn id="66" dur="166" decel="50000">
                                          <p:stCondLst>
                                            <p:cond delay="676"/>
                                          </p:stCondLst>
                                        </p:cTn>
                                        <p:tgtEl>
                                          <p:spTgt spid="3">
                                            <p:txEl>
                                              <p:pRg st="3" end="3"/>
                                            </p:txEl>
                                          </p:spTgt>
                                        </p:tgtEl>
                                      </p:cBhvr>
                                      <p:to x="100000" y="100000"/>
                                    </p:animScale>
                                    <p:animScale>
                                      <p:cBhvr>
                                        <p:cTn id="67" dur="26">
                                          <p:stCondLst>
                                            <p:cond delay="1312"/>
                                          </p:stCondLst>
                                        </p:cTn>
                                        <p:tgtEl>
                                          <p:spTgt spid="3">
                                            <p:txEl>
                                              <p:pRg st="3" end="3"/>
                                            </p:txEl>
                                          </p:spTgt>
                                        </p:tgtEl>
                                      </p:cBhvr>
                                      <p:to x="100000" y="80000"/>
                                    </p:animScale>
                                    <p:animScale>
                                      <p:cBhvr>
                                        <p:cTn id="68" dur="166" decel="50000">
                                          <p:stCondLst>
                                            <p:cond delay="1338"/>
                                          </p:stCondLst>
                                        </p:cTn>
                                        <p:tgtEl>
                                          <p:spTgt spid="3">
                                            <p:txEl>
                                              <p:pRg st="3" end="3"/>
                                            </p:txEl>
                                          </p:spTgt>
                                        </p:tgtEl>
                                      </p:cBhvr>
                                      <p:to x="100000" y="100000"/>
                                    </p:animScale>
                                    <p:animScale>
                                      <p:cBhvr>
                                        <p:cTn id="69" dur="26">
                                          <p:stCondLst>
                                            <p:cond delay="1642"/>
                                          </p:stCondLst>
                                        </p:cTn>
                                        <p:tgtEl>
                                          <p:spTgt spid="3">
                                            <p:txEl>
                                              <p:pRg st="3" end="3"/>
                                            </p:txEl>
                                          </p:spTgt>
                                        </p:tgtEl>
                                      </p:cBhvr>
                                      <p:to x="100000" y="90000"/>
                                    </p:animScale>
                                    <p:animScale>
                                      <p:cBhvr>
                                        <p:cTn id="70" dur="166" decel="50000">
                                          <p:stCondLst>
                                            <p:cond delay="1668"/>
                                          </p:stCondLst>
                                        </p:cTn>
                                        <p:tgtEl>
                                          <p:spTgt spid="3">
                                            <p:txEl>
                                              <p:pRg st="3" end="3"/>
                                            </p:txEl>
                                          </p:spTgt>
                                        </p:tgtEl>
                                      </p:cBhvr>
                                      <p:to x="100000" y="100000"/>
                                    </p:animScale>
                                    <p:animScale>
                                      <p:cBhvr>
                                        <p:cTn id="71" dur="26">
                                          <p:stCondLst>
                                            <p:cond delay="1808"/>
                                          </p:stCondLst>
                                        </p:cTn>
                                        <p:tgtEl>
                                          <p:spTgt spid="3">
                                            <p:txEl>
                                              <p:pRg st="3" end="3"/>
                                            </p:txEl>
                                          </p:spTgt>
                                        </p:tgtEl>
                                      </p:cBhvr>
                                      <p:to x="100000" y="95000"/>
                                    </p:animScale>
                                    <p:animScale>
                                      <p:cBhvr>
                                        <p:cTn id="72" dur="166" decel="50000">
                                          <p:stCondLst>
                                            <p:cond delay="1834"/>
                                          </p:stCondLst>
                                        </p:cTn>
                                        <p:tgtEl>
                                          <p:spTgt spid="3">
                                            <p:txEl>
                                              <p:pRg st="3" end="3"/>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Effect transition="in" filter="wipe(down)">
                                      <p:cBhvr>
                                        <p:cTn id="91" dur="580">
                                          <p:stCondLst>
                                            <p:cond delay="0"/>
                                          </p:stCondLst>
                                        </p:cTn>
                                        <p:tgtEl>
                                          <p:spTgt spid="3">
                                            <p:txEl>
                                              <p:pRg st="5" end="5"/>
                                            </p:txEl>
                                          </p:spTgt>
                                        </p:tgtEl>
                                      </p:cBhvr>
                                    </p:animEffect>
                                    <p:anim calcmode="lin" valueType="num">
                                      <p:cBhvr>
                                        <p:cTn id="92"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3">
                                            <p:txEl>
                                              <p:pRg st="5" end="5"/>
                                            </p:txEl>
                                          </p:spTgt>
                                        </p:tgtEl>
                                      </p:cBhvr>
                                      <p:to x="100000" y="60000"/>
                                    </p:animScale>
                                    <p:animScale>
                                      <p:cBhvr>
                                        <p:cTn id="98" dur="166" decel="50000">
                                          <p:stCondLst>
                                            <p:cond delay="676"/>
                                          </p:stCondLst>
                                        </p:cTn>
                                        <p:tgtEl>
                                          <p:spTgt spid="3">
                                            <p:txEl>
                                              <p:pRg st="5" end="5"/>
                                            </p:txEl>
                                          </p:spTgt>
                                        </p:tgtEl>
                                      </p:cBhvr>
                                      <p:to x="100000" y="100000"/>
                                    </p:animScale>
                                    <p:animScale>
                                      <p:cBhvr>
                                        <p:cTn id="99" dur="26">
                                          <p:stCondLst>
                                            <p:cond delay="1312"/>
                                          </p:stCondLst>
                                        </p:cTn>
                                        <p:tgtEl>
                                          <p:spTgt spid="3">
                                            <p:txEl>
                                              <p:pRg st="5" end="5"/>
                                            </p:txEl>
                                          </p:spTgt>
                                        </p:tgtEl>
                                      </p:cBhvr>
                                      <p:to x="100000" y="80000"/>
                                    </p:animScale>
                                    <p:animScale>
                                      <p:cBhvr>
                                        <p:cTn id="100" dur="166" decel="50000">
                                          <p:stCondLst>
                                            <p:cond delay="1338"/>
                                          </p:stCondLst>
                                        </p:cTn>
                                        <p:tgtEl>
                                          <p:spTgt spid="3">
                                            <p:txEl>
                                              <p:pRg st="5" end="5"/>
                                            </p:txEl>
                                          </p:spTgt>
                                        </p:tgtEl>
                                      </p:cBhvr>
                                      <p:to x="100000" y="100000"/>
                                    </p:animScale>
                                    <p:animScale>
                                      <p:cBhvr>
                                        <p:cTn id="101" dur="26">
                                          <p:stCondLst>
                                            <p:cond delay="1642"/>
                                          </p:stCondLst>
                                        </p:cTn>
                                        <p:tgtEl>
                                          <p:spTgt spid="3">
                                            <p:txEl>
                                              <p:pRg st="5" end="5"/>
                                            </p:txEl>
                                          </p:spTgt>
                                        </p:tgtEl>
                                      </p:cBhvr>
                                      <p:to x="100000" y="90000"/>
                                    </p:animScale>
                                    <p:animScale>
                                      <p:cBhvr>
                                        <p:cTn id="102" dur="166" decel="50000">
                                          <p:stCondLst>
                                            <p:cond delay="1668"/>
                                          </p:stCondLst>
                                        </p:cTn>
                                        <p:tgtEl>
                                          <p:spTgt spid="3">
                                            <p:txEl>
                                              <p:pRg st="5" end="5"/>
                                            </p:txEl>
                                          </p:spTgt>
                                        </p:tgtEl>
                                      </p:cBhvr>
                                      <p:to x="100000" y="100000"/>
                                    </p:animScale>
                                    <p:animScale>
                                      <p:cBhvr>
                                        <p:cTn id="103" dur="26">
                                          <p:stCondLst>
                                            <p:cond delay="1808"/>
                                          </p:stCondLst>
                                        </p:cTn>
                                        <p:tgtEl>
                                          <p:spTgt spid="3">
                                            <p:txEl>
                                              <p:pRg st="5" end="5"/>
                                            </p:txEl>
                                          </p:spTgt>
                                        </p:tgtEl>
                                      </p:cBhvr>
                                      <p:to x="100000" y="95000"/>
                                    </p:animScale>
                                    <p:animScale>
                                      <p:cBhvr>
                                        <p:cTn id="104" dur="166" decel="50000">
                                          <p:stCondLst>
                                            <p:cond delay="1834"/>
                                          </p:stCondLst>
                                        </p:cTn>
                                        <p:tgtEl>
                                          <p:spTgt spid="3">
                                            <p:txEl>
                                              <p:pRg st="5" end="5"/>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3">
                                            <p:txEl>
                                              <p:pRg st="6" end="6"/>
                                            </p:txEl>
                                          </p:spTgt>
                                        </p:tgtEl>
                                        <p:attrNameLst>
                                          <p:attrName>style.visibility</p:attrName>
                                        </p:attrNameLst>
                                      </p:cBhvr>
                                      <p:to>
                                        <p:strVal val="visible"/>
                                      </p:to>
                                    </p:set>
                                    <p:animEffect transition="in" filter="wipe(down)">
                                      <p:cBhvr>
                                        <p:cTn id="107" dur="580">
                                          <p:stCondLst>
                                            <p:cond delay="0"/>
                                          </p:stCondLst>
                                        </p:cTn>
                                        <p:tgtEl>
                                          <p:spTgt spid="3">
                                            <p:txEl>
                                              <p:pRg st="6" end="6"/>
                                            </p:txEl>
                                          </p:spTgt>
                                        </p:tgtEl>
                                      </p:cBhvr>
                                    </p:animEffect>
                                    <p:anim calcmode="lin" valueType="num">
                                      <p:cBhvr>
                                        <p:cTn id="108"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
                                            <p:txEl>
                                              <p:pRg st="6" end="6"/>
                                            </p:txEl>
                                          </p:spTgt>
                                        </p:tgtEl>
                                      </p:cBhvr>
                                      <p:to x="100000" y="60000"/>
                                    </p:animScale>
                                    <p:animScale>
                                      <p:cBhvr>
                                        <p:cTn id="114" dur="166" decel="50000">
                                          <p:stCondLst>
                                            <p:cond delay="676"/>
                                          </p:stCondLst>
                                        </p:cTn>
                                        <p:tgtEl>
                                          <p:spTgt spid="3">
                                            <p:txEl>
                                              <p:pRg st="6" end="6"/>
                                            </p:txEl>
                                          </p:spTgt>
                                        </p:tgtEl>
                                      </p:cBhvr>
                                      <p:to x="100000" y="100000"/>
                                    </p:animScale>
                                    <p:animScale>
                                      <p:cBhvr>
                                        <p:cTn id="115" dur="26">
                                          <p:stCondLst>
                                            <p:cond delay="1312"/>
                                          </p:stCondLst>
                                        </p:cTn>
                                        <p:tgtEl>
                                          <p:spTgt spid="3">
                                            <p:txEl>
                                              <p:pRg st="6" end="6"/>
                                            </p:txEl>
                                          </p:spTgt>
                                        </p:tgtEl>
                                      </p:cBhvr>
                                      <p:to x="100000" y="80000"/>
                                    </p:animScale>
                                    <p:animScale>
                                      <p:cBhvr>
                                        <p:cTn id="116" dur="166" decel="50000">
                                          <p:stCondLst>
                                            <p:cond delay="1338"/>
                                          </p:stCondLst>
                                        </p:cTn>
                                        <p:tgtEl>
                                          <p:spTgt spid="3">
                                            <p:txEl>
                                              <p:pRg st="6" end="6"/>
                                            </p:txEl>
                                          </p:spTgt>
                                        </p:tgtEl>
                                      </p:cBhvr>
                                      <p:to x="100000" y="100000"/>
                                    </p:animScale>
                                    <p:animScale>
                                      <p:cBhvr>
                                        <p:cTn id="117" dur="26">
                                          <p:stCondLst>
                                            <p:cond delay="1642"/>
                                          </p:stCondLst>
                                        </p:cTn>
                                        <p:tgtEl>
                                          <p:spTgt spid="3">
                                            <p:txEl>
                                              <p:pRg st="6" end="6"/>
                                            </p:txEl>
                                          </p:spTgt>
                                        </p:tgtEl>
                                      </p:cBhvr>
                                      <p:to x="100000" y="90000"/>
                                    </p:animScale>
                                    <p:animScale>
                                      <p:cBhvr>
                                        <p:cTn id="118" dur="166" decel="50000">
                                          <p:stCondLst>
                                            <p:cond delay="1668"/>
                                          </p:stCondLst>
                                        </p:cTn>
                                        <p:tgtEl>
                                          <p:spTgt spid="3">
                                            <p:txEl>
                                              <p:pRg st="6" end="6"/>
                                            </p:txEl>
                                          </p:spTgt>
                                        </p:tgtEl>
                                      </p:cBhvr>
                                      <p:to x="100000" y="100000"/>
                                    </p:animScale>
                                    <p:animScale>
                                      <p:cBhvr>
                                        <p:cTn id="119" dur="26">
                                          <p:stCondLst>
                                            <p:cond delay="1808"/>
                                          </p:stCondLst>
                                        </p:cTn>
                                        <p:tgtEl>
                                          <p:spTgt spid="3">
                                            <p:txEl>
                                              <p:pRg st="6" end="6"/>
                                            </p:txEl>
                                          </p:spTgt>
                                        </p:tgtEl>
                                      </p:cBhvr>
                                      <p:to x="100000" y="95000"/>
                                    </p:animScale>
                                    <p:animScale>
                                      <p:cBhvr>
                                        <p:cTn id="120" dur="166" decel="50000">
                                          <p:stCondLst>
                                            <p:cond delay="1834"/>
                                          </p:stCondLst>
                                        </p:cTn>
                                        <p:tgtEl>
                                          <p:spTgt spid="3">
                                            <p:txEl>
                                              <p:pRg st="6" end="6"/>
                                            </p:txEl>
                                          </p:spTgt>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3">
                                            <p:txEl>
                                              <p:pRg st="7" end="7"/>
                                            </p:txEl>
                                          </p:spTgt>
                                        </p:tgtEl>
                                        <p:attrNameLst>
                                          <p:attrName>style.visibility</p:attrName>
                                        </p:attrNameLst>
                                      </p:cBhvr>
                                      <p:to>
                                        <p:strVal val="visible"/>
                                      </p:to>
                                    </p:set>
                                    <p:animEffect transition="in" filter="wipe(down)">
                                      <p:cBhvr>
                                        <p:cTn id="123" dur="580">
                                          <p:stCondLst>
                                            <p:cond delay="0"/>
                                          </p:stCondLst>
                                        </p:cTn>
                                        <p:tgtEl>
                                          <p:spTgt spid="3">
                                            <p:txEl>
                                              <p:pRg st="7" end="7"/>
                                            </p:txEl>
                                          </p:spTgt>
                                        </p:tgtEl>
                                      </p:cBhvr>
                                    </p:animEffect>
                                    <p:anim calcmode="lin" valueType="num">
                                      <p:cBhvr>
                                        <p:cTn id="12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3">
                                            <p:txEl>
                                              <p:pRg st="7" end="7"/>
                                            </p:txEl>
                                          </p:spTgt>
                                        </p:tgtEl>
                                      </p:cBhvr>
                                      <p:to x="100000" y="60000"/>
                                    </p:animScale>
                                    <p:animScale>
                                      <p:cBhvr>
                                        <p:cTn id="130" dur="166" decel="50000">
                                          <p:stCondLst>
                                            <p:cond delay="676"/>
                                          </p:stCondLst>
                                        </p:cTn>
                                        <p:tgtEl>
                                          <p:spTgt spid="3">
                                            <p:txEl>
                                              <p:pRg st="7" end="7"/>
                                            </p:txEl>
                                          </p:spTgt>
                                        </p:tgtEl>
                                      </p:cBhvr>
                                      <p:to x="100000" y="100000"/>
                                    </p:animScale>
                                    <p:animScale>
                                      <p:cBhvr>
                                        <p:cTn id="131" dur="26">
                                          <p:stCondLst>
                                            <p:cond delay="1312"/>
                                          </p:stCondLst>
                                        </p:cTn>
                                        <p:tgtEl>
                                          <p:spTgt spid="3">
                                            <p:txEl>
                                              <p:pRg st="7" end="7"/>
                                            </p:txEl>
                                          </p:spTgt>
                                        </p:tgtEl>
                                      </p:cBhvr>
                                      <p:to x="100000" y="80000"/>
                                    </p:animScale>
                                    <p:animScale>
                                      <p:cBhvr>
                                        <p:cTn id="132" dur="166" decel="50000">
                                          <p:stCondLst>
                                            <p:cond delay="1338"/>
                                          </p:stCondLst>
                                        </p:cTn>
                                        <p:tgtEl>
                                          <p:spTgt spid="3">
                                            <p:txEl>
                                              <p:pRg st="7" end="7"/>
                                            </p:txEl>
                                          </p:spTgt>
                                        </p:tgtEl>
                                      </p:cBhvr>
                                      <p:to x="100000" y="100000"/>
                                    </p:animScale>
                                    <p:animScale>
                                      <p:cBhvr>
                                        <p:cTn id="133" dur="26">
                                          <p:stCondLst>
                                            <p:cond delay="1642"/>
                                          </p:stCondLst>
                                        </p:cTn>
                                        <p:tgtEl>
                                          <p:spTgt spid="3">
                                            <p:txEl>
                                              <p:pRg st="7" end="7"/>
                                            </p:txEl>
                                          </p:spTgt>
                                        </p:tgtEl>
                                      </p:cBhvr>
                                      <p:to x="100000" y="90000"/>
                                    </p:animScale>
                                    <p:animScale>
                                      <p:cBhvr>
                                        <p:cTn id="134" dur="166" decel="50000">
                                          <p:stCondLst>
                                            <p:cond delay="1668"/>
                                          </p:stCondLst>
                                        </p:cTn>
                                        <p:tgtEl>
                                          <p:spTgt spid="3">
                                            <p:txEl>
                                              <p:pRg st="7" end="7"/>
                                            </p:txEl>
                                          </p:spTgt>
                                        </p:tgtEl>
                                      </p:cBhvr>
                                      <p:to x="100000" y="100000"/>
                                    </p:animScale>
                                    <p:animScale>
                                      <p:cBhvr>
                                        <p:cTn id="135" dur="26">
                                          <p:stCondLst>
                                            <p:cond delay="1808"/>
                                          </p:stCondLst>
                                        </p:cTn>
                                        <p:tgtEl>
                                          <p:spTgt spid="3">
                                            <p:txEl>
                                              <p:pRg st="7" end="7"/>
                                            </p:txEl>
                                          </p:spTgt>
                                        </p:tgtEl>
                                      </p:cBhvr>
                                      <p:to x="100000" y="95000"/>
                                    </p:animScale>
                                    <p:animScale>
                                      <p:cBhvr>
                                        <p:cTn id="13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657350" y="2455070"/>
          <a:ext cx="5829300" cy="1102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9287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6403" y="2780928"/>
            <a:ext cx="7093761" cy="977900"/>
          </a:xfrm>
        </p:spPr>
        <p:txBody>
          <a:bodyPr>
            <a:normAutofit fontScale="90000"/>
          </a:bodyPr>
          <a:lstStyle/>
          <a:p>
            <a:r>
              <a:rPr lang="en-ZA" sz="2700" b="1" dirty="0">
                <a:latin typeface="Arial" panose="020B0604020202020204" pitchFamily="34" charset="0"/>
                <a:ea typeface="Book Antiqua" panose="02040602050305030304" pitchFamily="18" charset="0"/>
                <a:cs typeface="Arial" panose="020B0604020202020204" pitchFamily="34" charset="0"/>
              </a:rPr>
              <a:t>ACT 2 SCENE 2</a:t>
            </a:r>
            <a:endParaRPr lang="en-ZA" sz="2700" dirty="0">
              <a:latin typeface="Arial" panose="020B0604020202020204" pitchFamily="34" charset="0"/>
              <a:ea typeface="Book Antiqua" panose="02040602050305030304" pitchFamily="18" charset="0"/>
              <a:cs typeface="Arial" panose="020B0604020202020204" pitchFamily="34" charset="0"/>
            </a:endParaRPr>
          </a:p>
          <a:p>
            <a:r>
              <a:rPr lang="en-ZA" sz="900" b="1" dirty="0">
                <a:latin typeface="Arial" panose="020B0604020202020204" pitchFamily="34" charset="0"/>
                <a:ea typeface="Book Antiqua" panose="02040602050305030304" pitchFamily="18" charset="0"/>
                <a:cs typeface="Book Antiqua" panose="02040602050305030304" pitchFamily="18" charset="0"/>
              </a:rPr>
              <a:t> </a:t>
            </a:r>
            <a:endParaRPr lang="en-ZA" sz="750" dirty="0">
              <a:latin typeface="Book Antiqua" panose="02040602050305030304" pitchFamily="18" charset="0"/>
              <a:ea typeface="Book Antiqua" panose="02040602050305030304" pitchFamily="18" charset="0"/>
              <a:cs typeface="Book Antiqua" panose="02040602050305030304" pitchFamily="18" charset="0"/>
            </a:endParaRPr>
          </a:p>
          <a:p>
            <a:pPr marL="342900" indent="-342900" algn="l">
              <a:lnSpc>
                <a:spcPct val="150000"/>
              </a:lnSpc>
              <a:buFont typeface="Arial" panose="020B0604020202020204" pitchFamily="34" charset="0"/>
              <a:buChar char="•"/>
            </a:pPr>
            <a:r>
              <a:rPr lang="en-ZA" sz="2325" dirty="0">
                <a:latin typeface="Arial" panose="020B0604020202020204" pitchFamily="34" charset="0"/>
                <a:ea typeface="Book Antiqua" panose="02040602050305030304" pitchFamily="18" charset="0"/>
                <a:cs typeface="Arial" panose="020B0604020202020204" pitchFamily="34" charset="0"/>
              </a:rPr>
              <a:t>Mr M describes what happens when he tries to get to the school and finds his route to his school blocked by policemen, soldiers and Comrades building barricades.</a:t>
            </a:r>
          </a:p>
          <a:p>
            <a:pPr marL="342900" indent="-342900" algn="l">
              <a:lnSpc>
                <a:spcPct val="150000"/>
              </a:lnSpc>
              <a:buFont typeface="Arial" panose="020B0604020202020204" pitchFamily="34" charset="0"/>
              <a:buChar char="•"/>
            </a:pPr>
            <a:r>
              <a:rPr lang="en-ZA" sz="2325" dirty="0">
                <a:latin typeface="Arial" panose="020B0604020202020204" pitchFamily="34" charset="0"/>
                <a:ea typeface="Book Antiqua" panose="02040602050305030304" pitchFamily="18" charset="0"/>
                <a:cs typeface="Arial" panose="020B0604020202020204" pitchFamily="34" charset="0"/>
              </a:rPr>
              <a:t>Mr M sees looting, burning and children running from armoured cars. </a:t>
            </a:r>
          </a:p>
          <a:p>
            <a:pPr marL="342900" indent="-342900" algn="l">
              <a:lnSpc>
                <a:spcPct val="150000"/>
              </a:lnSpc>
              <a:buFont typeface="Arial" panose="020B0604020202020204" pitchFamily="34" charset="0"/>
              <a:buChar char="•"/>
            </a:pPr>
            <a:r>
              <a:rPr lang="en-ZA" sz="2325" dirty="0">
                <a:latin typeface="Arial" panose="020B0604020202020204" pitchFamily="34" charset="0"/>
                <a:ea typeface="Book Antiqua" panose="02040602050305030304" pitchFamily="18" charset="0"/>
                <a:cs typeface="Arial" panose="020B0604020202020204" pitchFamily="34" charset="0"/>
              </a:rPr>
              <a:t>Children dance with matches in their hands.</a:t>
            </a:r>
            <a:endParaRPr lang="en-ZA" sz="23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015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564866" y="2287079"/>
            <a:ext cx="3894827" cy="7375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34705" y="2287079"/>
            <a:ext cx="7037231" cy="1882715"/>
          </a:xfrm>
        </p:spPr>
        <p:txBody>
          <a:bodyPr>
            <a:normAutofit fontScale="90000"/>
          </a:bodyPr>
          <a:lstStyle/>
          <a:p>
            <a:pPr marL="342900" indent="-342900" algn="l">
              <a:buFont typeface="Arial" panose="020B0604020202020204" pitchFamily="34" charset="0"/>
              <a:buChar char="•"/>
            </a:pPr>
            <a:endParaRPr lang="en-ZA" sz="20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ZA" sz="2325" dirty="0">
                <a:latin typeface="Arial" panose="020B0604020202020204" pitchFamily="34" charset="0"/>
                <a:ea typeface="Book Antiqua" panose="02040602050305030304" pitchFamily="18" charset="0"/>
                <a:cs typeface="Arial" panose="020B0604020202020204" pitchFamily="34" charset="0"/>
              </a:rPr>
              <a:t>A boy from Mr M’s grade 8 (standard 6) class writes a slogan on wall, “Liberation first, then education” </a:t>
            </a:r>
            <a:br>
              <a:rPr lang="en-ZA" sz="2325" dirty="0">
                <a:latin typeface="Arial" panose="020B0604020202020204" pitchFamily="34" charset="0"/>
                <a:ea typeface="Book Antiqua" panose="02040602050305030304" pitchFamily="18" charset="0"/>
                <a:cs typeface="Arial" panose="020B0604020202020204" pitchFamily="34" charset="0"/>
              </a:rPr>
            </a:br>
            <a:r>
              <a:rPr lang="en-ZA" sz="2325" dirty="0">
                <a:latin typeface="Arial" panose="020B0604020202020204" pitchFamily="34" charset="0"/>
                <a:ea typeface="Book Antiqua" panose="02040602050305030304" pitchFamily="18" charset="0"/>
                <a:cs typeface="Arial" panose="020B0604020202020204" pitchFamily="34" charset="0"/>
              </a:rPr>
              <a:t>but asks Mr M to check the spelling. </a:t>
            </a:r>
            <a:r>
              <a:rPr lang="en-ZA" sz="2325" dirty="0">
                <a:solidFill>
                  <a:srgbClr val="FF0000"/>
                </a:solidFill>
                <a:latin typeface="Arial" panose="020B0604020202020204" pitchFamily="34" charset="0"/>
                <a:ea typeface="Book Antiqua" panose="02040602050305030304" pitchFamily="18" charset="0"/>
                <a:cs typeface="Arial" panose="020B0604020202020204" pitchFamily="34" charset="0"/>
              </a:rPr>
              <a:t>IRONY!</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Learners in the back of a police van call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 for help.</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Children are stoning a police car.</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Police retaliate with tear-gas bombs.</a:t>
            </a:r>
            <a:endParaRPr lang="en-ZA" sz="2325" dirty="0"/>
          </a:p>
        </p:txBody>
      </p:sp>
    </p:spTree>
    <p:extLst>
      <p:ext uri="{BB962C8B-B14F-4D97-AF65-F5344CB8AC3E}">
        <p14:creationId xmlns:p14="http://schemas.microsoft.com/office/powerpoint/2010/main" val="2783214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7"/>
            <a:ext cx="7704856" cy="864095"/>
          </a:xfrm>
        </p:spPr>
        <p:txBody>
          <a:bodyPr>
            <a:normAutofit/>
          </a:bodyPr>
          <a:lstStyle/>
          <a:p>
            <a:r>
              <a:rPr lang="en-ZA" b="1" dirty="0" smtClean="0"/>
              <a:t>MY CHILDREN, MY AFRICA</a:t>
            </a:r>
            <a:endParaRPr lang="en-ZA" b="1" dirty="0"/>
          </a:p>
        </p:txBody>
      </p:sp>
      <p:sp>
        <p:nvSpPr>
          <p:cNvPr id="3" name="Content Placeholder 2"/>
          <p:cNvSpPr>
            <a:spLocks noGrp="1"/>
          </p:cNvSpPr>
          <p:nvPr>
            <p:ph idx="1"/>
          </p:nvPr>
        </p:nvSpPr>
        <p:spPr>
          <a:xfrm>
            <a:off x="1176864" y="1484785"/>
            <a:ext cx="7139551" cy="4450348"/>
          </a:xfrm>
        </p:spPr>
        <p:txBody>
          <a:bodyPr/>
          <a:lstStyle/>
          <a:p>
            <a:r>
              <a:rPr lang="en-ZA" dirty="0" smtClean="0">
                <a:latin typeface="Arial" panose="020B0604020202020204" pitchFamily="34" charset="0"/>
                <a:cs typeface="Arial" panose="020B0604020202020204" pitchFamily="34" charset="0"/>
              </a:rPr>
              <a:t>ENGLISH FIRST ADDITIONAL LANGUAGE P2</a:t>
            </a:r>
          </a:p>
          <a:p>
            <a:r>
              <a:rPr lang="en-ZA" dirty="0" smtClean="0">
                <a:latin typeface="Arial" panose="020B0604020202020204" pitchFamily="34" charset="0"/>
                <a:cs typeface="Arial" panose="020B0604020202020204" pitchFamily="34" charset="0"/>
              </a:rPr>
              <a:t>EXAM PAPER LAYOUT</a:t>
            </a:r>
          </a:p>
          <a:p>
            <a:endParaRPr lang="en-ZA" dirty="0"/>
          </a:p>
        </p:txBody>
      </p:sp>
      <p:pic>
        <p:nvPicPr>
          <p:cNvPr id="1028" name="Picture 4" descr="C:\Users\J. Vercuil\Downloads\20170308_0946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381" y="2420888"/>
            <a:ext cx="468723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47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80">
                                          <p:stCondLst>
                                            <p:cond delay="0"/>
                                          </p:stCondLst>
                                        </p:cTn>
                                        <p:tgtEl>
                                          <p:spTgt spid="1028"/>
                                        </p:tgtEl>
                                      </p:cBhvr>
                                    </p:animEffect>
                                    <p:anim calcmode="lin" valueType="num">
                                      <p:cBhvr>
                                        <p:cTn id="8"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8"/>
                                        </p:tgtEl>
                                      </p:cBhvr>
                                      <p:to x="100000" y="60000"/>
                                    </p:animScale>
                                    <p:animScale>
                                      <p:cBhvr>
                                        <p:cTn id="14" dur="166" decel="50000">
                                          <p:stCondLst>
                                            <p:cond delay="676"/>
                                          </p:stCondLst>
                                        </p:cTn>
                                        <p:tgtEl>
                                          <p:spTgt spid="1028"/>
                                        </p:tgtEl>
                                      </p:cBhvr>
                                      <p:to x="100000" y="100000"/>
                                    </p:animScale>
                                    <p:animScale>
                                      <p:cBhvr>
                                        <p:cTn id="15" dur="26">
                                          <p:stCondLst>
                                            <p:cond delay="1312"/>
                                          </p:stCondLst>
                                        </p:cTn>
                                        <p:tgtEl>
                                          <p:spTgt spid="1028"/>
                                        </p:tgtEl>
                                      </p:cBhvr>
                                      <p:to x="100000" y="80000"/>
                                    </p:animScale>
                                    <p:animScale>
                                      <p:cBhvr>
                                        <p:cTn id="16" dur="166" decel="50000">
                                          <p:stCondLst>
                                            <p:cond delay="1338"/>
                                          </p:stCondLst>
                                        </p:cTn>
                                        <p:tgtEl>
                                          <p:spTgt spid="1028"/>
                                        </p:tgtEl>
                                      </p:cBhvr>
                                      <p:to x="100000" y="100000"/>
                                    </p:animScale>
                                    <p:animScale>
                                      <p:cBhvr>
                                        <p:cTn id="17" dur="26">
                                          <p:stCondLst>
                                            <p:cond delay="1642"/>
                                          </p:stCondLst>
                                        </p:cTn>
                                        <p:tgtEl>
                                          <p:spTgt spid="1028"/>
                                        </p:tgtEl>
                                      </p:cBhvr>
                                      <p:to x="100000" y="90000"/>
                                    </p:animScale>
                                    <p:animScale>
                                      <p:cBhvr>
                                        <p:cTn id="18" dur="166" decel="50000">
                                          <p:stCondLst>
                                            <p:cond delay="1668"/>
                                          </p:stCondLst>
                                        </p:cTn>
                                        <p:tgtEl>
                                          <p:spTgt spid="1028"/>
                                        </p:tgtEl>
                                      </p:cBhvr>
                                      <p:to x="100000" y="100000"/>
                                    </p:animScale>
                                    <p:animScale>
                                      <p:cBhvr>
                                        <p:cTn id="19" dur="26">
                                          <p:stCondLst>
                                            <p:cond delay="1808"/>
                                          </p:stCondLst>
                                        </p:cTn>
                                        <p:tgtEl>
                                          <p:spTgt spid="1028"/>
                                        </p:tgtEl>
                                      </p:cBhvr>
                                      <p:to x="100000" y="95000"/>
                                    </p:animScale>
                                    <p:animScale>
                                      <p:cBhvr>
                                        <p:cTn id="20"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34706" y="1336016"/>
            <a:ext cx="1246750" cy="504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4" name="TextBox 3"/>
          <p:cNvSpPr txBox="1"/>
          <p:nvPr/>
        </p:nvSpPr>
        <p:spPr>
          <a:xfrm>
            <a:off x="1593499" y="3665149"/>
            <a:ext cx="6914303" cy="300082"/>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ZA" sz="1350" dirty="0"/>
          </a:p>
        </p:txBody>
      </p:sp>
      <p:sp>
        <p:nvSpPr>
          <p:cNvPr id="2" name="Title 1"/>
          <p:cNvSpPr>
            <a:spLocks noGrp="1"/>
          </p:cNvSpPr>
          <p:nvPr>
            <p:ph type="title" idx="4294967295"/>
          </p:nvPr>
        </p:nvSpPr>
        <p:spPr>
          <a:xfrm>
            <a:off x="1334706" y="2451099"/>
            <a:ext cx="7017820" cy="761877"/>
          </a:xfrm>
        </p:spPr>
        <p:txBody>
          <a:bodyPr>
            <a:normAutofit fontScale="90000"/>
          </a:bodyPr>
          <a:lstStyle/>
          <a:p>
            <a:pPr lvl="0"/>
            <a:endParaRPr lang="en-ZA" sz="750" dirty="0">
              <a:latin typeface="Book Antiqua" panose="02040602050305030304" pitchFamily="18" charset="0"/>
              <a:ea typeface="Book Antiqua" panose="02040602050305030304" pitchFamily="18" charset="0"/>
              <a:cs typeface="Book Antiqua" panose="02040602050305030304" pitchFamily="18" charset="0"/>
            </a:endParaRPr>
          </a:p>
          <a:p>
            <a:pPr algn="l">
              <a:lnSpc>
                <a:spcPct val="150000"/>
              </a:lnSpc>
            </a:pPr>
            <a:r>
              <a:rPr lang="en-US" sz="2100" b="1" dirty="0">
                <a:solidFill>
                  <a:srgbClr val="000000"/>
                </a:solidFill>
                <a:latin typeface="Arial" panose="020B0604020202020204" pitchFamily="34" charset="0"/>
                <a:ea typeface="Book Antiqua" panose="02040602050305030304" pitchFamily="18" charset="0"/>
                <a:cs typeface="Arial" panose="020B0604020202020204" pitchFamily="34" charset="0"/>
              </a:rPr>
              <a:t>QUOTES:</a:t>
            </a:r>
            <a:endParaRPr lang="en-ZA" sz="2100"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“…and then I gave up and just wandered around aimlessly, helplessly, watching my world go mad and set itself on fire.”</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“Do something! Stop the madness!”</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ZA" sz="2325" dirty="0">
                <a:latin typeface="Arial" panose="020B0604020202020204" pitchFamily="34" charset="0"/>
                <a:ea typeface="Book Antiqua" panose="02040602050305030304" pitchFamily="18" charset="0"/>
                <a:cs typeface="Arial" panose="020B0604020202020204" pitchFamily="34" charset="0"/>
              </a:rPr>
              <a:t>“Liberation first, then education” …”Is the spelling right, Mr M?” </a:t>
            </a:r>
            <a:r>
              <a:rPr lang="en-ZA" sz="2325" b="1" dirty="0">
                <a:solidFill>
                  <a:srgbClr val="FF0000"/>
                </a:solidFill>
                <a:latin typeface="Arial" panose="020B0604020202020204" pitchFamily="34" charset="0"/>
                <a:ea typeface="Book Antiqua" panose="02040602050305030304" pitchFamily="18" charset="0"/>
                <a:cs typeface="Arial" panose="020B0604020202020204" pitchFamily="34" charset="0"/>
              </a:rPr>
              <a:t>IRONY</a:t>
            </a:r>
            <a:endParaRPr lang="en-ZA" sz="2325"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277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836712"/>
            <a:ext cx="7128792" cy="5091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3419872" y="2420888"/>
            <a:ext cx="2304256" cy="1202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b="1" dirty="0" smtClean="0"/>
              <a:t>ACT 2, SCENE 3</a:t>
            </a:r>
          </a:p>
          <a:p>
            <a:pPr algn="ctr"/>
            <a:endParaRPr lang="en-ZA" dirty="0"/>
          </a:p>
        </p:txBody>
      </p:sp>
    </p:spTree>
    <p:extLst>
      <p:ext uri="{BB962C8B-B14F-4D97-AF65-F5344CB8AC3E}">
        <p14:creationId xmlns:p14="http://schemas.microsoft.com/office/powerpoint/2010/main" val="263350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15337"/>
            <a:ext cx="7560840" cy="641455"/>
          </a:xfrm>
        </p:spPr>
        <p:txBody>
          <a:bodyPr>
            <a:normAutofit/>
          </a:bodyPr>
          <a:lstStyle/>
          <a:p>
            <a:r>
              <a:rPr lang="en-ZA" sz="3600" b="1" dirty="0" smtClean="0"/>
              <a:t>BRIEF OUTLINE –ACT 2,SCENE 3</a:t>
            </a:r>
            <a:endParaRPr lang="en-ZA" sz="3600" b="1" dirty="0"/>
          </a:p>
        </p:txBody>
      </p:sp>
      <p:sp>
        <p:nvSpPr>
          <p:cNvPr id="3" name="Content Placeholder 2"/>
          <p:cNvSpPr>
            <a:spLocks noGrp="1"/>
          </p:cNvSpPr>
          <p:nvPr>
            <p:ph idx="1"/>
          </p:nvPr>
        </p:nvSpPr>
        <p:spPr>
          <a:xfrm>
            <a:off x="971600" y="1700808"/>
            <a:ext cx="7344815" cy="4464495"/>
          </a:xfrm>
        </p:spPr>
        <p:txBody>
          <a:bodyPr>
            <a:normAutofit fontScale="40000" lnSpcReduction="20000"/>
          </a:bodyPr>
          <a:lstStyle/>
          <a:p>
            <a:r>
              <a:rPr lang="en-US" sz="3400" dirty="0" err="1" smtClean="0"/>
              <a:t>Mr</a:t>
            </a:r>
            <a:r>
              <a:rPr lang="en-US" sz="3400" dirty="0" smtClean="0"/>
              <a:t> </a:t>
            </a:r>
            <a:r>
              <a:rPr lang="en-US" sz="3400" dirty="0"/>
              <a:t>M is alone in Number One Classroom.</a:t>
            </a:r>
            <a:endParaRPr lang="en-ZA" sz="3400" dirty="0"/>
          </a:p>
          <a:p>
            <a:r>
              <a:rPr lang="en-US" sz="3400" dirty="0" smtClean="0"/>
              <a:t>He </a:t>
            </a:r>
            <a:r>
              <a:rPr lang="en-US" sz="3400" dirty="0"/>
              <a:t>rings the school bell </a:t>
            </a:r>
            <a:r>
              <a:rPr lang="en-US" sz="3400" dirty="0" smtClean="0"/>
              <a:t>wildly. </a:t>
            </a:r>
            <a:endParaRPr lang="en-ZA" sz="3400" dirty="0"/>
          </a:p>
          <a:p>
            <a:r>
              <a:rPr lang="en-US" sz="3400" dirty="0" smtClean="0"/>
              <a:t>He takes </a:t>
            </a:r>
            <a:r>
              <a:rPr lang="en-US" sz="3400" dirty="0"/>
              <a:t>roll call</a:t>
            </a:r>
            <a:r>
              <a:rPr lang="en-US" sz="3400" dirty="0" smtClean="0"/>
              <a:t>.</a:t>
            </a:r>
          </a:p>
          <a:p>
            <a:r>
              <a:rPr lang="en-US" sz="3400" dirty="0" err="1"/>
              <a:t>Thami</a:t>
            </a:r>
            <a:r>
              <a:rPr lang="en-US" sz="3400" dirty="0"/>
              <a:t> </a:t>
            </a:r>
            <a:r>
              <a:rPr lang="en-US" sz="3400" dirty="0" smtClean="0"/>
              <a:t>enters and </a:t>
            </a:r>
            <a:r>
              <a:rPr lang="en-US" sz="3400" dirty="0"/>
              <a:t>orders </a:t>
            </a:r>
            <a:r>
              <a:rPr lang="en-US" sz="3400" dirty="0" err="1"/>
              <a:t>Mr</a:t>
            </a:r>
            <a:r>
              <a:rPr lang="en-US" sz="3400" dirty="0"/>
              <a:t> M to stop ringing the bell</a:t>
            </a:r>
            <a:endParaRPr lang="en-ZA" sz="3400" dirty="0"/>
          </a:p>
          <a:p>
            <a:r>
              <a:rPr lang="en-US" sz="3400" dirty="0" err="1" smtClean="0"/>
              <a:t>Mr</a:t>
            </a:r>
            <a:r>
              <a:rPr lang="en-US" sz="3400" dirty="0" smtClean="0"/>
              <a:t> M compares the dictionary to the stone.</a:t>
            </a:r>
          </a:p>
          <a:p>
            <a:r>
              <a:rPr lang="en-US" sz="3400" dirty="0" smtClean="0"/>
              <a:t>He gives </a:t>
            </a:r>
            <a:r>
              <a:rPr lang="en-US" sz="3400" dirty="0"/>
              <a:t>the dictionary to </a:t>
            </a:r>
            <a:r>
              <a:rPr lang="en-US" sz="3400" dirty="0" err="1" smtClean="0"/>
              <a:t>Thami</a:t>
            </a:r>
            <a:r>
              <a:rPr lang="en-US" sz="3400" dirty="0" smtClean="0"/>
              <a:t>, but he refuses to take it.</a:t>
            </a:r>
            <a:endParaRPr lang="en-ZA" sz="3400" dirty="0"/>
          </a:p>
          <a:p>
            <a:r>
              <a:rPr lang="en-US" sz="3400" dirty="0" err="1" smtClean="0"/>
              <a:t>Thami</a:t>
            </a:r>
            <a:r>
              <a:rPr lang="en-US" sz="3400" dirty="0" smtClean="0"/>
              <a:t> </a:t>
            </a:r>
            <a:r>
              <a:rPr lang="en-US" sz="3400" dirty="0"/>
              <a:t>informs </a:t>
            </a:r>
            <a:r>
              <a:rPr lang="en-US" sz="3400" dirty="0" err="1"/>
              <a:t>Mr</a:t>
            </a:r>
            <a:r>
              <a:rPr lang="en-US" sz="3400" dirty="0"/>
              <a:t> M that </a:t>
            </a:r>
            <a:r>
              <a:rPr lang="en-US" sz="3400" dirty="0" smtClean="0"/>
              <a:t>he </a:t>
            </a:r>
            <a:r>
              <a:rPr lang="en-US" sz="3400" dirty="0"/>
              <a:t>was accused of being an informer.</a:t>
            </a:r>
            <a:endParaRPr lang="en-ZA" sz="3400" dirty="0"/>
          </a:p>
          <a:p>
            <a:r>
              <a:rPr lang="en-US" sz="3400" dirty="0" smtClean="0"/>
              <a:t>The </a:t>
            </a:r>
            <a:r>
              <a:rPr lang="en-US" sz="3400" dirty="0"/>
              <a:t>Comrades are </a:t>
            </a:r>
            <a:r>
              <a:rPr lang="en-US" sz="3400" dirty="0" smtClean="0"/>
              <a:t>going </a:t>
            </a:r>
            <a:r>
              <a:rPr lang="en-US" sz="3400" dirty="0"/>
              <a:t>to burn the school down. </a:t>
            </a:r>
            <a:endParaRPr lang="en-US" sz="3400" dirty="0" smtClean="0"/>
          </a:p>
          <a:p>
            <a:r>
              <a:rPr lang="en-US" sz="3400" dirty="0" smtClean="0"/>
              <a:t>They want to kill </a:t>
            </a:r>
            <a:r>
              <a:rPr lang="en-US" sz="3400" dirty="0" err="1" smtClean="0"/>
              <a:t>Mr</a:t>
            </a:r>
            <a:r>
              <a:rPr lang="en-US" sz="3400" dirty="0" smtClean="0"/>
              <a:t> M.</a:t>
            </a:r>
            <a:endParaRPr lang="en-ZA" sz="3400" dirty="0"/>
          </a:p>
          <a:p>
            <a:r>
              <a:rPr lang="en-US" sz="3400" dirty="0" err="1" smtClean="0"/>
              <a:t>Mr</a:t>
            </a:r>
            <a:r>
              <a:rPr lang="en-US" sz="3400" dirty="0" smtClean="0"/>
              <a:t> </a:t>
            </a:r>
            <a:r>
              <a:rPr lang="en-US" sz="3400" dirty="0"/>
              <a:t>M </a:t>
            </a:r>
            <a:r>
              <a:rPr lang="en-ZA" sz="3400" dirty="0" smtClean="0"/>
              <a:t>admits to providing the police with names.</a:t>
            </a:r>
            <a:endParaRPr lang="en-ZA" sz="3400" dirty="0"/>
          </a:p>
          <a:p>
            <a:r>
              <a:rPr lang="en-US" sz="3400" dirty="0" err="1" smtClean="0"/>
              <a:t>Mr</a:t>
            </a:r>
            <a:r>
              <a:rPr lang="en-US" sz="3400" dirty="0" smtClean="0"/>
              <a:t> M wants to end the violence </a:t>
            </a:r>
            <a:r>
              <a:rPr lang="en-US" sz="3400" dirty="0"/>
              <a:t>and lawlessness. </a:t>
            </a:r>
            <a:endParaRPr lang="en-US" sz="3400" dirty="0" smtClean="0"/>
          </a:p>
          <a:p>
            <a:r>
              <a:rPr lang="en-US" sz="3400" dirty="0" smtClean="0"/>
              <a:t>He is </a:t>
            </a:r>
            <a:r>
              <a:rPr lang="en-US" sz="3400" dirty="0"/>
              <a:t>also jealous of the people who had taken </a:t>
            </a:r>
            <a:r>
              <a:rPr lang="en-US" sz="3400" dirty="0" err="1"/>
              <a:t>Thami</a:t>
            </a:r>
            <a:r>
              <a:rPr lang="en-US" sz="3400" dirty="0"/>
              <a:t> </a:t>
            </a:r>
            <a:r>
              <a:rPr lang="en-US" sz="3400" dirty="0" smtClean="0"/>
              <a:t>away from him.</a:t>
            </a:r>
            <a:endParaRPr lang="en-ZA" sz="3400" dirty="0"/>
          </a:p>
          <a:p>
            <a:r>
              <a:rPr lang="en-US" sz="3400" dirty="0" err="1" smtClean="0"/>
              <a:t>Mr</a:t>
            </a:r>
            <a:r>
              <a:rPr lang="en-US" sz="3400" dirty="0" smtClean="0"/>
              <a:t> </a:t>
            </a:r>
            <a:r>
              <a:rPr lang="en-US" sz="3400" dirty="0"/>
              <a:t>M </a:t>
            </a:r>
            <a:r>
              <a:rPr lang="en-US" sz="3400" dirty="0" smtClean="0"/>
              <a:t>explains how the </a:t>
            </a:r>
            <a:r>
              <a:rPr lang="en-US" sz="3400" dirty="0"/>
              <a:t>world </a:t>
            </a:r>
            <a:r>
              <a:rPr lang="en-US" sz="3400" dirty="0" smtClean="0"/>
              <a:t>is wasting </a:t>
            </a:r>
            <a:r>
              <a:rPr lang="en-US" sz="3400" dirty="0"/>
              <a:t>his children, his Africa.</a:t>
            </a:r>
            <a:endParaRPr lang="en-ZA" sz="3400" dirty="0"/>
          </a:p>
          <a:p>
            <a:r>
              <a:rPr lang="en-US" sz="3400" dirty="0" err="1" smtClean="0"/>
              <a:t>Mr</a:t>
            </a:r>
            <a:r>
              <a:rPr lang="en-US" sz="3400" dirty="0" smtClean="0"/>
              <a:t> M goes outside, </a:t>
            </a:r>
            <a:r>
              <a:rPr lang="en-US" sz="3400" dirty="0"/>
              <a:t>ringing the bell, and is killed.</a:t>
            </a:r>
            <a:endParaRPr lang="en-ZA" sz="3400" dirty="0"/>
          </a:p>
          <a:p>
            <a:endParaRPr lang="en-ZA" dirty="0"/>
          </a:p>
        </p:txBody>
      </p:sp>
    </p:spTree>
    <p:extLst>
      <p:ext uri="{BB962C8B-B14F-4D97-AF65-F5344CB8AC3E}">
        <p14:creationId xmlns:p14="http://schemas.microsoft.com/office/powerpoint/2010/main" val="65202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80">
                                          <p:stCondLst>
                                            <p:cond delay="0"/>
                                          </p:stCondLst>
                                        </p:cTn>
                                        <p:tgtEl>
                                          <p:spTgt spid="3">
                                            <p:txEl>
                                              <p:pRg st="1" end="1"/>
                                            </p:txEl>
                                          </p:spTgt>
                                        </p:tgtEl>
                                      </p:cBhvr>
                                    </p:animEffect>
                                    <p:anim calcmode="lin" valueType="num">
                                      <p:cBhvr>
                                        <p:cTn id="2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1" end="1"/>
                                            </p:txEl>
                                          </p:spTgt>
                                        </p:tgtEl>
                                      </p:cBhvr>
                                      <p:to x="100000" y="60000"/>
                                    </p:animScale>
                                    <p:animScale>
                                      <p:cBhvr>
                                        <p:cTn id="30" dur="166" decel="50000">
                                          <p:stCondLst>
                                            <p:cond delay="676"/>
                                          </p:stCondLst>
                                        </p:cTn>
                                        <p:tgtEl>
                                          <p:spTgt spid="3">
                                            <p:txEl>
                                              <p:pRg st="1" end="1"/>
                                            </p:txEl>
                                          </p:spTgt>
                                        </p:tgtEl>
                                      </p:cBhvr>
                                      <p:to x="100000" y="100000"/>
                                    </p:animScale>
                                    <p:animScale>
                                      <p:cBhvr>
                                        <p:cTn id="31" dur="26">
                                          <p:stCondLst>
                                            <p:cond delay="1312"/>
                                          </p:stCondLst>
                                        </p:cTn>
                                        <p:tgtEl>
                                          <p:spTgt spid="3">
                                            <p:txEl>
                                              <p:pRg st="1" end="1"/>
                                            </p:txEl>
                                          </p:spTgt>
                                        </p:tgtEl>
                                      </p:cBhvr>
                                      <p:to x="100000" y="80000"/>
                                    </p:animScale>
                                    <p:animScale>
                                      <p:cBhvr>
                                        <p:cTn id="32" dur="166" decel="50000">
                                          <p:stCondLst>
                                            <p:cond delay="1338"/>
                                          </p:stCondLst>
                                        </p:cTn>
                                        <p:tgtEl>
                                          <p:spTgt spid="3">
                                            <p:txEl>
                                              <p:pRg st="1" end="1"/>
                                            </p:txEl>
                                          </p:spTgt>
                                        </p:tgtEl>
                                      </p:cBhvr>
                                      <p:to x="100000" y="100000"/>
                                    </p:animScale>
                                    <p:animScale>
                                      <p:cBhvr>
                                        <p:cTn id="33" dur="26">
                                          <p:stCondLst>
                                            <p:cond delay="1642"/>
                                          </p:stCondLst>
                                        </p:cTn>
                                        <p:tgtEl>
                                          <p:spTgt spid="3">
                                            <p:txEl>
                                              <p:pRg st="1" end="1"/>
                                            </p:txEl>
                                          </p:spTgt>
                                        </p:tgtEl>
                                      </p:cBhvr>
                                      <p:to x="100000" y="90000"/>
                                    </p:animScale>
                                    <p:animScale>
                                      <p:cBhvr>
                                        <p:cTn id="34" dur="166" decel="50000">
                                          <p:stCondLst>
                                            <p:cond delay="1668"/>
                                          </p:stCondLst>
                                        </p:cTn>
                                        <p:tgtEl>
                                          <p:spTgt spid="3">
                                            <p:txEl>
                                              <p:pRg st="1" end="1"/>
                                            </p:txEl>
                                          </p:spTgt>
                                        </p:tgtEl>
                                      </p:cBhvr>
                                      <p:to x="100000" y="100000"/>
                                    </p:animScale>
                                    <p:animScale>
                                      <p:cBhvr>
                                        <p:cTn id="35" dur="26">
                                          <p:stCondLst>
                                            <p:cond delay="1808"/>
                                          </p:stCondLst>
                                        </p:cTn>
                                        <p:tgtEl>
                                          <p:spTgt spid="3">
                                            <p:txEl>
                                              <p:pRg st="1" end="1"/>
                                            </p:txEl>
                                          </p:spTgt>
                                        </p:tgtEl>
                                      </p:cBhvr>
                                      <p:to x="100000" y="95000"/>
                                    </p:animScale>
                                    <p:animScale>
                                      <p:cBhvr>
                                        <p:cTn id="36" dur="166" decel="50000">
                                          <p:stCondLst>
                                            <p:cond delay="1834"/>
                                          </p:stCondLst>
                                        </p:cTn>
                                        <p:tgtEl>
                                          <p:spTgt spid="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wipe(down)">
                                      <p:cBhvr>
                                        <p:cTn id="55" dur="580">
                                          <p:stCondLst>
                                            <p:cond delay="0"/>
                                          </p:stCondLst>
                                        </p:cTn>
                                        <p:tgtEl>
                                          <p:spTgt spid="3">
                                            <p:txEl>
                                              <p:pRg st="3" end="3"/>
                                            </p:txEl>
                                          </p:spTgt>
                                        </p:tgtEl>
                                      </p:cBhvr>
                                    </p:animEffect>
                                    <p:anim calcmode="lin" valueType="num">
                                      <p:cBhvr>
                                        <p:cTn id="5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
                                            <p:txEl>
                                              <p:pRg st="3" end="3"/>
                                            </p:txEl>
                                          </p:spTgt>
                                        </p:tgtEl>
                                      </p:cBhvr>
                                      <p:to x="100000" y="60000"/>
                                    </p:animScale>
                                    <p:animScale>
                                      <p:cBhvr>
                                        <p:cTn id="62" dur="166" decel="50000">
                                          <p:stCondLst>
                                            <p:cond delay="676"/>
                                          </p:stCondLst>
                                        </p:cTn>
                                        <p:tgtEl>
                                          <p:spTgt spid="3">
                                            <p:txEl>
                                              <p:pRg st="3" end="3"/>
                                            </p:txEl>
                                          </p:spTgt>
                                        </p:tgtEl>
                                      </p:cBhvr>
                                      <p:to x="100000" y="100000"/>
                                    </p:animScale>
                                    <p:animScale>
                                      <p:cBhvr>
                                        <p:cTn id="63" dur="26">
                                          <p:stCondLst>
                                            <p:cond delay="1312"/>
                                          </p:stCondLst>
                                        </p:cTn>
                                        <p:tgtEl>
                                          <p:spTgt spid="3">
                                            <p:txEl>
                                              <p:pRg st="3" end="3"/>
                                            </p:txEl>
                                          </p:spTgt>
                                        </p:tgtEl>
                                      </p:cBhvr>
                                      <p:to x="100000" y="80000"/>
                                    </p:animScale>
                                    <p:animScale>
                                      <p:cBhvr>
                                        <p:cTn id="64" dur="166" decel="50000">
                                          <p:stCondLst>
                                            <p:cond delay="1338"/>
                                          </p:stCondLst>
                                        </p:cTn>
                                        <p:tgtEl>
                                          <p:spTgt spid="3">
                                            <p:txEl>
                                              <p:pRg st="3" end="3"/>
                                            </p:txEl>
                                          </p:spTgt>
                                        </p:tgtEl>
                                      </p:cBhvr>
                                      <p:to x="100000" y="100000"/>
                                    </p:animScale>
                                    <p:animScale>
                                      <p:cBhvr>
                                        <p:cTn id="65" dur="26">
                                          <p:stCondLst>
                                            <p:cond delay="1642"/>
                                          </p:stCondLst>
                                        </p:cTn>
                                        <p:tgtEl>
                                          <p:spTgt spid="3">
                                            <p:txEl>
                                              <p:pRg st="3" end="3"/>
                                            </p:txEl>
                                          </p:spTgt>
                                        </p:tgtEl>
                                      </p:cBhvr>
                                      <p:to x="100000" y="90000"/>
                                    </p:animScale>
                                    <p:animScale>
                                      <p:cBhvr>
                                        <p:cTn id="66" dur="166" decel="50000">
                                          <p:stCondLst>
                                            <p:cond delay="1668"/>
                                          </p:stCondLst>
                                        </p:cTn>
                                        <p:tgtEl>
                                          <p:spTgt spid="3">
                                            <p:txEl>
                                              <p:pRg st="3" end="3"/>
                                            </p:txEl>
                                          </p:spTgt>
                                        </p:tgtEl>
                                      </p:cBhvr>
                                      <p:to x="100000" y="100000"/>
                                    </p:animScale>
                                    <p:animScale>
                                      <p:cBhvr>
                                        <p:cTn id="67" dur="26">
                                          <p:stCondLst>
                                            <p:cond delay="1808"/>
                                          </p:stCondLst>
                                        </p:cTn>
                                        <p:tgtEl>
                                          <p:spTgt spid="3">
                                            <p:txEl>
                                              <p:pRg st="3" end="3"/>
                                            </p:txEl>
                                          </p:spTgt>
                                        </p:tgtEl>
                                      </p:cBhvr>
                                      <p:to x="100000" y="95000"/>
                                    </p:animScale>
                                    <p:animScale>
                                      <p:cBhvr>
                                        <p:cTn id="68" dur="166" decel="50000">
                                          <p:stCondLst>
                                            <p:cond delay="1834"/>
                                          </p:stCondLst>
                                        </p:cTn>
                                        <p:tgtEl>
                                          <p:spTgt spid="3">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Effect transition="in" filter="wipe(down)">
                                      <p:cBhvr>
                                        <p:cTn id="71" dur="580">
                                          <p:stCondLst>
                                            <p:cond delay="0"/>
                                          </p:stCondLst>
                                        </p:cTn>
                                        <p:tgtEl>
                                          <p:spTgt spid="3">
                                            <p:txEl>
                                              <p:pRg st="4" end="4"/>
                                            </p:txEl>
                                          </p:spTgt>
                                        </p:tgtEl>
                                      </p:cBhvr>
                                    </p:animEffect>
                                    <p:anim calcmode="lin" valueType="num">
                                      <p:cBhvr>
                                        <p:cTn id="7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
                                            <p:txEl>
                                              <p:pRg st="4" end="4"/>
                                            </p:txEl>
                                          </p:spTgt>
                                        </p:tgtEl>
                                      </p:cBhvr>
                                      <p:to x="100000" y="60000"/>
                                    </p:animScale>
                                    <p:animScale>
                                      <p:cBhvr>
                                        <p:cTn id="78" dur="166" decel="50000">
                                          <p:stCondLst>
                                            <p:cond delay="676"/>
                                          </p:stCondLst>
                                        </p:cTn>
                                        <p:tgtEl>
                                          <p:spTgt spid="3">
                                            <p:txEl>
                                              <p:pRg st="4" end="4"/>
                                            </p:txEl>
                                          </p:spTgt>
                                        </p:tgtEl>
                                      </p:cBhvr>
                                      <p:to x="100000" y="100000"/>
                                    </p:animScale>
                                    <p:animScale>
                                      <p:cBhvr>
                                        <p:cTn id="79" dur="26">
                                          <p:stCondLst>
                                            <p:cond delay="1312"/>
                                          </p:stCondLst>
                                        </p:cTn>
                                        <p:tgtEl>
                                          <p:spTgt spid="3">
                                            <p:txEl>
                                              <p:pRg st="4" end="4"/>
                                            </p:txEl>
                                          </p:spTgt>
                                        </p:tgtEl>
                                      </p:cBhvr>
                                      <p:to x="100000" y="80000"/>
                                    </p:animScale>
                                    <p:animScale>
                                      <p:cBhvr>
                                        <p:cTn id="80" dur="166" decel="50000">
                                          <p:stCondLst>
                                            <p:cond delay="1338"/>
                                          </p:stCondLst>
                                        </p:cTn>
                                        <p:tgtEl>
                                          <p:spTgt spid="3">
                                            <p:txEl>
                                              <p:pRg st="4" end="4"/>
                                            </p:txEl>
                                          </p:spTgt>
                                        </p:tgtEl>
                                      </p:cBhvr>
                                      <p:to x="100000" y="100000"/>
                                    </p:animScale>
                                    <p:animScale>
                                      <p:cBhvr>
                                        <p:cTn id="81" dur="26">
                                          <p:stCondLst>
                                            <p:cond delay="1642"/>
                                          </p:stCondLst>
                                        </p:cTn>
                                        <p:tgtEl>
                                          <p:spTgt spid="3">
                                            <p:txEl>
                                              <p:pRg st="4" end="4"/>
                                            </p:txEl>
                                          </p:spTgt>
                                        </p:tgtEl>
                                      </p:cBhvr>
                                      <p:to x="100000" y="90000"/>
                                    </p:animScale>
                                    <p:animScale>
                                      <p:cBhvr>
                                        <p:cTn id="82" dur="166" decel="50000">
                                          <p:stCondLst>
                                            <p:cond delay="1668"/>
                                          </p:stCondLst>
                                        </p:cTn>
                                        <p:tgtEl>
                                          <p:spTgt spid="3">
                                            <p:txEl>
                                              <p:pRg st="4" end="4"/>
                                            </p:txEl>
                                          </p:spTgt>
                                        </p:tgtEl>
                                      </p:cBhvr>
                                      <p:to x="100000" y="100000"/>
                                    </p:animScale>
                                    <p:animScale>
                                      <p:cBhvr>
                                        <p:cTn id="83" dur="26">
                                          <p:stCondLst>
                                            <p:cond delay="1808"/>
                                          </p:stCondLst>
                                        </p:cTn>
                                        <p:tgtEl>
                                          <p:spTgt spid="3">
                                            <p:txEl>
                                              <p:pRg st="4" end="4"/>
                                            </p:txEl>
                                          </p:spTgt>
                                        </p:tgtEl>
                                      </p:cBhvr>
                                      <p:to x="100000" y="95000"/>
                                    </p:animScale>
                                    <p:animScale>
                                      <p:cBhvr>
                                        <p:cTn id="84" dur="166" decel="50000">
                                          <p:stCondLst>
                                            <p:cond delay="1834"/>
                                          </p:stCondLst>
                                        </p:cTn>
                                        <p:tgtEl>
                                          <p:spTgt spid="3">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
                                            <p:txEl>
                                              <p:pRg st="5" end="5"/>
                                            </p:txEl>
                                          </p:spTgt>
                                        </p:tgtEl>
                                        <p:attrNameLst>
                                          <p:attrName>style.visibility</p:attrName>
                                        </p:attrNameLst>
                                      </p:cBhvr>
                                      <p:to>
                                        <p:strVal val="visible"/>
                                      </p:to>
                                    </p:set>
                                    <p:animEffect transition="in" filter="wipe(down)">
                                      <p:cBhvr>
                                        <p:cTn id="87" dur="580">
                                          <p:stCondLst>
                                            <p:cond delay="0"/>
                                          </p:stCondLst>
                                        </p:cTn>
                                        <p:tgtEl>
                                          <p:spTgt spid="3">
                                            <p:txEl>
                                              <p:pRg st="5" end="5"/>
                                            </p:txEl>
                                          </p:spTgt>
                                        </p:tgtEl>
                                      </p:cBhvr>
                                    </p:animEffect>
                                    <p:anim calcmode="lin" valueType="num">
                                      <p:cBhvr>
                                        <p:cTn id="8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xEl>
                                              <p:pRg st="5" end="5"/>
                                            </p:txEl>
                                          </p:spTgt>
                                        </p:tgtEl>
                                      </p:cBhvr>
                                      <p:to x="100000" y="60000"/>
                                    </p:animScale>
                                    <p:animScale>
                                      <p:cBhvr>
                                        <p:cTn id="94" dur="166" decel="50000">
                                          <p:stCondLst>
                                            <p:cond delay="676"/>
                                          </p:stCondLst>
                                        </p:cTn>
                                        <p:tgtEl>
                                          <p:spTgt spid="3">
                                            <p:txEl>
                                              <p:pRg st="5" end="5"/>
                                            </p:txEl>
                                          </p:spTgt>
                                        </p:tgtEl>
                                      </p:cBhvr>
                                      <p:to x="100000" y="100000"/>
                                    </p:animScale>
                                    <p:animScale>
                                      <p:cBhvr>
                                        <p:cTn id="95" dur="26">
                                          <p:stCondLst>
                                            <p:cond delay="1312"/>
                                          </p:stCondLst>
                                        </p:cTn>
                                        <p:tgtEl>
                                          <p:spTgt spid="3">
                                            <p:txEl>
                                              <p:pRg st="5" end="5"/>
                                            </p:txEl>
                                          </p:spTgt>
                                        </p:tgtEl>
                                      </p:cBhvr>
                                      <p:to x="100000" y="80000"/>
                                    </p:animScale>
                                    <p:animScale>
                                      <p:cBhvr>
                                        <p:cTn id="96" dur="166" decel="50000">
                                          <p:stCondLst>
                                            <p:cond delay="1338"/>
                                          </p:stCondLst>
                                        </p:cTn>
                                        <p:tgtEl>
                                          <p:spTgt spid="3">
                                            <p:txEl>
                                              <p:pRg st="5" end="5"/>
                                            </p:txEl>
                                          </p:spTgt>
                                        </p:tgtEl>
                                      </p:cBhvr>
                                      <p:to x="100000" y="100000"/>
                                    </p:animScale>
                                    <p:animScale>
                                      <p:cBhvr>
                                        <p:cTn id="97" dur="26">
                                          <p:stCondLst>
                                            <p:cond delay="1642"/>
                                          </p:stCondLst>
                                        </p:cTn>
                                        <p:tgtEl>
                                          <p:spTgt spid="3">
                                            <p:txEl>
                                              <p:pRg st="5" end="5"/>
                                            </p:txEl>
                                          </p:spTgt>
                                        </p:tgtEl>
                                      </p:cBhvr>
                                      <p:to x="100000" y="90000"/>
                                    </p:animScale>
                                    <p:animScale>
                                      <p:cBhvr>
                                        <p:cTn id="98" dur="166" decel="50000">
                                          <p:stCondLst>
                                            <p:cond delay="1668"/>
                                          </p:stCondLst>
                                        </p:cTn>
                                        <p:tgtEl>
                                          <p:spTgt spid="3">
                                            <p:txEl>
                                              <p:pRg st="5" end="5"/>
                                            </p:txEl>
                                          </p:spTgt>
                                        </p:tgtEl>
                                      </p:cBhvr>
                                      <p:to x="100000" y="100000"/>
                                    </p:animScale>
                                    <p:animScale>
                                      <p:cBhvr>
                                        <p:cTn id="99" dur="26">
                                          <p:stCondLst>
                                            <p:cond delay="1808"/>
                                          </p:stCondLst>
                                        </p:cTn>
                                        <p:tgtEl>
                                          <p:spTgt spid="3">
                                            <p:txEl>
                                              <p:pRg st="5" end="5"/>
                                            </p:txEl>
                                          </p:spTgt>
                                        </p:tgtEl>
                                      </p:cBhvr>
                                      <p:to x="100000" y="95000"/>
                                    </p:animScale>
                                    <p:animScale>
                                      <p:cBhvr>
                                        <p:cTn id="100" dur="166" decel="50000">
                                          <p:stCondLst>
                                            <p:cond delay="1834"/>
                                          </p:stCondLst>
                                        </p:cTn>
                                        <p:tgtEl>
                                          <p:spTgt spid="3">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Effect transition="in" filter="wipe(down)">
                                      <p:cBhvr>
                                        <p:cTn id="103" dur="580">
                                          <p:stCondLst>
                                            <p:cond delay="0"/>
                                          </p:stCondLst>
                                        </p:cTn>
                                        <p:tgtEl>
                                          <p:spTgt spid="3">
                                            <p:txEl>
                                              <p:pRg st="6" end="6"/>
                                            </p:txEl>
                                          </p:spTgt>
                                        </p:tgtEl>
                                      </p:cBhvr>
                                    </p:animEffect>
                                    <p:anim calcmode="lin" valueType="num">
                                      <p:cBhvr>
                                        <p:cTn id="10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3">
                                            <p:txEl>
                                              <p:pRg st="6" end="6"/>
                                            </p:txEl>
                                          </p:spTgt>
                                        </p:tgtEl>
                                      </p:cBhvr>
                                      <p:to x="100000" y="60000"/>
                                    </p:animScale>
                                    <p:animScale>
                                      <p:cBhvr>
                                        <p:cTn id="110" dur="166" decel="50000">
                                          <p:stCondLst>
                                            <p:cond delay="676"/>
                                          </p:stCondLst>
                                        </p:cTn>
                                        <p:tgtEl>
                                          <p:spTgt spid="3">
                                            <p:txEl>
                                              <p:pRg st="6" end="6"/>
                                            </p:txEl>
                                          </p:spTgt>
                                        </p:tgtEl>
                                      </p:cBhvr>
                                      <p:to x="100000" y="100000"/>
                                    </p:animScale>
                                    <p:animScale>
                                      <p:cBhvr>
                                        <p:cTn id="111" dur="26">
                                          <p:stCondLst>
                                            <p:cond delay="1312"/>
                                          </p:stCondLst>
                                        </p:cTn>
                                        <p:tgtEl>
                                          <p:spTgt spid="3">
                                            <p:txEl>
                                              <p:pRg st="6" end="6"/>
                                            </p:txEl>
                                          </p:spTgt>
                                        </p:tgtEl>
                                      </p:cBhvr>
                                      <p:to x="100000" y="80000"/>
                                    </p:animScale>
                                    <p:animScale>
                                      <p:cBhvr>
                                        <p:cTn id="112" dur="166" decel="50000">
                                          <p:stCondLst>
                                            <p:cond delay="1338"/>
                                          </p:stCondLst>
                                        </p:cTn>
                                        <p:tgtEl>
                                          <p:spTgt spid="3">
                                            <p:txEl>
                                              <p:pRg st="6" end="6"/>
                                            </p:txEl>
                                          </p:spTgt>
                                        </p:tgtEl>
                                      </p:cBhvr>
                                      <p:to x="100000" y="100000"/>
                                    </p:animScale>
                                    <p:animScale>
                                      <p:cBhvr>
                                        <p:cTn id="113" dur="26">
                                          <p:stCondLst>
                                            <p:cond delay="1642"/>
                                          </p:stCondLst>
                                        </p:cTn>
                                        <p:tgtEl>
                                          <p:spTgt spid="3">
                                            <p:txEl>
                                              <p:pRg st="6" end="6"/>
                                            </p:txEl>
                                          </p:spTgt>
                                        </p:tgtEl>
                                      </p:cBhvr>
                                      <p:to x="100000" y="90000"/>
                                    </p:animScale>
                                    <p:animScale>
                                      <p:cBhvr>
                                        <p:cTn id="114" dur="166" decel="50000">
                                          <p:stCondLst>
                                            <p:cond delay="1668"/>
                                          </p:stCondLst>
                                        </p:cTn>
                                        <p:tgtEl>
                                          <p:spTgt spid="3">
                                            <p:txEl>
                                              <p:pRg st="6" end="6"/>
                                            </p:txEl>
                                          </p:spTgt>
                                        </p:tgtEl>
                                      </p:cBhvr>
                                      <p:to x="100000" y="100000"/>
                                    </p:animScale>
                                    <p:animScale>
                                      <p:cBhvr>
                                        <p:cTn id="115" dur="26">
                                          <p:stCondLst>
                                            <p:cond delay="1808"/>
                                          </p:stCondLst>
                                        </p:cTn>
                                        <p:tgtEl>
                                          <p:spTgt spid="3">
                                            <p:txEl>
                                              <p:pRg st="6" end="6"/>
                                            </p:txEl>
                                          </p:spTgt>
                                        </p:tgtEl>
                                      </p:cBhvr>
                                      <p:to x="100000" y="95000"/>
                                    </p:animScale>
                                    <p:animScale>
                                      <p:cBhvr>
                                        <p:cTn id="116" dur="166" decel="50000">
                                          <p:stCondLst>
                                            <p:cond delay="1834"/>
                                          </p:stCondLst>
                                        </p:cTn>
                                        <p:tgtEl>
                                          <p:spTgt spid="3">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xEl>
                                              <p:pRg st="7" end="7"/>
                                            </p:txEl>
                                          </p:spTgt>
                                        </p:tgtEl>
                                        <p:attrNameLst>
                                          <p:attrName>style.visibility</p:attrName>
                                        </p:attrNameLst>
                                      </p:cBhvr>
                                      <p:to>
                                        <p:strVal val="visible"/>
                                      </p:to>
                                    </p:set>
                                    <p:animEffect transition="in" filter="wipe(down)">
                                      <p:cBhvr>
                                        <p:cTn id="119" dur="580">
                                          <p:stCondLst>
                                            <p:cond delay="0"/>
                                          </p:stCondLst>
                                        </p:cTn>
                                        <p:tgtEl>
                                          <p:spTgt spid="3">
                                            <p:txEl>
                                              <p:pRg st="7" end="7"/>
                                            </p:txEl>
                                          </p:spTgt>
                                        </p:tgtEl>
                                      </p:cBhvr>
                                    </p:animEffect>
                                    <p:anim calcmode="lin" valueType="num">
                                      <p:cBhvr>
                                        <p:cTn id="120"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xEl>
                                              <p:pRg st="7" end="7"/>
                                            </p:txEl>
                                          </p:spTgt>
                                        </p:tgtEl>
                                      </p:cBhvr>
                                      <p:to x="100000" y="60000"/>
                                    </p:animScale>
                                    <p:animScale>
                                      <p:cBhvr>
                                        <p:cTn id="126" dur="166" decel="50000">
                                          <p:stCondLst>
                                            <p:cond delay="676"/>
                                          </p:stCondLst>
                                        </p:cTn>
                                        <p:tgtEl>
                                          <p:spTgt spid="3">
                                            <p:txEl>
                                              <p:pRg st="7" end="7"/>
                                            </p:txEl>
                                          </p:spTgt>
                                        </p:tgtEl>
                                      </p:cBhvr>
                                      <p:to x="100000" y="100000"/>
                                    </p:animScale>
                                    <p:animScale>
                                      <p:cBhvr>
                                        <p:cTn id="127" dur="26">
                                          <p:stCondLst>
                                            <p:cond delay="1312"/>
                                          </p:stCondLst>
                                        </p:cTn>
                                        <p:tgtEl>
                                          <p:spTgt spid="3">
                                            <p:txEl>
                                              <p:pRg st="7" end="7"/>
                                            </p:txEl>
                                          </p:spTgt>
                                        </p:tgtEl>
                                      </p:cBhvr>
                                      <p:to x="100000" y="80000"/>
                                    </p:animScale>
                                    <p:animScale>
                                      <p:cBhvr>
                                        <p:cTn id="128" dur="166" decel="50000">
                                          <p:stCondLst>
                                            <p:cond delay="1338"/>
                                          </p:stCondLst>
                                        </p:cTn>
                                        <p:tgtEl>
                                          <p:spTgt spid="3">
                                            <p:txEl>
                                              <p:pRg st="7" end="7"/>
                                            </p:txEl>
                                          </p:spTgt>
                                        </p:tgtEl>
                                      </p:cBhvr>
                                      <p:to x="100000" y="100000"/>
                                    </p:animScale>
                                    <p:animScale>
                                      <p:cBhvr>
                                        <p:cTn id="129" dur="26">
                                          <p:stCondLst>
                                            <p:cond delay="1642"/>
                                          </p:stCondLst>
                                        </p:cTn>
                                        <p:tgtEl>
                                          <p:spTgt spid="3">
                                            <p:txEl>
                                              <p:pRg st="7" end="7"/>
                                            </p:txEl>
                                          </p:spTgt>
                                        </p:tgtEl>
                                      </p:cBhvr>
                                      <p:to x="100000" y="90000"/>
                                    </p:animScale>
                                    <p:animScale>
                                      <p:cBhvr>
                                        <p:cTn id="130" dur="166" decel="50000">
                                          <p:stCondLst>
                                            <p:cond delay="1668"/>
                                          </p:stCondLst>
                                        </p:cTn>
                                        <p:tgtEl>
                                          <p:spTgt spid="3">
                                            <p:txEl>
                                              <p:pRg st="7" end="7"/>
                                            </p:txEl>
                                          </p:spTgt>
                                        </p:tgtEl>
                                      </p:cBhvr>
                                      <p:to x="100000" y="100000"/>
                                    </p:animScale>
                                    <p:animScale>
                                      <p:cBhvr>
                                        <p:cTn id="131" dur="26">
                                          <p:stCondLst>
                                            <p:cond delay="1808"/>
                                          </p:stCondLst>
                                        </p:cTn>
                                        <p:tgtEl>
                                          <p:spTgt spid="3">
                                            <p:txEl>
                                              <p:pRg st="7" end="7"/>
                                            </p:txEl>
                                          </p:spTgt>
                                        </p:tgtEl>
                                      </p:cBhvr>
                                      <p:to x="100000" y="95000"/>
                                    </p:animScale>
                                    <p:animScale>
                                      <p:cBhvr>
                                        <p:cTn id="132" dur="166" decel="50000">
                                          <p:stCondLst>
                                            <p:cond delay="1834"/>
                                          </p:stCondLst>
                                        </p:cTn>
                                        <p:tgtEl>
                                          <p:spTgt spid="3">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3">
                                            <p:txEl>
                                              <p:pRg st="8" end="8"/>
                                            </p:txEl>
                                          </p:spTgt>
                                        </p:tgtEl>
                                        <p:attrNameLst>
                                          <p:attrName>style.visibility</p:attrName>
                                        </p:attrNameLst>
                                      </p:cBhvr>
                                      <p:to>
                                        <p:strVal val="visible"/>
                                      </p:to>
                                    </p:set>
                                    <p:animEffect transition="in" filter="wipe(down)">
                                      <p:cBhvr>
                                        <p:cTn id="135" dur="580">
                                          <p:stCondLst>
                                            <p:cond delay="0"/>
                                          </p:stCondLst>
                                        </p:cTn>
                                        <p:tgtEl>
                                          <p:spTgt spid="3">
                                            <p:txEl>
                                              <p:pRg st="8" end="8"/>
                                            </p:txEl>
                                          </p:spTgt>
                                        </p:tgtEl>
                                      </p:cBhvr>
                                    </p:animEffect>
                                    <p:anim calcmode="lin" valueType="num">
                                      <p:cBhvr>
                                        <p:cTn id="136"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txEl>
                                              <p:pRg st="8" end="8"/>
                                            </p:txEl>
                                          </p:spTgt>
                                        </p:tgtEl>
                                      </p:cBhvr>
                                      <p:to x="100000" y="60000"/>
                                    </p:animScale>
                                    <p:animScale>
                                      <p:cBhvr>
                                        <p:cTn id="142" dur="166" decel="50000">
                                          <p:stCondLst>
                                            <p:cond delay="676"/>
                                          </p:stCondLst>
                                        </p:cTn>
                                        <p:tgtEl>
                                          <p:spTgt spid="3">
                                            <p:txEl>
                                              <p:pRg st="8" end="8"/>
                                            </p:txEl>
                                          </p:spTgt>
                                        </p:tgtEl>
                                      </p:cBhvr>
                                      <p:to x="100000" y="100000"/>
                                    </p:animScale>
                                    <p:animScale>
                                      <p:cBhvr>
                                        <p:cTn id="143" dur="26">
                                          <p:stCondLst>
                                            <p:cond delay="1312"/>
                                          </p:stCondLst>
                                        </p:cTn>
                                        <p:tgtEl>
                                          <p:spTgt spid="3">
                                            <p:txEl>
                                              <p:pRg st="8" end="8"/>
                                            </p:txEl>
                                          </p:spTgt>
                                        </p:tgtEl>
                                      </p:cBhvr>
                                      <p:to x="100000" y="80000"/>
                                    </p:animScale>
                                    <p:animScale>
                                      <p:cBhvr>
                                        <p:cTn id="144" dur="166" decel="50000">
                                          <p:stCondLst>
                                            <p:cond delay="1338"/>
                                          </p:stCondLst>
                                        </p:cTn>
                                        <p:tgtEl>
                                          <p:spTgt spid="3">
                                            <p:txEl>
                                              <p:pRg st="8" end="8"/>
                                            </p:txEl>
                                          </p:spTgt>
                                        </p:tgtEl>
                                      </p:cBhvr>
                                      <p:to x="100000" y="100000"/>
                                    </p:animScale>
                                    <p:animScale>
                                      <p:cBhvr>
                                        <p:cTn id="145" dur="26">
                                          <p:stCondLst>
                                            <p:cond delay="1642"/>
                                          </p:stCondLst>
                                        </p:cTn>
                                        <p:tgtEl>
                                          <p:spTgt spid="3">
                                            <p:txEl>
                                              <p:pRg st="8" end="8"/>
                                            </p:txEl>
                                          </p:spTgt>
                                        </p:tgtEl>
                                      </p:cBhvr>
                                      <p:to x="100000" y="90000"/>
                                    </p:animScale>
                                    <p:animScale>
                                      <p:cBhvr>
                                        <p:cTn id="146" dur="166" decel="50000">
                                          <p:stCondLst>
                                            <p:cond delay="1668"/>
                                          </p:stCondLst>
                                        </p:cTn>
                                        <p:tgtEl>
                                          <p:spTgt spid="3">
                                            <p:txEl>
                                              <p:pRg st="8" end="8"/>
                                            </p:txEl>
                                          </p:spTgt>
                                        </p:tgtEl>
                                      </p:cBhvr>
                                      <p:to x="100000" y="100000"/>
                                    </p:animScale>
                                    <p:animScale>
                                      <p:cBhvr>
                                        <p:cTn id="147" dur="26">
                                          <p:stCondLst>
                                            <p:cond delay="1808"/>
                                          </p:stCondLst>
                                        </p:cTn>
                                        <p:tgtEl>
                                          <p:spTgt spid="3">
                                            <p:txEl>
                                              <p:pRg st="8" end="8"/>
                                            </p:txEl>
                                          </p:spTgt>
                                        </p:tgtEl>
                                      </p:cBhvr>
                                      <p:to x="100000" y="95000"/>
                                    </p:animScale>
                                    <p:animScale>
                                      <p:cBhvr>
                                        <p:cTn id="148" dur="166" decel="50000">
                                          <p:stCondLst>
                                            <p:cond delay="1834"/>
                                          </p:stCondLst>
                                        </p:cTn>
                                        <p:tgtEl>
                                          <p:spTgt spid="3">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3">
                                            <p:txEl>
                                              <p:pRg st="10" end="10"/>
                                            </p:txEl>
                                          </p:spTgt>
                                        </p:tgtEl>
                                        <p:attrNameLst>
                                          <p:attrName>style.visibility</p:attrName>
                                        </p:attrNameLst>
                                      </p:cBhvr>
                                      <p:to>
                                        <p:strVal val="visible"/>
                                      </p:to>
                                    </p:set>
                                    <p:animEffect transition="in" filter="wipe(down)">
                                      <p:cBhvr>
                                        <p:cTn id="167" dur="580">
                                          <p:stCondLst>
                                            <p:cond delay="0"/>
                                          </p:stCondLst>
                                        </p:cTn>
                                        <p:tgtEl>
                                          <p:spTgt spid="3">
                                            <p:txEl>
                                              <p:pRg st="10" end="10"/>
                                            </p:txEl>
                                          </p:spTgt>
                                        </p:tgtEl>
                                      </p:cBhvr>
                                    </p:animEffect>
                                    <p:anim calcmode="lin" valueType="num">
                                      <p:cBhvr>
                                        <p:cTn id="16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3">
                                            <p:txEl>
                                              <p:pRg st="10" end="10"/>
                                            </p:txEl>
                                          </p:spTgt>
                                        </p:tgtEl>
                                      </p:cBhvr>
                                      <p:to x="100000" y="60000"/>
                                    </p:animScale>
                                    <p:animScale>
                                      <p:cBhvr>
                                        <p:cTn id="174" dur="166" decel="50000">
                                          <p:stCondLst>
                                            <p:cond delay="676"/>
                                          </p:stCondLst>
                                        </p:cTn>
                                        <p:tgtEl>
                                          <p:spTgt spid="3">
                                            <p:txEl>
                                              <p:pRg st="10" end="10"/>
                                            </p:txEl>
                                          </p:spTgt>
                                        </p:tgtEl>
                                      </p:cBhvr>
                                      <p:to x="100000" y="100000"/>
                                    </p:animScale>
                                    <p:animScale>
                                      <p:cBhvr>
                                        <p:cTn id="175" dur="26">
                                          <p:stCondLst>
                                            <p:cond delay="1312"/>
                                          </p:stCondLst>
                                        </p:cTn>
                                        <p:tgtEl>
                                          <p:spTgt spid="3">
                                            <p:txEl>
                                              <p:pRg st="10" end="10"/>
                                            </p:txEl>
                                          </p:spTgt>
                                        </p:tgtEl>
                                      </p:cBhvr>
                                      <p:to x="100000" y="80000"/>
                                    </p:animScale>
                                    <p:animScale>
                                      <p:cBhvr>
                                        <p:cTn id="176" dur="166" decel="50000">
                                          <p:stCondLst>
                                            <p:cond delay="1338"/>
                                          </p:stCondLst>
                                        </p:cTn>
                                        <p:tgtEl>
                                          <p:spTgt spid="3">
                                            <p:txEl>
                                              <p:pRg st="10" end="10"/>
                                            </p:txEl>
                                          </p:spTgt>
                                        </p:tgtEl>
                                      </p:cBhvr>
                                      <p:to x="100000" y="100000"/>
                                    </p:animScale>
                                    <p:animScale>
                                      <p:cBhvr>
                                        <p:cTn id="177" dur="26">
                                          <p:stCondLst>
                                            <p:cond delay="1642"/>
                                          </p:stCondLst>
                                        </p:cTn>
                                        <p:tgtEl>
                                          <p:spTgt spid="3">
                                            <p:txEl>
                                              <p:pRg st="10" end="10"/>
                                            </p:txEl>
                                          </p:spTgt>
                                        </p:tgtEl>
                                      </p:cBhvr>
                                      <p:to x="100000" y="90000"/>
                                    </p:animScale>
                                    <p:animScale>
                                      <p:cBhvr>
                                        <p:cTn id="178" dur="166" decel="50000">
                                          <p:stCondLst>
                                            <p:cond delay="1668"/>
                                          </p:stCondLst>
                                        </p:cTn>
                                        <p:tgtEl>
                                          <p:spTgt spid="3">
                                            <p:txEl>
                                              <p:pRg st="10" end="10"/>
                                            </p:txEl>
                                          </p:spTgt>
                                        </p:tgtEl>
                                      </p:cBhvr>
                                      <p:to x="100000" y="100000"/>
                                    </p:animScale>
                                    <p:animScale>
                                      <p:cBhvr>
                                        <p:cTn id="179" dur="26">
                                          <p:stCondLst>
                                            <p:cond delay="1808"/>
                                          </p:stCondLst>
                                        </p:cTn>
                                        <p:tgtEl>
                                          <p:spTgt spid="3">
                                            <p:txEl>
                                              <p:pRg st="10" end="10"/>
                                            </p:txEl>
                                          </p:spTgt>
                                        </p:tgtEl>
                                      </p:cBhvr>
                                      <p:to x="100000" y="95000"/>
                                    </p:animScale>
                                    <p:animScale>
                                      <p:cBhvr>
                                        <p:cTn id="180" dur="166" decel="50000">
                                          <p:stCondLst>
                                            <p:cond delay="1834"/>
                                          </p:stCondLst>
                                        </p:cTn>
                                        <p:tgtEl>
                                          <p:spTgt spid="3">
                                            <p:txEl>
                                              <p:pRg st="10" end="10"/>
                                            </p:txEl>
                                          </p:spTgt>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3">
                                            <p:txEl>
                                              <p:pRg st="11" end="11"/>
                                            </p:txEl>
                                          </p:spTgt>
                                        </p:tgtEl>
                                        <p:attrNameLst>
                                          <p:attrName>style.visibility</p:attrName>
                                        </p:attrNameLst>
                                      </p:cBhvr>
                                      <p:to>
                                        <p:strVal val="visible"/>
                                      </p:to>
                                    </p:set>
                                    <p:animEffect transition="in" filter="wipe(down)">
                                      <p:cBhvr>
                                        <p:cTn id="183" dur="580">
                                          <p:stCondLst>
                                            <p:cond delay="0"/>
                                          </p:stCondLst>
                                        </p:cTn>
                                        <p:tgtEl>
                                          <p:spTgt spid="3">
                                            <p:txEl>
                                              <p:pRg st="11" end="11"/>
                                            </p:txEl>
                                          </p:spTgt>
                                        </p:tgtEl>
                                      </p:cBhvr>
                                    </p:animEffect>
                                    <p:anim calcmode="lin" valueType="num">
                                      <p:cBhvr>
                                        <p:cTn id="184"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3">
                                            <p:txEl>
                                              <p:pRg st="11" end="11"/>
                                            </p:txEl>
                                          </p:spTgt>
                                        </p:tgtEl>
                                      </p:cBhvr>
                                      <p:to x="100000" y="60000"/>
                                    </p:animScale>
                                    <p:animScale>
                                      <p:cBhvr>
                                        <p:cTn id="190" dur="166" decel="50000">
                                          <p:stCondLst>
                                            <p:cond delay="676"/>
                                          </p:stCondLst>
                                        </p:cTn>
                                        <p:tgtEl>
                                          <p:spTgt spid="3">
                                            <p:txEl>
                                              <p:pRg st="11" end="11"/>
                                            </p:txEl>
                                          </p:spTgt>
                                        </p:tgtEl>
                                      </p:cBhvr>
                                      <p:to x="100000" y="100000"/>
                                    </p:animScale>
                                    <p:animScale>
                                      <p:cBhvr>
                                        <p:cTn id="191" dur="26">
                                          <p:stCondLst>
                                            <p:cond delay="1312"/>
                                          </p:stCondLst>
                                        </p:cTn>
                                        <p:tgtEl>
                                          <p:spTgt spid="3">
                                            <p:txEl>
                                              <p:pRg st="11" end="11"/>
                                            </p:txEl>
                                          </p:spTgt>
                                        </p:tgtEl>
                                      </p:cBhvr>
                                      <p:to x="100000" y="80000"/>
                                    </p:animScale>
                                    <p:animScale>
                                      <p:cBhvr>
                                        <p:cTn id="192" dur="166" decel="50000">
                                          <p:stCondLst>
                                            <p:cond delay="1338"/>
                                          </p:stCondLst>
                                        </p:cTn>
                                        <p:tgtEl>
                                          <p:spTgt spid="3">
                                            <p:txEl>
                                              <p:pRg st="11" end="11"/>
                                            </p:txEl>
                                          </p:spTgt>
                                        </p:tgtEl>
                                      </p:cBhvr>
                                      <p:to x="100000" y="100000"/>
                                    </p:animScale>
                                    <p:animScale>
                                      <p:cBhvr>
                                        <p:cTn id="193" dur="26">
                                          <p:stCondLst>
                                            <p:cond delay="1642"/>
                                          </p:stCondLst>
                                        </p:cTn>
                                        <p:tgtEl>
                                          <p:spTgt spid="3">
                                            <p:txEl>
                                              <p:pRg st="11" end="11"/>
                                            </p:txEl>
                                          </p:spTgt>
                                        </p:tgtEl>
                                      </p:cBhvr>
                                      <p:to x="100000" y="90000"/>
                                    </p:animScale>
                                    <p:animScale>
                                      <p:cBhvr>
                                        <p:cTn id="194" dur="166" decel="50000">
                                          <p:stCondLst>
                                            <p:cond delay="1668"/>
                                          </p:stCondLst>
                                        </p:cTn>
                                        <p:tgtEl>
                                          <p:spTgt spid="3">
                                            <p:txEl>
                                              <p:pRg st="11" end="11"/>
                                            </p:txEl>
                                          </p:spTgt>
                                        </p:tgtEl>
                                      </p:cBhvr>
                                      <p:to x="100000" y="100000"/>
                                    </p:animScale>
                                    <p:animScale>
                                      <p:cBhvr>
                                        <p:cTn id="195" dur="26">
                                          <p:stCondLst>
                                            <p:cond delay="1808"/>
                                          </p:stCondLst>
                                        </p:cTn>
                                        <p:tgtEl>
                                          <p:spTgt spid="3">
                                            <p:txEl>
                                              <p:pRg st="11" end="11"/>
                                            </p:txEl>
                                          </p:spTgt>
                                        </p:tgtEl>
                                      </p:cBhvr>
                                      <p:to x="100000" y="95000"/>
                                    </p:animScale>
                                    <p:animScale>
                                      <p:cBhvr>
                                        <p:cTn id="196" dur="166" decel="50000">
                                          <p:stCondLst>
                                            <p:cond delay="1834"/>
                                          </p:stCondLst>
                                        </p:cTn>
                                        <p:tgtEl>
                                          <p:spTgt spid="3">
                                            <p:txEl>
                                              <p:pRg st="11" end="11"/>
                                            </p:txEl>
                                          </p:spTgt>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3">
                                            <p:txEl>
                                              <p:pRg st="12" end="12"/>
                                            </p:txEl>
                                          </p:spTgt>
                                        </p:tgtEl>
                                        <p:attrNameLst>
                                          <p:attrName>style.visibility</p:attrName>
                                        </p:attrNameLst>
                                      </p:cBhvr>
                                      <p:to>
                                        <p:strVal val="visible"/>
                                      </p:to>
                                    </p:set>
                                    <p:animEffect transition="in" filter="wipe(down)">
                                      <p:cBhvr>
                                        <p:cTn id="199" dur="580">
                                          <p:stCondLst>
                                            <p:cond delay="0"/>
                                          </p:stCondLst>
                                        </p:cTn>
                                        <p:tgtEl>
                                          <p:spTgt spid="3">
                                            <p:txEl>
                                              <p:pRg st="12" end="12"/>
                                            </p:txEl>
                                          </p:spTgt>
                                        </p:tgtEl>
                                      </p:cBhvr>
                                    </p:animEffect>
                                    <p:anim calcmode="lin" valueType="num">
                                      <p:cBhvr>
                                        <p:cTn id="200" dur="1822"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3">
                                            <p:txEl>
                                              <p:pRg st="12" end="12"/>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3">
                                            <p:txEl>
                                              <p:pRg st="12" end="12"/>
                                            </p:txEl>
                                          </p:spTgt>
                                        </p:tgtEl>
                                      </p:cBhvr>
                                      <p:to x="100000" y="60000"/>
                                    </p:animScale>
                                    <p:animScale>
                                      <p:cBhvr>
                                        <p:cTn id="206" dur="166" decel="50000">
                                          <p:stCondLst>
                                            <p:cond delay="676"/>
                                          </p:stCondLst>
                                        </p:cTn>
                                        <p:tgtEl>
                                          <p:spTgt spid="3">
                                            <p:txEl>
                                              <p:pRg st="12" end="12"/>
                                            </p:txEl>
                                          </p:spTgt>
                                        </p:tgtEl>
                                      </p:cBhvr>
                                      <p:to x="100000" y="100000"/>
                                    </p:animScale>
                                    <p:animScale>
                                      <p:cBhvr>
                                        <p:cTn id="207" dur="26">
                                          <p:stCondLst>
                                            <p:cond delay="1312"/>
                                          </p:stCondLst>
                                        </p:cTn>
                                        <p:tgtEl>
                                          <p:spTgt spid="3">
                                            <p:txEl>
                                              <p:pRg st="12" end="12"/>
                                            </p:txEl>
                                          </p:spTgt>
                                        </p:tgtEl>
                                      </p:cBhvr>
                                      <p:to x="100000" y="80000"/>
                                    </p:animScale>
                                    <p:animScale>
                                      <p:cBhvr>
                                        <p:cTn id="208" dur="166" decel="50000">
                                          <p:stCondLst>
                                            <p:cond delay="1338"/>
                                          </p:stCondLst>
                                        </p:cTn>
                                        <p:tgtEl>
                                          <p:spTgt spid="3">
                                            <p:txEl>
                                              <p:pRg st="12" end="12"/>
                                            </p:txEl>
                                          </p:spTgt>
                                        </p:tgtEl>
                                      </p:cBhvr>
                                      <p:to x="100000" y="100000"/>
                                    </p:animScale>
                                    <p:animScale>
                                      <p:cBhvr>
                                        <p:cTn id="209" dur="26">
                                          <p:stCondLst>
                                            <p:cond delay="1642"/>
                                          </p:stCondLst>
                                        </p:cTn>
                                        <p:tgtEl>
                                          <p:spTgt spid="3">
                                            <p:txEl>
                                              <p:pRg st="12" end="12"/>
                                            </p:txEl>
                                          </p:spTgt>
                                        </p:tgtEl>
                                      </p:cBhvr>
                                      <p:to x="100000" y="90000"/>
                                    </p:animScale>
                                    <p:animScale>
                                      <p:cBhvr>
                                        <p:cTn id="210" dur="166" decel="50000">
                                          <p:stCondLst>
                                            <p:cond delay="1668"/>
                                          </p:stCondLst>
                                        </p:cTn>
                                        <p:tgtEl>
                                          <p:spTgt spid="3">
                                            <p:txEl>
                                              <p:pRg st="12" end="12"/>
                                            </p:txEl>
                                          </p:spTgt>
                                        </p:tgtEl>
                                      </p:cBhvr>
                                      <p:to x="100000" y="100000"/>
                                    </p:animScale>
                                    <p:animScale>
                                      <p:cBhvr>
                                        <p:cTn id="211" dur="26">
                                          <p:stCondLst>
                                            <p:cond delay="1808"/>
                                          </p:stCondLst>
                                        </p:cTn>
                                        <p:tgtEl>
                                          <p:spTgt spid="3">
                                            <p:txEl>
                                              <p:pRg st="12" end="12"/>
                                            </p:txEl>
                                          </p:spTgt>
                                        </p:tgtEl>
                                      </p:cBhvr>
                                      <p:to x="100000" y="95000"/>
                                    </p:animScale>
                                    <p:animScale>
                                      <p:cBhvr>
                                        <p:cTn id="212" dur="166" decel="50000">
                                          <p:stCondLst>
                                            <p:cond delay="1834"/>
                                          </p:stCondLst>
                                        </p:cTn>
                                        <p:tgtEl>
                                          <p:spTgt spid="3">
                                            <p:txEl>
                                              <p:pRg st="12" end="12"/>
                                            </p:txEl>
                                          </p:spTgt>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3">
                                            <p:txEl>
                                              <p:pRg st="13" end="13"/>
                                            </p:txEl>
                                          </p:spTgt>
                                        </p:tgtEl>
                                        <p:attrNameLst>
                                          <p:attrName>style.visibility</p:attrName>
                                        </p:attrNameLst>
                                      </p:cBhvr>
                                      <p:to>
                                        <p:strVal val="visible"/>
                                      </p:to>
                                    </p:set>
                                    <p:animEffect transition="in" filter="wipe(down)">
                                      <p:cBhvr>
                                        <p:cTn id="215" dur="580">
                                          <p:stCondLst>
                                            <p:cond delay="0"/>
                                          </p:stCondLst>
                                        </p:cTn>
                                        <p:tgtEl>
                                          <p:spTgt spid="3">
                                            <p:txEl>
                                              <p:pRg st="13" end="13"/>
                                            </p:txEl>
                                          </p:spTgt>
                                        </p:tgtEl>
                                      </p:cBhvr>
                                    </p:animEffect>
                                    <p:anim calcmode="lin" valueType="num">
                                      <p:cBhvr>
                                        <p:cTn id="216" dur="1822" tmFilter="0,0; 0.14,0.36; 0.43,0.73; 0.71,0.91; 1.0,1.0">
                                          <p:stCondLst>
                                            <p:cond delay="0"/>
                                          </p:stCondLst>
                                        </p:cTn>
                                        <p:tgtEl>
                                          <p:spTgt spid="3">
                                            <p:txEl>
                                              <p:pRg st="13" end="13"/>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3">
                                            <p:txEl>
                                              <p:pRg st="13" end="13"/>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3">
                                            <p:txEl>
                                              <p:pRg st="13" end="13"/>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3">
                                            <p:txEl>
                                              <p:pRg st="13" end="13"/>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3">
                                            <p:txEl>
                                              <p:pRg st="13" end="13"/>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3">
                                            <p:txEl>
                                              <p:pRg st="13" end="13"/>
                                            </p:txEl>
                                          </p:spTgt>
                                        </p:tgtEl>
                                      </p:cBhvr>
                                      <p:to x="100000" y="60000"/>
                                    </p:animScale>
                                    <p:animScale>
                                      <p:cBhvr>
                                        <p:cTn id="222" dur="166" decel="50000">
                                          <p:stCondLst>
                                            <p:cond delay="676"/>
                                          </p:stCondLst>
                                        </p:cTn>
                                        <p:tgtEl>
                                          <p:spTgt spid="3">
                                            <p:txEl>
                                              <p:pRg st="13" end="13"/>
                                            </p:txEl>
                                          </p:spTgt>
                                        </p:tgtEl>
                                      </p:cBhvr>
                                      <p:to x="100000" y="100000"/>
                                    </p:animScale>
                                    <p:animScale>
                                      <p:cBhvr>
                                        <p:cTn id="223" dur="26">
                                          <p:stCondLst>
                                            <p:cond delay="1312"/>
                                          </p:stCondLst>
                                        </p:cTn>
                                        <p:tgtEl>
                                          <p:spTgt spid="3">
                                            <p:txEl>
                                              <p:pRg st="13" end="13"/>
                                            </p:txEl>
                                          </p:spTgt>
                                        </p:tgtEl>
                                      </p:cBhvr>
                                      <p:to x="100000" y="80000"/>
                                    </p:animScale>
                                    <p:animScale>
                                      <p:cBhvr>
                                        <p:cTn id="224" dur="166" decel="50000">
                                          <p:stCondLst>
                                            <p:cond delay="1338"/>
                                          </p:stCondLst>
                                        </p:cTn>
                                        <p:tgtEl>
                                          <p:spTgt spid="3">
                                            <p:txEl>
                                              <p:pRg st="13" end="13"/>
                                            </p:txEl>
                                          </p:spTgt>
                                        </p:tgtEl>
                                      </p:cBhvr>
                                      <p:to x="100000" y="100000"/>
                                    </p:animScale>
                                    <p:animScale>
                                      <p:cBhvr>
                                        <p:cTn id="225" dur="26">
                                          <p:stCondLst>
                                            <p:cond delay="1642"/>
                                          </p:stCondLst>
                                        </p:cTn>
                                        <p:tgtEl>
                                          <p:spTgt spid="3">
                                            <p:txEl>
                                              <p:pRg st="13" end="13"/>
                                            </p:txEl>
                                          </p:spTgt>
                                        </p:tgtEl>
                                      </p:cBhvr>
                                      <p:to x="100000" y="90000"/>
                                    </p:animScale>
                                    <p:animScale>
                                      <p:cBhvr>
                                        <p:cTn id="226" dur="166" decel="50000">
                                          <p:stCondLst>
                                            <p:cond delay="1668"/>
                                          </p:stCondLst>
                                        </p:cTn>
                                        <p:tgtEl>
                                          <p:spTgt spid="3">
                                            <p:txEl>
                                              <p:pRg st="13" end="13"/>
                                            </p:txEl>
                                          </p:spTgt>
                                        </p:tgtEl>
                                      </p:cBhvr>
                                      <p:to x="100000" y="100000"/>
                                    </p:animScale>
                                    <p:animScale>
                                      <p:cBhvr>
                                        <p:cTn id="227" dur="26">
                                          <p:stCondLst>
                                            <p:cond delay="1808"/>
                                          </p:stCondLst>
                                        </p:cTn>
                                        <p:tgtEl>
                                          <p:spTgt spid="3">
                                            <p:txEl>
                                              <p:pRg st="13" end="13"/>
                                            </p:txEl>
                                          </p:spTgt>
                                        </p:tgtEl>
                                      </p:cBhvr>
                                      <p:to x="100000" y="95000"/>
                                    </p:animScale>
                                    <p:animScale>
                                      <p:cBhvr>
                                        <p:cTn id="228" dur="166" decel="50000">
                                          <p:stCondLst>
                                            <p:cond delay="1834"/>
                                          </p:stCondLst>
                                        </p:cTn>
                                        <p:tgtEl>
                                          <p:spTgt spid="3">
                                            <p:txEl>
                                              <p:pRg st="13" end="1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b="1" dirty="0" smtClean="0"/>
              <a:t>SIGNIFICANCE OF NUMBER ONE CLASSROOM</a:t>
            </a:r>
            <a:endParaRPr lang="en-ZA" sz="2800" b="1" dirty="0"/>
          </a:p>
        </p:txBody>
      </p:sp>
      <p:sp>
        <p:nvSpPr>
          <p:cNvPr id="3" name="Content Placeholder 2"/>
          <p:cNvSpPr>
            <a:spLocks noGrp="1"/>
          </p:cNvSpPr>
          <p:nvPr>
            <p:ph idx="1"/>
          </p:nvPr>
        </p:nvSpPr>
        <p:spPr/>
        <p:txBody>
          <a:bodyPr/>
          <a:lstStyle/>
          <a:p>
            <a:r>
              <a:rPr lang="en-ZA" dirty="0" smtClean="0"/>
              <a:t>LITERAL MEANING:</a:t>
            </a:r>
          </a:p>
          <a:p>
            <a:pPr lvl="1"/>
            <a:r>
              <a:rPr lang="en-ZA" dirty="0" smtClean="0"/>
              <a:t>the actual number of the classroom.</a:t>
            </a:r>
          </a:p>
          <a:p>
            <a:pPr marL="457200" lvl="1" indent="0">
              <a:buNone/>
            </a:pPr>
            <a:endParaRPr lang="en-ZA" dirty="0" smtClean="0"/>
          </a:p>
          <a:p>
            <a:pPr marL="273050" lvl="1" indent="-273050">
              <a:tabLst>
                <a:tab pos="273050" algn="l"/>
              </a:tabLst>
            </a:pPr>
            <a:r>
              <a:rPr lang="en-ZA" dirty="0" smtClean="0"/>
              <a:t>FIGURATIVE MEANING:</a:t>
            </a:r>
          </a:p>
          <a:p>
            <a:pPr marL="730250" lvl="2" indent="-273050">
              <a:tabLst>
                <a:tab pos="273050" algn="l"/>
              </a:tabLst>
            </a:pPr>
            <a:r>
              <a:rPr lang="en-ZA" dirty="0" smtClean="0"/>
              <a:t>The best academic group of learners.</a:t>
            </a:r>
          </a:p>
          <a:p>
            <a:pPr marL="730250" lvl="2" indent="-273050">
              <a:tabLst>
                <a:tab pos="273050" algn="l"/>
              </a:tabLst>
            </a:pPr>
            <a:r>
              <a:rPr lang="en-ZA" dirty="0" smtClean="0"/>
              <a:t>The A-class / the top achievers.</a:t>
            </a:r>
            <a:endParaRPr lang="en-ZA" dirty="0"/>
          </a:p>
        </p:txBody>
      </p:sp>
    </p:spTree>
    <p:extLst>
      <p:ext uri="{BB962C8B-B14F-4D97-AF65-F5344CB8AC3E}">
        <p14:creationId xmlns:p14="http://schemas.microsoft.com/office/powerpoint/2010/main" val="1367682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anim calcmode="lin" valueType="num">
                                      <p:cBhvr>
                                        <p:cTn id="2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4" end="4"/>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anim calcmode="lin" valueType="num">
                                      <p:cBhvr>
                                        <p:cTn id="2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92697"/>
            <a:ext cx="6798734" cy="720079"/>
          </a:xfrm>
        </p:spPr>
        <p:txBody>
          <a:bodyPr>
            <a:normAutofit fontScale="90000"/>
          </a:bodyPr>
          <a:lstStyle/>
          <a:p>
            <a:r>
              <a:rPr lang="en-ZA" b="1" dirty="0" smtClean="0"/>
              <a:t>THE RINGING OF THE BELL</a:t>
            </a:r>
            <a:endParaRPr lang="en-ZA" b="1" dirty="0"/>
          </a:p>
        </p:txBody>
      </p:sp>
      <p:sp>
        <p:nvSpPr>
          <p:cNvPr id="3" name="Content Placeholder 2"/>
          <p:cNvSpPr>
            <a:spLocks noGrp="1"/>
          </p:cNvSpPr>
          <p:nvPr>
            <p:ph idx="1"/>
          </p:nvPr>
        </p:nvSpPr>
        <p:spPr>
          <a:xfrm>
            <a:off x="395536" y="1556792"/>
            <a:ext cx="8136904" cy="4752528"/>
          </a:xfrm>
        </p:spPr>
        <p:txBody>
          <a:bodyPr>
            <a:normAutofit fontScale="62500" lnSpcReduction="20000"/>
          </a:bodyPr>
          <a:lstStyle/>
          <a:p>
            <a:pPr marL="0" indent="0" algn="ctr">
              <a:buNone/>
            </a:pPr>
            <a:r>
              <a:rPr lang="en-ZA" sz="3200" b="1" dirty="0" smtClean="0"/>
              <a:t>Why did Athol </a:t>
            </a:r>
            <a:r>
              <a:rPr lang="en-ZA" sz="3200" b="1" dirty="0" err="1" smtClean="0"/>
              <a:t>Fugard</a:t>
            </a:r>
            <a:r>
              <a:rPr lang="en-ZA" sz="3200" b="1" dirty="0" smtClean="0"/>
              <a:t> start and end this scene with Mr M ringing the bell?</a:t>
            </a:r>
          </a:p>
          <a:p>
            <a:pPr lvl="1"/>
            <a:endParaRPr lang="en-ZA" sz="3200" b="1" u="sng" dirty="0" smtClean="0"/>
          </a:p>
          <a:p>
            <a:pPr lvl="1"/>
            <a:r>
              <a:rPr lang="en-ZA" sz="3400" b="1" u="sng" dirty="0" smtClean="0"/>
              <a:t>Start of scene</a:t>
            </a:r>
            <a:r>
              <a:rPr lang="en-ZA" sz="3400" dirty="0" smtClean="0"/>
              <a:t>:   Mr M rings the bell to call learners to school.</a:t>
            </a:r>
          </a:p>
          <a:p>
            <a:pPr lvl="1"/>
            <a:r>
              <a:rPr lang="en-ZA" sz="3400" dirty="0" smtClean="0"/>
              <a:t>He wants to protect them from danger and death as he knows that these riots and protests might lead to their death.</a:t>
            </a:r>
          </a:p>
          <a:p>
            <a:pPr lvl="1"/>
            <a:r>
              <a:rPr lang="en-ZA" sz="3400" b="1" u="sng" dirty="0" smtClean="0"/>
              <a:t>End of the scene</a:t>
            </a:r>
            <a:r>
              <a:rPr lang="en-ZA" sz="3400" dirty="0" smtClean="0"/>
              <a:t>:  Athol </a:t>
            </a:r>
            <a:r>
              <a:rPr lang="en-ZA" sz="3400" dirty="0" err="1" smtClean="0"/>
              <a:t>Fugard</a:t>
            </a:r>
            <a:r>
              <a:rPr lang="en-ZA" sz="3400" dirty="0" smtClean="0"/>
              <a:t> wants to show us that Mr M is not afraid to die.  He does this by letting Mr M walk out of the Number One Classroom to confront the Comrades who then eventually kill him.</a:t>
            </a:r>
          </a:p>
          <a:p>
            <a:pPr lvl="1"/>
            <a:r>
              <a:rPr lang="en-ZA" sz="3400" b="1" u="sng" dirty="0" smtClean="0"/>
              <a:t>Climax:</a:t>
            </a:r>
            <a:r>
              <a:rPr lang="en-ZA" sz="3400" dirty="0" smtClean="0"/>
              <a:t>  despite </a:t>
            </a:r>
            <a:r>
              <a:rPr lang="en-ZA" sz="3400" dirty="0" err="1" smtClean="0"/>
              <a:t>Thami’s</a:t>
            </a:r>
            <a:r>
              <a:rPr lang="en-ZA" sz="3400" dirty="0" smtClean="0"/>
              <a:t> desperate attempts to keep Mr M from confronting the Comrades,  Mr M rebelliously  walks straight into his death.  This creates the dramatic climax in this scene and in the drama as a whole.  </a:t>
            </a:r>
          </a:p>
          <a:p>
            <a:pPr lvl="1"/>
            <a:endParaRPr lang="en-ZA" dirty="0" smtClean="0"/>
          </a:p>
          <a:p>
            <a:pPr lvl="1"/>
            <a:endParaRPr lang="en-ZA" dirty="0"/>
          </a:p>
        </p:txBody>
      </p:sp>
    </p:spTree>
    <p:extLst>
      <p:ext uri="{BB962C8B-B14F-4D97-AF65-F5344CB8AC3E}">
        <p14:creationId xmlns:p14="http://schemas.microsoft.com/office/powerpoint/2010/main" val="3604885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929487"/>
          </a:xfrm>
        </p:spPr>
        <p:txBody>
          <a:bodyPr>
            <a:normAutofit/>
          </a:bodyPr>
          <a:lstStyle/>
          <a:p>
            <a:r>
              <a:rPr lang="en-ZA" sz="3600" b="1" dirty="0" smtClean="0"/>
              <a:t>WORDS VS VIOLENCE</a:t>
            </a:r>
            <a:endParaRPr lang="en-ZA" sz="3600" b="1" dirty="0"/>
          </a:p>
        </p:txBody>
      </p:sp>
      <p:sp>
        <p:nvSpPr>
          <p:cNvPr id="3" name="Content Placeholder 2"/>
          <p:cNvSpPr>
            <a:spLocks noGrp="1"/>
          </p:cNvSpPr>
          <p:nvPr>
            <p:ph idx="1"/>
          </p:nvPr>
        </p:nvSpPr>
        <p:spPr>
          <a:xfrm>
            <a:off x="755576" y="2490135"/>
            <a:ext cx="7704855" cy="3819185"/>
          </a:xfrm>
        </p:spPr>
        <p:txBody>
          <a:bodyPr>
            <a:normAutofit/>
          </a:bodyPr>
          <a:lstStyle/>
          <a:p>
            <a:r>
              <a:rPr lang="en-ZA" sz="2800" b="1" dirty="0"/>
              <a:t>MR M</a:t>
            </a:r>
            <a:r>
              <a:rPr lang="en-ZA" sz="2800" dirty="0"/>
              <a:t>:  …No, you don’t need me for lessons in stone-throwing either.  You’ve already got your teachers in those very revolutionary subjects, haven’t you? …if you put these two on a </a:t>
            </a:r>
            <a:r>
              <a:rPr lang="en-ZA" sz="2800" b="1" dirty="0">
                <a:solidFill>
                  <a:srgbClr val="FF0000"/>
                </a:solidFill>
              </a:rPr>
              <a:t>scale</a:t>
            </a:r>
            <a:r>
              <a:rPr lang="en-ZA" sz="2800" dirty="0">
                <a:solidFill>
                  <a:srgbClr val="FF0000"/>
                </a:solidFill>
              </a:rPr>
              <a:t> </a:t>
            </a:r>
            <a:r>
              <a:rPr lang="en-ZA" sz="2800" dirty="0"/>
              <a:t>I think you would find that they weigh just about the same.  But in this hand I am holding the whole English </a:t>
            </a:r>
            <a:r>
              <a:rPr lang="en-ZA" sz="2800" dirty="0" smtClean="0"/>
              <a:t>language </a:t>
            </a:r>
            <a:r>
              <a:rPr lang="en-ZA" sz="2800" b="1" dirty="0" smtClean="0">
                <a:solidFill>
                  <a:srgbClr val="FF0000"/>
                </a:solidFill>
              </a:rPr>
              <a:t>[dictionary]</a:t>
            </a:r>
            <a:r>
              <a:rPr lang="en-ZA" sz="2800" dirty="0" smtClean="0">
                <a:solidFill>
                  <a:srgbClr val="FF0000"/>
                </a:solidFill>
              </a:rPr>
              <a:t>.  </a:t>
            </a:r>
            <a:r>
              <a:rPr lang="en-ZA" sz="2800" dirty="0"/>
              <a:t>This </a:t>
            </a:r>
            <a:r>
              <a:rPr lang="en-ZA" sz="2800" b="1" dirty="0"/>
              <a:t>…[</a:t>
            </a:r>
            <a:r>
              <a:rPr lang="en-ZA" sz="2800" b="1" dirty="0">
                <a:solidFill>
                  <a:srgbClr val="FF0000"/>
                </a:solidFill>
              </a:rPr>
              <a:t>the stone</a:t>
            </a:r>
            <a:r>
              <a:rPr lang="en-ZA" sz="2800" b="1" dirty="0"/>
              <a:t>]…</a:t>
            </a:r>
            <a:r>
              <a:rPr lang="en-ZA" sz="2800" dirty="0"/>
              <a:t>is just one word in that language. </a:t>
            </a:r>
          </a:p>
        </p:txBody>
      </p:sp>
    </p:spTree>
    <p:extLst>
      <p:ext uri="{BB962C8B-B14F-4D97-AF65-F5344CB8AC3E}">
        <p14:creationId xmlns:p14="http://schemas.microsoft.com/office/powerpoint/2010/main" val="829096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404664"/>
            <a:ext cx="6798734" cy="2736304"/>
          </a:xfrm>
        </p:spPr>
        <p:txBody>
          <a:bodyPr>
            <a:normAutofit/>
          </a:bodyPr>
          <a:lstStyle/>
          <a:p>
            <a:r>
              <a:rPr lang="en-ZA" b="1" dirty="0"/>
              <a:t>WORDS VS </a:t>
            </a:r>
            <a:r>
              <a:rPr lang="en-ZA" b="1" dirty="0" smtClean="0"/>
              <a:t>VIOLENCE</a:t>
            </a:r>
            <a:br>
              <a:rPr lang="en-ZA" b="1" dirty="0" smtClean="0"/>
            </a:br>
            <a:r>
              <a:rPr lang="en-ZA" b="1" dirty="0" smtClean="0"/>
              <a:t>(analysis)</a:t>
            </a:r>
            <a:br>
              <a:rPr lang="en-ZA" b="1" dirty="0" smtClean="0"/>
            </a:br>
            <a:r>
              <a:rPr lang="en-ZA" b="1" dirty="0" smtClean="0"/>
              <a:t/>
            </a:r>
            <a:br>
              <a:rPr lang="en-ZA" b="1" dirty="0" smtClean="0"/>
            </a:br>
            <a:r>
              <a:rPr lang="en-ZA" b="1" dirty="0" smtClean="0"/>
              <a:t>SCALE:  represents Justice</a:t>
            </a:r>
            <a:endParaRPr lang="en-ZA" b="1" dirty="0"/>
          </a:p>
        </p:txBody>
      </p:sp>
      <p:sp>
        <p:nvSpPr>
          <p:cNvPr id="3" name="Content Placeholder 2"/>
          <p:cNvSpPr>
            <a:spLocks noGrp="1"/>
          </p:cNvSpPr>
          <p:nvPr>
            <p:ph idx="1"/>
          </p:nvPr>
        </p:nvSpPr>
        <p:spPr>
          <a:xfrm>
            <a:off x="683568" y="3502928"/>
            <a:ext cx="3888000" cy="2734384"/>
          </a:xfrm>
        </p:spPr>
        <p:style>
          <a:lnRef idx="2">
            <a:schemeClr val="accent3">
              <a:shade val="50000"/>
            </a:schemeClr>
          </a:lnRef>
          <a:fillRef idx="1">
            <a:schemeClr val="accent3"/>
          </a:fillRef>
          <a:effectRef idx="0">
            <a:schemeClr val="accent3"/>
          </a:effectRef>
          <a:fontRef idx="minor">
            <a:schemeClr val="lt1"/>
          </a:fontRef>
        </p:style>
        <p:txBody>
          <a:bodyPr>
            <a:normAutofit lnSpcReduction="10000"/>
          </a:bodyPr>
          <a:lstStyle/>
          <a:p>
            <a:pPr marL="0" indent="0" algn="ctr">
              <a:buNone/>
            </a:pPr>
            <a:r>
              <a:rPr lang="en-ZA" b="1" u="sng" dirty="0" smtClean="0"/>
              <a:t>STONE</a:t>
            </a:r>
          </a:p>
          <a:p>
            <a:pPr>
              <a:spcBef>
                <a:spcPts val="0"/>
              </a:spcBef>
              <a:spcAft>
                <a:spcPts val="0"/>
              </a:spcAft>
              <a:buFontTx/>
              <a:buChar char="-"/>
            </a:pPr>
            <a:r>
              <a:rPr lang="en-ZA" sz="2000" dirty="0" smtClean="0"/>
              <a:t>Represents violence / stupidity / 	unintelligence</a:t>
            </a:r>
            <a:r>
              <a:rPr lang="en-ZA" dirty="0" smtClean="0"/>
              <a:t>.</a:t>
            </a:r>
          </a:p>
          <a:p>
            <a:pPr marL="0" indent="0">
              <a:spcBef>
                <a:spcPts val="0"/>
              </a:spcBef>
              <a:spcAft>
                <a:spcPts val="0"/>
              </a:spcAft>
              <a:buFontTx/>
              <a:buChar char="-"/>
            </a:pPr>
            <a:r>
              <a:rPr lang="en-ZA" dirty="0" smtClean="0"/>
              <a:t>-  </a:t>
            </a:r>
            <a:r>
              <a:rPr lang="en-ZA" sz="2000" dirty="0" smtClean="0"/>
              <a:t>one word.</a:t>
            </a:r>
          </a:p>
          <a:p>
            <a:pPr marL="0" indent="0">
              <a:spcBef>
                <a:spcPts val="0"/>
              </a:spcBef>
              <a:spcAft>
                <a:spcPts val="0"/>
              </a:spcAft>
              <a:buFontTx/>
              <a:buChar char="-"/>
            </a:pPr>
            <a:r>
              <a:rPr lang="en-ZA" sz="2000" dirty="0" smtClean="0"/>
              <a:t>-  less powerful than the dictionary                </a:t>
            </a:r>
          </a:p>
          <a:p>
            <a:pPr marL="0" indent="0">
              <a:spcBef>
                <a:spcPts val="0"/>
              </a:spcBef>
              <a:spcAft>
                <a:spcPts val="0"/>
              </a:spcAft>
              <a:buNone/>
            </a:pPr>
            <a:r>
              <a:rPr lang="en-ZA" sz="2000" dirty="0"/>
              <a:t> </a:t>
            </a:r>
            <a:r>
              <a:rPr lang="en-ZA" sz="2000" dirty="0" smtClean="0"/>
              <a:t>    and it is weak because you only   </a:t>
            </a:r>
          </a:p>
          <a:p>
            <a:pPr marL="0" indent="0">
              <a:spcBef>
                <a:spcPts val="0"/>
              </a:spcBef>
              <a:spcAft>
                <a:spcPts val="0"/>
              </a:spcAft>
              <a:buNone/>
            </a:pPr>
            <a:r>
              <a:rPr lang="en-ZA" sz="2000" dirty="0"/>
              <a:t> </a:t>
            </a:r>
            <a:r>
              <a:rPr lang="en-ZA" sz="2000" dirty="0" smtClean="0"/>
              <a:t>     have one word and one    </a:t>
            </a:r>
          </a:p>
          <a:p>
            <a:pPr marL="0" indent="0">
              <a:spcBef>
                <a:spcPts val="0"/>
              </a:spcBef>
              <a:spcAft>
                <a:spcPts val="0"/>
              </a:spcAft>
              <a:buNone/>
            </a:pPr>
            <a:r>
              <a:rPr lang="en-ZA" sz="2000" dirty="0"/>
              <a:t> </a:t>
            </a:r>
            <a:r>
              <a:rPr lang="en-ZA" sz="2000" dirty="0" smtClean="0"/>
              <a:t>     action [stone-throwing].</a:t>
            </a:r>
          </a:p>
          <a:p>
            <a:pPr marL="0" indent="0">
              <a:spcBef>
                <a:spcPts val="0"/>
              </a:spcBef>
              <a:spcAft>
                <a:spcPts val="0"/>
              </a:spcAft>
              <a:buNone/>
            </a:pPr>
            <a:endParaRPr lang="en-ZA" sz="2000" dirty="0" smtClean="0"/>
          </a:p>
          <a:p>
            <a:pPr marL="0" indent="0">
              <a:buNone/>
            </a:pPr>
            <a:endParaRPr lang="en-ZA" dirty="0" smtClean="0"/>
          </a:p>
          <a:p>
            <a:pPr marL="0" indent="0">
              <a:buFontTx/>
              <a:buChar char="-"/>
            </a:pPr>
            <a:endParaRPr lang="en-ZA" dirty="0"/>
          </a:p>
        </p:txBody>
      </p:sp>
      <p:sp>
        <p:nvSpPr>
          <p:cNvPr id="4" name="Rectangle 3"/>
          <p:cNvSpPr/>
          <p:nvPr/>
        </p:nvSpPr>
        <p:spPr>
          <a:xfrm>
            <a:off x="4716016" y="3501008"/>
            <a:ext cx="3744416" cy="273630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0" b="1" u="sng" dirty="0" smtClean="0"/>
          </a:p>
          <a:p>
            <a:pPr algn="ctr"/>
            <a:endParaRPr lang="en-ZA" sz="2400" b="1" u="sng" dirty="0" smtClean="0"/>
          </a:p>
          <a:p>
            <a:pPr algn="ctr"/>
            <a:endParaRPr lang="en-ZA" sz="2400" b="1" u="sng" dirty="0"/>
          </a:p>
          <a:p>
            <a:pPr algn="ctr"/>
            <a:endParaRPr lang="en-ZA" sz="2400" b="1" u="sng" dirty="0" smtClean="0"/>
          </a:p>
          <a:p>
            <a:pPr algn="ctr"/>
            <a:endParaRPr lang="en-ZA" sz="2400" b="1" u="sng" dirty="0" smtClean="0"/>
          </a:p>
          <a:p>
            <a:pPr algn="ctr"/>
            <a:endParaRPr lang="en-ZA" sz="2400" b="1" u="sng" dirty="0" smtClean="0"/>
          </a:p>
          <a:p>
            <a:pPr algn="ctr"/>
            <a:endParaRPr lang="en-ZA" dirty="0"/>
          </a:p>
          <a:p>
            <a:pPr algn="ctr"/>
            <a:r>
              <a:rPr lang="en-ZA" sz="2400" b="1" u="sng" dirty="0" smtClean="0"/>
              <a:t>DICTIONARY</a:t>
            </a:r>
          </a:p>
          <a:p>
            <a:pPr algn="ctr"/>
            <a:endParaRPr lang="en-ZA" sz="2400" b="1" u="sng" dirty="0" smtClean="0"/>
          </a:p>
          <a:p>
            <a:pPr marL="342900" indent="-342900">
              <a:buFontTx/>
              <a:buChar char="-"/>
            </a:pPr>
            <a:r>
              <a:rPr lang="en-ZA" sz="2000" dirty="0" smtClean="0"/>
              <a:t>Represents words/knowledge /      </a:t>
            </a:r>
          </a:p>
          <a:p>
            <a:r>
              <a:rPr lang="en-ZA" sz="2000" dirty="0" smtClean="0"/>
              <a:t>      intelligence.</a:t>
            </a:r>
          </a:p>
          <a:p>
            <a:pPr marL="342900" indent="-342900">
              <a:buFontTx/>
              <a:buChar char="-"/>
            </a:pPr>
            <a:r>
              <a:rPr lang="en-ZA" sz="2000" dirty="0" smtClean="0"/>
              <a:t>The whole English language.</a:t>
            </a:r>
          </a:p>
          <a:p>
            <a:pPr marL="342900" indent="-342900">
              <a:buFontTx/>
              <a:buChar char="-"/>
            </a:pPr>
            <a:r>
              <a:rPr lang="en-ZA" sz="2000" dirty="0" smtClean="0"/>
              <a:t>Makes you more powerful and stronger because you have more words and actions to fight with.</a:t>
            </a:r>
          </a:p>
          <a:p>
            <a:pPr algn="ctr"/>
            <a:endParaRPr lang="en-ZA" sz="2000" dirty="0"/>
          </a:p>
          <a:p>
            <a:pPr algn="ctr"/>
            <a:endParaRPr lang="en-ZA" sz="2000" dirty="0" smtClean="0"/>
          </a:p>
          <a:p>
            <a:pPr algn="ctr"/>
            <a:endParaRPr lang="en-ZA" sz="2000" dirty="0"/>
          </a:p>
          <a:p>
            <a:pPr algn="ctr"/>
            <a:endParaRPr lang="en-ZA" sz="2000" dirty="0" smtClean="0"/>
          </a:p>
          <a:p>
            <a:pPr algn="ctr"/>
            <a:endParaRPr lang="en-ZA" sz="2000" dirty="0"/>
          </a:p>
          <a:p>
            <a:pPr algn="ctr"/>
            <a:endParaRPr lang="en-ZA" sz="2000" dirty="0" smtClean="0"/>
          </a:p>
          <a:p>
            <a:pPr algn="ctr"/>
            <a:endParaRPr lang="en-ZA" sz="2000" dirty="0"/>
          </a:p>
          <a:p>
            <a:pPr algn="ctr"/>
            <a:endParaRPr lang="en-ZA" sz="2000" dirty="0" smtClean="0"/>
          </a:p>
          <a:p>
            <a:pPr algn="ctr"/>
            <a:endParaRPr lang="en-ZA" dirty="0"/>
          </a:p>
        </p:txBody>
      </p:sp>
    </p:spTree>
    <p:extLst>
      <p:ext uri="{BB962C8B-B14F-4D97-AF65-F5344CB8AC3E}">
        <p14:creationId xmlns:p14="http://schemas.microsoft.com/office/powerpoint/2010/main" val="923264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670524"/>
          </a:xfrm>
        </p:spPr>
        <p:txBody>
          <a:bodyPr>
            <a:normAutofit/>
          </a:bodyPr>
          <a:lstStyle/>
          <a:p>
            <a:r>
              <a:rPr lang="en-ZA" sz="3100" b="1" dirty="0" smtClean="0"/>
              <a:t>TRUE / FALSE:  MR M gave the police the names of learners who attended his school</a:t>
            </a:r>
            <a:r>
              <a:rPr lang="en-ZA" b="1" dirty="0" smtClean="0"/>
              <a:t>.</a:t>
            </a:r>
            <a:endParaRPr lang="en-ZA" b="1" dirty="0"/>
          </a:p>
        </p:txBody>
      </p:sp>
      <p:sp>
        <p:nvSpPr>
          <p:cNvPr id="3" name="Content Placeholder 2"/>
          <p:cNvSpPr>
            <a:spLocks noGrp="1"/>
          </p:cNvSpPr>
          <p:nvPr>
            <p:ph idx="1"/>
          </p:nvPr>
        </p:nvSpPr>
        <p:spPr>
          <a:xfrm>
            <a:off x="755576" y="2490135"/>
            <a:ext cx="7632847" cy="3675169"/>
          </a:xfrm>
        </p:spPr>
        <p:txBody>
          <a:bodyPr>
            <a:normAutofit fontScale="92500"/>
          </a:bodyPr>
          <a:lstStyle/>
          <a:p>
            <a:r>
              <a:rPr lang="en-ZA" b="1" dirty="0" smtClean="0"/>
              <a:t>FALSE.</a:t>
            </a:r>
          </a:p>
          <a:p>
            <a:r>
              <a:rPr lang="en-ZA" dirty="0" smtClean="0"/>
              <a:t>MR M:	I did go to the police.  I sat down in Captain </a:t>
            </a:r>
            <a:r>
              <a:rPr lang="en-ZA" dirty="0" err="1" smtClean="0"/>
              <a:t>Lategan’s</a:t>
            </a:r>
            <a:r>
              <a:rPr lang="en-ZA" dirty="0" smtClean="0"/>
              <a:t> office and told him I felt it was </a:t>
            </a:r>
            <a:r>
              <a:rPr lang="en-ZA" b="1" dirty="0" smtClean="0">
                <a:solidFill>
                  <a:srgbClr val="FF0000"/>
                </a:solidFill>
              </a:rPr>
              <a:t>my duty </a:t>
            </a:r>
            <a:r>
              <a:rPr lang="en-ZA" dirty="0" smtClean="0"/>
              <a:t>to report the presence in our community of </a:t>
            </a:r>
            <a:r>
              <a:rPr lang="en-ZA" b="1" dirty="0" smtClean="0">
                <a:solidFill>
                  <a:srgbClr val="FF0000"/>
                </a:solidFill>
              </a:rPr>
              <a:t>strangers from the north</a:t>
            </a:r>
            <a:r>
              <a:rPr lang="en-ZA" dirty="0" smtClean="0"/>
              <a:t>.  I told him I had reason to believe that they were behind the present unrest.  </a:t>
            </a:r>
            <a:r>
              <a:rPr lang="en-ZA" b="1" dirty="0" smtClean="0">
                <a:solidFill>
                  <a:srgbClr val="FF0000"/>
                </a:solidFill>
              </a:rPr>
              <a:t>I gave the Captain names and addresses.</a:t>
            </a:r>
          </a:p>
          <a:p>
            <a:r>
              <a:rPr lang="en-ZA" b="1" dirty="0" smtClean="0">
                <a:solidFill>
                  <a:schemeClr val="tx1"/>
                </a:solidFill>
              </a:rPr>
              <a:t>This statement by Mr M confirms that he was aware of what was happening in his community and he was concerned about the well-being of his children.</a:t>
            </a:r>
            <a:endParaRPr lang="en-ZA" b="1" dirty="0">
              <a:solidFill>
                <a:schemeClr val="tx1"/>
              </a:solidFill>
            </a:endParaRPr>
          </a:p>
        </p:txBody>
      </p:sp>
    </p:spTree>
    <p:extLst>
      <p:ext uri="{BB962C8B-B14F-4D97-AF65-F5344CB8AC3E}">
        <p14:creationId xmlns:p14="http://schemas.microsoft.com/office/powerpoint/2010/main" val="3703804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624841"/>
            <a:ext cx="6798734" cy="1594364"/>
          </a:xfrm>
        </p:spPr>
        <p:txBody>
          <a:bodyPr>
            <a:normAutofit/>
          </a:bodyPr>
          <a:lstStyle/>
          <a:p>
            <a:r>
              <a:rPr lang="en-ZA" sz="3200" b="1" dirty="0" smtClean="0"/>
              <a:t>WHY DID MR M REPORT THESE STRANGERS FROM THE NORTH?</a:t>
            </a:r>
            <a:endParaRPr lang="en-ZA" sz="3200" b="1" dirty="0"/>
          </a:p>
        </p:txBody>
      </p:sp>
      <p:sp>
        <p:nvSpPr>
          <p:cNvPr id="3" name="Content Placeholder 2"/>
          <p:cNvSpPr>
            <a:spLocks noGrp="1"/>
          </p:cNvSpPr>
          <p:nvPr>
            <p:ph idx="1"/>
          </p:nvPr>
        </p:nvSpPr>
        <p:spPr>
          <a:xfrm>
            <a:off x="1176864" y="2490135"/>
            <a:ext cx="7139551" cy="3444997"/>
          </a:xfrm>
        </p:spPr>
        <p:txBody>
          <a:bodyPr>
            <a:normAutofit fontScale="92500" lnSpcReduction="20000"/>
          </a:bodyPr>
          <a:lstStyle/>
          <a:p>
            <a:r>
              <a:rPr lang="en-ZA" dirty="0" smtClean="0"/>
              <a:t>Mr M felt it was his duty to report them.  WHY???</a:t>
            </a:r>
          </a:p>
          <a:p>
            <a:r>
              <a:rPr lang="en-ZA" dirty="0" smtClean="0"/>
              <a:t>These strangers did not reside in the township.  They were intruders.</a:t>
            </a:r>
          </a:p>
          <a:p>
            <a:r>
              <a:rPr lang="en-ZA" dirty="0" smtClean="0"/>
              <a:t>They were from the North not from his community.</a:t>
            </a:r>
          </a:p>
          <a:p>
            <a:r>
              <a:rPr lang="en-ZA" dirty="0" smtClean="0"/>
              <a:t>They were brainwashing and manipulating his children.</a:t>
            </a:r>
          </a:p>
          <a:p>
            <a:r>
              <a:rPr lang="en-ZA" dirty="0" smtClean="0"/>
              <a:t>They were destroying his community, </a:t>
            </a:r>
            <a:r>
              <a:rPr lang="en-ZA" b="1" dirty="0" smtClean="0">
                <a:solidFill>
                  <a:srgbClr val="FF0000"/>
                </a:solidFill>
              </a:rPr>
              <a:t>his children, his </a:t>
            </a:r>
            <a:r>
              <a:rPr lang="en-ZA" b="1" dirty="0">
                <a:solidFill>
                  <a:srgbClr val="FF0000"/>
                </a:solidFill>
              </a:rPr>
              <a:t>A</a:t>
            </a:r>
            <a:r>
              <a:rPr lang="en-ZA" b="1" dirty="0" smtClean="0">
                <a:solidFill>
                  <a:srgbClr val="FF0000"/>
                </a:solidFill>
              </a:rPr>
              <a:t>frica </a:t>
            </a:r>
            <a:r>
              <a:rPr lang="en-ZA" dirty="0" smtClean="0"/>
              <a:t>and he needed to protect his children.</a:t>
            </a:r>
          </a:p>
          <a:p>
            <a:r>
              <a:rPr lang="en-ZA" dirty="0" smtClean="0"/>
              <a:t>Mr M wanted to put an end to the madness of boycotts, mob violence and lawlessness. </a:t>
            </a:r>
            <a:endParaRPr lang="en-ZA" dirty="0"/>
          </a:p>
        </p:txBody>
      </p:sp>
    </p:spTree>
    <p:extLst>
      <p:ext uri="{BB962C8B-B14F-4D97-AF65-F5344CB8AC3E}">
        <p14:creationId xmlns:p14="http://schemas.microsoft.com/office/powerpoint/2010/main" val="376220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296143"/>
          </a:xfrm>
        </p:spPr>
        <p:txBody>
          <a:bodyPr>
            <a:noAutofit/>
          </a:bodyPr>
          <a:lstStyle/>
          <a:p>
            <a:r>
              <a:rPr lang="en-ZA" sz="3000" b="1" dirty="0" smtClean="0"/>
              <a:t>WHAT WAS THE MAIN REASON WHY MR M WENT TO THE POLICE?</a:t>
            </a:r>
            <a:endParaRPr lang="en-ZA" sz="3000" b="1" dirty="0"/>
          </a:p>
        </p:txBody>
      </p:sp>
      <p:sp>
        <p:nvSpPr>
          <p:cNvPr id="3" name="Content Placeholder 2"/>
          <p:cNvSpPr>
            <a:spLocks noGrp="1"/>
          </p:cNvSpPr>
          <p:nvPr>
            <p:ph idx="1"/>
          </p:nvPr>
        </p:nvSpPr>
        <p:spPr>
          <a:xfrm>
            <a:off x="827584" y="2490135"/>
            <a:ext cx="7632848" cy="3444997"/>
          </a:xfrm>
        </p:spPr>
        <p:txBody>
          <a:bodyPr>
            <a:normAutofit lnSpcReduction="10000"/>
          </a:bodyPr>
          <a:lstStyle/>
          <a:p>
            <a:r>
              <a:rPr lang="en-ZA" dirty="0" smtClean="0"/>
              <a:t>Mr M was missing </a:t>
            </a:r>
            <a:r>
              <a:rPr lang="en-ZA" dirty="0" err="1" smtClean="0"/>
              <a:t>Thami</a:t>
            </a:r>
            <a:r>
              <a:rPr lang="en-ZA" dirty="0" smtClean="0"/>
              <a:t>.  </a:t>
            </a:r>
            <a:r>
              <a:rPr lang="en-ZA" dirty="0" err="1" smtClean="0"/>
              <a:t>Thami</a:t>
            </a:r>
            <a:r>
              <a:rPr lang="en-ZA" dirty="0" smtClean="0"/>
              <a:t> was like a son to him.</a:t>
            </a:r>
          </a:p>
          <a:p>
            <a:r>
              <a:rPr lang="en-ZA" dirty="0" smtClean="0"/>
              <a:t>He felt </a:t>
            </a:r>
            <a:r>
              <a:rPr lang="en-ZA" dirty="0" err="1" smtClean="0"/>
              <a:t>Thami</a:t>
            </a:r>
            <a:r>
              <a:rPr lang="en-ZA" dirty="0" smtClean="0"/>
              <a:t> had deserted him.</a:t>
            </a:r>
          </a:p>
          <a:p>
            <a:r>
              <a:rPr lang="en-ZA" dirty="0" smtClean="0"/>
              <a:t>He was jealous of the Comrades for taking </a:t>
            </a:r>
            <a:r>
              <a:rPr lang="en-ZA" dirty="0" err="1" smtClean="0"/>
              <a:t>Thami</a:t>
            </a:r>
            <a:r>
              <a:rPr lang="en-ZA" dirty="0" smtClean="0"/>
              <a:t> from him – his brilliant protégé (most dedicated and bright student)</a:t>
            </a:r>
          </a:p>
          <a:p>
            <a:r>
              <a:rPr lang="en-ZA" dirty="0" smtClean="0"/>
              <a:t>He was angry at the Comrades for leaving him with an empty classroom – for taking all his students.</a:t>
            </a:r>
          </a:p>
          <a:p>
            <a:r>
              <a:rPr lang="en-ZA" dirty="0" smtClean="0"/>
              <a:t>He was furious because the comrades have taken his life, his home, his only ambition – to be a good teacher.</a:t>
            </a:r>
          </a:p>
          <a:p>
            <a:endParaRPr lang="en-ZA" dirty="0"/>
          </a:p>
        </p:txBody>
      </p:sp>
    </p:spTree>
    <p:extLst>
      <p:ext uri="{BB962C8B-B14F-4D97-AF65-F5344CB8AC3E}">
        <p14:creationId xmlns:p14="http://schemas.microsoft.com/office/powerpoint/2010/main" val="169421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764705"/>
            <a:ext cx="6798734" cy="864095"/>
          </a:xfrm>
        </p:spPr>
        <p:txBody>
          <a:bodyPr>
            <a:normAutofit/>
          </a:bodyPr>
          <a:lstStyle/>
          <a:p>
            <a:r>
              <a:rPr lang="en-ZA" b="1" dirty="0" smtClean="0">
                <a:solidFill>
                  <a:srgbClr val="0070C0"/>
                </a:solidFill>
              </a:rPr>
              <a:t>Brief outline : </a:t>
            </a:r>
            <a:r>
              <a:rPr lang="en-ZA" b="1" dirty="0">
                <a:solidFill>
                  <a:srgbClr val="0070C0"/>
                </a:solidFill>
              </a:rPr>
              <a:t>Act 2, Scene </a:t>
            </a:r>
            <a:r>
              <a:rPr lang="en-ZA" b="1" dirty="0" smtClean="0">
                <a:solidFill>
                  <a:srgbClr val="0070C0"/>
                </a:solidFill>
              </a:rPr>
              <a:t>1</a:t>
            </a:r>
            <a:endParaRPr lang="en-ZA" dirty="0">
              <a:solidFill>
                <a:srgbClr val="0070C0"/>
              </a:solidFill>
            </a:endParaRPr>
          </a:p>
        </p:txBody>
      </p:sp>
      <p:sp>
        <p:nvSpPr>
          <p:cNvPr id="3" name="Content Placeholder 2"/>
          <p:cNvSpPr>
            <a:spLocks noGrp="1"/>
          </p:cNvSpPr>
          <p:nvPr>
            <p:ph idx="1"/>
          </p:nvPr>
        </p:nvSpPr>
        <p:spPr>
          <a:xfrm>
            <a:off x="827584" y="1772817"/>
            <a:ext cx="7632848" cy="4464496"/>
          </a:xfrm>
        </p:spPr>
        <p:txBody>
          <a:bodyPr>
            <a:noAutofit/>
          </a:bodyPr>
          <a:lstStyle/>
          <a:p>
            <a:r>
              <a:rPr lang="en-ZA" sz="2000" dirty="0" err="1" smtClean="0"/>
              <a:t>Thami</a:t>
            </a:r>
            <a:r>
              <a:rPr lang="en-ZA" sz="2000" dirty="0" smtClean="0"/>
              <a:t> withdraws from the debating competition </a:t>
            </a:r>
            <a:r>
              <a:rPr lang="en-ZA" sz="2000" dirty="0"/>
              <a:t>because of the planned school boycott. </a:t>
            </a:r>
            <a:endParaRPr lang="en-ZA" sz="2000" dirty="0" smtClean="0"/>
          </a:p>
          <a:p>
            <a:r>
              <a:rPr lang="en-ZA" sz="2000" dirty="0" smtClean="0"/>
              <a:t>He however, did </a:t>
            </a:r>
            <a:r>
              <a:rPr lang="en-ZA" sz="2000" dirty="0"/>
              <a:t>not </a:t>
            </a:r>
            <a:r>
              <a:rPr lang="en-ZA" sz="2000" dirty="0" smtClean="0"/>
              <a:t>informed </a:t>
            </a:r>
            <a:r>
              <a:rPr lang="en-ZA" sz="2000" dirty="0"/>
              <a:t>Mr M of his </a:t>
            </a:r>
            <a:r>
              <a:rPr lang="en-ZA" sz="2000" dirty="0" smtClean="0"/>
              <a:t>decision yet.</a:t>
            </a:r>
            <a:endParaRPr lang="en-ZA" sz="2000" dirty="0"/>
          </a:p>
          <a:p>
            <a:r>
              <a:rPr lang="en-ZA" sz="2000" dirty="0" smtClean="0"/>
              <a:t>Isabel questions </a:t>
            </a:r>
            <a:r>
              <a:rPr lang="en-ZA" sz="2000" dirty="0" err="1" smtClean="0"/>
              <a:t>Thami</a:t>
            </a:r>
            <a:r>
              <a:rPr lang="en-ZA" sz="2000" dirty="0" smtClean="0"/>
              <a:t> about the </a:t>
            </a:r>
            <a:r>
              <a:rPr lang="en-ZA" sz="2000" dirty="0"/>
              <a:t>kind of freedom </a:t>
            </a:r>
            <a:r>
              <a:rPr lang="en-ZA" sz="2000" dirty="0" smtClean="0"/>
              <a:t>he </a:t>
            </a:r>
            <a:r>
              <a:rPr lang="en-ZA" sz="2000" dirty="0"/>
              <a:t>wants to fight for.</a:t>
            </a:r>
          </a:p>
          <a:p>
            <a:r>
              <a:rPr lang="en-ZA" sz="2000" dirty="0" smtClean="0"/>
              <a:t>Mr </a:t>
            </a:r>
            <a:r>
              <a:rPr lang="en-ZA" sz="2000" dirty="0"/>
              <a:t>M </a:t>
            </a:r>
            <a:r>
              <a:rPr lang="en-ZA" sz="2000" dirty="0" smtClean="0"/>
              <a:t>asks </a:t>
            </a:r>
            <a:r>
              <a:rPr lang="en-ZA" sz="2000" dirty="0" err="1" smtClean="0"/>
              <a:t>Thami</a:t>
            </a:r>
            <a:r>
              <a:rPr lang="en-ZA" sz="2000" dirty="0" smtClean="0"/>
              <a:t> to explain his decision to be involved with the Comrades.</a:t>
            </a:r>
            <a:endParaRPr lang="en-ZA" sz="2000" dirty="0"/>
          </a:p>
          <a:p>
            <a:r>
              <a:rPr lang="en-ZA" sz="2000" dirty="0" err="1" smtClean="0"/>
              <a:t>Thami</a:t>
            </a:r>
            <a:r>
              <a:rPr lang="en-ZA" sz="2000" dirty="0" smtClean="0"/>
              <a:t> explains: Comrades want to avoid any contact with white people.</a:t>
            </a:r>
            <a:endParaRPr lang="en-ZA" sz="2000" dirty="0"/>
          </a:p>
          <a:p>
            <a:r>
              <a:rPr lang="en-ZA" sz="2000" dirty="0" smtClean="0"/>
              <a:t>Mr </a:t>
            </a:r>
            <a:r>
              <a:rPr lang="en-ZA" sz="2000" dirty="0"/>
              <a:t>M </a:t>
            </a:r>
            <a:r>
              <a:rPr lang="en-ZA" sz="2000" dirty="0" smtClean="0"/>
              <a:t>explains </a:t>
            </a:r>
            <a:r>
              <a:rPr lang="en-ZA" sz="2000" dirty="0"/>
              <a:t>that he has always opposed Bantu Education policies. </a:t>
            </a:r>
            <a:endParaRPr lang="en-ZA" sz="2000" dirty="0" smtClean="0"/>
          </a:p>
          <a:p>
            <a:r>
              <a:rPr lang="en-ZA" sz="2000" dirty="0" smtClean="0"/>
              <a:t>Mr M reiterates the effectiveness of words in any struggle. </a:t>
            </a:r>
          </a:p>
          <a:p>
            <a:r>
              <a:rPr lang="en-ZA" sz="2000" dirty="0" err="1" smtClean="0"/>
              <a:t>Thami</a:t>
            </a:r>
            <a:r>
              <a:rPr lang="en-ZA" sz="2000" dirty="0" smtClean="0"/>
              <a:t> informs </a:t>
            </a:r>
            <a:r>
              <a:rPr lang="en-ZA" sz="2000" dirty="0"/>
              <a:t>Mr M </a:t>
            </a:r>
            <a:r>
              <a:rPr lang="en-ZA" sz="2000" dirty="0" smtClean="0"/>
              <a:t>that he has </a:t>
            </a:r>
            <a:r>
              <a:rPr lang="en-ZA" sz="2000" dirty="0"/>
              <a:t>been labelled </a:t>
            </a:r>
            <a:r>
              <a:rPr lang="en-ZA" sz="2000" dirty="0" smtClean="0"/>
              <a:t>an informant for </a:t>
            </a:r>
            <a:r>
              <a:rPr lang="en-ZA" sz="2000" dirty="0"/>
              <a:t>the apartheid government and is </a:t>
            </a:r>
            <a:r>
              <a:rPr lang="en-ZA" sz="2000" dirty="0" smtClean="0"/>
              <a:t>therefore considered a spy.</a:t>
            </a:r>
            <a:endParaRPr lang="en-ZA" sz="2000" dirty="0"/>
          </a:p>
          <a:p>
            <a:pPr marL="0" indent="0">
              <a:buNone/>
            </a:pPr>
            <a:r>
              <a:rPr lang="en-ZA" sz="2000" dirty="0"/>
              <a:t/>
            </a:r>
            <a:br>
              <a:rPr lang="en-ZA" sz="2000" dirty="0"/>
            </a:br>
            <a:endParaRPr lang="en-ZA" sz="2000" dirty="0"/>
          </a:p>
        </p:txBody>
      </p:sp>
    </p:spTree>
    <p:extLst>
      <p:ext uri="{BB962C8B-B14F-4D97-AF65-F5344CB8AC3E}">
        <p14:creationId xmlns:p14="http://schemas.microsoft.com/office/powerpoint/2010/main" val="3136787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548681"/>
            <a:ext cx="6798734" cy="1670524"/>
          </a:xfrm>
        </p:spPr>
        <p:txBody>
          <a:bodyPr>
            <a:noAutofit/>
          </a:bodyPr>
          <a:lstStyle/>
          <a:p>
            <a:r>
              <a:rPr lang="en-ZA" sz="2800" b="1" dirty="0" smtClean="0"/>
              <a:t>MR M:  …Every African soul is carrying the bundle, or in it.  What is wrong with this world that it wants to waste you all like that…my children…my Africa!</a:t>
            </a:r>
            <a:endParaRPr lang="en-ZA" sz="2800" b="1" dirty="0"/>
          </a:p>
        </p:txBody>
      </p:sp>
      <p:sp>
        <p:nvSpPr>
          <p:cNvPr id="3" name="Content Placeholder 2"/>
          <p:cNvSpPr>
            <a:spLocks noGrp="1"/>
          </p:cNvSpPr>
          <p:nvPr>
            <p:ph idx="1"/>
          </p:nvPr>
        </p:nvSpPr>
        <p:spPr>
          <a:xfrm>
            <a:off x="1176865" y="2490135"/>
            <a:ext cx="6798736" cy="4035209"/>
          </a:xfrm>
        </p:spPr>
        <p:txBody>
          <a:bodyPr>
            <a:normAutofit lnSpcReduction="10000"/>
          </a:bodyPr>
          <a:lstStyle/>
          <a:p>
            <a:r>
              <a:rPr lang="en-ZA" dirty="0" smtClean="0"/>
              <a:t>Here Mr M refers to the suffering of all Africans.  They are suffering either because they are victims or they are carrying the victims.</a:t>
            </a:r>
          </a:p>
          <a:p>
            <a:r>
              <a:rPr lang="en-ZA" dirty="0" smtClean="0"/>
              <a:t>This could be true as many Africans suffer from the effects of disease, poverty, famine and war.</a:t>
            </a:r>
          </a:p>
          <a:p>
            <a:r>
              <a:rPr lang="en-ZA" dirty="0" smtClean="0"/>
              <a:t>BUT on the other hand </a:t>
            </a:r>
            <a:r>
              <a:rPr lang="en-ZA" b="1" dirty="0" smtClean="0"/>
              <a:t>not all Africans </a:t>
            </a:r>
            <a:r>
              <a:rPr lang="en-ZA" dirty="0" smtClean="0"/>
              <a:t>are victims.</a:t>
            </a:r>
          </a:p>
          <a:p>
            <a:r>
              <a:rPr lang="en-ZA" dirty="0" smtClean="0"/>
              <a:t>Also, people who believe they are victims, are taking their own power away from them – become disempowered.  </a:t>
            </a:r>
          </a:p>
          <a:p>
            <a:pPr marL="0" indent="0" algn="ctr">
              <a:buNone/>
            </a:pPr>
            <a:r>
              <a:rPr lang="en-ZA" b="1" dirty="0" smtClean="0">
                <a:solidFill>
                  <a:srgbClr val="FF0000"/>
                </a:solidFill>
              </a:rPr>
              <a:t>*******************************</a:t>
            </a:r>
            <a:endParaRPr lang="en-ZA" b="1" dirty="0">
              <a:solidFill>
                <a:srgbClr val="FF0000"/>
              </a:solidFill>
            </a:endParaRPr>
          </a:p>
        </p:txBody>
      </p:sp>
    </p:spTree>
    <p:extLst>
      <p:ext uri="{BB962C8B-B14F-4D97-AF65-F5344CB8AC3E}">
        <p14:creationId xmlns:p14="http://schemas.microsoft.com/office/powerpoint/2010/main" val="27299231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657350" y="2455070"/>
          <a:ext cx="5829300" cy="1102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8567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41175" y="2720454"/>
            <a:ext cx="7082519" cy="977900"/>
          </a:xfrm>
        </p:spPr>
        <p:txBody>
          <a:bodyPr>
            <a:noAutofit/>
          </a:bodyPr>
          <a:lstStyle/>
          <a:p>
            <a:endParaRPr lang="en-ZA" sz="1800" dirty="0">
              <a:latin typeface="Arial" panose="020B0604020202020204" pitchFamily="34" charset="0"/>
              <a:ea typeface="Book Antiqua" panose="02040602050305030304" pitchFamily="18" charset="0"/>
              <a:cs typeface="Arial" panose="020B0604020202020204" pitchFamily="34" charset="0"/>
            </a:endParaRPr>
          </a:p>
          <a:p>
            <a:r>
              <a:rPr lang="en-ZA" sz="2100" b="1" dirty="0">
                <a:latin typeface="Arial" panose="020B0604020202020204" pitchFamily="34" charset="0"/>
                <a:ea typeface="Book Antiqua" panose="02040602050305030304" pitchFamily="18" charset="0"/>
                <a:cs typeface="Arial" panose="020B0604020202020204" pitchFamily="34" charset="0"/>
              </a:rPr>
              <a:t>ACT 2 SCENE 4 and 5 </a:t>
            </a:r>
            <a:endParaRPr lang="en-ZA" sz="2100" dirty="0">
              <a:latin typeface="Arial" panose="020B0604020202020204" pitchFamily="34" charset="0"/>
              <a:ea typeface="Book Antiqua" panose="02040602050305030304" pitchFamily="18" charset="0"/>
              <a:cs typeface="Arial" panose="020B0604020202020204" pitchFamily="34" charset="0"/>
            </a:endParaRPr>
          </a:p>
          <a:p>
            <a:pPr marL="257175" indent="-257175" algn="l">
              <a:lnSpc>
                <a:spcPct val="150000"/>
              </a:lnSpc>
              <a:buFont typeface="Arial" panose="020B0604020202020204" pitchFamily="34" charset="0"/>
              <a:buChar char="•"/>
            </a:pP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has asked Isabel to meet him so that he can say goodbye.</a:t>
            </a:r>
            <a:endParaRPr lang="en-ZA" sz="2100" dirty="0">
              <a:latin typeface="Arial" panose="020B0604020202020204" pitchFamily="34" charset="0"/>
              <a:ea typeface="Book Antiqua" panose="02040602050305030304" pitchFamily="18" charset="0"/>
              <a:cs typeface="Arial" panose="020B0604020202020204" pitchFamily="34" charset="0"/>
            </a:endParaRPr>
          </a:p>
          <a:p>
            <a:pPr marL="257175" indent="-257175" algn="l">
              <a:lnSpc>
                <a:spcPct val="150000"/>
              </a:lnSpc>
              <a:buFont typeface="Arial" panose="020B0604020202020204" pitchFamily="34" charset="0"/>
              <a:buChar char="•"/>
            </a:pP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Isabel is tense, angry / upset and questions why he wants to say goodbye. </a:t>
            </a:r>
            <a:endParaRPr lang="en-ZA" sz="2100" dirty="0">
              <a:latin typeface="Arial" panose="020B0604020202020204" pitchFamily="34" charset="0"/>
              <a:ea typeface="Book Antiqua" panose="02040602050305030304" pitchFamily="18" charset="0"/>
              <a:cs typeface="Arial" panose="020B0604020202020204" pitchFamily="34" charset="0"/>
            </a:endParaRPr>
          </a:p>
          <a:p>
            <a:pPr marL="257175" indent="-257175" algn="l">
              <a:lnSpc>
                <a:spcPct val="150000"/>
              </a:lnSpc>
              <a:buFont typeface="Arial" panose="020B0604020202020204" pitchFamily="34" charset="0"/>
              <a:buChar char="•"/>
            </a:pP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She says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100" b="1" dirty="0">
                <a:solidFill>
                  <a:srgbClr val="000000"/>
                </a:solidFill>
                <a:latin typeface="Arial" panose="020B0604020202020204" pitchFamily="34" charset="0"/>
                <a:ea typeface="Book Antiqua" panose="02040602050305030304" pitchFamily="18" charset="0"/>
                <a:cs typeface="Arial" panose="020B0604020202020204" pitchFamily="34" charset="0"/>
              </a:rPr>
              <a:t> </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already said farewell three weeks ago when he ended their friendship. </a:t>
            </a:r>
            <a:endParaRPr lang="en-ZA" sz="2100" dirty="0">
              <a:latin typeface="Arial" panose="020B0604020202020204" pitchFamily="34" charset="0"/>
              <a:ea typeface="Book Antiqua" panose="02040602050305030304" pitchFamily="18" charset="0"/>
              <a:cs typeface="Arial" panose="020B0604020202020204" pitchFamily="34" charset="0"/>
            </a:endParaRPr>
          </a:p>
        </p:txBody>
      </p:sp>
      <p:sp>
        <p:nvSpPr>
          <p:cNvPr id="3" name="Oval 2"/>
          <p:cNvSpPr/>
          <p:nvPr/>
        </p:nvSpPr>
        <p:spPr>
          <a:xfrm>
            <a:off x="5622267" y="4428587"/>
            <a:ext cx="2160917" cy="8540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ln w="0"/>
                <a:solidFill>
                  <a:schemeClr val="tx1"/>
                </a:solidFill>
                <a:effectLst>
                  <a:outerShdw blurRad="38100" dist="19050" dir="2700000" algn="tl" rotWithShape="0">
                    <a:schemeClr val="dk1">
                      <a:alpha val="40000"/>
                    </a:schemeClr>
                  </a:outerShdw>
                </a:effectLst>
              </a:rPr>
              <a:t>ISABEL’S HUMILIATION?</a:t>
            </a:r>
          </a:p>
        </p:txBody>
      </p:sp>
    </p:spTree>
    <p:extLst>
      <p:ext uri="{BB962C8B-B14F-4D97-AF65-F5344CB8AC3E}">
        <p14:creationId xmlns:p14="http://schemas.microsoft.com/office/powerpoint/2010/main" val="334186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572165" y="3429000"/>
            <a:ext cx="6288656" cy="7925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41175" y="2739863"/>
            <a:ext cx="7095458" cy="977900"/>
          </a:xfrm>
        </p:spPr>
        <p:txBody>
          <a:bodyPr>
            <a:normAutofit fontScale="90000"/>
          </a:bodyPr>
          <a:lstStyle/>
          <a:p>
            <a:pPr lvl="0" algn="l"/>
            <a:endParaRPr lang="en-ZA" sz="1800"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Isabel says that she thought the reason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wanted to meet with her was to</a:t>
            </a:r>
            <a:r>
              <a:rPr lang="en-ZA" sz="2325" dirty="0">
                <a:latin typeface="Arial" panose="020B0604020202020204" pitchFamily="34" charset="0"/>
                <a:ea typeface="Book Antiqua" panose="02040602050305030304" pitchFamily="18" charset="0"/>
                <a:cs typeface="Arial" panose="020B0604020202020204" pitchFamily="34" charset="0"/>
              </a:rPr>
              <a:t> </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talk about the death of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 </a:t>
            </a:r>
            <a:endParaRPr lang="en-ZA" sz="2325" dirty="0">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She takes out the crumpled newspaper article that reported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M’s death, </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FF0000"/>
                </a:solidFill>
                <a:effectLst>
                  <a:outerShdw blurRad="38100" dist="38100" dir="2700000" algn="tl">
                    <a:srgbClr val="000000">
                      <a:alpha val="43137"/>
                    </a:srgbClr>
                  </a:outerShdw>
                </a:effectLst>
                <a:latin typeface="Arial" panose="020B0604020202020204" pitchFamily="34" charset="0"/>
                <a:ea typeface="Book Antiqua" panose="02040602050305030304" pitchFamily="18" charset="0"/>
                <a:cs typeface="Arial" panose="020B0604020202020204" pitchFamily="34" charset="0"/>
              </a:rPr>
              <a:t>indicating that she carries it with her all the time?</a:t>
            </a:r>
            <a:endParaRPr lang="en-ZA" sz="2325" dirty="0">
              <a:solidFill>
                <a:srgbClr val="FF0000"/>
              </a:solidFill>
              <a:effectLst>
                <a:outerShdw blurRad="38100" dist="38100" dir="2700000" algn="tl">
                  <a:srgbClr val="000000">
                    <a:alpha val="43137"/>
                  </a:srgbClr>
                </a:outerShdw>
              </a:effectLst>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Isabel wants to know why such a good, devoted man was killed.</a:t>
            </a:r>
            <a:endParaRPr lang="en-ZA" sz="2325" dirty="0"/>
          </a:p>
        </p:txBody>
      </p:sp>
    </p:spTree>
    <p:extLst>
      <p:ext uri="{BB962C8B-B14F-4D97-AF65-F5344CB8AC3E}">
        <p14:creationId xmlns:p14="http://schemas.microsoft.com/office/powerpoint/2010/main" val="1987749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662742" y="2847875"/>
            <a:ext cx="1623923" cy="6943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15296" y="2847875"/>
            <a:ext cx="7140748" cy="977900"/>
          </a:xfrm>
        </p:spPr>
        <p:txBody>
          <a:bodyPr>
            <a:normAutofit fontScale="90000"/>
          </a:bodyPr>
          <a:lstStyle/>
          <a:p>
            <a:pPr lvl="0" algn="l"/>
            <a:endParaRPr lang="en-ZA" sz="750" dirty="0">
              <a:latin typeface="Book Antiqua" panose="02040602050305030304" pitchFamily="18" charset="0"/>
              <a:ea typeface="Book Antiqua" panose="02040602050305030304" pitchFamily="18" charset="0"/>
              <a:cs typeface="Book Antiqua" panose="02040602050305030304" pitchFamily="18" charset="0"/>
            </a:endParaRPr>
          </a:p>
          <a:p>
            <a:pPr marL="342900" indent="-342900" algn="l">
              <a:lnSpc>
                <a:spcPct val="150000"/>
              </a:lnSpc>
              <a:buFont typeface="Arial" panose="020B0604020202020204" pitchFamily="34" charset="0"/>
              <a:buChar char="•"/>
            </a:pP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tells her that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 had given the names of the action committee members to the police and that these leaders had all been arrested and detained, making him an informer.</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Isabel does not believe that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 was a police spy.</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tells her that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 told him he had gone to the police because he thought it would help stop the violence.</a:t>
            </a:r>
            <a:endParaRPr lang="en-ZA" sz="232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7287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165730" y="2571752"/>
            <a:ext cx="1067519" cy="57581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3" name="Oval 2"/>
          <p:cNvSpPr/>
          <p:nvPr/>
        </p:nvSpPr>
        <p:spPr>
          <a:xfrm>
            <a:off x="2322663" y="2099455"/>
            <a:ext cx="1196915" cy="62110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19518" y="363871"/>
            <a:ext cx="7104176" cy="5238582"/>
          </a:xfrm>
        </p:spPr>
        <p:txBody>
          <a:bodyPr>
            <a:normAutofit/>
          </a:bodyPr>
          <a:lstStyle/>
          <a:p>
            <a:pPr lvl="0" algn="l"/>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a:r>
            <a:b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br>
            <a:endParaRPr lang="en-ZA" sz="20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and Isabel argue about whether it is fair to call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M an informer. </a:t>
            </a:r>
            <a:b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Isabel insists on calling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M’s death a murder.</a:t>
            </a:r>
            <a:b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feels the people who killed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M did it in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self-defence</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a:t>
            </a:r>
            <a:b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Isabel reluctantly asks if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was present when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M was killed and if so did he try to save </a:t>
            </a:r>
            <a:r>
              <a:rPr lang="en-US" sz="20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M’s life.</a:t>
            </a:r>
            <a:endParaRPr lang="en-ZA" sz="2025" dirty="0">
              <a:latin typeface="Arial" panose="020B0604020202020204" pitchFamily="34" charset="0"/>
              <a:ea typeface="Book Antiqua" panose="02040602050305030304" pitchFamily="18" charset="0"/>
              <a:cs typeface="Arial" panose="020B0604020202020204" pitchFamily="34" charset="0"/>
            </a:endParaRPr>
          </a:p>
        </p:txBody>
      </p:sp>
    </p:spTree>
    <p:extLst>
      <p:ext uri="{BB962C8B-B14F-4D97-AF65-F5344CB8AC3E}">
        <p14:creationId xmlns:p14="http://schemas.microsoft.com/office/powerpoint/2010/main" val="1814429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91574" y="2655858"/>
            <a:ext cx="6683315" cy="5240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28235" y="1469597"/>
            <a:ext cx="7121338" cy="3780420"/>
          </a:xfrm>
        </p:spPr>
        <p:txBody>
          <a:bodyPr>
            <a:normAutofit/>
          </a:bodyPr>
          <a:lstStyle/>
          <a:p>
            <a:pPr marL="257175" indent="-257175" algn="l">
              <a:lnSpc>
                <a:spcPct val="150000"/>
              </a:lnSpc>
              <a:buFont typeface="Arial" panose="020B0604020202020204" pitchFamily="34" charset="0"/>
              <a:buChar char="•"/>
            </a:pP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admits he was present and that he had tried to save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M.</a:t>
            </a:r>
            <a:endParaRPr lang="en-ZA" sz="2100" dirty="0">
              <a:latin typeface="Book Antiqua" panose="02040602050305030304" pitchFamily="18" charset="0"/>
              <a:ea typeface="Book Antiqua" panose="02040602050305030304" pitchFamily="18" charset="0"/>
              <a:cs typeface="Book Antiqua" panose="02040602050305030304" pitchFamily="18" charset="0"/>
            </a:endParaRPr>
          </a:p>
          <a:p>
            <a:pPr marL="257175" indent="-257175" algn="l">
              <a:lnSpc>
                <a:spcPct val="150000"/>
              </a:lnSpc>
              <a:buFont typeface="Arial" panose="020B0604020202020204" pitchFamily="34" charset="0"/>
              <a:buChar char="•"/>
            </a:pP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Isabel and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both admit that they had loved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M. </a:t>
            </a:r>
            <a:endParaRPr lang="en-ZA" sz="2100" dirty="0">
              <a:latin typeface="Arial" panose="020B0604020202020204" pitchFamily="34" charset="0"/>
              <a:cs typeface="Arial" panose="020B0604020202020204" pitchFamily="34" charset="0"/>
            </a:endParaRPr>
          </a:p>
          <a:p>
            <a:pPr marL="257175" indent="-257175" algn="l">
              <a:lnSpc>
                <a:spcPct val="150000"/>
              </a:lnSpc>
              <a:buFont typeface="Arial" panose="020B0604020202020204" pitchFamily="34" charset="0"/>
              <a:buChar char="•"/>
            </a:pP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tells Isabel of his plans to go into exile and join the movement as a</a:t>
            </a:r>
            <a:r>
              <a:rPr lang="en-ZA" sz="2100" dirty="0">
                <a:latin typeface="Arial" panose="020B0604020202020204" pitchFamily="34" charset="0"/>
                <a:ea typeface="Book Antiqua" panose="02040602050305030304" pitchFamily="18" charset="0"/>
                <a:cs typeface="Arial" panose="020B0604020202020204" pitchFamily="34" charset="0"/>
              </a:rPr>
              <a:t> </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fighter.</a:t>
            </a:r>
            <a:endParaRPr lang="en-ZA" sz="2100" dirty="0">
              <a:latin typeface="Arial" panose="020B0604020202020204" pitchFamily="34" charset="0"/>
              <a:ea typeface="Book Antiqua" panose="02040602050305030304" pitchFamily="18" charset="0"/>
              <a:cs typeface="Arial" panose="020B0604020202020204" pitchFamily="34" charset="0"/>
            </a:endParaRPr>
          </a:p>
          <a:p>
            <a:pPr marL="257175" indent="-257175" algn="l">
              <a:lnSpc>
                <a:spcPct val="150000"/>
              </a:lnSpc>
              <a:buFont typeface="Arial" panose="020B0604020202020204" pitchFamily="34" charset="0"/>
              <a:buChar char="•"/>
            </a:pP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Thami</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tells Isabel she can be near to the spirit of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M at the top of the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Wapadsberg</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Pass.</a:t>
            </a:r>
            <a:endParaRPr lang="en-ZA"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62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423359" y="4033927"/>
            <a:ext cx="6534509" cy="6211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21766" y="1387465"/>
            <a:ext cx="7127807" cy="3888432"/>
          </a:xfrm>
        </p:spPr>
        <p:txBody>
          <a:bodyPr>
            <a:normAutofit/>
          </a:bodyPr>
          <a:lstStyle/>
          <a:p>
            <a:pPr marL="257175" indent="-257175" algn="l">
              <a:lnSpc>
                <a:spcPct val="150000"/>
              </a:lnSpc>
              <a:buFont typeface="Arial" panose="020B0604020202020204" pitchFamily="34" charset="0"/>
              <a:buChar char="•"/>
            </a:pP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In Scene 5 Isabel comes to pay her last respects to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M, promising that she will dedicate herself to making her life really useful. </a:t>
            </a:r>
            <a:b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She wants him to be proud of her as one of his children. </a:t>
            </a:r>
            <a:b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Her final words are “The future is still ours, </a:t>
            </a:r>
            <a:r>
              <a:rPr lang="en-US" sz="2100"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 M.”</a:t>
            </a:r>
            <a:endParaRPr lang="en-ZA" sz="2100" dirty="0"/>
          </a:p>
        </p:txBody>
      </p:sp>
    </p:spTree>
    <p:extLst>
      <p:ext uri="{BB962C8B-B14F-4D97-AF65-F5344CB8AC3E}">
        <p14:creationId xmlns:p14="http://schemas.microsoft.com/office/powerpoint/2010/main" val="2135034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48674" y="1316607"/>
            <a:ext cx="2426180" cy="407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41175" y="2223434"/>
            <a:ext cx="7101929" cy="1134126"/>
          </a:xfrm>
        </p:spPr>
        <p:txBody>
          <a:bodyPr>
            <a:normAutofit fontScale="90000"/>
          </a:bodyPr>
          <a:lstStyle/>
          <a:p>
            <a:pPr algn="l"/>
            <a:r>
              <a:rPr lang="en-US" sz="900" dirty="0">
                <a:solidFill>
                  <a:srgbClr val="000000"/>
                </a:solidFill>
                <a:latin typeface="Arial" panose="020B0604020202020204" pitchFamily="34" charset="0"/>
                <a:ea typeface="Book Antiqua" panose="02040602050305030304" pitchFamily="18" charset="0"/>
                <a:cs typeface="Book Antiqua" panose="02040602050305030304" pitchFamily="18" charset="0"/>
              </a:rPr>
              <a:t> </a:t>
            </a:r>
            <a:endParaRPr lang="en-ZA" sz="750" dirty="0">
              <a:latin typeface="Book Antiqua" panose="02040602050305030304" pitchFamily="18" charset="0"/>
              <a:ea typeface="Book Antiqua" panose="02040602050305030304" pitchFamily="18" charset="0"/>
              <a:cs typeface="Book Antiqua" panose="02040602050305030304" pitchFamily="18" charset="0"/>
            </a:endParaRPr>
          </a:p>
          <a:p>
            <a:pPr algn="l"/>
            <a:r>
              <a:rPr lang="en-ZA" sz="900" b="1" dirty="0">
                <a:latin typeface="Arial" panose="020B0604020202020204" pitchFamily="34" charset="0"/>
                <a:ea typeface="Book Antiqua" panose="02040602050305030304" pitchFamily="18" charset="0"/>
                <a:cs typeface="Book Antiqua" panose="02040602050305030304" pitchFamily="18" charset="0"/>
              </a:rPr>
              <a:t> </a:t>
            </a:r>
            <a:endParaRPr lang="en-ZA" sz="750" dirty="0">
              <a:latin typeface="Book Antiqua" panose="02040602050305030304" pitchFamily="18" charset="0"/>
              <a:ea typeface="Book Antiqua" panose="02040602050305030304" pitchFamily="18" charset="0"/>
              <a:cs typeface="Book Antiqua" panose="02040602050305030304" pitchFamily="18" charset="0"/>
            </a:endParaRPr>
          </a:p>
          <a:p>
            <a:pPr algn="l">
              <a:lnSpc>
                <a:spcPct val="150000"/>
              </a:lnSpc>
            </a:pPr>
            <a:r>
              <a:rPr lang="en-US" sz="2025" b="1" dirty="0">
                <a:solidFill>
                  <a:srgbClr val="000000"/>
                </a:solidFill>
                <a:latin typeface="Arial" panose="020B0604020202020204" pitchFamily="34" charset="0"/>
                <a:ea typeface="Book Antiqua" panose="02040602050305030304" pitchFamily="18" charset="0"/>
                <a:cs typeface="Arial" panose="020B0604020202020204" pitchFamily="34" charset="0"/>
              </a:rPr>
              <a:t>QUOTES</a:t>
            </a:r>
            <a:r>
              <a:rPr lang="en-ZA" sz="2025" dirty="0">
                <a:latin typeface="Arial" panose="020B0604020202020204" pitchFamily="34" charset="0"/>
                <a:ea typeface="Book Antiqua" panose="02040602050305030304" pitchFamily="18" charset="0"/>
                <a:cs typeface="Arial" panose="020B0604020202020204" pitchFamily="34" charset="0"/>
              </a:rPr>
              <a:t> </a:t>
            </a:r>
            <a:r>
              <a:rPr lang="en-US" sz="2325" b="1" dirty="0">
                <a:solidFill>
                  <a:srgbClr val="000000"/>
                </a:solidFill>
                <a:latin typeface="Arial" panose="020B0604020202020204" pitchFamily="34" charset="0"/>
                <a:ea typeface="Book Antiqua" panose="02040602050305030304" pitchFamily="18" charset="0"/>
                <a:cs typeface="Arial" panose="020B0604020202020204" pitchFamily="34" charset="0"/>
              </a:rPr>
              <a:t>Scene 4:</a:t>
            </a:r>
            <a:endParaRPr lang="en-ZA" sz="2325" b="1"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“He said he felt it was his duty.”</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“There is no justice for black people in this country other than what we make for ourselves.</a:t>
            </a:r>
            <a:b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a:r>
            <a:b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b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endParaRPr lang="en-ZA" sz="2325" dirty="0">
              <a:latin typeface="Arial" panose="020B0604020202020204" pitchFamily="34" charset="0"/>
              <a:cs typeface="Arial" panose="020B0604020202020204" pitchFamily="34" charset="0"/>
            </a:endParaRPr>
          </a:p>
        </p:txBody>
      </p:sp>
      <p:sp>
        <p:nvSpPr>
          <p:cNvPr id="3" name="TextBox 2"/>
          <p:cNvSpPr txBox="1"/>
          <p:nvPr/>
        </p:nvSpPr>
        <p:spPr>
          <a:xfrm>
            <a:off x="1341175" y="3034068"/>
            <a:ext cx="7101929" cy="2516073"/>
          </a:xfrm>
          <a:prstGeom prst="rect">
            <a:avLst/>
          </a:prstGeom>
          <a:noFill/>
        </p:spPr>
        <p:txBody>
          <a:bodyPr wrap="square" rtlCol="0">
            <a:spAutoFit/>
          </a:bodyPr>
          <a:lstStyle/>
          <a:p>
            <a:pPr marL="257175" indent="-257175">
              <a:lnSpc>
                <a:spcPct val="150000"/>
              </a:lnSpc>
              <a:buFont typeface="Arial" panose="020B0604020202020204" pitchFamily="34" charset="0"/>
              <a:buChar char="•"/>
            </a:pPr>
            <a:r>
              <a:rPr lang="en-US" sz="2100" dirty="0">
                <a:solidFill>
                  <a:srgbClr val="000000"/>
                </a:solidFill>
                <a:latin typeface="Arial" panose="020B0604020202020204" pitchFamily="34" charset="0"/>
                <a:ea typeface="Book Antiqua" panose="02040602050305030304" pitchFamily="18" charset="0"/>
                <a:cs typeface="Arial" panose="020B0604020202020204" pitchFamily="34" charset="0"/>
              </a:rPr>
              <a:t>“When you judge us for what happened in front of the school four days ago just remember that you carry a share of the responsibility for it. It is your laws that have made simple, black people so desperate that they turn into ‘mad mobs’.”</a:t>
            </a:r>
            <a:endParaRPr lang="en-ZA" sz="2100" dirty="0">
              <a:solidFill>
                <a:prstClr val="black"/>
              </a:solidFill>
            </a:endParaRPr>
          </a:p>
        </p:txBody>
      </p:sp>
    </p:spTree>
    <p:extLst>
      <p:ext uri="{BB962C8B-B14F-4D97-AF65-F5344CB8AC3E}">
        <p14:creationId xmlns:p14="http://schemas.microsoft.com/office/powerpoint/2010/main" val="3563324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75417" y="2772314"/>
            <a:ext cx="1248674" cy="5887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 name="Title 1"/>
          <p:cNvSpPr>
            <a:spLocks noGrp="1"/>
          </p:cNvSpPr>
          <p:nvPr>
            <p:ph type="title" idx="4294967295"/>
          </p:nvPr>
        </p:nvSpPr>
        <p:spPr>
          <a:xfrm>
            <a:off x="1356363" y="2677411"/>
            <a:ext cx="7093211" cy="1836204"/>
          </a:xfrm>
        </p:spPr>
        <p:txBody>
          <a:bodyPr>
            <a:normAutofit fontScale="90000"/>
          </a:bodyPr>
          <a:lstStyle/>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“I also loved him, doesn’t help much to say it now, but I did.”</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“You know the two most terrible words in your language, Isabel? Too late.” </a:t>
            </a:r>
            <a:b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br>
            <a:r>
              <a:rPr lang="en-US" sz="2325" b="1" dirty="0">
                <a:solidFill>
                  <a:srgbClr val="000000"/>
                </a:solidFill>
                <a:latin typeface="Arial" panose="020B0604020202020204" pitchFamily="34" charset="0"/>
                <a:ea typeface="Book Antiqua" panose="02040602050305030304" pitchFamily="18" charset="0"/>
                <a:cs typeface="Arial" panose="020B0604020202020204" pitchFamily="34" charset="0"/>
              </a:rPr>
              <a:t>Scene 5:</a:t>
            </a:r>
            <a:endParaRPr lang="en-ZA" sz="2325" b="1"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“…instead I’ve brought you something which I know will mean more to you than flowers or prayers ever could. A promise.”</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endParaRPr lang="en-ZA" dirty="0"/>
          </a:p>
        </p:txBody>
      </p:sp>
    </p:spTree>
    <p:extLst>
      <p:ext uri="{BB962C8B-B14F-4D97-AF65-F5344CB8AC3E}">
        <p14:creationId xmlns:p14="http://schemas.microsoft.com/office/powerpoint/2010/main" val="110245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rgbClr val="0070C0"/>
                </a:solidFill>
              </a:rPr>
              <a:t>Isabel notices changes and developments</a:t>
            </a:r>
            <a:endParaRPr lang="en-ZA" b="1" dirty="0">
              <a:solidFill>
                <a:srgbClr val="0070C0"/>
              </a:solidFill>
            </a:endParaRPr>
          </a:p>
        </p:txBody>
      </p:sp>
      <p:sp>
        <p:nvSpPr>
          <p:cNvPr id="3" name="Content Placeholder 2"/>
          <p:cNvSpPr>
            <a:spLocks noGrp="1"/>
          </p:cNvSpPr>
          <p:nvPr>
            <p:ph idx="1"/>
          </p:nvPr>
        </p:nvSpPr>
        <p:spPr>
          <a:xfrm>
            <a:off x="899592" y="2490135"/>
            <a:ext cx="7416823" cy="3444997"/>
          </a:xfrm>
        </p:spPr>
        <p:txBody>
          <a:bodyPr>
            <a:normAutofit fontScale="85000" lnSpcReduction="10000"/>
          </a:bodyPr>
          <a:lstStyle/>
          <a:p>
            <a:r>
              <a:rPr lang="en-US" b="1" dirty="0" smtClean="0"/>
              <a:t>Isabel: 	</a:t>
            </a:r>
            <a:r>
              <a:rPr lang="en-US" b="1" dirty="0" smtClean="0">
                <a:solidFill>
                  <a:srgbClr val="FF0000"/>
                </a:solidFill>
              </a:rPr>
              <a:t>Been </a:t>
            </a:r>
            <a:r>
              <a:rPr lang="en-US" b="1" dirty="0">
                <a:solidFill>
                  <a:srgbClr val="FF0000"/>
                </a:solidFill>
              </a:rPr>
              <a:t>a strange time these past few </a:t>
            </a:r>
            <a:r>
              <a:rPr lang="en-US" b="1" dirty="0" smtClean="0">
                <a:solidFill>
                  <a:srgbClr val="FF0000"/>
                </a:solidFill>
              </a:rPr>
              <a:t>weeks</a:t>
            </a:r>
            <a:r>
              <a:rPr lang="en-US" b="1" dirty="0">
                <a:solidFill>
                  <a:srgbClr val="FF0000"/>
                </a:solidFill>
              </a:rPr>
              <a:t>, 	</a:t>
            </a:r>
            <a:r>
              <a:rPr lang="en-US" b="1" dirty="0" smtClean="0">
                <a:solidFill>
                  <a:srgbClr val="FF0000"/>
                </a:solidFill>
              </a:rPr>
              <a:t>hasn’t it</a:t>
            </a:r>
            <a:r>
              <a:rPr lang="en-US" b="1" dirty="0">
                <a:solidFill>
                  <a:srgbClr val="FF0000"/>
                </a:solidFill>
              </a:rPr>
              <a:t>? At </a:t>
            </a:r>
            <a:r>
              <a:rPr lang="en-US" b="1" dirty="0" smtClean="0">
                <a:solidFill>
                  <a:srgbClr val="FF0000"/>
                </a:solidFill>
              </a:rPr>
              <a:t>			home</a:t>
            </a:r>
            <a:r>
              <a:rPr lang="en-US" b="1" dirty="0">
                <a:solidFill>
                  <a:srgbClr val="FF0000"/>
                </a:solidFill>
              </a:rPr>
              <a:t>, at school, in the shop ... </a:t>
            </a:r>
            <a:r>
              <a:rPr lang="en-US" b="1" dirty="0" smtClean="0">
                <a:solidFill>
                  <a:srgbClr val="FF0000"/>
                </a:solidFill>
              </a:rPr>
              <a:t>everywhere</a:t>
            </a:r>
            <a:r>
              <a:rPr lang="en-US" b="1" dirty="0">
                <a:solidFill>
                  <a:srgbClr val="FF0000"/>
                </a:solidFill>
              </a:rPr>
              <a:t>! </a:t>
            </a:r>
            <a:r>
              <a:rPr lang="en-US" b="1" dirty="0" smtClean="0">
                <a:solidFill>
                  <a:srgbClr val="FF0000"/>
                </a:solidFill>
              </a:rPr>
              <a:t>Things 			I’ve </a:t>
            </a:r>
            <a:r>
              <a:rPr lang="en-US" b="1" dirty="0">
                <a:solidFill>
                  <a:srgbClr val="FF0000"/>
                </a:solidFill>
              </a:rPr>
              <a:t>been seeing and </a:t>
            </a:r>
            <a:r>
              <a:rPr lang="en-US" b="1" dirty="0" smtClean="0">
                <a:solidFill>
                  <a:srgbClr val="FF0000"/>
                </a:solidFill>
              </a:rPr>
              <a:t>doing </a:t>
            </a:r>
            <a:r>
              <a:rPr lang="en-US" b="1" dirty="0">
                <a:solidFill>
                  <a:srgbClr val="FF0000"/>
                </a:solidFill>
              </a:rPr>
              <a:t>my </a:t>
            </a:r>
            <a:r>
              <a:rPr lang="en-US" b="1" dirty="0" smtClean="0">
                <a:solidFill>
                  <a:srgbClr val="FF0000"/>
                </a:solidFill>
              </a:rPr>
              <a:t>whole life</a:t>
            </a:r>
            <a:r>
              <a:rPr lang="en-US" b="1" dirty="0">
                <a:solidFill>
                  <a:srgbClr val="FF0000"/>
                </a:solidFill>
              </a:rPr>
              <a:t>, </a:t>
            </a:r>
            <a:r>
              <a:rPr lang="en-US" b="1" dirty="0" smtClean="0">
                <a:solidFill>
                  <a:srgbClr val="FF0000"/>
                </a:solidFill>
              </a:rPr>
              <a:t> just </a:t>
            </a:r>
            <a:r>
              <a:rPr lang="en-US" b="1" dirty="0">
                <a:solidFill>
                  <a:srgbClr val="FF0000"/>
                </a:solidFill>
              </a:rPr>
              <a:t>don’t </a:t>
            </a:r>
            <a:r>
              <a:rPr lang="en-US" b="1" dirty="0" smtClean="0">
                <a:solidFill>
                  <a:srgbClr val="FF0000"/>
                </a:solidFill>
              </a:rPr>
              <a:t>			feel </a:t>
            </a:r>
            <a:r>
              <a:rPr lang="en-US" b="1" dirty="0">
                <a:solidFill>
                  <a:srgbClr val="FF0000"/>
                </a:solidFill>
              </a:rPr>
              <a:t>right </a:t>
            </a:r>
            <a:r>
              <a:rPr lang="en-US" b="1" dirty="0" smtClean="0">
                <a:solidFill>
                  <a:srgbClr val="FF0000"/>
                </a:solidFill>
              </a:rPr>
              <a:t>anymore</a:t>
            </a:r>
            <a:r>
              <a:rPr lang="en-US" b="1" dirty="0">
                <a:solidFill>
                  <a:srgbClr val="FF0000"/>
                </a:solidFill>
              </a:rPr>
              <a:t>. </a:t>
            </a:r>
            <a:endParaRPr lang="en-US" b="1" dirty="0" smtClean="0">
              <a:solidFill>
                <a:srgbClr val="FF0000"/>
              </a:solidFill>
            </a:endParaRPr>
          </a:p>
          <a:p>
            <a:r>
              <a:rPr lang="en-US" b="1" dirty="0" smtClean="0">
                <a:solidFill>
                  <a:schemeClr val="tx1"/>
                </a:solidFill>
              </a:rPr>
              <a:t>Isabel is awaking from her naivety and the ignorant effects that the apartheid system caused over the years.  She senses that things are not what they seem to be and she </a:t>
            </a:r>
            <a:r>
              <a:rPr lang="en-US" b="1" dirty="0" err="1" smtClean="0">
                <a:solidFill>
                  <a:schemeClr val="tx1"/>
                </a:solidFill>
              </a:rPr>
              <a:t>realises</a:t>
            </a:r>
            <a:r>
              <a:rPr lang="en-US" b="1" dirty="0" smtClean="0">
                <a:solidFill>
                  <a:schemeClr val="tx1"/>
                </a:solidFill>
              </a:rPr>
              <a:t> that something major is about to happen.  Her interaction with </a:t>
            </a:r>
            <a:r>
              <a:rPr lang="en-US" b="1" dirty="0" err="1" smtClean="0">
                <a:solidFill>
                  <a:schemeClr val="tx1"/>
                </a:solidFill>
              </a:rPr>
              <a:t>Thami</a:t>
            </a:r>
            <a:r>
              <a:rPr lang="en-US" b="1" dirty="0" smtClean="0">
                <a:solidFill>
                  <a:schemeClr val="tx1"/>
                </a:solidFill>
              </a:rPr>
              <a:t> and </a:t>
            </a:r>
            <a:r>
              <a:rPr lang="en-US" b="1" dirty="0" err="1" smtClean="0">
                <a:solidFill>
                  <a:schemeClr val="tx1"/>
                </a:solidFill>
              </a:rPr>
              <a:t>Mr</a:t>
            </a:r>
            <a:r>
              <a:rPr lang="en-US" b="1" dirty="0" smtClean="0">
                <a:solidFill>
                  <a:schemeClr val="tx1"/>
                </a:solidFill>
              </a:rPr>
              <a:t> M changes and transforms her as a person as well as her perception of other cultures and apartheid system. She becomes more sympathetic and is eagerly seeking for more.</a:t>
            </a:r>
            <a:endParaRPr lang="en-ZA" b="1" dirty="0">
              <a:solidFill>
                <a:schemeClr val="tx1"/>
              </a:solidFill>
            </a:endParaRPr>
          </a:p>
        </p:txBody>
      </p:sp>
    </p:spTree>
    <p:extLst>
      <p:ext uri="{BB962C8B-B14F-4D97-AF65-F5344CB8AC3E}">
        <p14:creationId xmlns:p14="http://schemas.microsoft.com/office/powerpoint/2010/main" val="3892912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4706" y="3429001"/>
            <a:ext cx="7140747" cy="977900"/>
          </a:xfrm>
        </p:spPr>
        <p:txBody>
          <a:bodyPr>
            <a:normAutofit fontScale="90000"/>
          </a:bodyPr>
          <a:lstStyle/>
          <a:p>
            <a:pPr algn="l"/>
            <a:endParaRPr lang="en-ZA" sz="750" dirty="0">
              <a:latin typeface="Book Antiqua" panose="02040602050305030304" pitchFamily="18" charset="0"/>
              <a:ea typeface="Book Antiqua" panose="02040602050305030304" pitchFamily="18" charset="0"/>
              <a:cs typeface="Book Antiqua" panose="02040602050305030304" pitchFamily="18"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“My promise to you is that I am going to try a hard as I can, in every way that I can, to see it doesn’t happen to me.” [she promises not to waste her life]</a:t>
            </a:r>
            <a:endParaRPr lang="en-ZA" sz="2325" dirty="0">
              <a:latin typeface="Arial" panose="020B0604020202020204" pitchFamily="34" charset="0"/>
              <a:ea typeface="Book Antiqua" panose="02040602050305030304" pitchFamily="18" charset="0"/>
              <a:cs typeface="Arial" panose="020B0604020202020204" pitchFamily="34" charset="0"/>
            </a:endParaRPr>
          </a:p>
          <a:p>
            <a:pPr marL="342900" indent="-342900" algn="l">
              <a:lnSpc>
                <a:spcPct val="150000"/>
              </a:lnSpc>
              <a:buFont typeface="Arial" panose="020B0604020202020204" pitchFamily="34" charset="0"/>
              <a:buChar char="•"/>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“I want you to be proud of me. After all, I am one of your children, you know.”</a:t>
            </a:r>
            <a:endParaRPr lang="en-ZA" sz="2325" dirty="0">
              <a:latin typeface="Arial" panose="020B0604020202020204" pitchFamily="34" charset="0"/>
              <a:ea typeface="Book Antiqua" panose="02040602050305030304" pitchFamily="18" charset="0"/>
              <a:cs typeface="Arial" panose="020B0604020202020204" pitchFamily="34" charset="0"/>
            </a:endParaRPr>
          </a:p>
          <a:p>
            <a:pPr algn="l">
              <a:lnSpc>
                <a:spcPct val="150000"/>
              </a:lnSpc>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NB: “The future is still ours, </a:t>
            </a:r>
            <a:r>
              <a:rPr lang="en-US" sz="2325" dirty="0" err="1">
                <a:solidFill>
                  <a:srgbClr val="000000"/>
                </a:solidFill>
                <a:latin typeface="Arial" panose="020B0604020202020204" pitchFamily="34" charset="0"/>
                <a:ea typeface="Book Antiqua" panose="02040602050305030304" pitchFamily="18" charset="0"/>
                <a:cs typeface="Arial" panose="020B0604020202020204" pitchFamily="34" charset="0"/>
              </a:rPr>
              <a:t>Mr</a:t>
            </a: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M.”</a:t>
            </a:r>
            <a:endParaRPr lang="en-ZA" sz="2325" dirty="0">
              <a:latin typeface="Arial" panose="020B0604020202020204" pitchFamily="34" charset="0"/>
              <a:ea typeface="Book Antiqua" panose="02040602050305030304" pitchFamily="18" charset="0"/>
              <a:cs typeface="Arial" panose="020B0604020202020204" pitchFamily="34" charset="0"/>
            </a:endParaRPr>
          </a:p>
          <a:p>
            <a:pPr algn="l">
              <a:lnSpc>
                <a:spcPct val="150000"/>
              </a:lnSpc>
            </a:pPr>
            <a:r>
              <a:rPr lang="en-US" sz="2325" dirty="0">
                <a:solidFill>
                  <a:srgbClr val="000000"/>
                </a:solidFill>
                <a:latin typeface="Arial" panose="020B0604020202020204" pitchFamily="34" charset="0"/>
                <a:ea typeface="Book Antiqua" panose="02040602050305030304" pitchFamily="18" charset="0"/>
                <a:cs typeface="Arial" panose="020B0604020202020204" pitchFamily="34" charset="0"/>
              </a:rPr>
              <a:t> </a:t>
            </a:r>
            <a:endParaRPr lang="en-ZA" sz="2325" dirty="0">
              <a:latin typeface="Arial" panose="020B0604020202020204" pitchFamily="34" charset="0"/>
              <a:ea typeface="Book Antiqua" panose="02040602050305030304" pitchFamily="18" charset="0"/>
              <a:cs typeface="Arial" panose="020B0604020202020204" pitchFamily="34" charset="0"/>
            </a:endParaRPr>
          </a:p>
          <a:p>
            <a:pPr algn="l">
              <a:lnSpc>
                <a:spcPct val="150000"/>
              </a:lnSpc>
            </a:pPr>
            <a:r>
              <a:rPr lang="en-US" sz="2025" dirty="0">
                <a:solidFill>
                  <a:srgbClr val="000000"/>
                </a:solidFill>
                <a:latin typeface="Arial" panose="020B0604020202020204" pitchFamily="34" charset="0"/>
                <a:ea typeface="Book Antiqua" panose="02040602050305030304" pitchFamily="18" charset="0"/>
                <a:cs typeface="Arial" panose="020B0604020202020204" pitchFamily="34" charset="0"/>
              </a:rPr>
              <a:t> </a:t>
            </a:r>
            <a:endParaRPr lang="en-ZA" sz="2025" dirty="0">
              <a:latin typeface="Arial" panose="020B0604020202020204" pitchFamily="34" charset="0"/>
              <a:ea typeface="Book Antiqua" panose="02040602050305030304" pitchFamily="18" charset="0"/>
              <a:cs typeface="Arial" panose="020B0604020202020204" pitchFamily="34" charset="0"/>
            </a:endParaRPr>
          </a:p>
          <a:p>
            <a:endParaRPr lang="en-ZA" dirty="0"/>
          </a:p>
        </p:txBody>
      </p:sp>
    </p:spTree>
    <p:extLst>
      <p:ext uri="{BB962C8B-B14F-4D97-AF65-F5344CB8AC3E}">
        <p14:creationId xmlns:p14="http://schemas.microsoft.com/office/powerpoint/2010/main" val="15672726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41455"/>
          </a:xfrm>
        </p:spPr>
        <p:txBody>
          <a:bodyPr>
            <a:normAutofit fontScale="90000"/>
          </a:bodyPr>
          <a:lstStyle/>
          <a:p>
            <a:r>
              <a:rPr lang="en-ZA" b="1" dirty="0" smtClean="0">
                <a:solidFill>
                  <a:srgbClr val="C00000"/>
                </a:solidFill>
              </a:rPr>
              <a:t>CONCLUSION</a:t>
            </a:r>
            <a:endParaRPr lang="en-ZA" b="1" dirty="0">
              <a:solidFill>
                <a:srgbClr val="C00000"/>
              </a:solidFill>
            </a:endParaRPr>
          </a:p>
        </p:txBody>
      </p:sp>
      <p:sp>
        <p:nvSpPr>
          <p:cNvPr id="3" name="Content Placeholder 2"/>
          <p:cNvSpPr>
            <a:spLocks noGrp="1"/>
          </p:cNvSpPr>
          <p:nvPr>
            <p:ph idx="1"/>
          </p:nvPr>
        </p:nvSpPr>
        <p:spPr>
          <a:xfrm>
            <a:off x="539552" y="1772817"/>
            <a:ext cx="8424937" cy="5085184"/>
          </a:xfrm>
        </p:spPr>
        <p:txBody>
          <a:bodyPr/>
          <a:lstStyle/>
          <a:p>
            <a:r>
              <a:rPr lang="en-ZA" dirty="0" smtClean="0"/>
              <a:t>IMPORTANT THEMES:</a:t>
            </a:r>
          </a:p>
          <a:p>
            <a:pPr lvl="1">
              <a:spcBef>
                <a:spcPts val="0"/>
              </a:spcBef>
              <a:spcAft>
                <a:spcPts val="0"/>
              </a:spcAft>
            </a:pPr>
            <a:r>
              <a:rPr lang="en-ZA" dirty="0" smtClean="0"/>
              <a:t>Words vs violence</a:t>
            </a:r>
          </a:p>
          <a:p>
            <a:pPr lvl="1"/>
            <a:r>
              <a:rPr lang="en-ZA" dirty="0" smtClean="0"/>
              <a:t>Order vs chaos			</a:t>
            </a:r>
            <a:endParaRPr lang="en-ZA" b="1" u="sng" dirty="0">
              <a:solidFill>
                <a:schemeClr val="tx1"/>
              </a:solidFill>
            </a:endParaRPr>
          </a:p>
          <a:p>
            <a:pPr marL="457200" lvl="2" indent="0">
              <a:buNone/>
            </a:pPr>
            <a:r>
              <a:rPr lang="en-ZA" dirty="0" smtClean="0"/>
              <a:t>		ROUND 				   AND 				FLAT </a:t>
            </a:r>
          </a:p>
          <a:p>
            <a:pPr marL="731838" lvl="2" indent="-274638"/>
            <a:endParaRPr lang="en-ZA" dirty="0" smtClean="0"/>
          </a:p>
        </p:txBody>
      </p:sp>
      <p:sp>
        <p:nvSpPr>
          <p:cNvPr id="4" name="Oval 3"/>
          <p:cNvSpPr/>
          <p:nvPr/>
        </p:nvSpPr>
        <p:spPr>
          <a:xfrm>
            <a:off x="539552" y="3501008"/>
            <a:ext cx="3960440" cy="280831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smtClean="0"/>
              <a:t>Thami</a:t>
            </a:r>
            <a:r>
              <a:rPr lang="en-ZA" dirty="0" smtClean="0"/>
              <a:t> and Isabel: </a:t>
            </a:r>
            <a:endParaRPr lang="en-ZA" sz="1600" dirty="0" smtClean="0"/>
          </a:p>
          <a:p>
            <a:pPr marL="285750" indent="-285750">
              <a:buFontTx/>
              <a:buChar char="-"/>
            </a:pPr>
            <a:r>
              <a:rPr lang="en-ZA" sz="1600" dirty="0" smtClean="0"/>
              <a:t>they grew and developed in the play.</a:t>
            </a:r>
          </a:p>
          <a:p>
            <a:pPr marL="285750" indent="-285750">
              <a:buFontTx/>
              <a:buChar char="-"/>
            </a:pPr>
            <a:r>
              <a:rPr lang="en-ZA" sz="1600" dirty="0" err="1" smtClean="0"/>
              <a:t>Thami</a:t>
            </a:r>
            <a:r>
              <a:rPr lang="en-ZA" sz="1600" dirty="0" smtClean="0"/>
              <a:t> initially liked school, in the end he hated school. </a:t>
            </a:r>
          </a:p>
          <a:p>
            <a:pPr marL="285750" indent="-285750">
              <a:buFontTx/>
              <a:buChar char="-"/>
            </a:pPr>
            <a:r>
              <a:rPr lang="en-ZA" sz="1600" dirty="0" smtClean="0"/>
              <a:t>Isabel used to be prejudice and spoke down to blacks, later she considered blacks as her equal. </a:t>
            </a:r>
          </a:p>
          <a:p>
            <a:pPr marL="285750" indent="-285750" algn="ctr">
              <a:buFontTx/>
              <a:buChar char="-"/>
            </a:pPr>
            <a:endParaRPr lang="en-ZA" dirty="0"/>
          </a:p>
        </p:txBody>
      </p:sp>
      <p:sp>
        <p:nvSpPr>
          <p:cNvPr id="5" name="Rectangle 4"/>
          <p:cNvSpPr/>
          <p:nvPr/>
        </p:nvSpPr>
        <p:spPr>
          <a:xfrm>
            <a:off x="5364088" y="3501008"/>
            <a:ext cx="2952328" cy="28083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p>
          <a:p>
            <a:pPr algn="ctr"/>
            <a:endParaRPr lang="en-ZA" dirty="0" smtClean="0"/>
          </a:p>
          <a:p>
            <a:pPr algn="ctr"/>
            <a:endParaRPr lang="en-ZA" dirty="0" smtClean="0"/>
          </a:p>
          <a:p>
            <a:pPr algn="ctr"/>
            <a:r>
              <a:rPr lang="en-ZA" dirty="0" smtClean="0"/>
              <a:t>MR M: </a:t>
            </a:r>
          </a:p>
          <a:p>
            <a:pPr marL="285750" indent="-285750">
              <a:buFontTx/>
              <a:buChar char="-"/>
            </a:pPr>
            <a:r>
              <a:rPr lang="en-ZA" dirty="0" smtClean="0"/>
              <a:t>his character remains the same throughout the play.</a:t>
            </a:r>
          </a:p>
          <a:p>
            <a:pPr marL="285750" indent="-285750">
              <a:buFontTx/>
              <a:buChar char="-"/>
            </a:pPr>
            <a:r>
              <a:rPr lang="en-ZA" dirty="0" smtClean="0"/>
              <a:t>He is a traditionalist.</a:t>
            </a:r>
          </a:p>
          <a:p>
            <a:pPr marL="285750" indent="-285750">
              <a:buFontTx/>
              <a:buChar char="-"/>
            </a:pPr>
            <a:r>
              <a:rPr lang="en-ZA" dirty="0" smtClean="0"/>
              <a:t>He is old-fashioned.</a:t>
            </a:r>
          </a:p>
          <a:p>
            <a:pPr marL="285750" indent="-285750">
              <a:buFontTx/>
              <a:buChar char="-"/>
            </a:pPr>
            <a:r>
              <a:rPr lang="en-ZA" dirty="0" smtClean="0"/>
              <a:t>Has teacher-</a:t>
            </a:r>
            <a:r>
              <a:rPr lang="en-ZA" dirty="0" err="1" smtClean="0"/>
              <a:t>centered</a:t>
            </a:r>
            <a:r>
              <a:rPr lang="en-ZA" dirty="0" smtClean="0"/>
              <a:t> approach.</a:t>
            </a:r>
          </a:p>
          <a:p>
            <a:pPr marL="285750" indent="-285750">
              <a:buFontTx/>
              <a:buChar char="-"/>
            </a:pPr>
            <a:r>
              <a:rPr lang="en-ZA" dirty="0" smtClean="0"/>
              <a:t>Believes teacher teaches, learners learn and follow instructions.</a:t>
            </a:r>
          </a:p>
          <a:p>
            <a:pPr marL="285750" indent="-285750">
              <a:buFontTx/>
              <a:buChar char="-"/>
            </a:pPr>
            <a:endParaRPr lang="en-ZA" dirty="0" smtClean="0"/>
          </a:p>
          <a:p>
            <a:pPr algn="ctr"/>
            <a:endParaRPr lang="en-ZA" dirty="0"/>
          </a:p>
          <a:p>
            <a:pPr algn="ctr"/>
            <a:endParaRPr lang="en-ZA" dirty="0"/>
          </a:p>
        </p:txBody>
      </p:sp>
      <p:sp>
        <p:nvSpPr>
          <p:cNvPr id="6" name="Plaque 5"/>
          <p:cNvSpPr/>
          <p:nvPr/>
        </p:nvSpPr>
        <p:spPr>
          <a:xfrm>
            <a:off x="3707904" y="2348880"/>
            <a:ext cx="2448272" cy="601216"/>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t>CHARACTERS</a:t>
            </a:r>
            <a:endParaRPr lang="en-ZA" sz="2400" b="1" dirty="0"/>
          </a:p>
        </p:txBody>
      </p:sp>
    </p:spTree>
    <p:extLst>
      <p:ext uri="{BB962C8B-B14F-4D97-AF65-F5344CB8AC3E}">
        <p14:creationId xmlns:p14="http://schemas.microsoft.com/office/powerpoint/2010/main" val="3067463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solidFill>
                  <a:srgbClr val="0070C0"/>
                </a:solidFill>
              </a:rPr>
              <a:t>Changes within Isabel</a:t>
            </a:r>
            <a:endParaRPr lang="en-ZA"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ZA" dirty="0" smtClean="0"/>
              <a:t>Isabel also notices the changes that occur within herself.</a:t>
            </a:r>
          </a:p>
          <a:p>
            <a:r>
              <a:rPr lang="en-ZA" dirty="0" smtClean="0"/>
              <a:t>Example: She says that her conversation with Samuel (their delivery boy) </a:t>
            </a:r>
            <a:r>
              <a:rPr lang="en-ZA" dirty="0" smtClean="0">
                <a:solidFill>
                  <a:srgbClr val="FF0000"/>
                </a:solidFill>
              </a:rPr>
              <a:t>“felt so false and forced”… “I thought I was talking to a ten-year-old”.</a:t>
            </a:r>
          </a:p>
          <a:p>
            <a:r>
              <a:rPr lang="en-ZA" dirty="0" smtClean="0">
                <a:solidFill>
                  <a:schemeClr val="tx1"/>
                </a:solidFill>
              </a:rPr>
              <a:t>Isabel admits to </a:t>
            </a:r>
            <a:r>
              <a:rPr lang="en-ZA" dirty="0" err="1" smtClean="0">
                <a:solidFill>
                  <a:schemeClr val="tx1"/>
                </a:solidFill>
              </a:rPr>
              <a:t>Thami</a:t>
            </a:r>
            <a:r>
              <a:rPr lang="en-ZA" dirty="0" smtClean="0">
                <a:solidFill>
                  <a:schemeClr val="tx1"/>
                </a:solidFill>
              </a:rPr>
              <a:t> that she is changing.  Previously her conversations with black people were naively and innocently prejudiced -  she would talk down to them – but now she feels uncomfortable when she speaks to Sam or their Maid (Aunty) because now she is more aware of the discrimination and inequalities that exists between them. </a:t>
            </a:r>
            <a:endParaRPr lang="en-ZA" dirty="0">
              <a:solidFill>
                <a:schemeClr val="tx1"/>
              </a:solidFill>
            </a:endParaRPr>
          </a:p>
        </p:txBody>
      </p:sp>
    </p:spTree>
    <p:extLst>
      <p:ext uri="{BB962C8B-B14F-4D97-AF65-F5344CB8AC3E}">
        <p14:creationId xmlns:p14="http://schemas.microsoft.com/office/powerpoint/2010/main" val="3879436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err="1">
                <a:solidFill>
                  <a:srgbClr val="0070C0"/>
                </a:solidFill>
              </a:rPr>
              <a:t>Thami</a:t>
            </a:r>
            <a:r>
              <a:rPr lang="en-ZA" b="1" dirty="0">
                <a:solidFill>
                  <a:srgbClr val="0070C0"/>
                </a:solidFill>
              </a:rPr>
              <a:t> withdraws from the debating competition</a:t>
            </a:r>
          </a:p>
        </p:txBody>
      </p:sp>
      <p:sp>
        <p:nvSpPr>
          <p:cNvPr id="3" name="Content Placeholder 2"/>
          <p:cNvSpPr>
            <a:spLocks noGrp="1"/>
          </p:cNvSpPr>
          <p:nvPr>
            <p:ph idx="1"/>
          </p:nvPr>
        </p:nvSpPr>
        <p:spPr>
          <a:xfrm>
            <a:off x="683568" y="2490135"/>
            <a:ext cx="7848871" cy="3444997"/>
          </a:xfrm>
        </p:spPr>
        <p:txBody>
          <a:bodyPr>
            <a:normAutofit fontScale="77500" lnSpcReduction="20000"/>
          </a:bodyPr>
          <a:lstStyle/>
          <a:p>
            <a:r>
              <a:rPr lang="en-US" b="1" dirty="0" smtClean="0"/>
              <a:t>Isabel sensed that </a:t>
            </a:r>
            <a:r>
              <a:rPr lang="en-US" b="1" dirty="0" err="1" smtClean="0"/>
              <a:t>Thami</a:t>
            </a:r>
            <a:r>
              <a:rPr lang="en-US" b="1" dirty="0" smtClean="0"/>
              <a:t> was going to withdraw from the debating competition.  </a:t>
            </a:r>
          </a:p>
          <a:p>
            <a:r>
              <a:rPr lang="en-US" b="1" dirty="0" smtClean="0"/>
              <a:t>Isabel says to </a:t>
            </a:r>
            <a:r>
              <a:rPr lang="en-US" b="1" dirty="0" err="1" smtClean="0"/>
              <a:t>Thami</a:t>
            </a:r>
            <a:r>
              <a:rPr lang="en-US" b="1" dirty="0" smtClean="0"/>
              <a:t>: </a:t>
            </a:r>
            <a:r>
              <a:rPr lang="en-US" b="1" dirty="0">
                <a:solidFill>
                  <a:srgbClr val="FF0000"/>
                </a:solidFill>
              </a:rPr>
              <a:t>I’ve had a feeling that something was going </a:t>
            </a:r>
            <a:endParaRPr lang="en-US" b="1" dirty="0" smtClean="0">
              <a:solidFill>
                <a:srgbClr val="FF0000"/>
              </a:solidFill>
            </a:endParaRPr>
          </a:p>
          <a:p>
            <a:pPr marL="914400" lvl="2" indent="0">
              <a:buNone/>
            </a:pPr>
            <a:r>
              <a:rPr lang="en-US" b="1" dirty="0">
                <a:solidFill>
                  <a:srgbClr val="FF0000"/>
                </a:solidFill>
              </a:rPr>
              <a:t>	</a:t>
            </a:r>
            <a:r>
              <a:rPr lang="en-US" b="1" dirty="0" smtClean="0">
                <a:solidFill>
                  <a:srgbClr val="FF0000"/>
                </a:solidFill>
              </a:rPr>
              <a:t>			</a:t>
            </a:r>
            <a:r>
              <a:rPr lang="en-US" sz="2400" b="1" dirty="0" smtClean="0">
                <a:solidFill>
                  <a:srgbClr val="FF0000"/>
                </a:solidFill>
              </a:rPr>
              <a:t>to go </a:t>
            </a:r>
            <a:r>
              <a:rPr lang="en-US" sz="2400" b="1" dirty="0">
                <a:solidFill>
                  <a:srgbClr val="FF0000"/>
                </a:solidFill>
              </a:rPr>
              <a:t>wrong somewhere</a:t>
            </a:r>
            <a:r>
              <a:rPr lang="en-US" sz="2400" b="1" dirty="0"/>
              <a:t>.</a:t>
            </a:r>
          </a:p>
          <a:p>
            <a:endParaRPr lang="en-US" b="1" dirty="0" smtClean="0"/>
          </a:p>
          <a:p>
            <a:r>
              <a:rPr lang="en-US" b="1" dirty="0" smtClean="0"/>
              <a:t>She noticed that </a:t>
            </a:r>
            <a:r>
              <a:rPr lang="en-US" b="1" dirty="0" err="1" smtClean="0"/>
              <a:t>Thami’s</a:t>
            </a:r>
            <a:r>
              <a:rPr lang="en-US" b="1" dirty="0" smtClean="0"/>
              <a:t> mood was very tense.   He was very frustrated.</a:t>
            </a:r>
          </a:p>
          <a:p>
            <a:r>
              <a:rPr lang="en-US" b="1" dirty="0" smtClean="0"/>
              <a:t>He did not pay any attention to </a:t>
            </a:r>
            <a:r>
              <a:rPr lang="en-US" b="1" dirty="0"/>
              <a:t>I</a:t>
            </a:r>
            <a:r>
              <a:rPr lang="en-US" b="1" dirty="0" smtClean="0"/>
              <a:t>sabel when she was speaking to him.</a:t>
            </a:r>
          </a:p>
          <a:p>
            <a:endParaRPr lang="en-US" b="1" dirty="0" smtClean="0"/>
          </a:p>
          <a:p>
            <a:pPr marL="0" indent="0">
              <a:buNone/>
            </a:pPr>
            <a:r>
              <a:rPr lang="en-US" b="1" dirty="0">
                <a:solidFill>
                  <a:srgbClr val="FF0000"/>
                </a:solidFill>
              </a:rPr>
              <a:t>	</a:t>
            </a:r>
            <a:endParaRPr lang="en-ZA" dirty="0"/>
          </a:p>
        </p:txBody>
      </p:sp>
    </p:spTree>
    <p:extLst>
      <p:ext uri="{BB962C8B-B14F-4D97-AF65-F5344CB8AC3E}">
        <p14:creationId xmlns:p14="http://schemas.microsoft.com/office/powerpoint/2010/main" val="3224379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b="1" dirty="0" smtClean="0">
                <a:solidFill>
                  <a:srgbClr val="0070C0"/>
                </a:solidFill>
              </a:rPr>
              <a:t>Why did </a:t>
            </a:r>
            <a:r>
              <a:rPr lang="en-ZA" b="1" dirty="0" err="1" smtClean="0">
                <a:solidFill>
                  <a:srgbClr val="0070C0"/>
                </a:solidFill>
              </a:rPr>
              <a:t>Thami</a:t>
            </a:r>
            <a:r>
              <a:rPr lang="en-ZA" b="1" dirty="0" smtClean="0">
                <a:solidFill>
                  <a:srgbClr val="0070C0"/>
                </a:solidFill>
              </a:rPr>
              <a:t> withdraw from the competition?</a:t>
            </a:r>
            <a:endParaRPr lang="en-ZA" b="1" dirty="0">
              <a:solidFill>
                <a:srgbClr val="0070C0"/>
              </a:solidFill>
            </a:endParaRPr>
          </a:p>
        </p:txBody>
      </p:sp>
      <p:sp>
        <p:nvSpPr>
          <p:cNvPr id="3" name="Content Placeholder 2"/>
          <p:cNvSpPr>
            <a:spLocks noGrp="1"/>
          </p:cNvSpPr>
          <p:nvPr>
            <p:ph idx="1"/>
          </p:nvPr>
        </p:nvSpPr>
        <p:spPr/>
        <p:txBody>
          <a:bodyPr/>
          <a:lstStyle/>
          <a:p>
            <a:r>
              <a:rPr lang="en-ZA" b="1" u="sng" dirty="0" smtClean="0">
                <a:solidFill>
                  <a:srgbClr val="0070C0"/>
                </a:solidFill>
              </a:rPr>
              <a:t>Two reasons:</a:t>
            </a:r>
          </a:p>
          <a:p>
            <a:pPr lvl="1"/>
            <a:r>
              <a:rPr lang="en-ZA" dirty="0" smtClean="0"/>
              <a:t>-	His involvement with the Comrades.</a:t>
            </a:r>
          </a:p>
          <a:p>
            <a:pPr lvl="1"/>
            <a:r>
              <a:rPr lang="en-ZA" dirty="0" smtClean="0"/>
              <a:t>-	The planned stay-away and school boycott campaign 	which meant no/minimal contact with white people.</a:t>
            </a:r>
            <a:endParaRPr lang="en-ZA" dirty="0"/>
          </a:p>
        </p:txBody>
      </p:sp>
    </p:spTree>
    <p:extLst>
      <p:ext uri="{BB962C8B-B14F-4D97-AF65-F5344CB8AC3E}">
        <p14:creationId xmlns:p14="http://schemas.microsoft.com/office/powerpoint/2010/main" val="2121034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03648" y="-356175"/>
            <a:ext cx="6480720" cy="12618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endParaRPr lang="en-ZA" sz="2800" b="1" dirty="0" smtClean="0">
              <a:solidFill>
                <a:srgbClr val="0070C0"/>
              </a:solidFill>
            </a:endParaRPr>
          </a:p>
          <a:p>
            <a:pPr algn="ctr"/>
            <a:r>
              <a:rPr lang="en-ZA" sz="2400" b="1" dirty="0" err="1" smtClean="0">
                <a:solidFill>
                  <a:srgbClr val="0070C0"/>
                </a:solidFill>
              </a:rPr>
              <a:t>Thami</a:t>
            </a:r>
            <a:r>
              <a:rPr lang="en-ZA" sz="2400" b="1" dirty="0" smtClean="0">
                <a:solidFill>
                  <a:srgbClr val="0070C0"/>
                </a:solidFill>
              </a:rPr>
              <a:t> and Isabel become frustrated and angry at each other</a:t>
            </a:r>
            <a:r>
              <a:rPr lang="en-ZA" dirty="0" smtClean="0"/>
              <a:t>.</a:t>
            </a:r>
            <a:endParaRPr lang="en-ZA" dirty="0"/>
          </a:p>
        </p:txBody>
      </p:sp>
      <p:graphicFrame>
        <p:nvGraphicFramePr>
          <p:cNvPr id="3" name="Diagram 2"/>
          <p:cNvGraphicFramePr/>
          <p:nvPr>
            <p:extLst>
              <p:ext uri="{D42A27DB-BD31-4B8C-83A1-F6EECF244321}">
                <p14:modId xmlns:p14="http://schemas.microsoft.com/office/powerpoint/2010/main" val="3376269702"/>
              </p:ext>
            </p:extLst>
          </p:nvPr>
        </p:nvGraphicFramePr>
        <p:xfrm>
          <a:off x="755576" y="1052736"/>
          <a:ext cx="7560840" cy="518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J. Vercuil\AppData\Local\Microsoft\Windows\Temporary Internet Files\Content.IE5\XJ7HVFMB\argument-clipart[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1858" y="1412776"/>
            <a:ext cx="2908507" cy="165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083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80">
                                          <p:stCondLst>
                                            <p:cond delay="0"/>
                                          </p:stCondLst>
                                        </p:cTn>
                                        <p:tgtEl>
                                          <p:spTgt spid="3"/>
                                        </p:tgtEl>
                                      </p:cBhvr>
                                    </p:animEffect>
                                    <p:anim calcmode="lin" valueType="num">
                                      <p:cBhvr>
                                        <p:cTn id="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gtEl>
                                      </p:cBhvr>
                                      <p:to x="100000" y="60000"/>
                                    </p:animScale>
                                    <p:animScale>
                                      <p:cBhvr>
                                        <p:cTn id="26" dur="166" decel="50000">
                                          <p:stCondLst>
                                            <p:cond delay="676"/>
                                          </p:stCondLst>
                                        </p:cTn>
                                        <p:tgtEl>
                                          <p:spTgt spid="3"/>
                                        </p:tgtEl>
                                      </p:cBhvr>
                                      <p:to x="100000" y="100000"/>
                                    </p:animScale>
                                    <p:animScale>
                                      <p:cBhvr>
                                        <p:cTn id="27" dur="26">
                                          <p:stCondLst>
                                            <p:cond delay="1312"/>
                                          </p:stCondLst>
                                        </p:cTn>
                                        <p:tgtEl>
                                          <p:spTgt spid="3"/>
                                        </p:tgtEl>
                                      </p:cBhvr>
                                      <p:to x="100000" y="80000"/>
                                    </p:animScale>
                                    <p:animScale>
                                      <p:cBhvr>
                                        <p:cTn id="28" dur="166" decel="50000">
                                          <p:stCondLst>
                                            <p:cond delay="1338"/>
                                          </p:stCondLst>
                                        </p:cTn>
                                        <p:tgtEl>
                                          <p:spTgt spid="3"/>
                                        </p:tgtEl>
                                      </p:cBhvr>
                                      <p:to x="100000" y="100000"/>
                                    </p:animScale>
                                    <p:animScale>
                                      <p:cBhvr>
                                        <p:cTn id="29" dur="26">
                                          <p:stCondLst>
                                            <p:cond delay="1642"/>
                                          </p:stCondLst>
                                        </p:cTn>
                                        <p:tgtEl>
                                          <p:spTgt spid="3"/>
                                        </p:tgtEl>
                                      </p:cBhvr>
                                      <p:to x="100000" y="90000"/>
                                    </p:animScale>
                                    <p:animScale>
                                      <p:cBhvr>
                                        <p:cTn id="30" dur="166" decel="50000">
                                          <p:stCondLst>
                                            <p:cond delay="1668"/>
                                          </p:stCondLst>
                                        </p:cTn>
                                        <p:tgtEl>
                                          <p:spTgt spid="3"/>
                                        </p:tgtEl>
                                      </p:cBhvr>
                                      <p:to x="100000" y="100000"/>
                                    </p:animScale>
                                    <p:animScale>
                                      <p:cBhvr>
                                        <p:cTn id="31" dur="26">
                                          <p:stCondLst>
                                            <p:cond delay="1808"/>
                                          </p:stCondLst>
                                        </p:cTn>
                                        <p:tgtEl>
                                          <p:spTgt spid="3"/>
                                        </p:tgtEl>
                                      </p:cBhvr>
                                      <p:to x="100000" y="95000"/>
                                    </p:animScale>
                                    <p:animScale>
                                      <p:cBhvr>
                                        <p:cTn id="32"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641455"/>
          </a:xfrm>
        </p:spPr>
        <p:txBody>
          <a:bodyPr>
            <a:normAutofit fontScale="90000"/>
          </a:bodyPr>
          <a:lstStyle/>
          <a:p>
            <a:r>
              <a:rPr lang="en-ZA" b="1" dirty="0" err="1" smtClean="0">
                <a:solidFill>
                  <a:srgbClr val="0070C0"/>
                </a:solidFill>
              </a:rPr>
              <a:t>Isiqalo</a:t>
            </a:r>
            <a:r>
              <a:rPr lang="en-ZA" b="1" dirty="0" smtClean="0">
                <a:solidFill>
                  <a:srgbClr val="0070C0"/>
                </a:solidFill>
              </a:rPr>
              <a:t>…The beginning</a:t>
            </a:r>
            <a:endParaRPr lang="en-ZA" b="1" dirty="0">
              <a:solidFill>
                <a:srgbClr val="0070C0"/>
              </a:solidFill>
            </a:endParaRPr>
          </a:p>
        </p:txBody>
      </p:sp>
      <p:sp>
        <p:nvSpPr>
          <p:cNvPr id="3" name="Content Placeholder 2"/>
          <p:cNvSpPr>
            <a:spLocks noGrp="1"/>
          </p:cNvSpPr>
          <p:nvPr>
            <p:ph idx="1"/>
          </p:nvPr>
        </p:nvSpPr>
        <p:spPr>
          <a:xfrm>
            <a:off x="827584" y="1844825"/>
            <a:ext cx="7488831" cy="4090308"/>
          </a:xfrm>
        </p:spPr>
        <p:txBody>
          <a:bodyPr>
            <a:normAutofit fontScale="32500" lnSpcReduction="20000"/>
          </a:bodyPr>
          <a:lstStyle/>
          <a:p>
            <a:r>
              <a:rPr lang="en-ZA" sz="7400" dirty="0" err="1" smtClean="0"/>
              <a:t>Thami</a:t>
            </a:r>
            <a:r>
              <a:rPr lang="en-ZA" sz="7400" dirty="0" smtClean="0"/>
              <a:t> refers to the “unrest” as the </a:t>
            </a:r>
            <a:r>
              <a:rPr lang="en-ZA" sz="7400" b="1" u="sng" dirty="0" smtClean="0">
                <a:solidFill>
                  <a:srgbClr val="FF0000"/>
                </a:solidFill>
              </a:rPr>
              <a:t>Beginning.</a:t>
            </a:r>
          </a:p>
          <a:p>
            <a:pPr marL="0" indent="0">
              <a:buNone/>
            </a:pPr>
            <a:endParaRPr lang="en-ZA" sz="3800" b="1" u="sng" dirty="0" smtClean="0">
              <a:solidFill>
                <a:srgbClr val="FF0000"/>
              </a:solidFill>
            </a:endParaRPr>
          </a:p>
          <a:p>
            <a:r>
              <a:rPr lang="en-ZA" sz="6000" b="1" u="sng" dirty="0" smtClean="0">
                <a:solidFill>
                  <a:srgbClr val="FF0000"/>
                </a:solidFill>
              </a:rPr>
              <a:t>Beginning</a:t>
            </a:r>
            <a:r>
              <a:rPr lang="en-ZA" sz="6000" dirty="0" smtClean="0"/>
              <a:t> of the revolution (drastic change) through the struggle</a:t>
            </a:r>
          </a:p>
          <a:p>
            <a:r>
              <a:rPr lang="en-ZA" sz="6000" b="1" u="sng" dirty="0" smtClean="0">
                <a:solidFill>
                  <a:srgbClr val="FF0000"/>
                </a:solidFill>
              </a:rPr>
              <a:t>Beginning </a:t>
            </a:r>
            <a:r>
              <a:rPr lang="en-ZA" sz="6000" dirty="0" smtClean="0">
                <a:solidFill>
                  <a:schemeClr val="tx1"/>
                </a:solidFill>
              </a:rPr>
              <a:t>of political change in the country.</a:t>
            </a:r>
          </a:p>
          <a:p>
            <a:r>
              <a:rPr lang="en-ZA" sz="6000" b="1" u="sng" dirty="0" smtClean="0">
                <a:solidFill>
                  <a:srgbClr val="FF0000"/>
                </a:solidFill>
              </a:rPr>
              <a:t>Beginning</a:t>
            </a:r>
            <a:r>
              <a:rPr lang="en-ZA" sz="6000" dirty="0" smtClean="0">
                <a:solidFill>
                  <a:srgbClr val="FF0000"/>
                </a:solidFill>
              </a:rPr>
              <a:t> </a:t>
            </a:r>
            <a:r>
              <a:rPr lang="en-ZA" sz="6000" dirty="0" smtClean="0">
                <a:solidFill>
                  <a:schemeClr val="tx1"/>
                </a:solidFill>
              </a:rPr>
              <a:t>of freedom and equality for all. </a:t>
            </a:r>
          </a:p>
          <a:p>
            <a:pPr marL="0" indent="0">
              <a:buNone/>
            </a:pPr>
            <a:endParaRPr lang="en-ZA" sz="6000" dirty="0" smtClean="0">
              <a:solidFill>
                <a:schemeClr val="tx1"/>
              </a:solidFill>
            </a:endParaRPr>
          </a:p>
          <a:p>
            <a:pPr marL="228600" indent="-228600">
              <a:buAutoNum type="arabicPeriod"/>
            </a:pPr>
            <a:r>
              <a:rPr lang="en-ZA" sz="6000" dirty="0" smtClean="0"/>
              <a:t>Isabel however  </a:t>
            </a:r>
            <a:r>
              <a:rPr lang="en-ZA" sz="6000" dirty="0"/>
              <a:t>realises that the situation in the township is </a:t>
            </a:r>
            <a:r>
              <a:rPr lang="en-ZA" sz="6000" dirty="0" smtClean="0"/>
              <a:t>like a </a:t>
            </a:r>
            <a:r>
              <a:rPr lang="en-ZA" sz="6000" dirty="0"/>
              <a:t>bomb waiting to explode and that the existing peace will not last very long</a:t>
            </a:r>
            <a:r>
              <a:rPr lang="en-ZA" sz="6000" dirty="0" smtClean="0"/>
              <a:t>.</a:t>
            </a:r>
            <a:endParaRPr lang="en-ZA" sz="6000" dirty="0"/>
          </a:p>
          <a:p>
            <a:pPr marL="228600" indent="-228600">
              <a:buAutoNum type="arabicPeriod"/>
            </a:pPr>
            <a:r>
              <a:rPr lang="en-ZA" sz="6000" dirty="0" smtClean="0"/>
              <a:t>To her this beginning that </a:t>
            </a:r>
            <a:r>
              <a:rPr lang="en-ZA" sz="6000" dirty="0" err="1" smtClean="0"/>
              <a:t>Thami</a:t>
            </a:r>
            <a:r>
              <a:rPr lang="en-ZA" sz="6000" dirty="0" smtClean="0"/>
              <a:t> talks about , means the end </a:t>
            </a:r>
            <a:r>
              <a:rPr lang="en-ZA" sz="6000" dirty="0"/>
              <a:t>of their friendship</a:t>
            </a:r>
          </a:p>
          <a:p>
            <a:pPr marL="0" indent="0">
              <a:buNone/>
            </a:pPr>
            <a:r>
              <a:rPr lang="en-ZA" sz="6000" dirty="0"/>
              <a:t>      </a:t>
            </a:r>
            <a:r>
              <a:rPr lang="en-ZA" sz="6000" dirty="0" smtClean="0"/>
              <a:t> </a:t>
            </a:r>
            <a:endParaRPr lang="en-ZA" sz="6000" dirty="0"/>
          </a:p>
          <a:p>
            <a:endParaRPr lang="en-ZA" dirty="0" smtClean="0">
              <a:solidFill>
                <a:schemeClr val="tx1"/>
              </a:solidFill>
            </a:endParaRPr>
          </a:p>
          <a:p>
            <a:endParaRPr lang="en-ZA" dirty="0"/>
          </a:p>
        </p:txBody>
      </p:sp>
    </p:spTree>
    <p:extLst>
      <p:ext uri="{BB962C8B-B14F-4D97-AF65-F5344CB8AC3E}">
        <p14:creationId xmlns:p14="http://schemas.microsoft.com/office/powerpoint/2010/main" val="312999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additive="base">
                                        <p:cTn id="2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additive="base">
                                        <p:cTn id="3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1762</TotalTime>
  <Words>2380</Words>
  <Application>Microsoft Office PowerPoint</Application>
  <PresentationFormat>On-screen Show (4:3)</PresentationFormat>
  <Paragraphs>268</Paragraphs>
  <Slides>41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Book Antiqua</vt:lpstr>
      <vt:lpstr>Calibri</vt:lpstr>
      <vt:lpstr>Garamond</vt:lpstr>
      <vt:lpstr>Organic</vt:lpstr>
      <vt:lpstr>PowerPoint Presentation</vt:lpstr>
      <vt:lpstr>MY CHILDREN, MY AFRICA</vt:lpstr>
      <vt:lpstr>Brief outline : Act 2, Scene 1</vt:lpstr>
      <vt:lpstr>Isabel notices changes and developments</vt:lpstr>
      <vt:lpstr>Changes within Isabel</vt:lpstr>
      <vt:lpstr>Thami withdraws from the debating competition</vt:lpstr>
      <vt:lpstr>Why did Thami withdraw from the competition?</vt:lpstr>
      <vt:lpstr>PowerPoint Presentation</vt:lpstr>
      <vt:lpstr>Isiqalo…The beginning</vt:lpstr>
      <vt:lpstr>Thami’s fight for freedom vs freedom of association</vt:lpstr>
      <vt:lpstr> Contradiction </vt:lpstr>
      <vt:lpstr>Tension between Mr M and Thami</vt:lpstr>
      <vt:lpstr>THAMI ACCUSES MR M OF AGREEING WITH BANTU EDUCATION</vt:lpstr>
      <vt:lpstr>How did Mr M sabotage Bantu Education in his class? </vt:lpstr>
      <vt:lpstr>SIGNIFICANCE OF THE OX</vt:lpstr>
      <vt:lpstr>Important themes</vt:lpstr>
      <vt:lpstr>PowerPoint Presentation</vt:lpstr>
      <vt:lpstr>ACT 2 SCENE 2   Mr M describes what happens when he tries to get to the school and finds his route to his school blocked by policemen, soldiers and Comrades building barricades. Mr M sees looting, burning and children running from armoured cars.  Children dance with matches in their hands.</vt:lpstr>
      <vt:lpstr> A boy from Mr M’s grade 8 (standard 6) class writes a slogan on wall, “Liberation first, then education”  but asks Mr M to check the spelling. IRONY! Learners in the back of a police van call Mr M for help. Children are stoning a police car. Police retaliate with tear-gas bombs.</vt:lpstr>
      <vt:lpstr> QUOTES: “…and then I gave up and just wandered around aimlessly, helplessly, watching my world go mad and set itself on fire.” “Do something! Stop the madness!” “Liberation first, then education” …”Is the spelling right, Mr M?” IRONY</vt:lpstr>
      <vt:lpstr>PowerPoint Presentation</vt:lpstr>
      <vt:lpstr>BRIEF OUTLINE –ACT 2,SCENE 3</vt:lpstr>
      <vt:lpstr>SIGNIFICANCE OF NUMBER ONE CLASSROOM</vt:lpstr>
      <vt:lpstr>THE RINGING OF THE BELL</vt:lpstr>
      <vt:lpstr>WORDS VS VIOLENCE</vt:lpstr>
      <vt:lpstr>WORDS VS VIOLENCE (analysis)  SCALE:  represents Justice</vt:lpstr>
      <vt:lpstr>TRUE / FALSE:  MR M gave the police the names of learners who attended his school.</vt:lpstr>
      <vt:lpstr>WHY DID MR M REPORT THESE STRANGERS FROM THE NORTH?</vt:lpstr>
      <vt:lpstr>WHAT WAS THE MAIN REASON WHY MR M WENT TO THE POLICE?</vt:lpstr>
      <vt:lpstr>MR M:  …Every African soul is carrying the bundle, or in it.  What is wrong with this world that it wants to waste you all like that…my children…my Africa!</vt:lpstr>
      <vt:lpstr>PowerPoint Presentation</vt:lpstr>
      <vt:lpstr> ACT 2 SCENE 4 and 5  Thami has asked Isabel to meet him so that he can say goodbye. Isabel is tense, angry / upset and questions why he wants to say goodbye.  She says Thami already said farewell three weeks ago when he ended their friendship. </vt:lpstr>
      <vt:lpstr> Isabel says that she thought the reason Thami wanted to meet with her was to talk about the death of Mr M.  She takes out the crumpled newspaper article that reported Mr M’s death,  indicating that she carries it with her all the time? Isabel wants to know why such a good, devoted man was killed.</vt:lpstr>
      <vt:lpstr> Thami tells her that Mr M had given the names of the action committee members to the police and that these leaders had all been arrested and detained, making him an informer. Isabel does not believe that Mr M was a police spy. Thami tells her that Mr M told him he had gone to the police because he thought it would help stop the violence.</vt:lpstr>
      <vt:lpstr>  Thami and Isabel argue about whether it is fair to call Mr M an informer.  Isabel insists on calling Mr M’s death a murder. Thami feels the people who killed Mr M did it in self-defence.  Isabel reluctantly asks if Thami was present when Mr M was killed and if so did he try to save Mr M’s life.</vt:lpstr>
      <vt:lpstr>Thami admits he was present and that he had tried to save Mr M. Isabel and Thami both admit that they had loved Mr M.  Thami tells Isabel of his plans to go into exile and join the movement as a fighter. Thami tells Isabel she can be near to the spirit of Mr M at the top of the Wapadsberg Pass.</vt:lpstr>
      <vt:lpstr>In Scene 5 Isabel comes to pay her last respects to Mr M, promising that she will dedicate herself to making her life really useful.  She wants him to be proud of her as one of his children.  Her final words are “The future is still ours, Mr M.”</vt:lpstr>
      <vt:lpstr>    QUOTES Scene 4: “He said he felt it was his duty.” “There is no justice for black people in this country other than what we make for ourselves.   </vt:lpstr>
      <vt:lpstr>“I also loved him, doesn’t help much to say it now, but I did.” “You know the two most terrible words in your language, Isabel? Too late.”  Scene 5: “…instead I’ve brought you something which I know will mean more to you than flowers or prayers ever could. A promise.” </vt:lpstr>
      <vt:lpstr> “My promise to you is that I am going to try a hard as I can, in every way that I can, to see it doesn’t happen to me.” [she promises not to waste her life] “I want you to be proud of me. After all, I am one of your children, you know.” NB: “The future is still ours, Mr M.”     </vt:lpstr>
      <vt:lpstr>CONCLUSION</vt:lpstr>
    </vt:vector>
  </TitlesOfParts>
  <Company>Private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2, SCENE 1</dc:title>
  <dc:creator>J. Vercuil</dc:creator>
  <cp:lastModifiedBy>V.Westphal</cp:lastModifiedBy>
  <cp:revision>138</cp:revision>
  <dcterms:created xsi:type="dcterms:W3CDTF">2017-03-02T00:28:22Z</dcterms:created>
  <dcterms:modified xsi:type="dcterms:W3CDTF">2020-05-15T08:52:24Z</dcterms:modified>
</cp:coreProperties>
</file>