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48"/>
  </p:notesMasterIdLst>
  <p:sldIdLst>
    <p:sldId id="256" r:id="rId2"/>
    <p:sldId id="296" r:id="rId3"/>
    <p:sldId id="297" r:id="rId4"/>
    <p:sldId id="298" r:id="rId5"/>
    <p:sldId id="330" r:id="rId6"/>
    <p:sldId id="299" r:id="rId7"/>
    <p:sldId id="257" r:id="rId8"/>
    <p:sldId id="302" r:id="rId9"/>
    <p:sldId id="301" r:id="rId10"/>
    <p:sldId id="261" r:id="rId11"/>
    <p:sldId id="303" r:id="rId12"/>
    <p:sldId id="304" r:id="rId13"/>
    <p:sldId id="275" r:id="rId14"/>
    <p:sldId id="276" r:id="rId15"/>
    <p:sldId id="305" r:id="rId16"/>
    <p:sldId id="306" r:id="rId17"/>
    <p:sldId id="307" r:id="rId18"/>
    <p:sldId id="289" r:id="rId19"/>
    <p:sldId id="308" r:id="rId20"/>
    <p:sldId id="309" r:id="rId21"/>
    <p:sldId id="288" r:id="rId22"/>
    <p:sldId id="310" r:id="rId23"/>
    <p:sldId id="311" r:id="rId24"/>
    <p:sldId id="287" r:id="rId25"/>
    <p:sldId id="312" r:id="rId26"/>
    <p:sldId id="313" r:id="rId27"/>
    <p:sldId id="286" r:id="rId28"/>
    <p:sldId id="314" r:id="rId29"/>
    <p:sldId id="315" r:id="rId30"/>
    <p:sldId id="285" r:id="rId31"/>
    <p:sldId id="316" r:id="rId32"/>
    <p:sldId id="317" r:id="rId33"/>
    <p:sldId id="284" r:id="rId34"/>
    <p:sldId id="318" r:id="rId35"/>
    <p:sldId id="319" r:id="rId36"/>
    <p:sldId id="283" r:id="rId37"/>
    <p:sldId id="320" r:id="rId38"/>
    <p:sldId id="321" r:id="rId39"/>
    <p:sldId id="277" r:id="rId40"/>
    <p:sldId id="292" r:id="rId41"/>
    <p:sldId id="322" r:id="rId42"/>
    <p:sldId id="323" r:id="rId43"/>
    <p:sldId id="325" r:id="rId44"/>
    <p:sldId id="329" r:id="rId45"/>
    <p:sldId id="326" r:id="rId46"/>
    <p:sldId id="327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FF8F"/>
    <a:srgbClr val="4544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D6DA8-2294-4EE9-89A7-B2D7989DE71B}" type="datetimeFigureOut">
              <a:rPr lang="en-ZA" smtClean="0"/>
              <a:t>2020/07/03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F170E-5133-44F0-8747-CD6B390DDA2E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90153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F170E-5133-44F0-8747-CD6B390DDA2E}" type="slidenum">
              <a:rPr lang="en-ZA" smtClean="0"/>
              <a:t>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30151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F170E-5133-44F0-8747-CD6B390DDA2E}" type="slidenum">
              <a:rPr lang="en-ZA" smtClean="0"/>
              <a:t>18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56393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F170E-5133-44F0-8747-CD6B390DDA2E}" type="slidenum">
              <a:rPr lang="en-ZA" smtClean="0"/>
              <a:t>40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70035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F170E-5133-44F0-8747-CD6B390DDA2E}" type="slidenum">
              <a:rPr lang="en-ZA" smtClean="0"/>
              <a:t>44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51762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C1FD-6E45-4896-A347-F0EEF5FE6807}" type="datetimeFigureOut">
              <a:rPr lang="en-ZA" smtClean="0"/>
              <a:t>2020/07/03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CCD1350-5EB7-432A-9287-0D535607F762}" type="slidenum">
              <a:rPr lang="en-ZA" smtClean="0"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C1FD-6E45-4896-A347-F0EEF5FE6807}" type="datetimeFigureOut">
              <a:rPr lang="en-ZA" smtClean="0"/>
              <a:t>2020/07/03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1350-5EB7-432A-9287-0D535607F762}" type="slidenum">
              <a:rPr lang="en-ZA" smtClean="0"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C1FD-6E45-4896-A347-F0EEF5FE6807}" type="datetimeFigureOut">
              <a:rPr lang="en-ZA" smtClean="0"/>
              <a:t>2020/07/03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1350-5EB7-432A-9287-0D535607F762}" type="slidenum">
              <a:rPr lang="en-ZA" smtClean="0"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33400"/>
            <a:ext cx="7543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371600" y="1981200"/>
            <a:ext cx="7620000" cy="4114800"/>
          </a:xfrm>
        </p:spPr>
        <p:txBody>
          <a:bodyPr>
            <a:normAutofit/>
          </a:bodyPr>
          <a:lstStyle/>
          <a:p>
            <a:pPr lvl="0"/>
            <a:endParaRPr lang="en-ZA" noProof="0" dirty="0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615DB-95BC-40F7-B01F-13240BA645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256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C1FD-6E45-4896-A347-F0EEF5FE6807}" type="datetimeFigureOut">
              <a:rPr lang="en-ZA" smtClean="0"/>
              <a:t>2020/07/03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1350-5EB7-432A-9287-0D535607F762}" type="slidenum">
              <a:rPr lang="en-ZA" smtClean="0"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C1FD-6E45-4896-A347-F0EEF5FE6807}" type="datetimeFigureOut">
              <a:rPr lang="en-ZA" smtClean="0"/>
              <a:t>2020/07/03</a:t>
            </a:fld>
            <a:endParaRPr lang="en-ZA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CD1350-5EB7-432A-9287-0D535607F762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Z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C1FD-6E45-4896-A347-F0EEF5FE6807}" type="datetimeFigureOut">
              <a:rPr lang="en-ZA" smtClean="0"/>
              <a:t>2020/07/03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1350-5EB7-432A-9287-0D535607F762}" type="slidenum">
              <a:rPr lang="en-ZA" smtClean="0"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C1FD-6E45-4896-A347-F0EEF5FE6807}" type="datetimeFigureOut">
              <a:rPr lang="en-ZA" smtClean="0"/>
              <a:t>2020/07/03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1350-5EB7-432A-9287-0D535607F762}" type="slidenum">
              <a:rPr lang="en-ZA" smtClean="0"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C1FD-6E45-4896-A347-F0EEF5FE6807}" type="datetimeFigureOut">
              <a:rPr lang="en-ZA" smtClean="0"/>
              <a:t>2020/07/03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1350-5EB7-432A-9287-0D535607F762}" type="slidenum">
              <a:rPr lang="en-ZA" smtClean="0"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C1FD-6E45-4896-A347-F0EEF5FE6807}" type="datetimeFigureOut">
              <a:rPr lang="en-ZA" smtClean="0"/>
              <a:t>2020/07/03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1350-5EB7-432A-9287-0D535607F762}" type="slidenum">
              <a:rPr lang="en-ZA" smtClean="0"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C1FD-6E45-4896-A347-F0EEF5FE6807}" type="datetimeFigureOut">
              <a:rPr lang="en-ZA" smtClean="0"/>
              <a:t>2020/07/03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1350-5EB7-432A-9287-0D535607F762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C1FD-6E45-4896-A347-F0EEF5FE6807}" type="datetimeFigureOut">
              <a:rPr lang="en-ZA" smtClean="0"/>
              <a:t>2020/07/03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CCD1350-5EB7-432A-9287-0D535607F762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21DC1FD-6E45-4896-A347-F0EEF5FE6807}" type="datetimeFigureOut">
              <a:rPr lang="en-ZA" smtClean="0"/>
              <a:t>2020/07/03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0CCD1350-5EB7-432A-9287-0D535607F762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0"/>
            <a:ext cx="8568952" cy="6669359"/>
          </a:xfrm>
        </p:spPr>
        <p:txBody>
          <a:bodyPr/>
          <a:lstStyle/>
          <a:p>
            <a:pPr algn="ctr"/>
            <a:br>
              <a:rPr lang="en-ZA" sz="3200" dirty="0"/>
            </a:br>
            <a:r>
              <a:rPr lang="en-ZA" sz="3200" dirty="0"/>
              <a:t>Accounting </a:t>
            </a:r>
            <a:br>
              <a:rPr lang="en-ZA" sz="3200" dirty="0"/>
            </a:br>
            <a:r>
              <a:rPr lang="en-ZA" sz="3200" dirty="0"/>
              <a:t>grade 10</a:t>
            </a:r>
            <a:br>
              <a:rPr lang="en-ZA" sz="3200" dirty="0"/>
            </a:br>
            <a:r>
              <a:rPr lang="en-ZA" sz="3200" dirty="0"/>
              <a:t>2020</a:t>
            </a:r>
            <a:br>
              <a:rPr lang="en-ZA" sz="3200" dirty="0"/>
            </a:br>
            <a:r>
              <a:rPr lang="en-ZA" sz="3200" dirty="0"/>
              <a:t>REVISED </a:t>
            </a:r>
            <a:r>
              <a:rPr lang="en-ZA" sz="3200" dirty="0" err="1"/>
              <a:t>atp</a:t>
            </a:r>
            <a:br>
              <a:rPr lang="en-ZA" sz="3200" dirty="0"/>
            </a:br>
            <a:br>
              <a:rPr lang="en-ZA" sz="7200" dirty="0"/>
            </a:br>
            <a:r>
              <a:rPr lang="en-ZA" sz="3200" dirty="0"/>
              <a:t>SOLE TRADERS</a:t>
            </a:r>
            <a:br>
              <a:rPr lang="en-ZA" sz="3200" dirty="0"/>
            </a:br>
            <a:r>
              <a:rPr lang="en-ZA" sz="3200" dirty="0"/>
              <a:t>analysis of adjustments and post adjustment trial balance</a:t>
            </a:r>
            <a:br>
              <a:rPr lang="en-ZA" sz="3200" dirty="0"/>
            </a:br>
            <a:r>
              <a:rPr lang="en-ZA" sz="3200" dirty="0"/>
              <a:t>(notes &amp; worked examples)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9036496" y="6021288"/>
            <a:ext cx="107504" cy="72008"/>
          </a:xfrm>
        </p:spPr>
        <p:txBody>
          <a:bodyPr>
            <a:normAutofit fontScale="25000" lnSpcReduction="20000"/>
          </a:bodyPr>
          <a:lstStyle/>
          <a:p>
            <a:pPr algn="r"/>
            <a:endParaRPr lang="en-ZA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892C1B-DB51-486C-BE50-D58255E40463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6808" y="548680"/>
            <a:ext cx="5943600" cy="1014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52D4D31-977C-4984-AFE3-0520A761F0D2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5993" y="48802"/>
            <a:ext cx="5943600" cy="1014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38881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539978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/>
              <a:t>ADJUSTMENTS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59829"/>
            <a:ext cx="8219256" cy="4065315"/>
          </a:xfrm>
        </p:spPr>
        <p:txBody>
          <a:bodyPr>
            <a:normAutofit/>
          </a:bodyPr>
          <a:lstStyle/>
          <a:p>
            <a:r>
              <a:rPr lang="en-ZA" sz="3200" u="sng" dirty="0"/>
              <a:t>Consumable stores on hand</a:t>
            </a:r>
          </a:p>
          <a:p>
            <a:endParaRPr lang="en-ZA" sz="3200" dirty="0"/>
          </a:p>
          <a:p>
            <a:r>
              <a:rPr lang="en-ZA" sz="3200" dirty="0"/>
              <a:t>The physical stocktaking of stationery on 28 February 2019 is R500</a:t>
            </a:r>
          </a:p>
          <a:p>
            <a:endParaRPr lang="en-ZA" sz="3200" dirty="0"/>
          </a:p>
          <a:p>
            <a:r>
              <a:rPr lang="en-ZA" sz="3200" dirty="0"/>
              <a:t>R500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555243"/>
              </p:ext>
            </p:extLst>
          </p:nvPr>
        </p:nvGraphicFramePr>
        <p:xfrm>
          <a:off x="451221" y="5301208"/>
          <a:ext cx="8136904" cy="136368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68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8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1841">
                <a:tc>
                  <a:txBody>
                    <a:bodyPr/>
                    <a:lstStyle/>
                    <a:p>
                      <a:pPr algn="ctr"/>
                      <a:r>
                        <a:rPr lang="en-ZA" sz="2400" dirty="0">
                          <a:solidFill>
                            <a:srgbClr val="45441B"/>
                          </a:solidFill>
                        </a:rPr>
                        <a:t>ACCOUNT DEBIT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dirty="0">
                          <a:solidFill>
                            <a:srgbClr val="45441B"/>
                          </a:solidFill>
                        </a:rPr>
                        <a:t>ACCOUNT CREDIT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1841">
                <a:tc>
                  <a:txBody>
                    <a:bodyPr/>
                    <a:lstStyle/>
                    <a:p>
                      <a:endParaRPr lang="en-ZA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9963" y="5880059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dirty="0"/>
              <a:t>Consumable Stores on hand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19673" y="6064724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dirty="0"/>
              <a:t>Stationery</a:t>
            </a:r>
          </a:p>
        </p:txBody>
      </p:sp>
    </p:spTree>
    <p:extLst>
      <p:ext uri="{BB962C8B-B14F-4D97-AF65-F5344CB8AC3E}">
        <p14:creationId xmlns:p14="http://schemas.microsoft.com/office/powerpoint/2010/main" val="188904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628732"/>
              </p:ext>
            </p:extLst>
          </p:nvPr>
        </p:nvGraphicFramePr>
        <p:xfrm>
          <a:off x="179511" y="836712"/>
          <a:ext cx="8496945" cy="10972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69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0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5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08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53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53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65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Doc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Details 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Fol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Debit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Credit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5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28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Consumable stores on hand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B14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525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     Stationery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N12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5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Stationery on hand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247963"/>
            <a:ext cx="864096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1300" algn="l"/>
              </a:tabLst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JOURNAL OF 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Nodada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TRADERS FOR FEBRUARY 2019                            GJ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763921"/>
              </p:ext>
            </p:extLst>
          </p:nvPr>
        </p:nvGraphicFramePr>
        <p:xfrm>
          <a:off x="147222" y="2808485"/>
          <a:ext cx="8640960" cy="102829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17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5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0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95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68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494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27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780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4247"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CONSUMABLE STORES ON HAND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B14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39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 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Stationery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47222" y="2127339"/>
            <a:ext cx="852923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5732463" algn="r"/>
              </a:tabLst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LEDGER OF </a:t>
            </a:r>
            <a:r>
              <a:rPr kumimoji="0" 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Nodada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TRADERS</a:t>
            </a: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5732463" algn="r"/>
              </a:tabLst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BALANCE SHEET ACCOUNTS SECTION</a:t>
            </a: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68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539929"/>
              </p:ext>
            </p:extLst>
          </p:nvPr>
        </p:nvGraphicFramePr>
        <p:xfrm>
          <a:off x="73727" y="692696"/>
          <a:ext cx="8818753" cy="13716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59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5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70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19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890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66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066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6765"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7235" marR="67235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STATIONERY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N12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7235" marR="6723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5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</a:t>
                      </a:r>
                      <a:endParaRPr lang="en-ZA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Total 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b/d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1 400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</a:t>
                      </a:r>
                      <a:endParaRPr lang="en-ZA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Consumable stores on Hand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2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Profit and loss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294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1 400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 marL="457200"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1400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160566"/>
            <a:ext cx="87129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5732463" algn="r"/>
              </a:tabLst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NOMINAL ACCOUNTS SECTION                             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137799"/>
              </p:ext>
            </p:extLst>
          </p:nvPr>
        </p:nvGraphicFramePr>
        <p:xfrm>
          <a:off x="336358" y="3278631"/>
          <a:ext cx="8399276" cy="8229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63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04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3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92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92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65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4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Profit and loss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F2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5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     Stationery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N12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900 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5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Closing transfer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15516" y="2924944"/>
            <a:ext cx="864096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1300" algn="l"/>
              </a:tabLst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JOURNAL OF 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Nodada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TRADERS FOR FEBRUARY 2019                            GJ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235369"/>
              </p:ext>
            </p:extLst>
          </p:nvPr>
        </p:nvGraphicFramePr>
        <p:xfrm>
          <a:off x="323528" y="4869160"/>
          <a:ext cx="8424935" cy="1097280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98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28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4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02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2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Journal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Source Document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Account debit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Account credit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A     =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E   +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L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GJ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Journal voucher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Consumable stores on hand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Stationery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+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+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63635" y="4337030"/>
            <a:ext cx="85848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EFFECT ON ACCOUNTING EQUATION 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1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539978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/>
              <a:t>ADJUSTMENTS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59829"/>
                <a:ext cx="8219256" cy="4065315"/>
              </a:xfrm>
            </p:spPr>
            <p:txBody>
              <a:bodyPr>
                <a:normAutofit/>
              </a:bodyPr>
              <a:lstStyle/>
              <a:p>
                <a:r>
                  <a:rPr lang="en-ZA" sz="3200" u="sng" dirty="0"/>
                  <a:t>Depreciation</a:t>
                </a:r>
              </a:p>
              <a:p>
                <a:r>
                  <a:rPr lang="en-ZA" sz="3200" dirty="0"/>
                  <a:t>Provide depreciation at 10% p.a. on vehicles using the diminishing balance method.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ZA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ZA" sz="3200" i="1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en-ZA" sz="3200" i="1"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en-ZA" sz="3200" i="1">
                        <a:latin typeface="Cambria Math"/>
                      </a:rPr>
                      <m:t> </m:t>
                    </m:r>
                    <m:r>
                      <a:rPr lang="en-ZA" sz="3200" i="1">
                        <a:latin typeface="Cambria Math"/>
                      </a:rPr>
                      <m:t>𝑋</m:t>
                    </m:r>
                    <m:r>
                      <a:rPr lang="en-ZA" sz="32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ZA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ZA" sz="3200" i="1">
                            <a:latin typeface="Cambria Math"/>
                          </a:rPr>
                          <m:t>240 000−</m:t>
                        </m:r>
                        <m:r>
                          <a:rPr lang="en-ZA" sz="3200" b="1" i="1" smtClean="0">
                            <a:latin typeface="Cambria Math"/>
                          </a:rPr>
                          <m:t>𝟖</m:t>
                        </m:r>
                        <m:r>
                          <a:rPr lang="en-ZA" sz="3200" i="1">
                            <a:latin typeface="Cambria Math"/>
                          </a:rPr>
                          <m:t>0 000</m:t>
                        </m:r>
                      </m:num>
                      <m:den>
                        <m:r>
                          <a:rPr lang="en-ZA" sz="3200" i="1"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en-ZA" sz="3200" i="1">
                        <a:latin typeface="Cambria Math"/>
                      </a:rPr>
                      <m:t> </m:t>
                    </m:r>
                    <m:r>
                      <a:rPr lang="en-ZA" sz="3200" i="1">
                        <a:latin typeface="Cambria Math"/>
                      </a:rPr>
                      <m:t>𝑋</m:t>
                    </m:r>
                    <m:r>
                      <a:rPr lang="en-ZA" sz="32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ZA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ZA" sz="3200" i="1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en-ZA" sz="3200" i="1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en-ZA" sz="3200" dirty="0"/>
                  <a:t> = R16 000    </a:t>
                </a:r>
              </a:p>
              <a:p>
                <a:endParaRPr lang="en-ZA" sz="3200" dirty="0"/>
              </a:p>
              <a:p>
                <a:endParaRPr lang="en-ZA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59829"/>
                <a:ext cx="8219256" cy="4065315"/>
              </a:xfrm>
              <a:blipFill>
                <a:blip r:embed="rId2"/>
                <a:stretch>
                  <a:fillRect l="-1855" t="-1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245266"/>
              </p:ext>
            </p:extLst>
          </p:nvPr>
        </p:nvGraphicFramePr>
        <p:xfrm>
          <a:off x="343209" y="4693125"/>
          <a:ext cx="8136904" cy="1280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328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8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ZA" sz="2400" dirty="0">
                          <a:solidFill>
                            <a:srgbClr val="45441B"/>
                          </a:solidFill>
                        </a:rPr>
                        <a:t>ACCOUNT DEBIT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dirty="0">
                          <a:solidFill>
                            <a:srgbClr val="45441B"/>
                          </a:solidFill>
                        </a:rPr>
                        <a:t>ACCOUNT CREDIT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2400" dirty="0"/>
                    </a:p>
                    <a:p>
                      <a:endParaRPr lang="en-Z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36681" y="5341857"/>
            <a:ext cx="3061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dirty="0"/>
              <a:t>Depreciation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79912" y="5157192"/>
            <a:ext cx="44121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dirty="0"/>
              <a:t>Accumulated Depreciation on vehicles</a:t>
            </a:r>
          </a:p>
        </p:txBody>
      </p:sp>
    </p:spTree>
    <p:extLst>
      <p:ext uri="{BB962C8B-B14F-4D97-AF65-F5344CB8AC3E}">
        <p14:creationId xmlns:p14="http://schemas.microsoft.com/office/powerpoint/2010/main" val="188904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539978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/>
              <a:t>ADJUSTMENTS 3 CONTINUED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59829"/>
                <a:ext cx="8219256" cy="4065315"/>
              </a:xfrm>
            </p:spPr>
            <p:txBody>
              <a:bodyPr>
                <a:normAutofit/>
              </a:bodyPr>
              <a:lstStyle/>
              <a:p>
                <a:r>
                  <a:rPr lang="en-ZA" sz="3200" u="sng" dirty="0"/>
                  <a:t>Depreciation</a:t>
                </a:r>
              </a:p>
              <a:p>
                <a:r>
                  <a:rPr lang="en-ZA" sz="3200" dirty="0"/>
                  <a:t>Provide depreciation at 20% p.a. on equipment on cost price.</a:t>
                </a:r>
              </a:p>
              <a:p>
                <a:endParaRPr lang="en-ZA" sz="32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ZA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ZA" sz="3200" i="1">
                            <a:latin typeface="Cambria Math"/>
                          </a:rPr>
                          <m:t>20</m:t>
                        </m:r>
                      </m:num>
                      <m:den>
                        <m:r>
                          <a:rPr lang="en-ZA" sz="3200" i="1"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en-ZA" sz="3200" i="1">
                        <a:latin typeface="Cambria Math"/>
                      </a:rPr>
                      <m:t> </m:t>
                    </m:r>
                    <m:r>
                      <a:rPr lang="en-ZA" sz="3200" i="1">
                        <a:latin typeface="Cambria Math"/>
                      </a:rPr>
                      <m:t>𝑋</m:t>
                    </m:r>
                    <m:r>
                      <a:rPr lang="en-ZA" sz="32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ZA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ZA" sz="3200" b="1" i="1" smtClean="0">
                            <a:latin typeface="Cambria Math"/>
                          </a:rPr>
                          <m:t>𝟔</m:t>
                        </m:r>
                        <m:r>
                          <a:rPr lang="en-ZA" sz="3200" i="1">
                            <a:latin typeface="Cambria Math"/>
                          </a:rPr>
                          <m:t>0 000</m:t>
                        </m:r>
                      </m:num>
                      <m:den>
                        <m:r>
                          <a:rPr lang="en-ZA" sz="3200" i="1"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en-ZA" sz="3200" i="1">
                        <a:latin typeface="Cambria Math"/>
                      </a:rPr>
                      <m:t> </m:t>
                    </m:r>
                    <m:r>
                      <a:rPr lang="en-ZA" sz="3200" i="1">
                        <a:latin typeface="Cambria Math"/>
                      </a:rPr>
                      <m:t>𝑋</m:t>
                    </m:r>
                    <m:r>
                      <a:rPr lang="en-ZA" sz="32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ZA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ZA" sz="3200" i="1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en-ZA" sz="3200" i="1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en-ZA" sz="3200" dirty="0"/>
                  <a:t> = R12 000</a:t>
                </a:r>
              </a:p>
              <a:p>
                <a:endParaRPr lang="en-ZA" sz="3200" dirty="0"/>
              </a:p>
              <a:p>
                <a:endParaRPr lang="en-ZA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59829"/>
                <a:ext cx="8219256" cy="4065315"/>
              </a:xfrm>
              <a:blipFill rotWithShape="1">
                <a:blip r:embed="rId2"/>
                <a:stretch>
                  <a:fillRect l="-1855" t="-1949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837953"/>
              </p:ext>
            </p:extLst>
          </p:nvPr>
        </p:nvGraphicFramePr>
        <p:xfrm>
          <a:off x="417115" y="5050261"/>
          <a:ext cx="8136904" cy="1280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68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8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ZA" sz="2400" dirty="0">
                          <a:solidFill>
                            <a:srgbClr val="45441B"/>
                          </a:solidFill>
                        </a:rPr>
                        <a:t>ACCOUNT DEBIT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dirty="0">
                          <a:solidFill>
                            <a:srgbClr val="45441B"/>
                          </a:solidFill>
                        </a:rPr>
                        <a:t>ACCOUNT CREDIT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2400" dirty="0"/>
                    </a:p>
                    <a:p>
                      <a:endParaRPr lang="en-Z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31210" y="5862720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dirty="0"/>
              <a:t>Depreciation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99992" y="5493387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dirty="0"/>
              <a:t>Accumulated depreciation on Equipment</a:t>
            </a:r>
          </a:p>
        </p:txBody>
      </p:sp>
    </p:spTree>
    <p:extLst>
      <p:ext uri="{BB962C8B-B14F-4D97-AF65-F5344CB8AC3E}">
        <p14:creationId xmlns:p14="http://schemas.microsoft.com/office/powerpoint/2010/main" val="425450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090394"/>
              </p:ext>
            </p:extLst>
          </p:nvPr>
        </p:nvGraphicFramePr>
        <p:xfrm>
          <a:off x="179511" y="908720"/>
          <a:ext cx="8496944" cy="27432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69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5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08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53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53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65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Doc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Details 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Fol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Debit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Credit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5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28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Depreciation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N15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28 000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525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     Accumulated depreciation on vehicles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B5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 16 000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525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     Accumulated depreciation on equipment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B7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 12 000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95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 dirty="0">
                          <a:effectLst/>
                        </a:rPr>
                        <a:t>Depreciation on vehicles at 10% p.a. diminishing balance method</a:t>
                      </a:r>
                      <a:endParaRPr lang="en-ZA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 dirty="0">
                          <a:effectLst/>
                        </a:rPr>
                        <a:t>Depreciation on equipment at 20% p.a. on cost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247963"/>
            <a:ext cx="849694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1300" algn="l"/>
              </a:tabLst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JOURNAL OF 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Nodada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TRADERS FOR FEBRUARY 2019                           GJ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500288"/>
              </p:ext>
            </p:extLst>
          </p:nvPr>
        </p:nvGraphicFramePr>
        <p:xfrm>
          <a:off x="179512" y="4437112"/>
          <a:ext cx="8640961" cy="13716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09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6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6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83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0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96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409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01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120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5095">
                <a:tc gridSpan="2"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ACCUMULATED DEPRECIATION ON VEHICLE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B5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383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 gridSpan="2"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 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Balance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b/d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80 000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691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 gridSpan="2"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Depreciation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16 000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691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 gridSpan="2"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96 000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55429" y="3619319"/>
            <a:ext cx="866504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5732463" algn="r"/>
              </a:tabLst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LEDGER OF </a:t>
            </a:r>
            <a:r>
              <a:rPr kumimoji="0" 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Nodada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TRADERS</a:t>
            </a: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5732463" algn="r"/>
              </a:tabLst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BALANCE SHEET ACCOUNTS SECTION</a:t>
            </a: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75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42813"/>
              </p:ext>
            </p:extLst>
          </p:nvPr>
        </p:nvGraphicFramePr>
        <p:xfrm>
          <a:off x="323528" y="332656"/>
          <a:ext cx="8352929" cy="16459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76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8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76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24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64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586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12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730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5095"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ACCUMULATED DEPRECIATION ON EQUIPMENT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B7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383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 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Balance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b/d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36 000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691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Depreciation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12 000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691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48 000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927669"/>
              </p:ext>
            </p:extLst>
          </p:nvPr>
        </p:nvGraphicFramePr>
        <p:xfrm>
          <a:off x="179512" y="2662072"/>
          <a:ext cx="8496943" cy="232088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93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67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53426"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30537" marR="30537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DEPRECIATION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0537" marR="30537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N156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537" marR="30537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Times New Roman"/>
                      </a:endParaRPr>
                    </a:p>
                  </a:txBody>
                  <a:tcPr marL="30537" marR="3053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75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 Feb 28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537" marR="3053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Accumulated depreciation on vehicles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537" marR="3053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537" marR="3053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16 000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537" marR="3053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 Feb 28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537" marR="3053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Profit and loss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537" marR="3053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537" marR="30537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28 000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537" marR="30537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707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Times New Roman"/>
                      </a:endParaRPr>
                    </a:p>
                  </a:txBody>
                  <a:tcPr marL="30537" marR="3053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Accumulated depreciation on equipment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537" marR="3053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GJ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537" marR="3053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12 000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537" marR="30537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Times New Roman"/>
                      </a:endParaRPr>
                    </a:p>
                  </a:txBody>
                  <a:tcPr marL="30537" marR="30537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Times New Roman"/>
                      </a:endParaRPr>
                    </a:p>
                  </a:txBody>
                  <a:tcPr marL="30537" marR="30537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Times New Roman"/>
                      </a:endParaRPr>
                    </a:p>
                  </a:txBody>
                  <a:tcPr marL="30537" marR="30537" marT="0" marB="0"/>
                </a:tc>
                <a:tc gridSpan="2">
                  <a:txBody>
                    <a:bodyPr/>
                    <a:lstStyle/>
                    <a:p>
                      <a:endParaRPr lang="en-ZA" sz="1800">
                        <a:effectLst/>
                        <a:latin typeface="Times New Roman"/>
                      </a:endParaRPr>
                    </a:p>
                  </a:txBody>
                  <a:tcPr marL="30537" marR="30537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426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Times New Roman"/>
                      </a:endParaRPr>
                    </a:p>
                  </a:txBody>
                  <a:tcPr marL="30537" marR="30537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Times New Roman"/>
                      </a:endParaRPr>
                    </a:p>
                  </a:txBody>
                  <a:tcPr marL="30537" marR="3053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537" marR="3053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28 000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537" marR="30537" marT="0" marB="0"/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Times New Roman"/>
                      </a:endParaRPr>
                    </a:p>
                  </a:txBody>
                  <a:tcPr marL="30537" marR="30537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Times New Roman"/>
                      </a:endParaRPr>
                    </a:p>
                  </a:txBody>
                  <a:tcPr marL="30537" marR="30537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Times New Roman"/>
                      </a:endParaRPr>
                    </a:p>
                  </a:txBody>
                  <a:tcPr marL="30537" marR="30537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28 000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537" marR="30537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51520" y="2260661"/>
            <a:ext cx="835292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5732463" algn="r"/>
              </a:tabLst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NOMINAL ACCOUNTS SECTION</a:t>
            </a: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07504" y="5157192"/>
            <a:ext cx="849694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1300" algn="l"/>
              </a:tabLst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JOURNAL OF 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Nodada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TRADERS FOR FEBRUARY 2019                           GJ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662414"/>
              </p:ext>
            </p:extLst>
          </p:nvPr>
        </p:nvGraphicFramePr>
        <p:xfrm>
          <a:off x="251520" y="5495746"/>
          <a:ext cx="8496945" cy="8229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69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0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5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08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53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53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65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6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Profit and loss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F2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28 000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5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 dirty="0">
                          <a:effectLst/>
                        </a:rPr>
                        <a:t>     Depreciation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N15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28 000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5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Closing transfer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1759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766582"/>
              </p:ext>
            </p:extLst>
          </p:nvPr>
        </p:nvGraphicFramePr>
        <p:xfrm>
          <a:off x="323528" y="1556792"/>
          <a:ext cx="8424936" cy="2194560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89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9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08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8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Journal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Source Document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Account debit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Account credit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A     =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E   +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L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Journal voucher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Depreciation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Accumulated depreciation on vehicles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Journal voucher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Depreciation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Accumulated depreciation on equipment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310099"/>
            <a:ext cx="856895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EFFECT ON ACCOUNTING EQUATION </a:t>
            </a: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02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539978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/>
              <a:t>ADJUSTMENTS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59829"/>
                <a:ext cx="8219256" cy="4065315"/>
              </a:xfrm>
            </p:spPr>
            <p:txBody>
              <a:bodyPr>
                <a:normAutofit/>
              </a:bodyPr>
              <a:lstStyle/>
              <a:p>
                <a:r>
                  <a:rPr lang="en-ZA" sz="3200" u="sng" dirty="0"/>
                  <a:t>Bad debts</a:t>
                </a:r>
                <a:endParaRPr lang="en-ZA" sz="3200" dirty="0"/>
              </a:p>
              <a:p>
                <a:r>
                  <a:rPr lang="en-US" sz="3200" dirty="0"/>
                  <a:t>The account of debtor, N. </a:t>
                </a:r>
                <a:r>
                  <a:rPr lang="en-US" sz="3200" dirty="0" err="1"/>
                  <a:t>Mfondolo</a:t>
                </a:r>
                <a:r>
                  <a:rPr lang="en-US" sz="3200" dirty="0"/>
                  <a:t>, R200 must be written off as irrecoverable</a:t>
                </a:r>
              </a:p>
              <a:p>
                <a:endParaRPr lang="en-ZA" sz="32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ZA" sz="3200" i="1">
                          <a:latin typeface="Cambria Math"/>
                        </a:rPr>
                        <m:t>𝑅</m:t>
                      </m:r>
                      <m:r>
                        <a:rPr lang="en-ZA" sz="3200" i="1">
                          <a:latin typeface="Cambria Math"/>
                        </a:rPr>
                        <m:t>200</m:t>
                      </m:r>
                    </m:oMath>
                  </m:oMathPara>
                </a14:m>
                <a:endParaRPr lang="en-ZA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59829"/>
                <a:ext cx="8219256" cy="4065315"/>
              </a:xfrm>
              <a:blipFill>
                <a:blip r:embed="rId3"/>
                <a:stretch>
                  <a:fillRect l="-1855" t="-1949" r="-28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680262"/>
              </p:ext>
            </p:extLst>
          </p:nvPr>
        </p:nvGraphicFramePr>
        <p:xfrm>
          <a:off x="450152" y="4437112"/>
          <a:ext cx="8136904" cy="914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68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8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ZA" sz="2400" dirty="0">
                          <a:solidFill>
                            <a:srgbClr val="45441B"/>
                          </a:solidFill>
                        </a:rPr>
                        <a:t>ACCOUNT DEBIT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dirty="0">
                          <a:solidFill>
                            <a:srgbClr val="45441B"/>
                          </a:solidFill>
                        </a:rPr>
                        <a:t>ACCOUNT CREDIT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ZA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4029" y="4941168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dirty="0"/>
              <a:t>Bad Debts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44469" y="4941167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dirty="0"/>
              <a:t>Debtors Control</a:t>
            </a:r>
          </a:p>
        </p:txBody>
      </p:sp>
    </p:spTree>
    <p:extLst>
      <p:ext uri="{BB962C8B-B14F-4D97-AF65-F5344CB8AC3E}">
        <p14:creationId xmlns:p14="http://schemas.microsoft.com/office/powerpoint/2010/main" val="327112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032583"/>
              </p:ext>
            </p:extLst>
          </p:nvPr>
        </p:nvGraphicFramePr>
        <p:xfrm>
          <a:off x="323528" y="836712"/>
          <a:ext cx="8352929" cy="145033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25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6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96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40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76525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Doc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D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Details 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Fol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Debit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Credit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Debtors Control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05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Debit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Credit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5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28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Bad debts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N5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525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        N. </a:t>
                      </a:r>
                      <a:r>
                        <a:rPr lang="en-GB" sz="1800" dirty="0" err="1">
                          <a:effectLst/>
                        </a:rPr>
                        <a:t>Mfondolo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D7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525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Write off debts as irrecoverable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319971"/>
            <a:ext cx="864096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1300" algn="l"/>
              </a:tabLst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JOURNAL OF 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Nodada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TRADERS FOR FEBRUARY 2019                           GJ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319542"/>
              </p:ext>
            </p:extLst>
          </p:nvPr>
        </p:nvGraphicFramePr>
        <p:xfrm>
          <a:off x="426367" y="3140968"/>
          <a:ext cx="8147249" cy="223224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05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32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25917"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DEBTORS CONTROL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B10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 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Balance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b/d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18 000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 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Journal Credits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917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Balance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c/d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17 800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917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18 000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18 000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3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 Mar 1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Balance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b/d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17 800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92591" y="2487379"/>
            <a:ext cx="864096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5732463" algn="r"/>
              </a:tabLst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LEDGER OF </a:t>
            </a:r>
            <a:r>
              <a:rPr kumimoji="0" 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Nodada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TRADERS</a:t>
            </a: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5732463" algn="r"/>
              </a:tabLst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BALANCE SHEET ACCOUNTS SECTION</a:t>
            </a: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627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88913"/>
            <a:ext cx="8407598" cy="5032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Characteristics of Financial statements </a:t>
            </a:r>
            <a:endParaRPr lang="en-GB" sz="2800" b="1" dirty="0">
              <a:solidFill>
                <a:schemeClr val="tx2">
                  <a:satMod val="13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Pentagon 14"/>
          <p:cNvSpPr/>
          <p:nvPr/>
        </p:nvSpPr>
        <p:spPr>
          <a:xfrm>
            <a:off x="1116013" y="4797425"/>
            <a:ext cx="2879725" cy="647700"/>
          </a:xfrm>
          <a:prstGeom prst="homePlate">
            <a:avLst/>
          </a:prstGeom>
          <a:solidFill>
            <a:srgbClr val="5EF4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Comparability</a:t>
            </a:r>
            <a:endParaRPr lang="en-ZA" sz="2400" dirty="0">
              <a:solidFill>
                <a:schemeClr val="tx1"/>
              </a:solidFill>
            </a:endParaRPr>
          </a:p>
        </p:txBody>
      </p:sp>
      <p:sp>
        <p:nvSpPr>
          <p:cNvPr id="17" name="Pentagon 16"/>
          <p:cNvSpPr/>
          <p:nvPr/>
        </p:nvSpPr>
        <p:spPr>
          <a:xfrm>
            <a:off x="1116013" y="3789363"/>
            <a:ext cx="2879725" cy="576262"/>
          </a:xfrm>
          <a:prstGeom prst="homePlate">
            <a:avLst/>
          </a:prstGeom>
          <a:solidFill>
            <a:srgbClr val="5EF4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Relevance</a:t>
            </a:r>
            <a:endParaRPr lang="en-ZA" sz="2400" dirty="0">
              <a:solidFill>
                <a:schemeClr val="tx1"/>
              </a:solidFill>
            </a:endParaRPr>
          </a:p>
        </p:txBody>
      </p:sp>
      <p:sp>
        <p:nvSpPr>
          <p:cNvPr id="18" name="Pentagon 17"/>
          <p:cNvSpPr/>
          <p:nvPr/>
        </p:nvSpPr>
        <p:spPr>
          <a:xfrm>
            <a:off x="1116013" y="2852738"/>
            <a:ext cx="2951162" cy="720725"/>
          </a:xfrm>
          <a:prstGeom prst="homePlate">
            <a:avLst/>
          </a:prstGeom>
          <a:solidFill>
            <a:srgbClr val="5EF4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Faithful representation</a:t>
            </a:r>
            <a:endParaRPr lang="en-ZA" sz="2400" dirty="0">
              <a:solidFill>
                <a:schemeClr val="tx1"/>
              </a:solidFill>
            </a:endParaRPr>
          </a:p>
        </p:txBody>
      </p:sp>
      <p:sp>
        <p:nvSpPr>
          <p:cNvPr id="19" name="Pentagon 18"/>
          <p:cNvSpPr/>
          <p:nvPr/>
        </p:nvSpPr>
        <p:spPr>
          <a:xfrm>
            <a:off x="1116013" y="1989138"/>
            <a:ext cx="3024187" cy="576262"/>
          </a:xfrm>
          <a:prstGeom prst="homePlate">
            <a:avLst/>
          </a:prstGeom>
          <a:solidFill>
            <a:srgbClr val="5EF4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Understandability</a:t>
            </a:r>
            <a:endParaRPr lang="en-ZA" sz="2400" dirty="0">
              <a:solidFill>
                <a:schemeClr val="tx1"/>
              </a:solidFill>
            </a:endParaRPr>
          </a:p>
        </p:txBody>
      </p:sp>
      <p:sp>
        <p:nvSpPr>
          <p:cNvPr id="20" name="Pentagon 19"/>
          <p:cNvSpPr/>
          <p:nvPr/>
        </p:nvSpPr>
        <p:spPr>
          <a:xfrm>
            <a:off x="1116013" y="981075"/>
            <a:ext cx="3024187" cy="719138"/>
          </a:xfrm>
          <a:prstGeom prst="homePlate">
            <a:avLst/>
          </a:prstGeom>
          <a:solidFill>
            <a:srgbClr val="5EF4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Timeliness</a:t>
            </a:r>
            <a:endParaRPr lang="en-ZA" sz="24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ZA" sz="24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284663" y="836613"/>
            <a:ext cx="4679950" cy="9366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ZA" sz="1800" b="1" dirty="0">
                <a:solidFill>
                  <a:schemeClr val="tx1"/>
                </a:solidFill>
              </a:rPr>
              <a:t>information is available to decision-makers in time to be capable of influencing their decisions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4284664" y="2060575"/>
            <a:ext cx="4679950" cy="6477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ZA" sz="1800" b="1" dirty="0">
                <a:solidFill>
                  <a:schemeClr val="tx1"/>
                </a:solidFill>
              </a:rPr>
              <a:t>presenting information clearly and concisely 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4284664" y="2924175"/>
            <a:ext cx="4679949" cy="64928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ZA" sz="1800" b="1" dirty="0">
                <a:solidFill>
                  <a:schemeClr val="tx1"/>
                </a:solidFill>
              </a:rPr>
              <a:t>completeness, neutrality and freedom from error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4284663" y="3716338"/>
            <a:ext cx="4679950" cy="64928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ZA" b="1" dirty="0">
                <a:solidFill>
                  <a:schemeClr val="tx1"/>
                </a:solidFill>
              </a:rPr>
              <a:t>m</a:t>
            </a:r>
            <a:r>
              <a:rPr lang="en-ZA" sz="1800" b="1" dirty="0">
                <a:solidFill>
                  <a:schemeClr val="tx1"/>
                </a:solidFill>
              </a:rPr>
              <a:t>ust have both a predictive value and confirmatory value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4284662" y="4508500"/>
            <a:ext cx="4679951" cy="122396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ZA" sz="1800" b="1" dirty="0">
                <a:solidFill>
                  <a:schemeClr val="tx1"/>
                </a:solidFill>
              </a:rPr>
              <a:t>can be compared with a similar information about other entities and with similar information about the same entity for another period or another date</a:t>
            </a:r>
          </a:p>
        </p:txBody>
      </p:sp>
      <p:sp>
        <p:nvSpPr>
          <p:cNvPr id="26" name="Pentagon 25"/>
          <p:cNvSpPr/>
          <p:nvPr/>
        </p:nvSpPr>
        <p:spPr>
          <a:xfrm>
            <a:off x="1116013" y="5805488"/>
            <a:ext cx="2879725" cy="647700"/>
          </a:xfrm>
          <a:prstGeom prst="homePlate">
            <a:avLst/>
          </a:prstGeom>
          <a:solidFill>
            <a:srgbClr val="5EF4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ZA" sz="2400" b="1" dirty="0">
                <a:solidFill>
                  <a:schemeClr val="tx1"/>
                </a:solidFill>
              </a:rPr>
              <a:t>Verifiability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4284663" y="5949950"/>
            <a:ext cx="4679950" cy="6477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ZA" b="1" dirty="0">
                <a:solidFill>
                  <a:schemeClr val="tx1"/>
                </a:solidFill>
              </a:rPr>
              <a:t>o</a:t>
            </a:r>
            <a:r>
              <a:rPr lang="en-ZA" sz="1800" b="1" dirty="0">
                <a:solidFill>
                  <a:schemeClr val="tx1"/>
                </a:solidFill>
              </a:rPr>
              <a:t>bservers looking at the data will reach have the same consensus</a:t>
            </a:r>
          </a:p>
        </p:txBody>
      </p:sp>
    </p:spTree>
    <p:extLst>
      <p:ext uri="{BB962C8B-B14F-4D97-AF65-F5344CB8AC3E}">
        <p14:creationId xmlns:p14="http://schemas.microsoft.com/office/powerpoint/2010/main" val="3732029630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952437"/>
              </p:ext>
            </p:extLst>
          </p:nvPr>
        </p:nvGraphicFramePr>
        <p:xfrm>
          <a:off x="539552" y="601906"/>
          <a:ext cx="8136904" cy="216531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0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73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6765"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7235" marR="67235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BAD DEBTS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N5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7235" marR="6723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2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 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Total 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b/d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1 200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 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Profit and loss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1 400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Debtors Control / </a:t>
                      </a:r>
                      <a:endParaRPr lang="en-ZA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N. </a:t>
                      </a:r>
                      <a:r>
                        <a:rPr lang="en-GB" sz="1800" dirty="0" err="1">
                          <a:effectLst/>
                        </a:rPr>
                        <a:t>Mfondolo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7235" marR="6723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412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1 400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 marL="0" algn="r"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+mn-lt"/>
                          <a:ea typeface="Times New Roman"/>
                        </a:rPr>
                        <a:t>1 400</a:t>
                      </a:r>
                    </a:p>
                  </a:txBody>
                  <a:tcPr marL="67235" marR="6723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7504" y="232574"/>
            <a:ext cx="87129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5732463" algn="r"/>
              </a:tabLst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NOMINAL ACCOUNTS SECTION                             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79512" y="2996952"/>
            <a:ext cx="864096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1300" algn="l"/>
              </a:tabLst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JOURNAL OF 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Nodada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TRADERS FOR FEBRUARY 2019                           GJ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757212"/>
              </p:ext>
            </p:extLst>
          </p:nvPr>
        </p:nvGraphicFramePr>
        <p:xfrm>
          <a:off x="323528" y="3336785"/>
          <a:ext cx="8496944" cy="8229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653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62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7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49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49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49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332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765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Profit and loss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F2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1 400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5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     Bad debts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N5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1 400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5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Closing transfer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265955"/>
              </p:ext>
            </p:extLst>
          </p:nvPr>
        </p:nvGraphicFramePr>
        <p:xfrm>
          <a:off x="323528" y="4867355"/>
          <a:ext cx="8496946" cy="1097280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99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62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71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71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Journal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Source Document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Account debit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Account credit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A     =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E   +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L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Journal voucher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Bad debts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Debtors Control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83138" y="4481046"/>
            <a:ext cx="86373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EFFECT ON ACCOUNTING EQUATION </a:t>
            </a: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545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539978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/>
              <a:t>ADJUSTMENTS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59829"/>
            <a:ext cx="8219256" cy="4569371"/>
          </a:xfrm>
        </p:spPr>
        <p:txBody>
          <a:bodyPr>
            <a:normAutofit lnSpcReduction="10000"/>
          </a:bodyPr>
          <a:lstStyle/>
          <a:p>
            <a:r>
              <a:rPr lang="en-ZA" sz="3200" u="sng" dirty="0"/>
              <a:t>Bad debts recovered</a:t>
            </a:r>
          </a:p>
          <a:p>
            <a:endParaRPr lang="en-ZA" sz="3200" dirty="0"/>
          </a:p>
          <a:p>
            <a:r>
              <a:rPr lang="en-ZA" sz="3200" dirty="0"/>
              <a:t>Debtor, T. Integrity, deposited R600 directly into bank account. It was discovered that his account was written off as bad debts. Receipt 650 was issued.</a:t>
            </a:r>
          </a:p>
          <a:p>
            <a:endParaRPr lang="en-ZA" sz="3200" dirty="0"/>
          </a:p>
          <a:p>
            <a:r>
              <a:rPr lang="en-ZA" sz="3200" dirty="0"/>
              <a:t>R600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223836"/>
              </p:ext>
            </p:extLst>
          </p:nvPr>
        </p:nvGraphicFramePr>
        <p:xfrm>
          <a:off x="451221" y="5301208"/>
          <a:ext cx="8136904" cy="914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68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8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ZA" sz="2400" dirty="0">
                          <a:solidFill>
                            <a:srgbClr val="45441B"/>
                          </a:solidFill>
                        </a:rPr>
                        <a:t>ACCOUNT DEBIT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dirty="0">
                          <a:solidFill>
                            <a:srgbClr val="45441B"/>
                          </a:solidFill>
                        </a:rPr>
                        <a:t>ACCOUNT CREDIT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ZA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9963" y="5773906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dirty="0"/>
              <a:t>Bank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97078" y="5773906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dirty="0"/>
              <a:t>Bad Debts Recovered</a:t>
            </a:r>
          </a:p>
        </p:txBody>
      </p:sp>
    </p:spTree>
    <p:extLst>
      <p:ext uri="{BB962C8B-B14F-4D97-AF65-F5344CB8AC3E}">
        <p14:creationId xmlns:p14="http://schemas.microsoft.com/office/powerpoint/2010/main" val="327112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025222"/>
              </p:ext>
            </p:extLst>
          </p:nvPr>
        </p:nvGraphicFramePr>
        <p:xfrm>
          <a:off x="251520" y="692696"/>
          <a:ext cx="8496944" cy="136815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805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1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1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85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05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321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9335">
                <a:tc rowSpan="2"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Doc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03" marR="65603" marT="0" marB="0" anchor="ctr"/>
                </a:tc>
                <a:tc rowSpan="2"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03" marR="65603" marT="0" marB="0"/>
                </a:tc>
                <a:tc rowSpan="2"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Details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03" marR="65603" marT="0" marB="0"/>
                </a:tc>
                <a:tc rowSpan="2"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Fol.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03" marR="65603" marT="0" marB="0"/>
                </a:tc>
                <a:tc rowSpan="2"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Bank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03" marR="65603" marT="0" marB="0"/>
                </a:tc>
                <a:tc gridSpan="3"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Sundry accounts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03" marR="65603" marT="0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063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Amount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03" marR="65603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Fol.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03" marR="65603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Details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03" marR="656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7769">
                <a:tc>
                  <a:txBody>
                    <a:bodyPr/>
                    <a:lstStyle/>
                    <a:p>
                      <a:pPr marR="36195" algn="just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650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03" marR="65603" marT="0" marB="0"/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28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03" marR="65603" marT="0" marB="0"/>
                </a:tc>
                <a:tc>
                  <a:txBody>
                    <a:bodyPr/>
                    <a:lstStyle/>
                    <a:p>
                      <a:pPr marR="36195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T. Integrity 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03" marR="65603" marT="0" marB="0"/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03" marR="65603" marT="0" marB="0"/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600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03" marR="65603" marT="0" marB="0"/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600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03" marR="65603" marT="0" marB="0"/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N16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03" marR="65603" marT="0" marB="0"/>
                </a:tc>
                <a:tc>
                  <a:txBody>
                    <a:bodyPr/>
                    <a:lstStyle/>
                    <a:p>
                      <a:pPr marR="36195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Bad debts recovered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03" marR="6560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175955"/>
            <a:ext cx="849694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32463" algn="r"/>
              </a:tabLst>
            </a:pPr>
            <a:r>
              <a:rPr kumimoji="0" lang="en-GB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PGothic" pitchFamily="34" charset="-128"/>
                <a:cs typeface="Arial" pitchFamily="34" charset="0"/>
              </a:rPr>
              <a:t>CASH RECEIPTS JOURNAL OF 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Nodada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TRADERS</a:t>
            </a:r>
            <a:r>
              <a:rPr kumimoji="0" lang="en-GB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PGothic" pitchFamily="34" charset="-128"/>
                <a:cs typeface="Arial" pitchFamily="34" charset="0"/>
              </a:rPr>
              <a:t> FOR FEBRUARY 2019	CRJ</a:t>
            </a:r>
            <a:endParaRPr kumimoji="0" lang="en-ZA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487900"/>
              </p:ext>
            </p:extLst>
          </p:nvPr>
        </p:nvGraphicFramePr>
        <p:xfrm>
          <a:off x="280298" y="2780928"/>
          <a:ext cx="8468164" cy="163987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76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33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241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0085"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BANK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B11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9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 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Balance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b/d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269 600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593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Total Receipts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CRJ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38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270 200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1520" y="2075549"/>
            <a:ext cx="84969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5732463" algn="r"/>
              </a:tabLst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LEDGER OF </a:t>
            </a:r>
            <a:r>
              <a:rPr kumimoji="0" 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Nodada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TRADERS</a:t>
            </a: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5732463" algn="r"/>
              </a:tabLst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BALANCE SHEET ACCOUNTS SECTION</a:t>
            </a:r>
            <a:r>
              <a:rPr kumimoji="0" lang="en-GB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</a:t>
            </a: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93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676985"/>
              </p:ext>
            </p:extLst>
          </p:nvPr>
        </p:nvGraphicFramePr>
        <p:xfrm>
          <a:off x="323528" y="673914"/>
          <a:ext cx="8424936" cy="111010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726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5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9103"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BAD DEBTS RECOVERED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N16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57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 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Profit and loss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 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Bank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CRJ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600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7504" y="304582"/>
            <a:ext cx="84969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5732463" algn="r"/>
              </a:tabLst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NOMINAL ACCOUNTS SECTION                             </a:t>
            </a: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20881"/>
              </p:ext>
            </p:extLst>
          </p:nvPr>
        </p:nvGraphicFramePr>
        <p:xfrm>
          <a:off x="285412" y="2564904"/>
          <a:ext cx="8535060" cy="10972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71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2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43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44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16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16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Doc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Details 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Fol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Debit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Credit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Bad debts recovered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N16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     Profit and loss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F2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Closing transfer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1520" y="2120171"/>
            <a:ext cx="856895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1300" algn="l"/>
              </a:tabLst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JOURNAL OF 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Nodada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TRADERS FOR FEBRUARY 2019                            GJ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131964"/>
              </p:ext>
            </p:extLst>
          </p:nvPr>
        </p:nvGraphicFramePr>
        <p:xfrm>
          <a:off x="251519" y="4509120"/>
          <a:ext cx="8568952" cy="1097280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936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74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3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39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39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Journal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Source Document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Account debit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Account credit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A     =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E   +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L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CRJ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Receipt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Bank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Bad debts recovered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+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+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51520" y="3982522"/>
            <a:ext cx="85689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EFFECT ON ACCOUNTING EQUATION </a:t>
            </a: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507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539978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/>
              <a:t>ADJUSTMENTS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59829"/>
            <a:ext cx="8219256" cy="4065315"/>
          </a:xfrm>
        </p:spPr>
        <p:txBody>
          <a:bodyPr>
            <a:normAutofit lnSpcReduction="10000"/>
          </a:bodyPr>
          <a:lstStyle/>
          <a:p>
            <a:r>
              <a:rPr lang="en-ZA" sz="3200" u="sng" dirty="0"/>
              <a:t>Correction of error</a:t>
            </a:r>
          </a:p>
          <a:p>
            <a:endParaRPr lang="en-ZA" sz="3200" dirty="0"/>
          </a:p>
          <a:p>
            <a:r>
              <a:rPr lang="en-ZA" sz="3200" dirty="0"/>
              <a:t>Repairs to the building, R6 000 was erroneously debited to the land and building account.</a:t>
            </a:r>
          </a:p>
          <a:p>
            <a:endParaRPr lang="en-ZA" sz="3200" dirty="0"/>
          </a:p>
          <a:p>
            <a:r>
              <a:rPr lang="en-ZA" sz="3200" dirty="0"/>
              <a:t>R6 000</a:t>
            </a:r>
          </a:p>
          <a:p>
            <a:endParaRPr lang="en-ZA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223836"/>
              </p:ext>
            </p:extLst>
          </p:nvPr>
        </p:nvGraphicFramePr>
        <p:xfrm>
          <a:off x="451221" y="5301208"/>
          <a:ext cx="8136904" cy="914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68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8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ZA" sz="2400" dirty="0">
                          <a:solidFill>
                            <a:srgbClr val="45441B"/>
                          </a:solidFill>
                        </a:rPr>
                        <a:t>ACCOUNT DEBIT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dirty="0">
                          <a:solidFill>
                            <a:srgbClr val="45441B"/>
                          </a:solidFill>
                        </a:rPr>
                        <a:t>ACCOUNT CREDIT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ZA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9963" y="5773906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dirty="0"/>
              <a:t>Repairs to building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97078" y="5773906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dirty="0"/>
              <a:t>Land and Building</a:t>
            </a:r>
          </a:p>
        </p:txBody>
      </p:sp>
    </p:spTree>
    <p:extLst>
      <p:ext uri="{BB962C8B-B14F-4D97-AF65-F5344CB8AC3E}">
        <p14:creationId xmlns:p14="http://schemas.microsoft.com/office/powerpoint/2010/main" val="327112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764794"/>
              </p:ext>
            </p:extLst>
          </p:nvPr>
        </p:nvGraphicFramePr>
        <p:xfrm>
          <a:off x="204842" y="692696"/>
          <a:ext cx="8543622" cy="10972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71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3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471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53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31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31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Doc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Details 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Fol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Debit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Credit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28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Repairs to building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N17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6 000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    Land and Building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B3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6 000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Correction of error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247962"/>
            <a:ext cx="871296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1300" algn="l"/>
              </a:tabLst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JOURNAL OF 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Nodada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TRADERS FOR FEBRUARY 2019 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GJ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325073"/>
              </p:ext>
            </p:extLst>
          </p:nvPr>
        </p:nvGraphicFramePr>
        <p:xfrm>
          <a:off x="179512" y="2708920"/>
          <a:ext cx="8496944" cy="21945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36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681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0071"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LAND AND BUILDINGS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B3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8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 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Balance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b/d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1 006 000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 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Repairs to building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6 000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Balance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c/d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1 000 000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1 006 000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1 006 000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9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</a:t>
                      </a:r>
                      <a:endParaRPr lang="en-ZA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Mar   1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Balance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b/d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1 000 000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79512" y="1918096"/>
            <a:ext cx="84969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5732463" algn="r"/>
              </a:tabLst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LEDGER OF </a:t>
            </a:r>
            <a:r>
              <a:rPr kumimoji="0" lang="en-GB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Nodada</a:t>
            </a: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TRADERS</a:t>
            </a: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5732463" algn="r"/>
              </a:tabLst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BALANCE SHEET ACCOUNTS SECTION </a:t>
            </a:r>
            <a:r>
              <a:rPr kumimoji="0" lang="en-GB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</a:t>
            </a: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110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479799"/>
              </p:ext>
            </p:extLst>
          </p:nvPr>
        </p:nvGraphicFramePr>
        <p:xfrm>
          <a:off x="323528" y="620689"/>
          <a:ext cx="8424936" cy="119471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31728"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REPAIRS TO BUILDING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N17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03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 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Land and building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6 000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 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Profit and loss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6 000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7504" y="160566"/>
            <a:ext cx="87129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5732463" algn="r"/>
              </a:tabLst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NOMINAL ACCOUNTS SECTION                             </a:t>
            </a: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438949"/>
              </p:ext>
            </p:extLst>
          </p:nvPr>
        </p:nvGraphicFramePr>
        <p:xfrm>
          <a:off x="282352" y="2420888"/>
          <a:ext cx="8538121" cy="8229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71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3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446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47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22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22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11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Profit and loss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F2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6 000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     Repairs to building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N17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6 000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Closing transfer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51520" y="1988840"/>
            <a:ext cx="871296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1300" algn="l"/>
              </a:tabLst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JOURNAL OF 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Nodada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TRADERS FOR FEBRUARY 2019 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GJ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234524"/>
              </p:ext>
            </p:extLst>
          </p:nvPr>
        </p:nvGraphicFramePr>
        <p:xfrm>
          <a:off x="251520" y="4090988"/>
          <a:ext cx="8568953" cy="1097280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7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3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39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39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Journal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Source Document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Account debit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Account credit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A     =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E   +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L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Journal voucher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Repairs to building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Land and building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51520" y="3453019"/>
            <a:ext cx="85689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EFFECT ON ACCOUNTING EQUATION </a:t>
            </a: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17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539978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/>
              <a:t>ADJUSTMENTS 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59829"/>
                <a:ext cx="8219256" cy="4209331"/>
              </a:xfrm>
            </p:spPr>
            <p:txBody>
              <a:bodyPr>
                <a:normAutofit/>
              </a:bodyPr>
              <a:lstStyle/>
              <a:p>
                <a:r>
                  <a:rPr lang="en-ZA" sz="3200" u="sng" dirty="0"/>
                  <a:t>Accrued Income</a:t>
                </a:r>
              </a:p>
              <a:p>
                <a:endParaRPr lang="en-ZA" sz="3200" dirty="0"/>
              </a:p>
              <a:p>
                <a:r>
                  <a:rPr lang="en-ZA" sz="3200" dirty="0"/>
                  <a:t>The interest on fixed deposit is 7,5% p.a. Interest is still owing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ZA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ZA" sz="3200" i="1">
                            <a:latin typeface="Cambria Math"/>
                          </a:rPr>
                          <m:t>7,5</m:t>
                        </m:r>
                      </m:num>
                      <m:den>
                        <m:r>
                          <a:rPr lang="en-ZA" sz="3200" i="1"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en-ZA" sz="3200" i="1">
                        <a:latin typeface="Cambria Math"/>
                      </a:rPr>
                      <m:t> </m:t>
                    </m:r>
                    <m:r>
                      <a:rPr lang="en-ZA" sz="3200" i="1">
                        <a:latin typeface="Cambria Math"/>
                      </a:rPr>
                      <m:t>𝑋</m:t>
                    </m:r>
                    <m:r>
                      <a:rPr lang="en-ZA" sz="32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ZA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ZA" sz="3200" i="1">
                            <a:latin typeface="Cambria Math"/>
                          </a:rPr>
                          <m:t>50 000</m:t>
                        </m:r>
                      </m:num>
                      <m:den>
                        <m:r>
                          <a:rPr lang="en-ZA" sz="3200" i="1"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en-ZA" sz="3200" i="1">
                        <a:latin typeface="Cambria Math"/>
                      </a:rPr>
                      <m:t> </m:t>
                    </m:r>
                    <m:r>
                      <a:rPr lang="en-ZA" sz="3200" i="1">
                        <a:latin typeface="Cambria Math"/>
                      </a:rPr>
                      <m:t>𝑋</m:t>
                    </m:r>
                    <m:r>
                      <a:rPr lang="en-ZA" sz="32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ZA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ZA" sz="3200" i="1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en-ZA" sz="3200" i="1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en-ZA" sz="3200" dirty="0"/>
                  <a:t> = R3 750</a:t>
                </a:r>
              </a:p>
              <a:p>
                <a:r>
                  <a:rPr lang="en-ZA" sz="3200" dirty="0"/>
                  <a:t>R3 750 – R3 000 = R750</a:t>
                </a:r>
              </a:p>
              <a:p>
                <a:endParaRPr lang="en-ZA" sz="3200" dirty="0"/>
              </a:p>
              <a:p>
                <a:endParaRPr lang="en-ZA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59829"/>
                <a:ext cx="8219256" cy="4209331"/>
              </a:xfrm>
              <a:blipFill>
                <a:blip r:embed="rId2"/>
                <a:stretch>
                  <a:fillRect l="-1855" t="-1881" r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223836"/>
              </p:ext>
            </p:extLst>
          </p:nvPr>
        </p:nvGraphicFramePr>
        <p:xfrm>
          <a:off x="451221" y="5301208"/>
          <a:ext cx="8136904" cy="914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68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8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ZA" sz="2400" dirty="0">
                          <a:solidFill>
                            <a:srgbClr val="45441B"/>
                          </a:solidFill>
                        </a:rPr>
                        <a:t>ACCOUNT DEBIT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dirty="0">
                          <a:solidFill>
                            <a:srgbClr val="45441B"/>
                          </a:solidFill>
                        </a:rPr>
                        <a:t>ACCOUNT CREDIT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ZA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5536" y="5773906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dirty="0"/>
              <a:t>Accrued Income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97078" y="5773906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dirty="0"/>
              <a:t>Interest on Fixed Deposit</a:t>
            </a:r>
          </a:p>
        </p:txBody>
      </p:sp>
      <p:sp>
        <p:nvSpPr>
          <p:cNvPr id="4" name="Rectangle 3"/>
          <p:cNvSpPr/>
          <p:nvPr/>
        </p:nvSpPr>
        <p:spPr>
          <a:xfrm>
            <a:off x="5436096" y="3172691"/>
            <a:ext cx="2232248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/>
              <a:t>Amount from Trial Balance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275856" y="3789040"/>
            <a:ext cx="216024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112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724663"/>
              </p:ext>
            </p:extLst>
          </p:nvPr>
        </p:nvGraphicFramePr>
        <p:xfrm>
          <a:off x="179512" y="908720"/>
          <a:ext cx="8640961" cy="10972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76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729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Doc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Details 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Fol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Debit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Credit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28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Accrued Income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B15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750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     Interest on fixed deposit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N8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750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Interest on fixed deposit is still receivable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391978"/>
            <a:ext cx="864096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1300" algn="l"/>
              </a:tabLst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JOURNAL OF 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Nodada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TRADERS FOR FEBRUARY 2019                          GJ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543111"/>
              </p:ext>
            </p:extLst>
          </p:nvPr>
        </p:nvGraphicFramePr>
        <p:xfrm>
          <a:off x="179512" y="3789040"/>
          <a:ext cx="8640961" cy="8229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65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9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82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61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54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46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7205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5059"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621" marR="66621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Accrued Income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21" marR="66621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B15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21" marR="66621" marT="0" marB="0"/>
                </a:tc>
                <a:tc gridSpan="2"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21" marR="66621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 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21" marR="666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Interest on fixed deposit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21" marR="666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21" marR="6662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750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21" marR="66621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21" marR="66621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21" marR="66621" marT="0" marB="0"/>
                </a:tc>
                <a:tc gridSpan="2"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21" marR="66621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621" marR="6662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79512" y="2756629"/>
            <a:ext cx="864096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5732463" algn="r"/>
              </a:tabLst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LEDGER OF </a:t>
            </a:r>
            <a:r>
              <a:rPr kumimoji="0" lang="en-GB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Nodada</a:t>
            </a: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TRADERS</a:t>
            </a: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5732463" algn="r"/>
              </a:tabLst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BALANCE SHEET ACCOUNTS SECTION</a:t>
            </a:r>
            <a:r>
              <a:rPr kumimoji="0" lang="en-GB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</a:t>
            </a: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22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150691"/>
              </p:ext>
            </p:extLst>
          </p:nvPr>
        </p:nvGraphicFramePr>
        <p:xfrm>
          <a:off x="179512" y="752849"/>
          <a:ext cx="8568953" cy="16459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77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3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4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57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1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449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29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024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5095"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           INTEREST ON FIXED DEPOSIT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N8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3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 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Profit and loss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3 750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 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Total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b/d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3 000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691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Accrued Income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750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691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3 750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marL="0" lvl="0" indent="0" algn="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800" dirty="0">
                          <a:effectLst/>
                        </a:rPr>
                        <a:t>3 750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376590"/>
            <a:ext cx="87129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5732463" algn="r"/>
              </a:tabLst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NOMINAL ACCOUNTS SECTION                             </a:t>
            </a: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95973"/>
              </p:ext>
            </p:extLst>
          </p:nvPr>
        </p:nvGraphicFramePr>
        <p:xfrm>
          <a:off x="251520" y="3068960"/>
          <a:ext cx="8424934" cy="8229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65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6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92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38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34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34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11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Interest on fixed deposit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N8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3 750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     Profit and loss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F2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3 750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Closing transfer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79512" y="2636912"/>
            <a:ext cx="864096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1300" algn="l"/>
              </a:tabLst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JOURNAL OF 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Nodada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TRADERS FOR FEBRUARY 2019                          GJ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86850"/>
              </p:ext>
            </p:extLst>
          </p:nvPr>
        </p:nvGraphicFramePr>
        <p:xfrm>
          <a:off x="210667" y="4869160"/>
          <a:ext cx="8537796" cy="1097280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1048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63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1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10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10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Journal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Source Document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Account debit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Account credit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A     =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E   +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L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Journal voucher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Accrued Income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Interest on fixed deposit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+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+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10669" y="4265022"/>
            <a:ext cx="860980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EFFECT ON ACCOUNTING EQUATION </a:t>
            </a: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90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5791200" y="1371600"/>
            <a:ext cx="2819400" cy="990600"/>
          </a:xfrm>
          <a:prstGeom prst="rect">
            <a:avLst/>
          </a:prstGeom>
          <a:solidFill>
            <a:srgbClr val="5EF4E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Arial" pitchFamily="34" charset="0"/>
              </a:rPr>
              <a:t>Business and owner</a:t>
            </a:r>
          </a:p>
          <a:p>
            <a:pPr algn="ctr"/>
            <a:r>
              <a:rPr lang="en-US" sz="2000" dirty="0">
                <a:latin typeface="Arial" pitchFamily="34" charset="0"/>
              </a:rPr>
              <a:t>separate entities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5867400" y="3519055"/>
            <a:ext cx="2819400" cy="990600"/>
          </a:xfrm>
          <a:prstGeom prst="rect">
            <a:avLst/>
          </a:prstGeom>
          <a:solidFill>
            <a:srgbClr val="5EF4E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Arial" pitchFamily="34" charset="0"/>
              </a:rPr>
              <a:t>Assets valued at </a:t>
            </a:r>
          </a:p>
          <a:p>
            <a:pPr algn="ctr"/>
            <a:r>
              <a:rPr lang="en-US" sz="2000" dirty="0">
                <a:latin typeface="Arial" pitchFamily="34" charset="0"/>
              </a:rPr>
              <a:t>original cost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5867400" y="5334000"/>
            <a:ext cx="2819400" cy="990600"/>
          </a:xfrm>
          <a:prstGeom prst="rect">
            <a:avLst/>
          </a:prstGeom>
          <a:solidFill>
            <a:srgbClr val="5EF4E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Arial" pitchFamily="34" charset="0"/>
              </a:rPr>
              <a:t>Business to continue</a:t>
            </a:r>
          </a:p>
          <a:p>
            <a:pPr algn="ctr"/>
            <a:r>
              <a:rPr lang="en-US" sz="2000" dirty="0">
                <a:latin typeface="Arial" pitchFamily="34" charset="0"/>
              </a:rPr>
              <a:t>for foreseeable future</a:t>
            </a:r>
          </a:p>
        </p:txBody>
      </p:sp>
      <p:sp>
        <p:nvSpPr>
          <p:cNvPr id="5131" name="Oval 11"/>
          <p:cNvSpPr>
            <a:spLocks noChangeArrowheads="1"/>
          </p:cNvSpPr>
          <p:nvPr/>
        </p:nvSpPr>
        <p:spPr bwMode="auto">
          <a:xfrm>
            <a:off x="1524000" y="1219200"/>
            <a:ext cx="3200400" cy="1524000"/>
          </a:xfrm>
          <a:prstGeom prst="ellipse">
            <a:avLst/>
          </a:prstGeom>
          <a:solidFill>
            <a:srgbClr val="FFC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 sz="2400" b="1" dirty="0">
              <a:latin typeface="Arial" pitchFamily="34" charset="0"/>
            </a:endParaRPr>
          </a:p>
          <a:p>
            <a:pPr algn="ctr"/>
            <a:r>
              <a:rPr lang="en-US" sz="2400" b="1" dirty="0">
                <a:latin typeface="Arial" pitchFamily="34" charset="0"/>
              </a:rPr>
              <a:t>Business entity </a:t>
            </a:r>
          </a:p>
          <a:p>
            <a:pPr algn="ctr"/>
            <a:r>
              <a:rPr lang="en-US" sz="2400" b="1" dirty="0">
                <a:latin typeface="Arial" pitchFamily="34" charset="0"/>
              </a:rPr>
              <a:t>principle</a:t>
            </a:r>
          </a:p>
          <a:p>
            <a:pPr algn="ctr"/>
            <a:endParaRPr lang="en-US" sz="2400" b="1" dirty="0"/>
          </a:p>
        </p:txBody>
      </p:sp>
      <p:sp>
        <p:nvSpPr>
          <p:cNvPr id="5132" name="Oval 12"/>
          <p:cNvSpPr>
            <a:spLocks noChangeArrowheads="1"/>
          </p:cNvSpPr>
          <p:nvPr/>
        </p:nvSpPr>
        <p:spPr bwMode="auto">
          <a:xfrm>
            <a:off x="1524000" y="3200400"/>
            <a:ext cx="3276600" cy="1600200"/>
          </a:xfrm>
          <a:prstGeom prst="ellipse">
            <a:avLst/>
          </a:prstGeom>
          <a:solidFill>
            <a:srgbClr val="FFC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 sz="2400" b="1" dirty="0">
              <a:latin typeface="Arial" pitchFamily="34" charset="0"/>
            </a:endParaRPr>
          </a:p>
          <a:p>
            <a:pPr algn="ctr"/>
            <a:r>
              <a:rPr lang="en-US" sz="2400" b="1" dirty="0">
                <a:latin typeface="Arial" pitchFamily="34" charset="0"/>
              </a:rPr>
              <a:t>Historical cost </a:t>
            </a:r>
          </a:p>
          <a:p>
            <a:pPr algn="ctr"/>
            <a:r>
              <a:rPr lang="en-US" sz="2400" b="1" dirty="0">
                <a:latin typeface="Arial" pitchFamily="34" charset="0"/>
              </a:rPr>
              <a:t>principle</a:t>
            </a:r>
          </a:p>
          <a:p>
            <a:pPr algn="ctr"/>
            <a:endParaRPr lang="en-US" sz="2400" b="1" dirty="0"/>
          </a:p>
        </p:txBody>
      </p:sp>
      <p:sp>
        <p:nvSpPr>
          <p:cNvPr id="5133" name="Oval 13"/>
          <p:cNvSpPr>
            <a:spLocks noChangeArrowheads="1"/>
          </p:cNvSpPr>
          <p:nvPr/>
        </p:nvSpPr>
        <p:spPr bwMode="auto">
          <a:xfrm>
            <a:off x="1524000" y="5029200"/>
            <a:ext cx="3276600" cy="1600200"/>
          </a:xfrm>
          <a:prstGeom prst="ellipse">
            <a:avLst/>
          </a:prstGeom>
          <a:solidFill>
            <a:srgbClr val="FFC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 sz="2400" b="1" dirty="0">
              <a:latin typeface="Arial" pitchFamily="34" charset="0"/>
            </a:endParaRPr>
          </a:p>
          <a:p>
            <a:pPr algn="ctr"/>
            <a:endParaRPr lang="en-US" sz="2400" b="1" dirty="0">
              <a:latin typeface="Arial" pitchFamily="34" charset="0"/>
            </a:endParaRPr>
          </a:p>
          <a:p>
            <a:pPr algn="ctr"/>
            <a:r>
              <a:rPr lang="en-US" sz="2400" b="1" dirty="0">
                <a:latin typeface="Arial" pitchFamily="34" charset="0"/>
              </a:rPr>
              <a:t>Going-concern </a:t>
            </a:r>
          </a:p>
          <a:p>
            <a:pPr algn="ctr"/>
            <a:r>
              <a:rPr lang="en-US" sz="2400" b="1" dirty="0">
                <a:latin typeface="Arial" pitchFamily="34" charset="0"/>
              </a:rPr>
              <a:t>principle</a:t>
            </a:r>
          </a:p>
          <a:p>
            <a:pPr algn="ctr"/>
            <a:endParaRPr lang="en-US" sz="2400" b="1" dirty="0"/>
          </a:p>
        </p:txBody>
      </p:sp>
      <p:sp>
        <p:nvSpPr>
          <p:cNvPr id="49160" name="Text Box 16"/>
          <p:cNvSpPr txBox="1">
            <a:spLocks noChangeArrowheads="1"/>
          </p:cNvSpPr>
          <p:nvPr/>
        </p:nvSpPr>
        <p:spPr bwMode="auto">
          <a:xfrm>
            <a:off x="6613525" y="4984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2051050" y="188913"/>
            <a:ext cx="5867400" cy="801687"/>
          </a:xfrm>
          <a:prstGeom prst="rect">
            <a:avLst/>
          </a:prstGeom>
          <a:solidFill>
            <a:srgbClr val="92D05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800" b="1" dirty="0">
                <a:latin typeface="Arial" pitchFamily="34" charset="0"/>
              </a:rPr>
              <a:t>PRINCIPLES OF GAAP</a:t>
            </a:r>
          </a:p>
        </p:txBody>
      </p:sp>
    </p:spTree>
    <p:extLst>
      <p:ext uri="{BB962C8B-B14F-4D97-AF65-F5344CB8AC3E}">
        <p14:creationId xmlns:p14="http://schemas.microsoft.com/office/powerpoint/2010/main" val="237968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 autoUpdateAnimBg="0"/>
      <p:bldP spid="5125" grpId="0" animBg="1" autoUpdateAnimBg="0"/>
      <p:bldP spid="5127" grpId="0" animBg="1" autoUpdateAnimBg="0"/>
      <p:bldP spid="5131" grpId="0" animBg="1" autoUpdateAnimBg="0"/>
      <p:bldP spid="5132" grpId="0" animBg="1" autoUpdateAnimBg="0"/>
      <p:bldP spid="5133" grpId="0" animBg="1" autoUpdateAnimBg="0"/>
      <p:bldP spid="5139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539978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/>
              <a:t>ADJUSTMENTS 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59829"/>
            <a:ext cx="8219256" cy="4497363"/>
          </a:xfrm>
        </p:spPr>
        <p:txBody>
          <a:bodyPr>
            <a:normAutofit/>
          </a:bodyPr>
          <a:lstStyle/>
          <a:p>
            <a:r>
              <a:rPr lang="en-ZA" sz="3200" u="sng" dirty="0"/>
              <a:t>Income received in advance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256189"/>
              </p:ext>
            </p:extLst>
          </p:nvPr>
        </p:nvGraphicFramePr>
        <p:xfrm>
          <a:off x="575556" y="3789040"/>
          <a:ext cx="8136904" cy="1280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68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8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ZA" sz="2400" dirty="0">
                          <a:solidFill>
                            <a:srgbClr val="45441B"/>
                          </a:solidFill>
                        </a:rPr>
                        <a:t>ACCOUNT DEBIT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dirty="0">
                          <a:solidFill>
                            <a:srgbClr val="45441B"/>
                          </a:solidFill>
                        </a:rPr>
                        <a:t>ACCOUNT CREDIT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ZA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2400" dirty="0"/>
                    </a:p>
                    <a:p>
                      <a:endParaRPr lang="en-Z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3568" y="4437112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dirty="0"/>
              <a:t>Rent Income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4008" y="4252445"/>
            <a:ext cx="38135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dirty="0"/>
              <a:t>Income Received in Advance</a:t>
            </a:r>
          </a:p>
        </p:txBody>
      </p:sp>
      <p:sp>
        <p:nvSpPr>
          <p:cNvPr id="9" name="Rectangle 8"/>
          <p:cNvSpPr/>
          <p:nvPr/>
        </p:nvSpPr>
        <p:spPr>
          <a:xfrm>
            <a:off x="683568" y="1484784"/>
            <a:ext cx="75608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rent income was received for March 2019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R110 500 ÷ 13 = R8 500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7112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385952"/>
              </p:ext>
            </p:extLst>
          </p:nvPr>
        </p:nvGraphicFramePr>
        <p:xfrm>
          <a:off x="213226" y="764704"/>
          <a:ext cx="8607245" cy="10972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75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765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14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36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36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Doc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Details 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Fol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Debit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Credit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Rent Income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N10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8 500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     Income received in advance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B16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8 500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 dirty="0">
                          <a:effectLst/>
                        </a:rPr>
                        <a:t>Rent income received for March 2019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247963"/>
            <a:ext cx="864096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1300" algn="l"/>
              </a:tabLst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JOURNAL OF 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Nodada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TRADERS  FOR FEBRUARY 2019                          GJ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01365"/>
              </p:ext>
            </p:extLst>
          </p:nvPr>
        </p:nvGraphicFramePr>
        <p:xfrm>
          <a:off x="201928" y="3501008"/>
          <a:ext cx="8618543" cy="8229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721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43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36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1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04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54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29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979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5095"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INCOME RECEIVED IN ADVANCE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B18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152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2019 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 </a:t>
                      </a:r>
                      <a:endParaRPr lang="en-ZA" sz="180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Rent income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 </a:t>
                      </a:r>
                      <a:endParaRPr lang="en-ZA" sz="180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8 500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01929" y="2376981"/>
            <a:ext cx="861854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5732463" algn="r"/>
              </a:tabLst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LEDGER OF </a:t>
            </a:r>
            <a:r>
              <a:rPr kumimoji="0" lang="en-GB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Nodada</a:t>
            </a: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TRADERS</a:t>
            </a: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5732463" algn="r"/>
              </a:tabLst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BALANCE SHEET ACCOUNTS SECTION</a:t>
            </a:r>
            <a:r>
              <a:rPr kumimoji="0" lang="en-GB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</a:t>
            </a: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46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8114" y="2718186"/>
            <a:ext cx="864096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1300" algn="l"/>
              </a:tabLst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JOURNAL OF 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Nodada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TRADERS  FOR FEBRUARY 2019                          GJ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362841"/>
              </p:ext>
            </p:extLst>
          </p:nvPr>
        </p:nvGraphicFramePr>
        <p:xfrm>
          <a:off x="148114" y="764704"/>
          <a:ext cx="8537554" cy="16459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486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28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7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59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99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69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867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5095"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RENT INCOME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N10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3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2019</a:t>
                      </a:r>
                      <a:endParaRPr lang="en-ZA" sz="1800" dirty="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Income received in advance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 </a:t>
                      </a:r>
                      <a:endParaRPr lang="en-ZA" sz="180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8 500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2019</a:t>
                      </a:r>
                      <a:endParaRPr lang="en-ZA" sz="1800" dirty="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 </a:t>
                      </a:r>
                      <a:endParaRPr lang="en-ZA" sz="180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Total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 </a:t>
                      </a:r>
                      <a:endParaRPr lang="en-ZA" sz="180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b/d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 </a:t>
                      </a:r>
                      <a:endParaRPr lang="en-ZA" sz="1800">
                        <a:effectLst/>
                        <a:latin typeface="+mn-lt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110 500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691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Profit and loss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102 000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691"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110 500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110 500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43178" y="232574"/>
            <a:ext cx="86458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5732463" algn="r"/>
              </a:tabLst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NOMINAL ACCOUNTS SECTION                             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618615"/>
              </p:ext>
            </p:extLst>
          </p:nvPr>
        </p:nvGraphicFramePr>
        <p:xfrm>
          <a:off x="251520" y="3088463"/>
          <a:ext cx="8537553" cy="8229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71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2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4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47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21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21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11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  <a:latin typeface="+mn-lt"/>
                        </a:rPr>
                        <a:t>Rent Income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N10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102 000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  <a:latin typeface="+mn-lt"/>
                        </a:rPr>
                        <a:t>     Profit and loss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F2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102 000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  <a:latin typeface="+mn-lt"/>
                        </a:rPr>
                        <a:t>Closing transfer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040486"/>
              </p:ext>
            </p:extLst>
          </p:nvPr>
        </p:nvGraphicFramePr>
        <p:xfrm>
          <a:off x="199817" y="4725144"/>
          <a:ext cx="8537553" cy="1097280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987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93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0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9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9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Journal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Source Document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Account debit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Account credit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A     =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E   +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L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Journal voucher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Rent Income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Income Received in advance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+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48114" y="4265022"/>
            <a:ext cx="84563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EFFECT ON ACCOUNTING EQUATION </a:t>
            </a: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085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1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539978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/>
              <a:t>ADJUSTMENTS 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59829"/>
            <a:ext cx="8219256" cy="4065315"/>
          </a:xfrm>
        </p:spPr>
        <p:txBody>
          <a:bodyPr>
            <a:normAutofit/>
          </a:bodyPr>
          <a:lstStyle/>
          <a:p>
            <a:r>
              <a:rPr lang="en-ZA" sz="3200" u="sng" dirty="0"/>
              <a:t>Prepaid Expense</a:t>
            </a:r>
            <a:endParaRPr lang="en-ZA" sz="3200" dirty="0"/>
          </a:p>
          <a:p>
            <a:r>
              <a:rPr lang="en-ZA" sz="3200" dirty="0"/>
              <a:t>Included in the Insurance is an amount of R1 440 paid for the period 1 June 2018 to 31 May 2019.</a:t>
            </a:r>
          </a:p>
          <a:p>
            <a:endParaRPr lang="en-ZA" sz="3200" dirty="0"/>
          </a:p>
          <a:p>
            <a:r>
              <a:rPr lang="en-ZA" sz="3200" dirty="0"/>
              <a:t>R1 440 ÷ 12 = R120 X 3 = R360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223836"/>
              </p:ext>
            </p:extLst>
          </p:nvPr>
        </p:nvGraphicFramePr>
        <p:xfrm>
          <a:off x="451221" y="5301208"/>
          <a:ext cx="8136904" cy="914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68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8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ZA" sz="2400" dirty="0">
                          <a:solidFill>
                            <a:srgbClr val="45441B"/>
                          </a:solidFill>
                        </a:rPr>
                        <a:t>ACCOUNT DEBIT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dirty="0">
                          <a:solidFill>
                            <a:srgbClr val="45441B"/>
                          </a:solidFill>
                        </a:rPr>
                        <a:t>ACCOUNT CREDIT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ZA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9963" y="5773906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dirty="0"/>
              <a:t>Expenses Prepared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97078" y="5773906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dirty="0"/>
              <a:t>Insurance</a:t>
            </a:r>
          </a:p>
        </p:txBody>
      </p:sp>
    </p:spTree>
    <p:extLst>
      <p:ext uri="{BB962C8B-B14F-4D97-AF65-F5344CB8AC3E}">
        <p14:creationId xmlns:p14="http://schemas.microsoft.com/office/powerpoint/2010/main" val="327112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950321"/>
              </p:ext>
            </p:extLst>
          </p:nvPr>
        </p:nvGraphicFramePr>
        <p:xfrm>
          <a:off x="323528" y="692696"/>
          <a:ext cx="8424934" cy="10972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65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6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92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38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34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34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Doc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Details 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Fol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Debit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Credit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12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28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Prepaid Expense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B17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360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    Insurance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N9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360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Insurance paid in advance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247963"/>
            <a:ext cx="856895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JOURNAL OF 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Nodada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TRADERS FOR FEBRUARY 2019                          GJ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30914"/>
              </p:ext>
            </p:extLst>
          </p:nvPr>
        </p:nvGraphicFramePr>
        <p:xfrm>
          <a:off x="251520" y="3356992"/>
          <a:ext cx="8479108" cy="8229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614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1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53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9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89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41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93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684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5095"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Prepaid Expense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B17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1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</a:t>
                      </a:r>
                      <a:endParaRPr lang="en-ZA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Insurance 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360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1520" y="2289447"/>
            <a:ext cx="84969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5732463" algn="r"/>
              </a:tabLst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LEDGER OF </a:t>
            </a:r>
            <a:r>
              <a:rPr kumimoji="0" lang="en-GB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Nodada</a:t>
            </a: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Traders</a:t>
            </a: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5732463" algn="r"/>
              </a:tabLst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BALANCE SHEET ACCOUNTS SECTION                             </a:t>
            </a: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717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1612" y="2554845"/>
            <a:ext cx="856895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JOURNAL OF 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Nodada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TRADERS FOR FEBRUARY 2019                          GJ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721686"/>
              </p:ext>
            </p:extLst>
          </p:nvPr>
        </p:nvGraphicFramePr>
        <p:xfrm>
          <a:off x="323528" y="708550"/>
          <a:ext cx="8407036" cy="16459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42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59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07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291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63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83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5095"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INSURANCE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N9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3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</a:t>
                      </a:r>
                      <a:endParaRPr lang="en-ZA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Total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b/d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3 400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</a:t>
                      </a:r>
                      <a:endParaRPr lang="en-ZA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Prepaid Expense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360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691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Profit and loss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3 040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691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ea typeface="+mn-ea"/>
                        </a:rPr>
                        <a:t>3</a:t>
                      </a:r>
                      <a:r>
                        <a:rPr lang="en-GB" sz="1800" baseline="0" dirty="0">
                          <a:effectLst/>
                          <a:latin typeface="+mn-lt"/>
                          <a:ea typeface="+mn-ea"/>
                        </a:rPr>
                        <a:t> 400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ea typeface="+mn-ea"/>
                        </a:rPr>
                        <a:t>3</a:t>
                      </a:r>
                      <a:r>
                        <a:rPr lang="en-GB" sz="1800" baseline="0" dirty="0">
                          <a:effectLst/>
                          <a:latin typeface="+mn-lt"/>
                          <a:ea typeface="+mn-ea"/>
                        </a:rPr>
                        <a:t> 400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61612" y="304582"/>
            <a:ext cx="85689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5732463" algn="r"/>
              </a:tabLst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NOMINAL ACCOUNTS SECTION                             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217181"/>
              </p:ext>
            </p:extLst>
          </p:nvPr>
        </p:nvGraphicFramePr>
        <p:xfrm>
          <a:off x="323528" y="2996952"/>
          <a:ext cx="8407037" cy="8229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64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40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2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05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05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13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Profit and loss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F2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3 040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     Insurance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N9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3 040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Closing transfer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237690"/>
              </p:ext>
            </p:extLst>
          </p:nvPr>
        </p:nvGraphicFramePr>
        <p:xfrm>
          <a:off x="395536" y="4725144"/>
          <a:ext cx="8335028" cy="1097280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0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8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17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17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Journal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Source Document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Account debit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Account credit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A    =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E   +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L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GJ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Journal voucher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Prepaid Expense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Insurance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+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+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323528" y="4166528"/>
            <a:ext cx="84070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EFFECT ON ACCOUNTING EQUATION 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83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1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539978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/>
              <a:t>ADJUSTMENTS 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59829"/>
            <a:ext cx="8219256" cy="4065315"/>
          </a:xfrm>
        </p:spPr>
        <p:txBody>
          <a:bodyPr>
            <a:normAutofit/>
          </a:bodyPr>
          <a:lstStyle/>
          <a:p>
            <a:r>
              <a:rPr lang="en-ZA" sz="3200" u="sng" dirty="0"/>
              <a:t>Accrued Expense</a:t>
            </a:r>
          </a:p>
          <a:p>
            <a:endParaRPr lang="en-ZA" sz="3200" dirty="0"/>
          </a:p>
          <a:p>
            <a:r>
              <a:rPr lang="en-ZA" sz="3200" dirty="0"/>
              <a:t>The telephone account, R400, for February is still outstanding</a:t>
            </a:r>
          </a:p>
          <a:p>
            <a:endParaRPr lang="en-ZA" sz="3200" dirty="0"/>
          </a:p>
          <a:p>
            <a:r>
              <a:rPr lang="en-ZA" sz="3200" dirty="0"/>
              <a:t>R400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223836"/>
              </p:ext>
            </p:extLst>
          </p:nvPr>
        </p:nvGraphicFramePr>
        <p:xfrm>
          <a:off x="451221" y="5301208"/>
          <a:ext cx="8136904" cy="914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68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8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ZA" sz="2400" dirty="0">
                          <a:solidFill>
                            <a:srgbClr val="45441B"/>
                          </a:solidFill>
                        </a:rPr>
                        <a:t>ACCOUNT DEBIT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dirty="0">
                          <a:solidFill>
                            <a:srgbClr val="45441B"/>
                          </a:solidFill>
                        </a:rPr>
                        <a:t>ACCOUNT CREDIT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ZA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9963" y="5773906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dirty="0"/>
              <a:t>Telephone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97078" y="5773906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dirty="0"/>
              <a:t>Accrued Expense</a:t>
            </a:r>
          </a:p>
        </p:txBody>
      </p:sp>
    </p:spTree>
    <p:extLst>
      <p:ext uri="{BB962C8B-B14F-4D97-AF65-F5344CB8AC3E}">
        <p14:creationId xmlns:p14="http://schemas.microsoft.com/office/powerpoint/2010/main" val="327112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939712"/>
              </p:ext>
            </p:extLst>
          </p:nvPr>
        </p:nvGraphicFramePr>
        <p:xfrm>
          <a:off x="200084" y="836712"/>
          <a:ext cx="8692395" cy="10972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79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158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96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77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77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Doc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Details 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Fol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Debit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Credit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Telephone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N6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         Accrued Expense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B18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 dirty="0">
                          <a:effectLst/>
                        </a:rPr>
                        <a:t>Rent income received for March 2019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319971"/>
            <a:ext cx="871296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1300" algn="l"/>
              </a:tabLst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JOURNAL OF 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Nodada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TRADERS FOR FEBRUARY 2019                           GJ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530843"/>
              </p:ext>
            </p:extLst>
          </p:nvPr>
        </p:nvGraphicFramePr>
        <p:xfrm>
          <a:off x="211204" y="3284984"/>
          <a:ext cx="8681276" cy="8229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4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65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25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345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10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032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5095"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Accrued Expense 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B18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152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</a:t>
                      </a:r>
                      <a:endParaRPr lang="en-ZA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Telephone 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400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79512" y="2498761"/>
            <a:ext cx="871296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5732463" algn="r"/>
              </a:tabLst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LEDGER OF </a:t>
            </a:r>
            <a:r>
              <a:rPr kumimoji="0" lang="en-GB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Nodada</a:t>
            </a: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TRADERS</a:t>
            </a: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5732463" algn="r"/>
              </a:tabLst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BALANCE SHEET ACCOUNTS SECTION</a:t>
            </a:r>
            <a:r>
              <a:rPr kumimoji="0" lang="en-GB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333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79512" y="2636912"/>
            <a:ext cx="871296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1300" algn="l"/>
              </a:tabLst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JOURNAL OF 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Nodada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TRADERS FOR FEBRUARY 2019                           GJ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636529"/>
              </p:ext>
            </p:extLst>
          </p:nvPr>
        </p:nvGraphicFramePr>
        <p:xfrm>
          <a:off x="251520" y="601906"/>
          <a:ext cx="8424936" cy="16459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0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3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06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34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24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35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6432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5095"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TELEPHONE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N6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3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</a:t>
                      </a:r>
                      <a:endParaRPr lang="en-ZA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Total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b/d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2 800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</a:t>
                      </a:r>
                      <a:endParaRPr lang="en-ZA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Profit and loss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3 200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691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Accrued Expense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691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3 200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3 200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79512" y="232574"/>
            <a:ext cx="84969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5732463" algn="r"/>
              </a:tabLst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NOMINAL ACCOUNTS SECTION                             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05460"/>
              </p:ext>
            </p:extLst>
          </p:nvPr>
        </p:nvGraphicFramePr>
        <p:xfrm>
          <a:off x="211560" y="3140968"/>
          <a:ext cx="8464896" cy="8229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67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10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7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0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00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11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Profit and loss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F2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3 200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     Telephone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N7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3 200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Closing transfer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906143"/>
              </p:ext>
            </p:extLst>
          </p:nvPr>
        </p:nvGraphicFramePr>
        <p:xfrm>
          <a:off x="323528" y="4941168"/>
          <a:ext cx="8352928" cy="1097280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6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34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34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Journal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Source Document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Account debit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Account credit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A     =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E   +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L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Journal voucher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Telephone 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Expense Accrued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+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79512" y="4409038"/>
            <a:ext cx="87129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EFFECT ON ACCOUNTING EQUATION 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113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539978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/>
              <a:t>ADJUSTMENTS 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59829"/>
            <a:ext cx="8568952" cy="5505475"/>
          </a:xfrm>
        </p:spPr>
        <p:txBody>
          <a:bodyPr>
            <a:normAutofit lnSpcReduction="10000"/>
          </a:bodyPr>
          <a:lstStyle/>
          <a:p>
            <a:r>
              <a:rPr lang="en-ZA" sz="3200" u="sng" dirty="0"/>
              <a:t>Loan and Interest on loan</a:t>
            </a:r>
          </a:p>
          <a:p>
            <a:r>
              <a:rPr lang="en-ZA" sz="3200" dirty="0"/>
              <a:t>Loan statement received from E.C. Bank reflected the following: </a:t>
            </a:r>
          </a:p>
          <a:p>
            <a:r>
              <a:rPr lang="en-ZA" sz="3200" dirty="0"/>
              <a:t>                                                                                  </a:t>
            </a:r>
          </a:p>
          <a:p>
            <a:endParaRPr lang="en-ZA" sz="3200" dirty="0"/>
          </a:p>
          <a:p>
            <a:endParaRPr lang="en-ZA" sz="3200" dirty="0"/>
          </a:p>
          <a:p>
            <a:r>
              <a:rPr lang="en-ZA" sz="3200" dirty="0"/>
              <a:t>Calculate the interest on loan.</a:t>
            </a:r>
          </a:p>
          <a:p>
            <a:r>
              <a:rPr lang="en-ZA" sz="3200" dirty="0"/>
              <a:t>The business is expected to pay R18 000 of the loan the following year</a:t>
            </a:r>
          </a:p>
          <a:p>
            <a:endParaRPr lang="en-ZA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249898"/>
              </p:ext>
            </p:extLst>
          </p:nvPr>
        </p:nvGraphicFramePr>
        <p:xfrm>
          <a:off x="827584" y="2348880"/>
          <a:ext cx="6120680" cy="16459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{BDBED569-4797-4DF1-A0F4-6AAB3CD982D8}</a:tableStyleId>
              </a:tblPr>
              <a:tblGrid>
                <a:gridCol w="4376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4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Balance at beginning of financial year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112 000 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Repayments during the year, including interest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27 000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Interest at 15% per year capitalised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?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Balance at end of financial year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>
                        <a:spcAft>
                          <a:spcPts val="0"/>
                        </a:spcAft>
                        <a:buFont typeface="+mj-lt"/>
                        <a:buAutoNum type="arabicPeriod" startAt="100"/>
                      </a:pPr>
                      <a:r>
                        <a:rPr lang="en-US" sz="1800" dirty="0">
                          <a:effectLst/>
                        </a:rPr>
                        <a:t> 000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112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867400" y="571500"/>
            <a:ext cx="2819400" cy="990600"/>
          </a:xfrm>
          <a:prstGeom prst="rect">
            <a:avLst/>
          </a:prstGeom>
          <a:solidFill>
            <a:srgbClr val="5EF4E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Arial" pitchFamily="34" charset="0"/>
              </a:rPr>
              <a:t>Income and expenses</a:t>
            </a:r>
          </a:p>
          <a:p>
            <a:pPr algn="ctr"/>
            <a:r>
              <a:rPr lang="en-US" sz="2000" dirty="0">
                <a:latin typeface="Arial" pitchFamily="34" charset="0"/>
              </a:rPr>
              <a:t>allocated to correct</a:t>
            </a:r>
          </a:p>
          <a:p>
            <a:pPr algn="ctr"/>
            <a:r>
              <a:rPr lang="en-US" sz="2000" dirty="0">
                <a:latin typeface="Arial" pitchFamily="34" charset="0"/>
              </a:rPr>
              <a:t>time period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867400" y="2895600"/>
            <a:ext cx="2819400" cy="990600"/>
          </a:xfrm>
          <a:prstGeom prst="rect">
            <a:avLst/>
          </a:prstGeom>
          <a:solidFill>
            <a:srgbClr val="5EF4E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Arial" pitchFamily="34" charset="0"/>
              </a:rPr>
              <a:t>Financial results</a:t>
            </a:r>
          </a:p>
          <a:p>
            <a:pPr algn="ctr"/>
            <a:r>
              <a:rPr lang="en-US" sz="2000" dirty="0">
                <a:latin typeface="Arial" pitchFamily="34" charset="0"/>
              </a:rPr>
              <a:t>Reflected on </a:t>
            </a:r>
          </a:p>
          <a:p>
            <a:pPr algn="ctr"/>
            <a:r>
              <a:rPr lang="en-US" sz="2000" dirty="0">
                <a:latin typeface="Arial" pitchFamily="34" charset="0"/>
              </a:rPr>
              <a:t>Conservative bases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5867400" y="5070764"/>
            <a:ext cx="2819400" cy="990600"/>
          </a:xfrm>
          <a:prstGeom prst="rect">
            <a:avLst/>
          </a:prstGeom>
          <a:solidFill>
            <a:srgbClr val="5EF4E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Arial" pitchFamily="34" charset="0"/>
              </a:rPr>
              <a:t>Irrelevant information </a:t>
            </a:r>
          </a:p>
          <a:p>
            <a:pPr algn="ctr"/>
            <a:r>
              <a:rPr lang="en-US" sz="2000" dirty="0">
                <a:latin typeface="Arial" pitchFamily="34" charset="0"/>
              </a:rPr>
              <a:t>not highlighted</a:t>
            </a:r>
          </a:p>
        </p:txBody>
      </p:sp>
      <p:sp>
        <p:nvSpPr>
          <p:cNvPr id="1029" name="Oval 5"/>
          <p:cNvSpPr>
            <a:spLocks noChangeArrowheads="1"/>
          </p:cNvSpPr>
          <p:nvPr/>
        </p:nvSpPr>
        <p:spPr bwMode="auto">
          <a:xfrm>
            <a:off x="1524000" y="304800"/>
            <a:ext cx="3200400" cy="1524000"/>
          </a:xfrm>
          <a:prstGeom prst="ellipse">
            <a:avLst/>
          </a:prstGeom>
          <a:solidFill>
            <a:srgbClr val="FFC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400" b="1" dirty="0">
                <a:latin typeface="Arial" pitchFamily="34" charset="0"/>
              </a:rPr>
              <a:t>Matching </a:t>
            </a:r>
          </a:p>
          <a:p>
            <a:pPr algn="ctr"/>
            <a:r>
              <a:rPr lang="en-US" sz="2400" b="1" dirty="0">
                <a:latin typeface="Arial" pitchFamily="34" charset="0"/>
              </a:rPr>
              <a:t>principle</a:t>
            </a:r>
          </a:p>
          <a:p>
            <a:pPr algn="ctr"/>
            <a:endParaRPr lang="en-US" sz="2400" b="1" dirty="0"/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524000" y="2590800"/>
            <a:ext cx="3276600" cy="1600200"/>
          </a:xfrm>
          <a:prstGeom prst="ellipse">
            <a:avLst/>
          </a:prstGeom>
          <a:solidFill>
            <a:srgbClr val="FFC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 sz="2400" b="1" dirty="0">
              <a:latin typeface="Arial" pitchFamily="34" charset="0"/>
            </a:endParaRPr>
          </a:p>
          <a:p>
            <a:pPr algn="ctr"/>
            <a:r>
              <a:rPr lang="en-US" sz="2400" b="1" dirty="0">
                <a:latin typeface="Arial" pitchFamily="34" charset="0"/>
              </a:rPr>
              <a:t>Prudence</a:t>
            </a:r>
          </a:p>
          <a:p>
            <a:pPr algn="ctr"/>
            <a:r>
              <a:rPr lang="en-US" sz="2400" b="1" dirty="0">
                <a:latin typeface="Arial" pitchFamily="34" charset="0"/>
              </a:rPr>
              <a:t>Principle</a:t>
            </a:r>
            <a:endParaRPr lang="en-US" sz="2400" b="1" dirty="0"/>
          </a:p>
        </p:txBody>
      </p:sp>
      <p:sp>
        <p:nvSpPr>
          <p:cNvPr id="1031" name="Oval 7"/>
          <p:cNvSpPr>
            <a:spLocks noChangeArrowheads="1"/>
          </p:cNvSpPr>
          <p:nvPr/>
        </p:nvSpPr>
        <p:spPr bwMode="auto">
          <a:xfrm>
            <a:off x="1524000" y="4765964"/>
            <a:ext cx="3276600" cy="1600200"/>
          </a:xfrm>
          <a:prstGeom prst="ellipse">
            <a:avLst/>
          </a:prstGeom>
          <a:solidFill>
            <a:srgbClr val="FFC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 sz="2400" b="1" dirty="0">
              <a:latin typeface="Arial" pitchFamily="34" charset="0"/>
            </a:endParaRPr>
          </a:p>
          <a:p>
            <a:pPr algn="ctr"/>
            <a:r>
              <a:rPr lang="en-US" sz="2400" b="1" dirty="0">
                <a:latin typeface="Arial" pitchFamily="34" charset="0"/>
              </a:rPr>
              <a:t>Materiality</a:t>
            </a:r>
          </a:p>
          <a:p>
            <a:pPr algn="ctr"/>
            <a:r>
              <a:rPr lang="en-US" sz="2400" b="1" dirty="0">
                <a:latin typeface="Arial" pitchFamily="34" charset="0"/>
              </a:rPr>
              <a:t>Principle </a:t>
            </a:r>
          </a:p>
        </p:txBody>
      </p:sp>
    </p:spTree>
    <p:extLst>
      <p:ext uri="{BB962C8B-B14F-4D97-AF65-F5344CB8AC3E}">
        <p14:creationId xmlns:p14="http://schemas.microsoft.com/office/powerpoint/2010/main" val="3504985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 autoUpdateAnimBg="0"/>
      <p:bldP spid="1027" grpId="0" animBg="1" autoUpdateAnimBg="0"/>
      <p:bldP spid="1028" grpId="0" animBg="1" autoUpdateAnimBg="0"/>
      <p:bldP spid="1029" grpId="0" animBg="1" autoUpdateAnimBg="0"/>
      <p:bldP spid="1030" grpId="0" animBg="1" autoUpdateAnimBg="0"/>
      <p:bldP spid="1031" grpId="0" animBg="1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23528" y="188913"/>
            <a:ext cx="8352160" cy="503237"/>
          </a:xfrm>
        </p:spPr>
        <p:txBody>
          <a:bodyPr>
            <a:normAutofit fontScale="90000"/>
          </a:bodyPr>
          <a:lstStyle/>
          <a:p>
            <a:r>
              <a:rPr lang="en-ZA" dirty="0"/>
              <a:t>ADJUSTMENTS 11 - Continued</a:t>
            </a:r>
            <a:endParaRPr lang="en-ZA" dirty="0">
              <a:cs typeface="Trebuchet MS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491149"/>
              </p:ext>
            </p:extLst>
          </p:nvPr>
        </p:nvGraphicFramePr>
        <p:xfrm>
          <a:off x="69850" y="908050"/>
          <a:ext cx="8932864" cy="3574350"/>
        </p:xfrm>
        <a:graphic>
          <a:graphicData uri="http://schemas.openxmlformats.org/drawingml/2006/table">
            <a:tbl>
              <a:tblPr firstRow="1" firstCol="1" bandRow="1" bandCol="1">
                <a:tableStyleId>{8A107856-5554-42FB-B03E-39F5DBC370BA}</a:tableStyleId>
              </a:tblPr>
              <a:tblGrid>
                <a:gridCol w="639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99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19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99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99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4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999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199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7999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11479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DR </a:t>
                      </a:r>
                      <a:endParaRPr lang="en-ZA" sz="18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/>
                          <a:ea typeface="Calibri"/>
                        </a:rPr>
                        <a:t>LOAN:</a:t>
                      </a:r>
                      <a:r>
                        <a:rPr lang="en-ZA" sz="1800" baseline="0" dirty="0">
                          <a:effectLst/>
                          <a:latin typeface="Arial"/>
                          <a:ea typeface="Calibri"/>
                        </a:rPr>
                        <a:t> E.C. Bank</a:t>
                      </a:r>
                      <a:endParaRPr lang="en-ZA" sz="18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CR </a:t>
                      </a:r>
                      <a:endParaRPr lang="en-ZA" sz="18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1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DATE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 </a:t>
                      </a:r>
                      <a:endParaRPr lang="en-ZA" sz="1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DETAILS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 </a:t>
                      </a:r>
                      <a:endParaRPr lang="en-ZA" sz="1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F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 </a:t>
                      </a:r>
                      <a:endParaRPr lang="en-ZA" sz="1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AMOUNT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 </a:t>
                      </a:r>
                      <a:endParaRPr lang="en-ZA" sz="1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DATE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 </a:t>
                      </a:r>
                      <a:endParaRPr lang="en-ZA" sz="1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DETAILS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 </a:t>
                      </a:r>
                      <a:endParaRPr lang="en-ZA" sz="1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F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 </a:t>
                      </a:r>
                      <a:endParaRPr lang="en-ZA" sz="1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AMOUNT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 </a:t>
                      </a:r>
                      <a:endParaRPr lang="en-ZA" sz="1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2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40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10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40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40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434" name="TextBox 7"/>
          <p:cNvSpPr txBox="1">
            <a:spLocks noChangeArrowheads="1"/>
          </p:cNvSpPr>
          <p:nvPr/>
        </p:nvSpPr>
        <p:spPr bwMode="auto">
          <a:xfrm>
            <a:off x="5724525" y="2146300"/>
            <a:ext cx="1223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ZA" dirty="0"/>
              <a:t>Balance</a:t>
            </a:r>
          </a:p>
        </p:txBody>
      </p:sp>
      <p:sp>
        <p:nvSpPr>
          <p:cNvPr id="14435" name="TextBox 8"/>
          <p:cNvSpPr txBox="1">
            <a:spLocks noChangeArrowheads="1"/>
          </p:cNvSpPr>
          <p:nvPr/>
        </p:nvSpPr>
        <p:spPr bwMode="auto">
          <a:xfrm>
            <a:off x="5724525" y="2705100"/>
            <a:ext cx="17621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ZA" dirty="0"/>
              <a:t>Interest on loan</a:t>
            </a:r>
          </a:p>
        </p:txBody>
      </p:sp>
      <p:sp>
        <p:nvSpPr>
          <p:cNvPr id="14442" name="TextBox 15"/>
          <p:cNvSpPr txBox="1">
            <a:spLocks noChangeArrowheads="1"/>
          </p:cNvSpPr>
          <p:nvPr/>
        </p:nvSpPr>
        <p:spPr bwMode="auto">
          <a:xfrm>
            <a:off x="7885113" y="2155825"/>
            <a:ext cx="112178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ZA" dirty="0"/>
              <a:t> 112 000</a:t>
            </a:r>
          </a:p>
        </p:txBody>
      </p:sp>
      <p:sp>
        <p:nvSpPr>
          <p:cNvPr id="14443" name="TextBox 16"/>
          <p:cNvSpPr txBox="1">
            <a:spLocks noChangeArrowheads="1"/>
          </p:cNvSpPr>
          <p:nvPr/>
        </p:nvSpPr>
        <p:spPr bwMode="auto">
          <a:xfrm>
            <a:off x="7885113" y="2706688"/>
            <a:ext cx="1152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ZA" dirty="0"/>
              <a:t>  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497388" y="1931988"/>
            <a:ext cx="647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ZA" sz="1600" dirty="0"/>
              <a:t>2018</a:t>
            </a:r>
          </a:p>
          <a:p>
            <a:pPr eaLnBrk="1" hangingPunct="1"/>
            <a:r>
              <a:rPr lang="en-ZA" sz="1600" dirty="0"/>
              <a:t>Mar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170488" y="2184400"/>
            <a:ext cx="4286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ZA" sz="1600" dirty="0"/>
              <a:t>01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486654" y="4137273"/>
            <a:ext cx="4302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ZA" sz="1400" dirty="0"/>
              <a:t>b/d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521200" y="2597150"/>
            <a:ext cx="6492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ZA" sz="1600" dirty="0"/>
              <a:t>2009</a:t>
            </a:r>
          </a:p>
          <a:p>
            <a:pPr eaLnBrk="1" hangingPunct="1"/>
            <a:r>
              <a:rPr lang="en-ZA" sz="1600" dirty="0"/>
              <a:t>Feb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205413" y="2840038"/>
            <a:ext cx="4302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ZA" sz="1600" dirty="0"/>
              <a:t>28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7939088" y="3179763"/>
            <a:ext cx="100806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89475" y="2012950"/>
            <a:ext cx="647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ZA" sz="1600" dirty="0"/>
              <a:t>2019Feb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557713" y="3861048"/>
            <a:ext cx="647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ZA" sz="1600" dirty="0"/>
              <a:t>2019</a:t>
            </a:r>
          </a:p>
          <a:p>
            <a:pPr eaLnBrk="1" hangingPunct="1"/>
            <a:r>
              <a:rPr lang="en-ZA" sz="1600" dirty="0"/>
              <a:t>Mar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40567" y="2227768"/>
            <a:ext cx="4286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ZA" sz="1600" dirty="0"/>
              <a:t>28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170488" y="4153148"/>
            <a:ext cx="4286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ZA" sz="1600" dirty="0"/>
              <a:t>01</a:t>
            </a:r>
          </a:p>
        </p:txBody>
      </p:sp>
      <p:sp>
        <p:nvSpPr>
          <p:cNvPr id="27" name="TextBox 7"/>
          <p:cNvSpPr txBox="1">
            <a:spLocks noChangeArrowheads="1"/>
          </p:cNvSpPr>
          <p:nvPr/>
        </p:nvSpPr>
        <p:spPr bwMode="auto">
          <a:xfrm>
            <a:off x="5724524" y="4058692"/>
            <a:ext cx="1223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ZA" dirty="0"/>
              <a:t>Balance</a:t>
            </a:r>
          </a:p>
        </p:txBody>
      </p:sp>
      <p:sp>
        <p:nvSpPr>
          <p:cNvPr id="28" name="TextBox 7"/>
          <p:cNvSpPr txBox="1">
            <a:spLocks noChangeArrowheads="1"/>
          </p:cNvSpPr>
          <p:nvPr/>
        </p:nvSpPr>
        <p:spPr bwMode="auto">
          <a:xfrm>
            <a:off x="1259632" y="2779352"/>
            <a:ext cx="1223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ZA" dirty="0"/>
              <a:t>Balance</a:t>
            </a:r>
          </a:p>
        </p:txBody>
      </p:sp>
      <p:sp>
        <p:nvSpPr>
          <p:cNvPr id="30" name="TextBox 7"/>
          <p:cNvSpPr txBox="1">
            <a:spLocks noChangeArrowheads="1"/>
          </p:cNvSpPr>
          <p:nvPr/>
        </p:nvSpPr>
        <p:spPr bwMode="auto">
          <a:xfrm>
            <a:off x="1259632" y="2211893"/>
            <a:ext cx="1223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ZA" dirty="0"/>
              <a:t>Bank</a:t>
            </a:r>
          </a:p>
        </p:txBody>
      </p:sp>
      <p:sp>
        <p:nvSpPr>
          <p:cNvPr id="31" name="TextBox 15"/>
          <p:cNvSpPr txBox="1">
            <a:spLocks noChangeArrowheads="1"/>
          </p:cNvSpPr>
          <p:nvPr/>
        </p:nvSpPr>
        <p:spPr bwMode="auto">
          <a:xfrm>
            <a:off x="3419873" y="2261755"/>
            <a:ext cx="11013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ZA" dirty="0"/>
              <a:t>   27 000</a:t>
            </a:r>
          </a:p>
        </p:txBody>
      </p:sp>
      <p:sp>
        <p:nvSpPr>
          <p:cNvPr id="32" name="TextBox 15"/>
          <p:cNvSpPr txBox="1">
            <a:spLocks noChangeArrowheads="1"/>
          </p:cNvSpPr>
          <p:nvPr/>
        </p:nvSpPr>
        <p:spPr bwMode="auto">
          <a:xfrm>
            <a:off x="3431169" y="2835637"/>
            <a:ext cx="10900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ZA" dirty="0"/>
              <a:t> 100 000</a:t>
            </a:r>
          </a:p>
        </p:txBody>
      </p:sp>
      <p:sp>
        <p:nvSpPr>
          <p:cNvPr id="33" name="TextBox 15"/>
          <p:cNvSpPr txBox="1">
            <a:spLocks noChangeArrowheads="1"/>
          </p:cNvSpPr>
          <p:nvPr/>
        </p:nvSpPr>
        <p:spPr bwMode="auto">
          <a:xfrm>
            <a:off x="7831931" y="4153148"/>
            <a:ext cx="115620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ZA" dirty="0"/>
              <a:t>  100 000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989659" y="2835781"/>
            <a:ext cx="4302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ZA" sz="1400" dirty="0"/>
              <a:t>c/d</a:t>
            </a:r>
          </a:p>
        </p:txBody>
      </p:sp>
      <p:sp>
        <p:nvSpPr>
          <p:cNvPr id="36" name="TextBox 10"/>
          <p:cNvSpPr txBox="1">
            <a:spLocks noChangeArrowheads="1"/>
          </p:cNvSpPr>
          <p:nvPr/>
        </p:nvSpPr>
        <p:spPr bwMode="auto">
          <a:xfrm>
            <a:off x="3431169" y="3403890"/>
            <a:ext cx="10900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ZA" dirty="0"/>
              <a:t> 127 000</a:t>
            </a:r>
          </a:p>
        </p:txBody>
      </p:sp>
      <p:sp>
        <p:nvSpPr>
          <p:cNvPr id="37" name="TextBox 10"/>
          <p:cNvSpPr txBox="1">
            <a:spLocks noChangeArrowheads="1"/>
          </p:cNvSpPr>
          <p:nvPr/>
        </p:nvSpPr>
        <p:spPr bwMode="auto">
          <a:xfrm>
            <a:off x="7898103" y="3441125"/>
            <a:ext cx="10900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ZA" dirty="0"/>
              <a:t> 127 000</a:t>
            </a:r>
          </a:p>
        </p:txBody>
      </p:sp>
      <p:sp>
        <p:nvSpPr>
          <p:cNvPr id="38" name="TextBox 10"/>
          <p:cNvSpPr txBox="1">
            <a:spLocks noChangeArrowheads="1"/>
          </p:cNvSpPr>
          <p:nvPr/>
        </p:nvSpPr>
        <p:spPr bwMode="auto">
          <a:xfrm>
            <a:off x="7916867" y="2779908"/>
            <a:ext cx="10900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ZA" dirty="0"/>
              <a:t> 15 000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9475" y="4137273"/>
            <a:ext cx="4407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R127 000 – R112 000 = R15 000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7957344" y="3892723"/>
            <a:ext cx="100806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957344" y="3826556"/>
            <a:ext cx="100806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472153" y="3941070"/>
            <a:ext cx="100806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466506" y="3861048"/>
            <a:ext cx="100806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489326" y="3212041"/>
            <a:ext cx="100806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245864"/>
              </p:ext>
            </p:extLst>
          </p:nvPr>
        </p:nvGraphicFramePr>
        <p:xfrm>
          <a:off x="451221" y="5301208"/>
          <a:ext cx="8136904" cy="914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68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8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ZA" sz="2400" dirty="0">
                          <a:solidFill>
                            <a:srgbClr val="45441B"/>
                          </a:solidFill>
                        </a:rPr>
                        <a:t>ACCOUNT DEBIT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dirty="0">
                          <a:solidFill>
                            <a:srgbClr val="45441B"/>
                          </a:solidFill>
                        </a:rPr>
                        <a:t>ACCOUNT CREDIT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ZA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9552" y="5877272"/>
            <a:ext cx="3957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Interest on loan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626671" y="5877272"/>
            <a:ext cx="3957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Loan: E.C. Bank</a:t>
            </a:r>
          </a:p>
        </p:txBody>
      </p:sp>
    </p:spTree>
    <p:extLst>
      <p:ext uri="{BB962C8B-B14F-4D97-AF65-F5344CB8AC3E}">
        <p14:creationId xmlns:p14="http://schemas.microsoft.com/office/powerpoint/2010/main" val="338321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4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4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4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4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4" grpId="0"/>
      <p:bldP spid="14435" grpId="0"/>
      <p:bldP spid="14442" grpId="0"/>
      <p:bldP spid="14443" grpId="0"/>
      <p:bldP spid="19" grpId="0"/>
      <p:bldP spid="21" grpId="0"/>
      <p:bldP spid="22" grpId="0"/>
      <p:bldP spid="23" grpId="0"/>
      <p:bldP spid="24" grpId="0"/>
      <p:bldP spid="18" grpId="0"/>
      <p:bldP spid="20" grpId="0"/>
      <p:bldP spid="25" grpId="0"/>
      <p:bldP spid="26" grpId="0"/>
      <p:bldP spid="27" grpId="0"/>
      <p:bldP spid="28" grpId="0"/>
      <p:bldP spid="30" grpId="0"/>
      <p:bldP spid="31" grpId="0"/>
      <p:bldP spid="32" grpId="0"/>
      <p:bldP spid="33" grpId="0"/>
      <p:bldP spid="34" grpId="0"/>
      <p:bldP spid="36" grpId="0"/>
      <p:bldP spid="37" grpId="0"/>
      <p:bldP spid="38" grpId="0"/>
      <p:bldP spid="2" grpId="0"/>
      <p:bldP spid="3" grpId="0"/>
      <p:bldP spid="4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495148"/>
              </p:ext>
            </p:extLst>
          </p:nvPr>
        </p:nvGraphicFramePr>
        <p:xfrm>
          <a:off x="294332" y="532128"/>
          <a:ext cx="8424935" cy="10972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81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21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2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2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23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1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Doc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Day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Details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Fol.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Debit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Credit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12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Interest on Loan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N18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15 000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95"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3035"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800" dirty="0">
                          <a:effectLst/>
                        </a:rPr>
                        <a:t>Loan: E.C. Bank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B12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15 000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Interest on loan taken into account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8927" y="193574"/>
            <a:ext cx="856895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JOURNAL OF 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Nodada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Traders FOR FEBRUARY 2019	GJ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91280"/>
              </p:ext>
            </p:extLst>
          </p:nvPr>
        </p:nvGraphicFramePr>
        <p:xfrm>
          <a:off x="312944" y="2276872"/>
          <a:ext cx="8424935" cy="10972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93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5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5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4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12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96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103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63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918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785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INTEREST ON LOAN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N18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8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2019</a:t>
                      </a:r>
                      <a:endParaRPr lang="en-ZA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Feb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Loan: E.C. Bank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GJ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15 000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2019</a:t>
                      </a:r>
                      <a:endParaRPr lang="en-ZA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Feb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Profit and loss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GJ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15 000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98124" y="1735450"/>
            <a:ext cx="85503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NOMINAL ACCOUNTS SECTION</a:t>
            </a: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102590"/>
              </p:ext>
            </p:extLst>
          </p:nvPr>
        </p:nvGraphicFramePr>
        <p:xfrm>
          <a:off x="371810" y="3789040"/>
          <a:ext cx="8352927" cy="8229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77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9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97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5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13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13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13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Profit and loss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F2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15 000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3035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Interest on loan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N18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15 000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Closing transfer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31912" y="3325665"/>
            <a:ext cx="856895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JOURNAL OF 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Nodada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Traders FOR FEBRUARY 2019	GJ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430443"/>
              </p:ext>
            </p:extLst>
          </p:nvPr>
        </p:nvGraphicFramePr>
        <p:xfrm>
          <a:off x="272301" y="5301208"/>
          <a:ext cx="8401985" cy="1097280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1131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88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72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81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81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Journal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Source Document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Account debit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Account credit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A     =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E   +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L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GJ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Journal voucher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Interest on loan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Loan: E.C. Bank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+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31912" y="4913094"/>
            <a:ext cx="44421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5732463" algn="r"/>
              </a:tabLst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EFFECT ON ACCOUNTING EQUATION </a:t>
            </a: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692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12 Transfer of Debtors allowances to Sales and closing transfers of sales </a:t>
            </a:r>
          </a:p>
          <a:p>
            <a:r>
              <a:rPr lang="en-GB" b="1" dirty="0"/>
              <a:t>     and cost of sales</a:t>
            </a:r>
            <a:endParaRPr lang="en-ZA" dirty="0"/>
          </a:p>
        </p:txBody>
      </p:sp>
      <p:sp>
        <p:nvSpPr>
          <p:cNvPr id="5" name="Rectangle 4"/>
          <p:cNvSpPr/>
          <p:nvPr/>
        </p:nvSpPr>
        <p:spPr>
          <a:xfrm>
            <a:off x="157719" y="865206"/>
            <a:ext cx="85405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GENERAL JOURNAL OF </a:t>
            </a:r>
            <a:r>
              <a:rPr lang="en-US" b="1" dirty="0" err="1"/>
              <a:t>Nodada</a:t>
            </a:r>
            <a:r>
              <a:rPr lang="en-US" b="1" dirty="0"/>
              <a:t> TRADERS FOR FEBRUARY 2019            GJ</a:t>
            </a:r>
            <a:endParaRPr lang="en-Z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883673"/>
              </p:ext>
            </p:extLst>
          </p:nvPr>
        </p:nvGraphicFramePr>
        <p:xfrm>
          <a:off x="71499" y="1234538"/>
          <a:ext cx="8784977" cy="12192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79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12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9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53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75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Doc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D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Details 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Fol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Debit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Credit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22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28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Sales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N1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2 000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 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endParaRPr lang="en-ZA" sz="2000" b="1"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 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     Debtors Allowances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N3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 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2 000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 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 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2000" b="1" dirty="0">
                          <a:effectLst/>
                        </a:rPr>
                        <a:t>Closing Transfer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 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 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 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1187624" y="2492896"/>
            <a:ext cx="39604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57719" y="2636912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GENERAL LEDGER OF </a:t>
            </a:r>
            <a:r>
              <a:rPr lang="en-GB" b="1" dirty="0" err="1"/>
              <a:t>Nodada</a:t>
            </a:r>
            <a:r>
              <a:rPr lang="en-GB" b="1" dirty="0"/>
              <a:t> TRADERS</a:t>
            </a:r>
            <a:endParaRPr lang="en-ZA" dirty="0"/>
          </a:p>
          <a:p>
            <a:pPr algn="ctr"/>
            <a:r>
              <a:rPr lang="en-GB" b="1" dirty="0"/>
              <a:t>NOMINAL ACCOUNTS SECTION</a:t>
            </a:r>
            <a:endParaRPr lang="en-ZA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353280"/>
              </p:ext>
            </p:extLst>
          </p:nvPr>
        </p:nvGraphicFramePr>
        <p:xfrm>
          <a:off x="136104" y="3429000"/>
          <a:ext cx="8640960" cy="15792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36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01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79539">
                <a:tc>
                  <a:txBody>
                    <a:bodyPr/>
                    <a:lstStyle/>
                    <a:p>
                      <a:endParaRPr lang="en-ZA" sz="2000" b="1" dirty="0">
                        <a:effectLst/>
                        <a:latin typeface="Times New Roman"/>
                      </a:endParaRPr>
                    </a:p>
                  </a:txBody>
                  <a:tcPr marL="64634" marR="64634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SALES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N1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endParaRPr lang="en-ZA" sz="2000" b="1">
                        <a:effectLst/>
                        <a:latin typeface="Times New Roman"/>
                      </a:endParaRPr>
                    </a:p>
                  </a:txBody>
                  <a:tcPr marL="64634" marR="6463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2019</a:t>
                      </a:r>
                      <a:endParaRPr lang="en-ZA" sz="20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Feb 28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Debtors allowances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GJ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2 000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2019</a:t>
                      </a:r>
                      <a:endParaRPr lang="en-ZA" sz="20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Feb 28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 Total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b/d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880 000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endParaRPr lang="en-ZA" sz="2000" b="1">
                        <a:effectLst/>
                        <a:latin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endParaRPr lang="en-ZA" sz="2000" b="1" dirty="0">
                        <a:effectLst/>
                        <a:latin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357">
                <a:tc>
                  <a:txBody>
                    <a:bodyPr/>
                    <a:lstStyle/>
                    <a:p>
                      <a:endParaRPr lang="en-ZA" sz="2000" b="1">
                        <a:effectLst/>
                        <a:latin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endParaRPr lang="en-ZA" sz="2000" b="1">
                        <a:effectLst/>
                        <a:latin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911730"/>
              </p:ext>
            </p:extLst>
          </p:nvPr>
        </p:nvGraphicFramePr>
        <p:xfrm>
          <a:off x="144577" y="5229200"/>
          <a:ext cx="8510086" cy="120190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92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5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 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34" marR="66634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DEBTORS ALLOWANCES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34" marR="66634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N3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2000" b="1">
                        <a:effectLst/>
                        <a:latin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6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2019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b="1" dirty="0"/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2000" b="1">
                        <a:effectLst/>
                        <a:latin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2000" b="1">
                        <a:effectLst/>
                        <a:latin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2019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2000" b="1">
                        <a:effectLst/>
                        <a:latin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2000" b="1">
                        <a:effectLst/>
                        <a:latin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2000" b="1">
                        <a:effectLst/>
                        <a:latin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23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Feb 28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Total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b/d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2 000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Feb 28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 Sales 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GJ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2 000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6027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88640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GENERAL LEDGER OF </a:t>
            </a:r>
            <a:r>
              <a:rPr lang="en-GB" b="1" dirty="0" err="1"/>
              <a:t>Nodada</a:t>
            </a:r>
            <a:r>
              <a:rPr lang="en-GB" b="1" dirty="0"/>
              <a:t> TRADERS</a:t>
            </a:r>
            <a:endParaRPr lang="en-ZA" dirty="0"/>
          </a:p>
          <a:p>
            <a:pPr algn="ctr"/>
            <a:r>
              <a:rPr lang="en-GB" b="1" dirty="0"/>
              <a:t>NOMINAL ACCOUNTS SECTION</a:t>
            </a:r>
            <a:endParaRPr lang="en-ZA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269982"/>
              </p:ext>
            </p:extLst>
          </p:nvPr>
        </p:nvGraphicFramePr>
        <p:xfrm>
          <a:off x="179513" y="817815"/>
          <a:ext cx="8640960" cy="1828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36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01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79539">
                <a:tc>
                  <a:txBody>
                    <a:bodyPr/>
                    <a:lstStyle/>
                    <a:p>
                      <a:endParaRPr lang="en-ZA" sz="2000" b="1" dirty="0">
                        <a:effectLst/>
                        <a:latin typeface="Times New Roman"/>
                      </a:endParaRPr>
                    </a:p>
                  </a:txBody>
                  <a:tcPr marL="64634" marR="64634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SALES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N1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endParaRPr lang="en-ZA" sz="2000" b="1">
                        <a:effectLst/>
                        <a:latin typeface="Times New Roman"/>
                      </a:endParaRPr>
                    </a:p>
                  </a:txBody>
                  <a:tcPr marL="64634" marR="6463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2019</a:t>
                      </a:r>
                      <a:endParaRPr lang="en-ZA" sz="20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Feb 28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Debtors allowances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GJ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2 000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2019</a:t>
                      </a:r>
                      <a:endParaRPr lang="en-ZA" sz="20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Feb 28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 Total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b/d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880 000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endParaRPr lang="en-ZA" sz="2000" b="1">
                        <a:effectLst/>
                        <a:latin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Trading Account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GJ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878 000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endParaRPr lang="en-ZA" sz="2000" b="1">
                        <a:effectLst/>
                        <a:latin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 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 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 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357">
                <a:tc>
                  <a:txBody>
                    <a:bodyPr/>
                    <a:lstStyle/>
                    <a:p>
                      <a:endParaRPr lang="en-ZA" sz="2000" b="1">
                        <a:effectLst/>
                        <a:latin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 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 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880 000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endParaRPr lang="en-ZA" sz="2000" b="1">
                        <a:effectLst/>
                        <a:latin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 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 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880 000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76180" y="2852936"/>
            <a:ext cx="85405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GENERAL JOURNAL OF </a:t>
            </a:r>
            <a:r>
              <a:rPr lang="en-US" b="1" dirty="0" err="1"/>
              <a:t>Nodada</a:t>
            </a:r>
            <a:r>
              <a:rPr lang="en-US" b="1" dirty="0"/>
              <a:t> TRADERS FOR FEBRUARY 2019            GJ</a:t>
            </a:r>
            <a:endParaRPr lang="en-ZA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209160"/>
              </p:ext>
            </p:extLst>
          </p:nvPr>
        </p:nvGraphicFramePr>
        <p:xfrm>
          <a:off x="176180" y="3234309"/>
          <a:ext cx="8784977" cy="12192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79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12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9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53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75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Doc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D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Details 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Fol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Debit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Credit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23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 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ZA" sz="2000" b="1" dirty="0">
                          <a:effectLst/>
                          <a:latin typeface="+mn-lt"/>
                          <a:ea typeface="Times New Roman"/>
                        </a:rPr>
                        <a:t>Sales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+mn-lt"/>
                          <a:ea typeface="Times New Roman"/>
                        </a:rPr>
                        <a:t>878 000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ZA" sz="2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 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 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ZA" sz="2000" b="1" dirty="0">
                          <a:effectLst/>
                          <a:latin typeface="+mn-lt"/>
                          <a:ea typeface="Times New Roman"/>
                        </a:rPr>
                        <a:t>       Trading Account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2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ZA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+mn-lt"/>
                          <a:ea typeface="Times New Roman"/>
                        </a:rPr>
                        <a:t>878 000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 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 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41300" algn="l"/>
                        </a:tabLst>
                        <a:defRPr/>
                      </a:pPr>
                      <a:r>
                        <a:rPr lang="en-GB" sz="2000" b="1" dirty="0">
                          <a:effectLst/>
                          <a:latin typeface="+mn-lt"/>
                        </a:rPr>
                        <a:t>Closing Transfer</a:t>
                      </a:r>
                      <a:endParaRPr lang="en-ZA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2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ZA" sz="2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ZA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1187624" y="4437112"/>
            <a:ext cx="39604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935773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88640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GENERAL LEDGER OF </a:t>
            </a:r>
            <a:r>
              <a:rPr lang="en-GB" b="1" dirty="0" err="1"/>
              <a:t>Nodada</a:t>
            </a:r>
            <a:r>
              <a:rPr lang="en-GB" b="1" dirty="0"/>
              <a:t> TRADERS</a:t>
            </a:r>
            <a:endParaRPr lang="en-ZA" dirty="0"/>
          </a:p>
          <a:p>
            <a:pPr algn="ctr"/>
            <a:r>
              <a:rPr lang="en-GB" b="1" dirty="0"/>
              <a:t>NOMINAL ACCOUNTS SECTION</a:t>
            </a:r>
            <a:endParaRPr lang="en-Z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638486"/>
              </p:ext>
            </p:extLst>
          </p:nvPr>
        </p:nvGraphicFramePr>
        <p:xfrm>
          <a:off x="323528" y="1052736"/>
          <a:ext cx="8640958" cy="12192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01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5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 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34" marR="66634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COST OF SALES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34" marR="66634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N2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2000" b="1">
                        <a:effectLst/>
                        <a:latin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6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2019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2000" b="1">
                        <a:effectLst/>
                        <a:latin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2000" b="1">
                        <a:effectLst/>
                        <a:latin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2000" b="1">
                        <a:effectLst/>
                        <a:latin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2019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2000" b="1">
                        <a:effectLst/>
                        <a:latin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2000" b="1">
                        <a:effectLst/>
                        <a:latin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2000" b="1">
                        <a:effectLst/>
                        <a:latin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23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Feb 28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Total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b/d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440 000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Feb 28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 Trading Account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GJ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440 000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07934" y="2718212"/>
            <a:ext cx="85405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GENERAL JOURNAL OF </a:t>
            </a:r>
            <a:r>
              <a:rPr lang="en-US" b="1" dirty="0" err="1"/>
              <a:t>Nodada</a:t>
            </a:r>
            <a:r>
              <a:rPr lang="en-US" b="1" dirty="0"/>
              <a:t> TRADERS FOR FEBRUARY 2019            GJ</a:t>
            </a:r>
            <a:endParaRPr lang="en-Z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905294"/>
              </p:ext>
            </p:extLst>
          </p:nvPr>
        </p:nvGraphicFramePr>
        <p:xfrm>
          <a:off x="176180" y="3212976"/>
          <a:ext cx="8784977" cy="12192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79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12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9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53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75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Doc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D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Details 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Fol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Debit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Credit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24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 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ZA" sz="2000" b="1" dirty="0">
                          <a:effectLst/>
                          <a:latin typeface="+mn-lt"/>
                          <a:ea typeface="Times New Roman"/>
                        </a:rPr>
                        <a:t>Trading Account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+mn-lt"/>
                          <a:ea typeface="Times New Roman"/>
                        </a:rPr>
                        <a:t>440 000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ZA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 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 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41300" algn="l"/>
                        </a:tabLst>
                        <a:defRPr/>
                      </a:pPr>
                      <a:r>
                        <a:rPr lang="en-ZA" sz="2000" b="1" dirty="0">
                          <a:effectLst/>
                          <a:latin typeface="+mn-lt"/>
                          <a:ea typeface="Times New Roman"/>
                        </a:rPr>
                        <a:t>       Cost of Sales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2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ZA" sz="2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+mn-lt"/>
                          <a:ea typeface="Times New Roman"/>
                        </a:rPr>
                        <a:t>440 000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 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 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41300" algn="l"/>
                        </a:tabLst>
                        <a:defRPr/>
                      </a:pPr>
                      <a:r>
                        <a:rPr lang="en-GB" sz="2000" b="1" dirty="0">
                          <a:effectLst/>
                          <a:latin typeface="+mn-lt"/>
                        </a:rPr>
                        <a:t>Closing Transfer</a:t>
                      </a:r>
                      <a:endParaRPr lang="en-ZA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2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ZA" sz="2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ZA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187624" y="4437112"/>
            <a:ext cx="39604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063142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err="1"/>
              <a:t>Nodada</a:t>
            </a:r>
            <a:r>
              <a:rPr lang="en-GB" b="1" dirty="0"/>
              <a:t> TRADERS</a:t>
            </a:r>
            <a:endParaRPr lang="en-ZA" dirty="0"/>
          </a:p>
          <a:p>
            <a:r>
              <a:rPr lang="en-US" b="1" dirty="0"/>
              <a:t>POST- ADJUSTED TRIAL BALANCE ON 28 FEBRUARY 2019</a:t>
            </a:r>
            <a:endParaRPr lang="en-Z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436425"/>
              </p:ext>
            </p:extLst>
          </p:nvPr>
        </p:nvGraphicFramePr>
        <p:xfrm>
          <a:off x="179513" y="1003217"/>
          <a:ext cx="8712967" cy="5556447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63367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Balance Sheet account section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Debit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Credit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Capital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963 000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Drawings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19 600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Land and Building (1 006 000 – 6 000)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1 000 000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Vehicles (at cost)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240 000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Accumulated depreciation on vehicles (80 000 + 16 000)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96 000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Equipment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60 000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Accumulated depreciation on equipment (36 000 + 12 000)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48 000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Fixed Deposit: E.C. Bank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50 000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4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Trading stock (29 900 – 1 400)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28 500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Debtors control (18 000 – 200)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17 800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Bank (235 000 + 600)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235 600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Loan: E.C. Bank (112 000 – 27 000 + 15 000)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100 000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Creditors control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26 000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Consumable Stores on hand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500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385" algn="l"/>
                        </a:tabLst>
                        <a:defRPr/>
                      </a:pPr>
                      <a:r>
                        <a:rPr lang="en-US" sz="1800" b="1" dirty="0">
                          <a:effectLst/>
                        </a:rPr>
                        <a:t>Accrued Income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750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Income received in advance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8 500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Prepaid Expense 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360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385" algn="l"/>
                        </a:tabLst>
                        <a:defRPr/>
                      </a:pPr>
                      <a:r>
                        <a:rPr lang="en-US" sz="1800" b="1" dirty="0">
                          <a:effectLst/>
                        </a:rPr>
                        <a:t>Accrued Expense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400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943540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228037"/>
              </p:ext>
            </p:extLst>
          </p:nvPr>
        </p:nvGraphicFramePr>
        <p:xfrm>
          <a:off x="251520" y="188640"/>
          <a:ext cx="8640960" cy="5486400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5972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3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4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Nominal accounts section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Sales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880 000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Cost of sales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440 000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Debtors Allowances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2 000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Discount allowed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600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Bad debts (1 200 + 200)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1 400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Discount received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900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Telephone (2 800 + 400)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3 200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Interest on fixed deposit (3 000 + 750)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3 750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Insurance (3 400 – 360)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3 040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Rent Income (110 500 – 8 500)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102 000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Salaries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72 000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Stationery (2 500 – 500)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900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Bank charges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2 500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Trading stock deficit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1 400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Depreciation (16 000 + 12 000)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28 000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Bad debts recovered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600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Repairs to building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6 000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Interest on loan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15 000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2 229 150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2 229 150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2654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EDAB9-E173-4DD8-AD30-1E12D8923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r>
              <a:rPr lang="en-US" sz="1400" dirty="0"/>
              <a:t>You are provided with the pre-adjustment trial balance and list of individually worked and explained adjustments</a:t>
            </a:r>
            <a:br>
              <a:rPr lang="en-US" sz="1400" dirty="0"/>
            </a:br>
            <a:br>
              <a:rPr lang="en-US" sz="1400" dirty="0"/>
            </a:br>
            <a:r>
              <a:rPr lang="en-US" sz="1400" dirty="0"/>
              <a:t>you are required to familiarize yourself with the adjustments </a:t>
            </a:r>
            <a:r>
              <a:rPr lang="en-US" sz="1400"/>
              <a:t>and workings</a:t>
            </a:r>
            <a:br>
              <a:rPr lang="en-US" sz="1400"/>
            </a:br>
            <a:r>
              <a:rPr lang="en-US" sz="1400"/>
              <a:t>NOTE: EACH ADJUSTMENT HAS IMPACT ON DIFFERENT ACCOUNTING BOOKS</a:t>
            </a:r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endParaRPr lang="en-US" sz="1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58F893-0B27-47F3-83D2-3AD81FC66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680119"/>
          </a:xfrm>
        </p:spPr>
        <p:txBody>
          <a:bodyPr/>
          <a:lstStyle/>
          <a:p>
            <a:r>
              <a:rPr lang="en-US" dirty="0"/>
              <a:t>Instructions</a:t>
            </a:r>
          </a:p>
        </p:txBody>
      </p:sp>
    </p:spTree>
    <p:extLst>
      <p:ext uri="{BB962C8B-B14F-4D97-AF65-F5344CB8AC3E}">
        <p14:creationId xmlns:p14="http://schemas.microsoft.com/office/powerpoint/2010/main" val="3990590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91264" cy="900018"/>
          </a:xfrm>
        </p:spPr>
        <p:txBody>
          <a:bodyPr>
            <a:normAutofit fontScale="90000"/>
          </a:bodyPr>
          <a:lstStyle/>
          <a:p>
            <a:r>
              <a:rPr lang="en-US" sz="1800" dirty="0"/>
              <a:t>The following information has been taken from </a:t>
            </a:r>
            <a:r>
              <a:rPr lang="en-US" sz="1800" dirty="0" err="1"/>
              <a:t>Nodada</a:t>
            </a:r>
            <a:r>
              <a:rPr lang="en-US" sz="1800" dirty="0"/>
              <a:t> Traders for the year ended 28 February 2019. </a:t>
            </a:r>
            <a:br>
              <a:rPr lang="en-ZA" sz="1800" dirty="0"/>
            </a:br>
            <a:r>
              <a:rPr lang="en-US" sz="1800" dirty="0"/>
              <a:t>PRE- ADJUSTED TRIAL BALANCE ON 28 FEBRUARY 2019</a:t>
            </a:r>
            <a:endParaRPr lang="en-ZA" sz="1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006978"/>
              </p:ext>
            </p:extLst>
          </p:nvPr>
        </p:nvGraphicFramePr>
        <p:xfrm>
          <a:off x="467544" y="980728"/>
          <a:ext cx="7704854" cy="5760644"/>
        </p:xfrm>
        <a:graphic>
          <a:graphicData uri="http://schemas.openxmlformats.org/drawingml/2006/table">
            <a:tbl>
              <a:tblPr firstRow="1" firstCol="1" bandRow="1" bandCol="1">
                <a:tableStyleId>{72833802-FEF1-4C79-8D5D-14CF1EAF98D9}</a:tableStyleId>
              </a:tblPr>
              <a:tblGrid>
                <a:gridCol w="4033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4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83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83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6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Balance Sheet account section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Debit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Credit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Capital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B1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963 000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Drawings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B2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19 600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Land and Building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B3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1 006 000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Vehicles (at cost)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B4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240 000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68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Accumulated depreciation on vehicles 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B5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80 000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Equipment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B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60 000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9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Accumulated depreciation on equipment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B7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36 000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Fixed Deposit: E.C. Bank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B8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50 000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Trading stock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B9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29 900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Debtors control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B10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18 000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Bank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B11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235 000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Loan: E.C. Bank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B12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?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Creditors control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B13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26 000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Nominal accounts section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Sales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N1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880 000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Cost of sales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N2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440 000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Debtors Allowances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N3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2 000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Discount allowed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N4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600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Bad debts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N5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1 200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Discount received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N6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900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Telephone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N7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2 800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Interest on fixed deposit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N8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3 000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Insurance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N9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3 400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Rent Income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N10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110 500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Salaries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N11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72 000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Stationery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N12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1 400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Bank charges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N13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2 500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2 184 400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2 184 400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2094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539978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/>
              <a:t>ADJUSTMENTS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59829"/>
            <a:ext cx="8219256" cy="3258421"/>
          </a:xfrm>
        </p:spPr>
        <p:txBody>
          <a:bodyPr>
            <a:normAutofit/>
          </a:bodyPr>
          <a:lstStyle/>
          <a:p>
            <a:r>
              <a:rPr lang="en-ZA" sz="3200" u="sng" dirty="0"/>
              <a:t>Trading stock Deficit</a:t>
            </a:r>
          </a:p>
          <a:p>
            <a:endParaRPr lang="en-ZA" sz="3200" dirty="0"/>
          </a:p>
          <a:p>
            <a:r>
              <a:rPr lang="en-ZA" sz="3200" dirty="0"/>
              <a:t>The physical stocktaking of trading stock on 28 February 2019 is R28 500</a:t>
            </a:r>
          </a:p>
          <a:p>
            <a:r>
              <a:rPr lang="en-ZA" sz="3200" dirty="0"/>
              <a:t>R29 900 – R28 500 = R1 400</a:t>
            </a:r>
          </a:p>
          <a:p>
            <a:endParaRPr lang="en-ZA" sz="3200" dirty="0"/>
          </a:p>
          <a:p>
            <a:endParaRPr lang="en-ZA" sz="3200" dirty="0"/>
          </a:p>
          <a:p>
            <a:endParaRPr lang="en-ZA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244649"/>
              </p:ext>
            </p:extLst>
          </p:nvPr>
        </p:nvGraphicFramePr>
        <p:xfrm>
          <a:off x="451221" y="5301208"/>
          <a:ext cx="8136904" cy="914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68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8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ZA" sz="2400" dirty="0">
                          <a:solidFill>
                            <a:srgbClr val="45441B"/>
                          </a:solidFill>
                        </a:rPr>
                        <a:t>ACCOUNT DEBIT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dirty="0">
                          <a:solidFill>
                            <a:srgbClr val="45441B"/>
                          </a:solidFill>
                        </a:rPr>
                        <a:t>ACCOUNT CREDIT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9963" y="5773906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dirty="0"/>
              <a:t>Trading Stock Deficit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97078" y="5773906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dirty="0"/>
              <a:t>Trading Stock </a:t>
            </a:r>
          </a:p>
        </p:txBody>
      </p:sp>
      <p:sp>
        <p:nvSpPr>
          <p:cNvPr id="8" name="Rectangle 7"/>
          <p:cNvSpPr/>
          <p:nvPr/>
        </p:nvSpPr>
        <p:spPr>
          <a:xfrm>
            <a:off x="583878" y="4191477"/>
            <a:ext cx="1800200" cy="6480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/>
              <a:t>Amount from Trial Balance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483978" y="3645024"/>
            <a:ext cx="0" cy="54645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915816" y="4383547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/>
              <a:t>OR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497078" y="3740986"/>
            <a:ext cx="3099258" cy="141620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b="1" u="sng" dirty="0"/>
              <a:t>Amount to be calculated</a:t>
            </a:r>
            <a:r>
              <a:rPr lang="en-ZA" dirty="0"/>
              <a:t>:</a:t>
            </a:r>
          </a:p>
          <a:p>
            <a:pPr algn="ctr"/>
            <a:endParaRPr lang="en-ZA" dirty="0"/>
          </a:p>
          <a:p>
            <a:pPr algn="ctr"/>
            <a:r>
              <a:rPr lang="en-ZA" dirty="0"/>
              <a:t>TB + Purchases – Returns to Creditors + Returns from Debtors (cost price)</a:t>
            </a:r>
          </a:p>
        </p:txBody>
      </p:sp>
    </p:spTree>
    <p:extLst>
      <p:ext uri="{BB962C8B-B14F-4D97-AF65-F5344CB8AC3E}">
        <p14:creationId xmlns:p14="http://schemas.microsoft.com/office/powerpoint/2010/main" val="3537624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 animBg="1"/>
      <p:bldP spid="4" grpId="0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52718"/>
            <a:ext cx="8712968" cy="467970"/>
          </a:xfrm>
        </p:spPr>
        <p:txBody>
          <a:bodyPr>
            <a:normAutofit fontScale="90000"/>
          </a:bodyPr>
          <a:lstStyle/>
          <a:p>
            <a:r>
              <a:rPr lang="en-US" sz="1800" b="1" dirty="0"/>
              <a:t>GENERAL JOURNAL OF </a:t>
            </a:r>
            <a:r>
              <a:rPr lang="en-US" sz="1800" b="1" dirty="0" err="1"/>
              <a:t>Nodada</a:t>
            </a:r>
            <a:r>
              <a:rPr lang="en-US" sz="1800" b="1" dirty="0"/>
              <a:t> TRADERS FOR FEBRUARY 2019                       GJ</a:t>
            </a:r>
            <a:endParaRPr lang="en-ZA" sz="1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555384"/>
              </p:ext>
            </p:extLst>
          </p:nvPr>
        </p:nvGraphicFramePr>
        <p:xfrm>
          <a:off x="179512" y="764704"/>
          <a:ext cx="8640959" cy="10972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94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355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55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55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Doc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D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Details 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Fol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Debit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Credit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28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Trading stock deficit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N14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1 400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95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 dirty="0">
                          <a:effectLst/>
                        </a:rPr>
                        <a:t>     Trading stock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B9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1 400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 Trading stock deficit taken into account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115616" y="2074176"/>
            <a:ext cx="6552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GENERAL LEDGER OF </a:t>
            </a:r>
            <a:r>
              <a:rPr lang="en-US" b="1" dirty="0" err="1"/>
              <a:t>Nodada</a:t>
            </a:r>
            <a:r>
              <a:rPr lang="en-US" b="1" dirty="0"/>
              <a:t> TRADERS</a:t>
            </a:r>
            <a:endParaRPr lang="en-ZA" dirty="0"/>
          </a:p>
          <a:p>
            <a:pPr algn="ctr"/>
            <a:r>
              <a:rPr lang="en-GB" b="1" dirty="0"/>
              <a:t>BALANCE SHEET ACCOUNTS SECTION</a:t>
            </a:r>
            <a:endParaRPr lang="en-Z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550725"/>
              </p:ext>
            </p:extLst>
          </p:nvPr>
        </p:nvGraphicFramePr>
        <p:xfrm>
          <a:off x="179512" y="2852936"/>
          <a:ext cx="8640959" cy="21945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53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18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84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69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7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84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300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0513"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973" marR="66973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TRADING STOCK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B9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973" marR="669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5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 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Balance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b/d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29 900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 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Trading stock deficit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1 400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265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Balance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c/d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28 500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265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29 900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29 900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5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</a:t>
                      </a:r>
                      <a:endParaRPr lang="en-ZA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Mar 1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Balance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b/d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28 500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973" marR="6697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3371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132856"/>
            <a:ext cx="8712968" cy="467970"/>
          </a:xfrm>
        </p:spPr>
        <p:txBody>
          <a:bodyPr>
            <a:normAutofit fontScale="90000"/>
          </a:bodyPr>
          <a:lstStyle/>
          <a:p>
            <a:r>
              <a:rPr lang="en-US" sz="1800" b="1" dirty="0"/>
              <a:t>GENERAL JOURNAL OF </a:t>
            </a:r>
            <a:r>
              <a:rPr lang="en-US" sz="1800" b="1" dirty="0" err="1"/>
              <a:t>Nodada</a:t>
            </a:r>
            <a:r>
              <a:rPr lang="en-US" sz="1800" b="1" dirty="0"/>
              <a:t> TRADERS FOR FEBRUARY 2019                       GJ</a:t>
            </a:r>
            <a:endParaRPr lang="en-ZA" sz="1800" dirty="0"/>
          </a:p>
        </p:txBody>
      </p:sp>
      <p:sp>
        <p:nvSpPr>
          <p:cNvPr id="5" name="Rectangle 4"/>
          <p:cNvSpPr/>
          <p:nvPr/>
        </p:nvSpPr>
        <p:spPr>
          <a:xfrm>
            <a:off x="2212860" y="188640"/>
            <a:ext cx="3711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NOMINAL ACCOUNTS SECTION</a:t>
            </a:r>
            <a:endParaRPr lang="en-ZA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005897"/>
              </p:ext>
            </p:extLst>
          </p:nvPr>
        </p:nvGraphicFramePr>
        <p:xfrm>
          <a:off x="323528" y="764704"/>
          <a:ext cx="8352927" cy="10972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86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8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25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8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61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3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12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363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6765"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7235" marR="67235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TRADING ACCOUNT DEFICIT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N14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7235" marR="6723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3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2019 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Trading stock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 </a:t>
                      </a:r>
                      <a:endParaRPr lang="en-ZA" sz="180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1 400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2019 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 </a:t>
                      </a:r>
                      <a:endParaRPr lang="en-ZA" sz="180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Profit and loss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 </a:t>
                      </a:r>
                      <a:endParaRPr lang="en-ZA" sz="180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1 400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538353"/>
              </p:ext>
            </p:extLst>
          </p:nvPr>
        </p:nvGraphicFramePr>
        <p:xfrm>
          <a:off x="323528" y="2708920"/>
          <a:ext cx="8352927" cy="8229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77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9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97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5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13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13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2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  <a:latin typeface="+mn-lt"/>
                        </a:rPr>
                        <a:t>Profit and loss account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F2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1 400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  <a:latin typeface="+mn-lt"/>
                        </a:rPr>
                        <a:t>     Trading stock deficit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N14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1 400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Closing transfer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323528" y="3748755"/>
            <a:ext cx="8075240" cy="46797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EFFECT ON ACCOUNTING EQUATION</a:t>
            </a:r>
            <a:endParaRPr lang="en-ZA" sz="28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531311"/>
              </p:ext>
            </p:extLst>
          </p:nvPr>
        </p:nvGraphicFramePr>
        <p:xfrm>
          <a:off x="294687" y="4437112"/>
          <a:ext cx="8424935" cy="1097280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1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28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4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02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2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Journal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Source Document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Account debit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Account credit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A     =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E  + 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L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Journal voucher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Trading stock deficit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Trading stock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868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2487</TotalTime>
  <Words>3588</Words>
  <Application>Microsoft Office PowerPoint</Application>
  <PresentationFormat>On-screen Show (4:3)</PresentationFormat>
  <Paragraphs>1700</Paragraphs>
  <Slides>46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2" baseType="lpstr">
      <vt:lpstr>Arial</vt:lpstr>
      <vt:lpstr>Arial Black</vt:lpstr>
      <vt:lpstr>Calibri</vt:lpstr>
      <vt:lpstr>Cambria Math</vt:lpstr>
      <vt:lpstr>Times New Roman</vt:lpstr>
      <vt:lpstr>Essential</vt:lpstr>
      <vt:lpstr> Accounting  grade 10 2020 REVISED atp  SOLE TRADERS analysis of adjustments and post adjustment trial balance (notes &amp; worked examples)</vt:lpstr>
      <vt:lpstr> Characteristics of Financial statements </vt:lpstr>
      <vt:lpstr>PowerPoint Presentation</vt:lpstr>
      <vt:lpstr>PowerPoint Presentation</vt:lpstr>
      <vt:lpstr>   You are provided with the pre-adjustment trial balance and list of individually worked and explained adjustments  you are required to familiarize yourself with the adjustments and workings NOTE: EACH ADJUSTMENT HAS IMPACT ON DIFFERENT ACCOUNTING BOOKS                 </vt:lpstr>
      <vt:lpstr>The following information has been taken from Nodada Traders for the year ended 28 February 2019.  PRE- ADJUSTED TRIAL BALANCE ON 28 FEBRUARY 2019</vt:lpstr>
      <vt:lpstr>ADJUSTMENTS 1</vt:lpstr>
      <vt:lpstr>GENERAL JOURNAL OF Nodada TRADERS FOR FEBRUARY 2019                       GJ</vt:lpstr>
      <vt:lpstr>GENERAL JOURNAL OF Nodada TRADERS FOR FEBRUARY 2019                       GJ</vt:lpstr>
      <vt:lpstr>ADJUSTMENTS 2</vt:lpstr>
      <vt:lpstr>PowerPoint Presentation</vt:lpstr>
      <vt:lpstr>PowerPoint Presentation</vt:lpstr>
      <vt:lpstr>ADJUSTMENTS 3</vt:lpstr>
      <vt:lpstr>ADJUSTMENTS 3 CONTINUED</vt:lpstr>
      <vt:lpstr>PowerPoint Presentation</vt:lpstr>
      <vt:lpstr>PowerPoint Presentation</vt:lpstr>
      <vt:lpstr>PowerPoint Presentation</vt:lpstr>
      <vt:lpstr>ADJUSTMENTS 4</vt:lpstr>
      <vt:lpstr>PowerPoint Presentation</vt:lpstr>
      <vt:lpstr>PowerPoint Presentation</vt:lpstr>
      <vt:lpstr>ADJUSTMENTS 5</vt:lpstr>
      <vt:lpstr>PowerPoint Presentation</vt:lpstr>
      <vt:lpstr>PowerPoint Presentation</vt:lpstr>
      <vt:lpstr>ADJUSTMENTS 6</vt:lpstr>
      <vt:lpstr>PowerPoint Presentation</vt:lpstr>
      <vt:lpstr>PowerPoint Presentation</vt:lpstr>
      <vt:lpstr>ADJUSTMENTS 7</vt:lpstr>
      <vt:lpstr>PowerPoint Presentation</vt:lpstr>
      <vt:lpstr>PowerPoint Presentation</vt:lpstr>
      <vt:lpstr>ADJUSTMENTS 8</vt:lpstr>
      <vt:lpstr>PowerPoint Presentation</vt:lpstr>
      <vt:lpstr>PowerPoint Presentation</vt:lpstr>
      <vt:lpstr>ADJUSTMENTS 9</vt:lpstr>
      <vt:lpstr>PowerPoint Presentation</vt:lpstr>
      <vt:lpstr>PowerPoint Presentation</vt:lpstr>
      <vt:lpstr>ADJUSTMENTS 10</vt:lpstr>
      <vt:lpstr>PowerPoint Presentation</vt:lpstr>
      <vt:lpstr>PowerPoint Presentation</vt:lpstr>
      <vt:lpstr>ADJUSTMENTS 11</vt:lpstr>
      <vt:lpstr>ADJUSTMENTS 11 - Continued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Accounting  grade 10 2020 REVISED atp  SOLE TRADERS analysis of adjustments and post adjustment trial balance (notes &amp; worked examples)</dc:title>
  <cp:lastModifiedBy>Tabile Nobala</cp:lastModifiedBy>
  <cp:revision>1</cp:revision>
  <dcterms:created xsi:type="dcterms:W3CDTF">2012-10-14T16:05:31Z</dcterms:created>
  <dcterms:modified xsi:type="dcterms:W3CDTF">2020-07-03T11:15:24Z</dcterms:modified>
</cp:coreProperties>
</file>