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69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1507-3BE8-4756-8550-B1D8DDDABAD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C182-DE1F-443F-9648-3F89AA468C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662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0749A-EC80-4C8E-9C36-6BA7361895C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 smtClean="0"/>
          </a:p>
        </p:txBody>
      </p: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3828413" y="10407461"/>
            <a:ext cx="2931497" cy="54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ABBE6-06AF-4255-9527-E83D9483F1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4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264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327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742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879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056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00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3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128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886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370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65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DB9F-F2DF-49CB-A588-5190498FE945}" type="datetimeFigureOut">
              <a:rPr lang="en-ZA" smtClean="0"/>
              <a:t>2020/05/19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ECF4-A240-41D6-8AAA-6A1ABAD2FD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314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PT template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866"/>
            <a:ext cx="10744200" cy="66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53200" y="990600"/>
            <a:ext cx="3581400" cy="609600"/>
          </a:xfrm>
        </p:spPr>
        <p:txBody>
          <a:bodyPr/>
          <a:lstStyle/>
          <a:p>
            <a:pPr algn="l" eaLnBrk="1" hangingPunct="1"/>
            <a:r>
              <a:rPr lang="en-US" altLang="en-US" sz="2000">
                <a:solidFill>
                  <a:schemeClr val="tx1"/>
                </a:solidFill>
                <a:latin typeface="Arial Unicode MS" pitchFamily="34" charset="-128"/>
              </a:rPr>
              <a:t>Building Blocks for Growth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24188" y="1687513"/>
            <a:ext cx="7643812" cy="16002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ZA" alt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ZA" altLang="en-US" b="1" dirty="0" smtClean="0">
                <a:solidFill>
                  <a:schemeClr val="bg1"/>
                </a:solidFill>
              </a:rPr>
              <a:t>CHIEF DIRECTORATE: </a:t>
            </a:r>
          </a:p>
          <a:p>
            <a:pPr marL="0" indent="0" algn="ctr" eaLnBrk="1" hangingPunct="1">
              <a:buNone/>
            </a:pPr>
            <a:r>
              <a:rPr lang="en-ZA" altLang="en-US" b="1" dirty="0" smtClean="0">
                <a:solidFill>
                  <a:schemeClr val="bg1"/>
                </a:solidFill>
              </a:rPr>
              <a:t>CURRICULUM MANAGEMENT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71800" y="3732213"/>
            <a:ext cx="7315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06F2EE-EBED-4EE3-9258-4C8AB463DC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2895600" y="3429000"/>
            <a:ext cx="7772400" cy="32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LEARNER SUPPORT VIRTUAL LESSON </a:t>
            </a:r>
            <a:endParaRPr kumimoji="0" lang="en-ZA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STUDIES </a:t>
            </a:r>
            <a:r>
              <a:rPr kumimoji="0" lang="en-Z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 12 TERM 2 </a:t>
            </a:r>
            <a:r>
              <a:rPr kumimoji="0" lang="en-ZA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LESSON: </a:t>
            </a:r>
            <a:r>
              <a:rPr lang="en-ZA" altLang="en-US" sz="2800" b="1" noProof="0" dirty="0" smtClean="0">
                <a:solidFill>
                  <a:srgbClr val="FF0000"/>
                </a:solidFill>
                <a:cs typeface="Arial" panose="020B0604020202020204" pitchFamily="34" charset="0"/>
              </a:rPr>
              <a:t>INVESTMENTS - INSURANCE</a:t>
            </a:r>
            <a:r>
              <a:rPr kumimoji="0" lang="en-ZA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ZA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K. MGIJIMA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ZA" b="1" dirty="0" smtClean="0"/>
              <a:t>Formula for calculating the average clause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dirty="0" smtClean="0"/>
              <a:t> Insurance </a:t>
            </a:r>
            <a:r>
              <a:rPr lang="en-ZA" dirty="0"/>
              <a:t>companies apply the following formula to determine the amount to be paid out to the insured:</a:t>
            </a:r>
          </a:p>
          <a:p>
            <a:r>
              <a:rPr lang="en-ZA" b="1" dirty="0"/>
              <a:t> </a:t>
            </a:r>
            <a:endParaRPr lang="en-ZA" dirty="0"/>
          </a:p>
          <a:p>
            <a:r>
              <a:rPr lang="en-ZA" b="1" dirty="0"/>
              <a:t>FORMULA:</a:t>
            </a:r>
            <a:r>
              <a:rPr lang="en-ZA" dirty="0"/>
              <a:t> 	(</a:t>
            </a:r>
            <a:r>
              <a:rPr lang="en-ZA" b="1" dirty="0"/>
              <a:t>Amount insured ÷ Market value) x damages</a:t>
            </a:r>
            <a:endParaRPr lang="en-ZA" dirty="0"/>
          </a:p>
          <a:p>
            <a:r>
              <a:rPr lang="en-ZA" dirty="0"/>
              <a:t> </a:t>
            </a:r>
          </a:p>
          <a:p>
            <a:r>
              <a:rPr lang="en-ZA" u="sng" dirty="0"/>
              <a:t>Amount insured</a:t>
            </a:r>
            <a:r>
              <a:rPr lang="en-ZA" dirty="0"/>
              <a:t>                   x 	Amount of damages/loss</a:t>
            </a:r>
          </a:p>
          <a:p>
            <a:r>
              <a:rPr lang="en-ZA" dirty="0"/>
              <a:t>Value of insured item</a:t>
            </a:r>
          </a:p>
        </p:txBody>
      </p:sp>
    </p:spTree>
    <p:extLst>
      <p:ext uri="{BB962C8B-B14F-4D97-AF65-F5344CB8AC3E}">
        <p14:creationId xmlns:p14="http://schemas.microsoft.com/office/powerpoint/2010/main" val="1675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86298"/>
              </p:ext>
            </p:extLst>
          </p:nvPr>
        </p:nvGraphicFramePr>
        <p:xfrm>
          <a:off x="934948" y="2476072"/>
          <a:ext cx="10459092" cy="17180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459092">
                  <a:extLst>
                    <a:ext uri="{9D8B030D-6E8A-4147-A177-3AD203B41FA5}">
                      <a16:colId xmlns:a16="http://schemas.microsoft.com/office/drawing/2014/main" val="2366265375"/>
                    </a:ext>
                  </a:extLst>
                </a:gridCol>
              </a:tblGrid>
              <a:tr h="171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800" b="1" dirty="0" err="1" smtClean="0">
                          <a:effectLst/>
                        </a:rPr>
                        <a:t>Nomsa</a:t>
                      </a:r>
                      <a:r>
                        <a:rPr lang="en-ZA" sz="2800" b="1" dirty="0" smtClean="0">
                          <a:effectLst/>
                        </a:rPr>
                        <a:t> </a:t>
                      </a:r>
                      <a:r>
                        <a:rPr lang="en-ZA" sz="2800" b="1" dirty="0">
                          <a:effectLst/>
                        </a:rPr>
                        <a:t>owns a </a:t>
                      </a:r>
                      <a:r>
                        <a:rPr lang="en-ZA" sz="2800" b="1" dirty="0" smtClean="0">
                          <a:effectLst/>
                        </a:rPr>
                        <a:t>property </a:t>
                      </a:r>
                      <a:r>
                        <a:rPr lang="en-ZA" sz="2800" b="1" dirty="0">
                          <a:effectLst/>
                        </a:rPr>
                        <a:t>house valued at </a:t>
                      </a:r>
                      <a:r>
                        <a:rPr lang="en-ZA" sz="2800" b="1" dirty="0" smtClean="0">
                          <a:effectLst/>
                        </a:rPr>
                        <a:t>R1 000 000. She </a:t>
                      </a:r>
                      <a:r>
                        <a:rPr lang="en-ZA" sz="2800" b="1" dirty="0">
                          <a:effectLst/>
                        </a:rPr>
                        <a:t>insured </a:t>
                      </a:r>
                      <a:r>
                        <a:rPr lang="en-ZA" sz="2800" b="1" dirty="0" smtClean="0">
                          <a:effectLst/>
                        </a:rPr>
                        <a:t>her</a:t>
                      </a:r>
                      <a:r>
                        <a:rPr lang="en-ZA" sz="2800" b="1" baseline="0" dirty="0" smtClean="0">
                          <a:effectLst/>
                        </a:rPr>
                        <a:t> </a:t>
                      </a:r>
                      <a:r>
                        <a:rPr lang="en-ZA" sz="2800" b="1" dirty="0" smtClean="0">
                          <a:effectLst/>
                        </a:rPr>
                        <a:t>house </a:t>
                      </a:r>
                      <a:r>
                        <a:rPr lang="en-ZA" sz="2800" b="1" dirty="0">
                          <a:effectLst/>
                        </a:rPr>
                        <a:t>with </a:t>
                      </a:r>
                      <a:r>
                        <a:rPr lang="en-ZA" sz="2800" b="1" dirty="0" smtClean="0">
                          <a:effectLst/>
                        </a:rPr>
                        <a:t>Property </a:t>
                      </a:r>
                      <a:r>
                        <a:rPr lang="en-ZA" sz="2800" b="1" dirty="0">
                          <a:effectLst/>
                        </a:rPr>
                        <a:t>Insurers for </a:t>
                      </a:r>
                      <a:r>
                        <a:rPr lang="en-ZA" sz="2800" b="1" dirty="0" smtClean="0">
                          <a:effectLst/>
                        </a:rPr>
                        <a:t>R800 000</a:t>
                      </a:r>
                      <a:r>
                        <a:rPr lang="en-ZA" sz="2800" b="1" dirty="0">
                          <a:effectLst/>
                        </a:rPr>
                        <a:t>. </a:t>
                      </a:r>
                      <a:r>
                        <a:rPr lang="en-ZA" sz="2800" b="1" dirty="0" smtClean="0">
                          <a:effectLst/>
                        </a:rPr>
                        <a:t>A fire </a:t>
                      </a:r>
                      <a:r>
                        <a:rPr lang="en-ZA" sz="2800" b="1" dirty="0">
                          <a:effectLst/>
                        </a:rPr>
                        <a:t>in the kitchen caused damages of </a:t>
                      </a:r>
                      <a:r>
                        <a:rPr lang="en-ZA" sz="2800" b="1" dirty="0" smtClean="0">
                          <a:effectLst/>
                        </a:rPr>
                        <a:t>R30 000</a:t>
                      </a:r>
                      <a:r>
                        <a:rPr lang="en-ZA" sz="2800" b="1" dirty="0">
                          <a:effectLst/>
                        </a:rPr>
                        <a:t>.</a:t>
                      </a:r>
                      <a:endParaRPr lang="en-ZA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083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9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0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967"/>
          </a:xfrm>
        </p:spPr>
        <p:txBody>
          <a:bodyPr/>
          <a:lstStyle/>
          <a:p>
            <a:r>
              <a:rPr lang="en-US" dirty="0" smtClean="0"/>
              <a:t>INSURANCE CONCEPTS (</a:t>
            </a:r>
            <a:r>
              <a:rPr lang="en-US" dirty="0" err="1" smtClean="0"/>
              <a:t>cont</a:t>
            </a:r>
            <a:r>
              <a:rPr lang="en-US" dirty="0" smtClean="0"/>
              <a:t>….)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5092"/>
            <a:ext cx="10515600" cy="4861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ZA" b="1" dirty="0" smtClean="0"/>
              <a:t>4. Reinstatement</a:t>
            </a:r>
            <a:endParaRPr lang="en-ZA" dirty="0"/>
          </a:p>
          <a:p>
            <a:pPr lvl="0"/>
            <a:r>
              <a:rPr lang="en-ZA" dirty="0"/>
              <a:t>It is a stipulation whereby the insurer may replace </a:t>
            </a:r>
            <a:r>
              <a:rPr lang="en-ZA" dirty="0" smtClean="0"/>
              <a:t>damaged asset </a:t>
            </a:r>
            <a:r>
              <a:rPr lang="en-ZA" dirty="0"/>
              <a:t>instead of reimbursing the insured.</a:t>
            </a:r>
          </a:p>
          <a:p>
            <a:pPr lvl="0"/>
            <a:r>
              <a:rPr lang="en-ZA" dirty="0"/>
              <a:t>This stipulation is applicable when </a:t>
            </a:r>
            <a:r>
              <a:rPr lang="en-ZA" dirty="0" smtClean="0"/>
              <a:t>assets are </a:t>
            </a:r>
            <a:r>
              <a:rPr lang="en-ZA" dirty="0"/>
              <a:t>over insured.</a:t>
            </a:r>
          </a:p>
          <a:p>
            <a:pPr lvl="0"/>
            <a:r>
              <a:rPr lang="en-ZA" dirty="0"/>
              <a:t>The re-instatement value will not be higher than the market value of the loss.</a:t>
            </a:r>
          </a:p>
          <a:p>
            <a:pPr lvl="0"/>
            <a:r>
              <a:rPr lang="en-ZA" dirty="0"/>
              <a:t>Insured is returned to almost the same financial position as before the loss occurred.</a:t>
            </a:r>
          </a:p>
          <a:p>
            <a:r>
              <a:rPr lang="en-ZA" b="1" dirty="0"/>
              <a:t>Example</a:t>
            </a:r>
            <a:r>
              <a:rPr lang="en-ZA" dirty="0"/>
              <a:t>: A business property that has been insured for R300 000 but the market value for the property is R200 000. If it is destroyed by fire/storm </a:t>
            </a:r>
            <a:r>
              <a:rPr lang="en-ZA" dirty="0" err="1"/>
              <a:t>etc</a:t>
            </a:r>
            <a:r>
              <a:rPr lang="en-ZA" dirty="0"/>
              <a:t>, the insurer will rebuild the property instead of paying cash. </a:t>
            </a:r>
          </a:p>
          <a:p>
            <a:r>
              <a:rPr lang="en-ZA" b="1" dirty="0"/>
              <a:t>NOTE: 1	Reinstatement applies when goods/assets are </a:t>
            </a:r>
            <a:r>
              <a:rPr lang="en-ZA" b="1" dirty="0" smtClean="0"/>
              <a:t>over-insured.</a:t>
            </a:r>
          </a:p>
          <a:p>
            <a:pPr marL="0" indent="0">
              <a:buNone/>
            </a:pPr>
            <a:r>
              <a:rPr lang="en-ZA" b="1" dirty="0"/>
              <a:t> </a:t>
            </a:r>
            <a:r>
              <a:rPr lang="en-ZA" b="1" dirty="0" smtClean="0"/>
              <a:t>                     There </a:t>
            </a:r>
            <a:r>
              <a:rPr lang="en-ZA" b="1" dirty="0"/>
              <a:t>is no formula for calculating over insurance. Therefore you will </a:t>
            </a:r>
            <a:r>
              <a:rPr lang="en-ZA" b="1" dirty="0" smtClean="0"/>
              <a:t> </a:t>
            </a:r>
          </a:p>
          <a:p>
            <a:pPr marL="0" indent="0">
              <a:buNone/>
            </a:pPr>
            <a:r>
              <a:rPr lang="en-ZA" b="1" dirty="0"/>
              <a:t> </a:t>
            </a:r>
            <a:r>
              <a:rPr lang="en-ZA" b="1" dirty="0" smtClean="0"/>
              <a:t>                      not </a:t>
            </a:r>
            <a:r>
              <a:rPr lang="en-ZA" b="1" dirty="0"/>
              <a:t>be asked to calculate over insurance.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03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79314"/>
              </p:ext>
            </p:extLst>
          </p:nvPr>
        </p:nvGraphicFramePr>
        <p:xfrm>
          <a:off x="914399" y="1325366"/>
          <a:ext cx="10222787" cy="42329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92129">
                  <a:extLst>
                    <a:ext uri="{9D8B030D-6E8A-4147-A177-3AD203B41FA5}">
                      <a16:colId xmlns:a16="http://schemas.microsoft.com/office/drawing/2014/main" val="2379477594"/>
                    </a:ext>
                  </a:extLst>
                </a:gridCol>
                <a:gridCol w="5130658">
                  <a:extLst>
                    <a:ext uri="{9D8B030D-6E8A-4147-A177-3AD203B41FA5}">
                      <a16:colId xmlns:a16="http://schemas.microsoft.com/office/drawing/2014/main" val="1368262786"/>
                    </a:ext>
                  </a:extLst>
                </a:gridCol>
              </a:tblGrid>
              <a:tr h="545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ZA" sz="2400" b="1" dirty="0">
                          <a:effectLst/>
                        </a:rPr>
                        <a:t>OVER-INSURANCE </a:t>
                      </a:r>
                      <a:endParaRPr lang="en-ZA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ZA" sz="2400" b="1" dirty="0">
                          <a:effectLst/>
                        </a:rPr>
                        <a:t>UNDER-INSURANCE</a:t>
                      </a:r>
                      <a:endParaRPr lang="en-ZA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403955"/>
                  </a:ext>
                </a:extLst>
              </a:tr>
              <a:tr h="112597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lang="en-ZA" sz="2400" dirty="0">
                          <a:effectLst/>
                        </a:rPr>
                        <a:t>Property/Assets that are insured for more than their value.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lang="en-ZA" sz="2400" dirty="0">
                          <a:effectLst/>
                        </a:rPr>
                        <a:t>Property/Assets that are not insured for their full market value.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382559"/>
                  </a:ext>
                </a:extLst>
              </a:tr>
              <a:tr h="128049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lang="en-ZA" sz="2400" dirty="0">
                          <a:effectLst/>
                        </a:rPr>
                        <a:t>The insurer can choose to reinstate the insured.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lang="en-ZA" sz="2400" dirty="0">
                          <a:effectLst/>
                        </a:rPr>
                        <a:t>The insurer will implement the average clause to determine the amount that will be paid.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211554"/>
                  </a:ext>
                </a:extLst>
              </a:tr>
              <a:tr h="128049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00050" algn="l"/>
                          <a:tab pos="1170305" algn="l"/>
                        </a:tabLst>
                      </a:pPr>
                      <a:r>
                        <a:rPr lang="en-ZA" sz="2400" dirty="0">
                          <a:effectLst/>
                        </a:rPr>
                        <a:t>Businesses will not receive a pay-out larger than the value of the loss at market value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lang="en-ZA" sz="2400" dirty="0">
                          <a:effectLst/>
                        </a:rPr>
                        <a:t>Businesses will only be paid out for the amount that the goods/assets are insured for.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188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1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38431"/>
              </p:ext>
            </p:extLst>
          </p:nvPr>
        </p:nvGraphicFramePr>
        <p:xfrm>
          <a:off x="698643" y="791110"/>
          <a:ext cx="11219379" cy="530256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0094">
                  <a:extLst>
                    <a:ext uri="{9D8B030D-6E8A-4147-A177-3AD203B41FA5}">
                      <a16:colId xmlns:a16="http://schemas.microsoft.com/office/drawing/2014/main" val="237917994"/>
                    </a:ext>
                  </a:extLst>
                </a:gridCol>
                <a:gridCol w="5969285">
                  <a:extLst>
                    <a:ext uri="{9D8B030D-6E8A-4147-A177-3AD203B41FA5}">
                      <a16:colId xmlns:a16="http://schemas.microsoft.com/office/drawing/2014/main" val="1702807429"/>
                    </a:ext>
                  </a:extLst>
                </a:gridCol>
              </a:tblGrid>
              <a:tr h="386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ZA" sz="2400" b="1" dirty="0">
                          <a:effectLst/>
                        </a:rPr>
                        <a:t>INSURANCE</a:t>
                      </a:r>
                      <a:endParaRPr lang="en-ZA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ZA" sz="2400" b="1" dirty="0">
                          <a:effectLst/>
                        </a:rPr>
                        <a:t>ASSURANCE</a:t>
                      </a:r>
                      <a:endParaRPr lang="en-ZA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520545"/>
                  </a:ext>
                </a:extLst>
              </a:tr>
              <a:tr h="69184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effectLst/>
                        </a:rPr>
                        <a:t>Based on the principle of indemnity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effectLst/>
                        </a:rPr>
                        <a:t>Based on the principle of </a:t>
                      </a:r>
                      <a:r>
                        <a:rPr lang="en-ZA" sz="2000" dirty="0" smtClean="0">
                          <a:effectLst/>
                        </a:rPr>
                        <a:t>security/certainty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023217"/>
                  </a:ext>
                </a:extLst>
              </a:tr>
              <a:tr h="152233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effectLst/>
                        </a:rPr>
                        <a:t>The insured transfers the cost </a:t>
                      </a:r>
                      <a:r>
                        <a:rPr lang="en-ZA" sz="2000" dirty="0" smtClean="0">
                          <a:effectLst/>
                        </a:rPr>
                        <a:t>of potential </a:t>
                      </a:r>
                      <a:r>
                        <a:rPr lang="en-ZA" sz="2000" dirty="0">
                          <a:effectLst/>
                        </a:rPr>
                        <a:t>loss to the insurer at a </a:t>
                      </a:r>
                      <a:r>
                        <a:rPr lang="en-ZA" sz="2000" dirty="0" smtClean="0">
                          <a:effectLst/>
                        </a:rPr>
                        <a:t>premium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effectLst/>
                        </a:rPr>
                        <a:t>The insurer undertakes to pay an </a:t>
                      </a:r>
                      <a:r>
                        <a:rPr lang="en-ZA" sz="2000" dirty="0" smtClean="0">
                          <a:effectLst/>
                        </a:rPr>
                        <a:t>agreed sum </a:t>
                      </a:r>
                      <a:r>
                        <a:rPr lang="en-ZA" sz="2000" dirty="0">
                          <a:effectLst/>
                        </a:rPr>
                        <a:t>of money after a certain period </a:t>
                      </a:r>
                      <a:r>
                        <a:rPr lang="en-ZA" sz="2000" dirty="0" smtClean="0">
                          <a:effectLst/>
                        </a:rPr>
                        <a:t>has expired/on </a:t>
                      </a:r>
                      <a:r>
                        <a:rPr lang="en-ZA" sz="2000" dirty="0">
                          <a:effectLst/>
                        </a:rPr>
                        <a:t>the death of the </a:t>
                      </a:r>
                      <a:r>
                        <a:rPr lang="en-ZA" sz="2000" dirty="0" smtClean="0">
                          <a:effectLst/>
                        </a:rPr>
                        <a:t>insured person</a:t>
                      </a:r>
                      <a:r>
                        <a:rPr lang="en-ZA" sz="2000" dirty="0">
                          <a:effectLst/>
                        </a:rPr>
                        <a:t>, whichever occurred </a:t>
                      </a:r>
                      <a:r>
                        <a:rPr lang="en-ZA" sz="2000" dirty="0" smtClean="0">
                          <a:effectLst/>
                        </a:rPr>
                        <a:t>first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691250"/>
                  </a:ext>
                </a:extLst>
              </a:tr>
              <a:tr h="94694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effectLst/>
                        </a:rPr>
                        <a:t>It covers a specified event that may occur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effectLst/>
                        </a:rPr>
                        <a:t>Specified event is certainty, but the </a:t>
                      </a:r>
                      <a:r>
                        <a:rPr lang="en-ZA" sz="2000" dirty="0" smtClean="0">
                          <a:effectLst/>
                        </a:rPr>
                        <a:t>time of </a:t>
                      </a:r>
                      <a:r>
                        <a:rPr lang="en-ZA" sz="2000" dirty="0">
                          <a:effectLst/>
                        </a:rPr>
                        <a:t>the event is uncertain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350344"/>
                  </a:ext>
                </a:extLst>
              </a:tr>
              <a:tr h="38693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effectLst/>
                        </a:rPr>
                        <a:t>Applicable to short term insurance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lang="en-ZA" sz="2000" dirty="0">
                          <a:effectLst/>
                        </a:rPr>
                        <a:t>Applicable to long term insurance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953261"/>
                  </a:ext>
                </a:extLst>
              </a:tr>
              <a:tr h="386939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lang="en-ZA" sz="2000" dirty="0">
                          <a:effectLst/>
                        </a:rPr>
                        <a:t>Examples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lang="en-ZA" sz="2000" dirty="0">
                          <a:effectLst/>
                        </a:rPr>
                        <a:t>Examples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350723"/>
                  </a:ext>
                </a:extLst>
              </a:tr>
              <a:tr h="94694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effectLst/>
                        </a:rPr>
                        <a:t>Property insurance/money </a:t>
                      </a:r>
                      <a:r>
                        <a:rPr lang="en-ZA" sz="2000" dirty="0" smtClean="0">
                          <a:effectLst/>
                        </a:rPr>
                        <a:t>in</a:t>
                      </a:r>
                      <a:r>
                        <a:rPr lang="en-ZA" sz="2000" baseline="0" dirty="0" smtClean="0">
                          <a:effectLst/>
                        </a:rPr>
                        <a:t> </a:t>
                      </a:r>
                      <a:r>
                        <a:rPr lang="en-ZA" sz="2000" dirty="0" smtClean="0">
                          <a:effectLst/>
                        </a:rPr>
                        <a:t>transit/theft/burglary/fire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effectLst/>
                        </a:rPr>
                        <a:t>Life insurance/endowment policies/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00050" algn="l"/>
                        </a:tabLst>
                      </a:pPr>
                      <a:r>
                        <a:rPr lang="en-ZA" sz="2000" dirty="0">
                          <a:effectLst/>
                        </a:rPr>
                        <a:t>retirement annuities,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7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4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Examples of short term and long term insurance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185" y="1269207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Short term insurance</a:t>
            </a:r>
            <a:endParaRPr lang="en-ZA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ZA" dirty="0"/>
              <a:t>Property insurance</a:t>
            </a:r>
          </a:p>
          <a:p>
            <a:pPr lvl="0"/>
            <a:r>
              <a:rPr lang="en-ZA" dirty="0"/>
              <a:t>Money in transit</a:t>
            </a:r>
          </a:p>
          <a:p>
            <a:pPr lvl="0"/>
            <a:r>
              <a:rPr lang="en-ZA" dirty="0"/>
              <a:t>Theft</a:t>
            </a:r>
          </a:p>
          <a:p>
            <a:pPr lvl="0"/>
            <a:r>
              <a:rPr lang="en-ZA" dirty="0"/>
              <a:t>Burglary</a:t>
            </a:r>
          </a:p>
          <a:p>
            <a:r>
              <a:rPr lang="en-ZA" dirty="0"/>
              <a:t>Fire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1269207"/>
            <a:ext cx="5183188" cy="823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Long term insurance</a:t>
            </a:r>
            <a:endParaRPr lang="en-Z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0032"/>
            <a:ext cx="5183188" cy="3684588"/>
          </a:xfrm>
        </p:spPr>
        <p:txBody>
          <a:bodyPr>
            <a:normAutofit lnSpcReduction="10000"/>
          </a:bodyPr>
          <a:lstStyle/>
          <a:p>
            <a:pPr lvl="0"/>
            <a:r>
              <a:rPr lang="en-ZA" dirty="0"/>
              <a:t>Endowment policy</a:t>
            </a:r>
          </a:p>
          <a:p>
            <a:pPr lvl="0"/>
            <a:r>
              <a:rPr lang="en-ZA" dirty="0"/>
              <a:t>Life cover policy/Life insurance</a:t>
            </a:r>
          </a:p>
          <a:p>
            <a:pPr lvl="0"/>
            <a:r>
              <a:rPr lang="en-ZA" dirty="0"/>
              <a:t>Retirement annuity/Pension fund/Provident fund</a:t>
            </a:r>
          </a:p>
          <a:p>
            <a:pPr lvl="0"/>
            <a:r>
              <a:rPr lang="en-ZA" dirty="0"/>
              <a:t>Disability policy</a:t>
            </a:r>
          </a:p>
          <a:p>
            <a:pPr lvl="0"/>
            <a:r>
              <a:rPr lang="en-ZA" dirty="0"/>
              <a:t>Trauma insurance</a:t>
            </a:r>
          </a:p>
          <a:p>
            <a:pPr lvl="0"/>
            <a:r>
              <a:rPr lang="en-ZA" dirty="0"/>
              <a:t>Funeral insurance</a:t>
            </a:r>
          </a:p>
          <a:p>
            <a:r>
              <a:rPr lang="en-ZA" dirty="0"/>
              <a:t>Health insurance/Medical aid</a:t>
            </a:r>
          </a:p>
        </p:txBody>
      </p:sp>
    </p:spTree>
    <p:extLst>
      <p:ext uri="{BB962C8B-B14F-4D97-AF65-F5344CB8AC3E}">
        <p14:creationId xmlns:p14="http://schemas.microsoft.com/office/powerpoint/2010/main" val="41551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96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Principles of insurance</a:t>
            </a:r>
            <a:endParaRPr lang="en-Z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b="1" dirty="0" smtClean="0"/>
              <a:t>1.</a:t>
            </a:r>
            <a:r>
              <a:rPr lang="en-ZA" b="1" dirty="0"/>
              <a:t> </a:t>
            </a:r>
            <a:r>
              <a:rPr lang="en-ZA" b="1" dirty="0" smtClean="0"/>
              <a:t>Indemnification/Indemnity</a:t>
            </a:r>
            <a:r>
              <a:rPr lang="en-ZA" dirty="0" smtClean="0"/>
              <a:t> </a:t>
            </a:r>
            <a:endParaRPr lang="en-ZA" dirty="0"/>
          </a:p>
          <a:p>
            <a:pPr lvl="0"/>
            <a:r>
              <a:rPr lang="en-ZA" dirty="0" smtClean="0"/>
              <a:t>Applies </a:t>
            </a:r>
            <a:r>
              <a:rPr lang="en-ZA" dirty="0"/>
              <a:t>to short term insurance, as the insured is compensated for </a:t>
            </a:r>
            <a:r>
              <a:rPr lang="en-ZA" dirty="0" smtClean="0"/>
              <a:t>specified loss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Insurer agrees to compensate the insured for </a:t>
            </a:r>
            <a:r>
              <a:rPr lang="en-ZA" dirty="0" smtClean="0"/>
              <a:t>damages </a:t>
            </a:r>
            <a:r>
              <a:rPr lang="en-ZA" dirty="0"/>
              <a:t>specified in the insurance contract, in return for premiums paid by the insured to the insurer.</a:t>
            </a:r>
          </a:p>
          <a:p>
            <a:pPr lvl="0"/>
            <a:r>
              <a:rPr lang="en-ZA" dirty="0"/>
              <a:t>Protects the insured against the specified event that may occur.</a:t>
            </a:r>
          </a:p>
          <a:p>
            <a:pPr lvl="0"/>
            <a:r>
              <a:rPr lang="en-ZA" dirty="0"/>
              <a:t>Pay-outs from </a:t>
            </a:r>
            <a:r>
              <a:rPr lang="en-ZA" dirty="0" smtClean="0"/>
              <a:t>insurer </a:t>
            </a:r>
            <a:r>
              <a:rPr lang="en-ZA" dirty="0"/>
              <a:t>will only be made; if there is proof that the specified event took </a:t>
            </a:r>
            <a:r>
              <a:rPr lang="en-ZA" dirty="0" smtClean="0"/>
              <a:t>place.</a:t>
            </a:r>
            <a:endParaRPr lang="en-ZA" dirty="0"/>
          </a:p>
          <a:p>
            <a:pPr lvl="0"/>
            <a:r>
              <a:rPr lang="en-ZA" dirty="0"/>
              <a:t>The amount of </a:t>
            </a:r>
            <a:r>
              <a:rPr lang="en-ZA" dirty="0" smtClean="0"/>
              <a:t>compensation </a:t>
            </a:r>
            <a:r>
              <a:rPr lang="en-ZA" dirty="0"/>
              <a:t>is limited to the amount of provable </a:t>
            </a:r>
            <a:r>
              <a:rPr lang="en-ZA" dirty="0" smtClean="0"/>
              <a:t>loss, </a:t>
            </a:r>
            <a:r>
              <a:rPr lang="en-ZA" dirty="0"/>
              <a:t>even if the amount in the </a:t>
            </a:r>
            <a:r>
              <a:rPr lang="en-ZA" dirty="0" smtClean="0"/>
              <a:t>insurance </a:t>
            </a:r>
            <a:r>
              <a:rPr lang="en-ZA" dirty="0"/>
              <a:t>contract is higher.</a:t>
            </a:r>
          </a:p>
          <a:p>
            <a:pPr lvl="0"/>
            <a:r>
              <a:rPr lang="en-ZA" dirty="0"/>
              <a:t>The insured must be placed in the same position as before the occurrence of the </a:t>
            </a:r>
            <a:r>
              <a:rPr lang="en-ZA" dirty="0" smtClean="0"/>
              <a:t>loss/The </a:t>
            </a:r>
            <a:r>
              <a:rPr lang="en-ZA" dirty="0"/>
              <a:t>insured may not profit from insurance.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86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of </a:t>
            </a:r>
            <a:r>
              <a:rPr lang="en-US" b="1" dirty="0" smtClean="0"/>
              <a:t>insurance (</a:t>
            </a:r>
            <a:r>
              <a:rPr lang="en-US" b="1" dirty="0" err="1" smtClean="0"/>
              <a:t>Cont</a:t>
            </a:r>
            <a:r>
              <a:rPr lang="en-US" b="1" dirty="0" smtClean="0"/>
              <a:t>….)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/>
              <a:t>2. Security/Certainty</a:t>
            </a:r>
            <a:r>
              <a:rPr lang="en-ZA" dirty="0" smtClean="0"/>
              <a:t> </a:t>
            </a:r>
            <a:endParaRPr lang="en-ZA" dirty="0"/>
          </a:p>
          <a:p>
            <a:pPr lvl="0"/>
            <a:r>
              <a:rPr lang="en-ZA" dirty="0"/>
              <a:t>Applies to long-term insurance where the insurer undertakes to pay out an agreed upon amount in the event of loss of life.</a:t>
            </a:r>
          </a:p>
          <a:p>
            <a:pPr lvl="0"/>
            <a:r>
              <a:rPr lang="en-ZA" dirty="0"/>
              <a:t>A predetermined amount will be paid out when the insured reaches a pre-determined age/or gets injured due to a predetermined event.</a:t>
            </a:r>
          </a:p>
          <a:p>
            <a:pPr lvl="0"/>
            <a:r>
              <a:rPr lang="en-ZA" dirty="0"/>
              <a:t>Aims to provide financial security to the insured at retirement/the dependents of the deceased.</a:t>
            </a:r>
          </a:p>
          <a:p>
            <a:r>
              <a:rPr lang="en-ZA" b="1" dirty="0"/>
              <a:t> 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7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of </a:t>
            </a:r>
            <a:r>
              <a:rPr lang="en-US" b="1" dirty="0" smtClean="0"/>
              <a:t>insurance (</a:t>
            </a:r>
            <a:r>
              <a:rPr lang="en-US" b="1" dirty="0" err="1" smtClean="0"/>
              <a:t>Cont</a:t>
            </a:r>
            <a:r>
              <a:rPr lang="en-US" b="1" dirty="0" smtClean="0"/>
              <a:t>….)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/>
              <a:t>3.</a:t>
            </a:r>
            <a:r>
              <a:rPr lang="en-ZA" b="1" dirty="0"/>
              <a:t> </a:t>
            </a:r>
            <a:r>
              <a:rPr lang="en-ZA" b="1" dirty="0" smtClean="0"/>
              <a:t>Utmost </a:t>
            </a:r>
            <a:r>
              <a:rPr lang="en-ZA" b="1" dirty="0"/>
              <a:t>good faith</a:t>
            </a:r>
            <a:endParaRPr lang="en-ZA" dirty="0"/>
          </a:p>
          <a:p>
            <a:pPr lvl="0"/>
            <a:r>
              <a:rPr lang="en-ZA" dirty="0"/>
              <a:t>Insured has to be honest in supplying details when entering in an insurance contract.</a:t>
            </a:r>
          </a:p>
          <a:p>
            <a:pPr lvl="0"/>
            <a:r>
              <a:rPr lang="en-ZA" dirty="0"/>
              <a:t>Both parties/insurer and insured must disclose all relevant facts.</a:t>
            </a:r>
          </a:p>
          <a:p>
            <a:pPr lvl="0"/>
            <a:r>
              <a:rPr lang="en-ZA" dirty="0"/>
              <a:t>Insured must disclose everything that may affect the extent of the risk.</a:t>
            </a:r>
          </a:p>
          <a:p>
            <a:pPr lvl="0"/>
            <a:r>
              <a:rPr lang="en-ZA" dirty="0" smtClean="0"/>
              <a:t>Information </a:t>
            </a:r>
            <a:r>
              <a:rPr lang="en-ZA" dirty="0"/>
              <a:t>supplied when claiming should be </a:t>
            </a:r>
            <a:r>
              <a:rPr lang="en-ZA" dirty="0" smtClean="0"/>
              <a:t>true</a:t>
            </a:r>
            <a:r>
              <a:rPr lang="en-ZA" dirty="0"/>
              <a:t>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15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90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Content layout according to Exam Guidelines-2020</a:t>
            </a: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738"/>
            <a:ext cx="10515600" cy="4800226"/>
          </a:xfrm>
        </p:spPr>
        <p:txBody>
          <a:bodyPr>
            <a:normAutofit fontScale="85000" lnSpcReduction="20000"/>
          </a:bodyPr>
          <a:lstStyle/>
          <a:p>
            <a:r>
              <a:rPr lang="en-ZA" b="1" dirty="0"/>
              <a:t>Learners must be able to:</a:t>
            </a:r>
            <a:endParaRPr lang="en-ZA" dirty="0"/>
          </a:p>
          <a:p>
            <a:r>
              <a:rPr lang="en-ZA" b="1" dirty="0"/>
              <a:t>Define/Elaborate on the meaning of insurance</a:t>
            </a:r>
            <a:endParaRPr lang="en-ZA" b="1" dirty="0" smtClean="0"/>
          </a:p>
          <a:p>
            <a:r>
              <a:rPr lang="en-ZA" b="1" dirty="0" smtClean="0"/>
              <a:t>NON-COMPULSORY </a:t>
            </a:r>
            <a:r>
              <a:rPr lang="en-ZA" b="1" dirty="0"/>
              <a:t>INSURANCE </a:t>
            </a:r>
            <a:endParaRPr lang="en-ZA" b="1" dirty="0" smtClean="0"/>
          </a:p>
          <a:p>
            <a:pPr lvl="0"/>
            <a:r>
              <a:rPr lang="en-ZA" dirty="0" smtClean="0"/>
              <a:t>Explain/Elaborate </a:t>
            </a:r>
            <a:r>
              <a:rPr lang="en-ZA" dirty="0"/>
              <a:t>on the meaning of non-compulsory insurance </a:t>
            </a:r>
          </a:p>
          <a:p>
            <a:pPr lvl="0"/>
            <a:r>
              <a:rPr lang="en-ZA" dirty="0"/>
              <a:t>Explain/Elaborate on the meaning of the following insurance concepts:</a:t>
            </a:r>
          </a:p>
          <a:p>
            <a:pPr lvl="0"/>
            <a:r>
              <a:rPr lang="en-ZA" dirty="0"/>
              <a:t>Over-insurance</a:t>
            </a:r>
          </a:p>
          <a:p>
            <a:pPr lvl="0"/>
            <a:r>
              <a:rPr lang="en-ZA" dirty="0"/>
              <a:t>Under-insurance</a:t>
            </a:r>
          </a:p>
          <a:p>
            <a:pPr lvl="0"/>
            <a:r>
              <a:rPr lang="en-ZA" dirty="0"/>
              <a:t>Average clause</a:t>
            </a:r>
          </a:p>
          <a:p>
            <a:pPr lvl="0"/>
            <a:r>
              <a:rPr lang="en-ZA" dirty="0"/>
              <a:t>Reinstatement</a:t>
            </a:r>
          </a:p>
          <a:p>
            <a:pPr lvl="0"/>
            <a:r>
              <a:rPr lang="en-ZA" dirty="0"/>
              <a:t>Explain the differences between over and under insurance</a:t>
            </a:r>
          </a:p>
          <a:p>
            <a:pPr lvl="0"/>
            <a:r>
              <a:rPr lang="en-ZA" dirty="0"/>
              <a:t>Differentiate/Distinguish between insurance and assurance. Give examples.</a:t>
            </a:r>
          </a:p>
          <a:p>
            <a:pPr lvl="0"/>
            <a:r>
              <a:rPr lang="en-ZA" dirty="0"/>
              <a:t>Name/Give examples of short term and long term insurance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64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r>
              <a:rPr lang="en-US" b="1" dirty="0"/>
              <a:t>Principles of insurance (</a:t>
            </a:r>
            <a:r>
              <a:rPr lang="en-US" b="1" dirty="0" err="1"/>
              <a:t>Cont</a:t>
            </a:r>
            <a:r>
              <a:rPr lang="en-US" b="1" dirty="0"/>
              <a:t>….)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 smtClean="0"/>
              <a:t>4. Insurable </a:t>
            </a:r>
            <a:r>
              <a:rPr lang="en-ZA" b="1" dirty="0"/>
              <a:t>interest</a:t>
            </a:r>
            <a:endParaRPr lang="en-ZA" dirty="0"/>
          </a:p>
          <a:p>
            <a:pPr lvl="0"/>
            <a:r>
              <a:rPr lang="en-ZA" dirty="0"/>
              <a:t>Insured must prove that he/she will suffer a financial loss if the insured object is </a:t>
            </a:r>
            <a:r>
              <a:rPr lang="en-ZA" dirty="0" smtClean="0"/>
              <a:t>damaged.</a:t>
            </a:r>
            <a:endParaRPr lang="en-ZA" dirty="0"/>
          </a:p>
          <a:p>
            <a:pPr lvl="0"/>
            <a:r>
              <a:rPr lang="en-ZA" dirty="0"/>
              <a:t>An insurable interest must be expressed in financial terms.</a:t>
            </a:r>
          </a:p>
          <a:p>
            <a:pPr lvl="0"/>
            <a:r>
              <a:rPr lang="en-ZA" dirty="0"/>
              <a:t>Insured must have a legal relationship with the insured object in the contract.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3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Advantages/Importance of insurance for businesses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dirty="0"/>
              <a:t>Transfers the risk from the </a:t>
            </a:r>
            <a:r>
              <a:rPr lang="en-ZA" dirty="0" smtClean="0"/>
              <a:t>business </a:t>
            </a:r>
            <a:r>
              <a:rPr lang="en-ZA" dirty="0"/>
              <a:t>to an insurance </a:t>
            </a:r>
            <a:r>
              <a:rPr lang="en-ZA" dirty="0" smtClean="0"/>
              <a:t>company.</a:t>
            </a:r>
            <a:endParaRPr lang="en-ZA" dirty="0"/>
          </a:p>
          <a:p>
            <a:pPr lvl="0"/>
            <a:r>
              <a:rPr lang="en-ZA" dirty="0"/>
              <a:t>Protects businesses against dishonest employees.</a:t>
            </a:r>
          </a:p>
          <a:p>
            <a:pPr lvl="0"/>
            <a:r>
              <a:rPr lang="en-ZA" dirty="0"/>
              <a:t>Protects businesses against losses due to death of a debtor.</a:t>
            </a:r>
          </a:p>
          <a:p>
            <a:pPr lvl="0"/>
            <a:r>
              <a:rPr lang="en-ZA" dirty="0"/>
              <a:t>Protects the business against theft/loss of stock and/or damages caused by natural disasters such as floods, storm damage, etc.</a:t>
            </a:r>
          </a:p>
          <a:p>
            <a:pPr lvl="0"/>
            <a:r>
              <a:rPr lang="en-ZA" dirty="0"/>
              <a:t>Protects businesses from claims made by members of the public for damages that the business is responsible for.</a:t>
            </a:r>
          </a:p>
          <a:p>
            <a:pPr lvl="0"/>
            <a:r>
              <a:rPr lang="en-ZA" dirty="0"/>
              <a:t>Businesses will be compensated for insurable losses, e.g. destruction of property through fire.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82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18730"/>
          </a:xfrm>
        </p:spPr>
        <p:txBody>
          <a:bodyPr/>
          <a:lstStyle/>
          <a:p>
            <a:r>
              <a:rPr lang="en-US" dirty="0" smtClean="0"/>
              <a:t>Insurable and non-insurable risks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028051"/>
            <a:ext cx="5157787" cy="823912"/>
          </a:xfrm>
        </p:spPr>
        <p:txBody>
          <a:bodyPr/>
          <a:lstStyle/>
          <a:p>
            <a:r>
              <a:rPr lang="en-US" dirty="0" smtClean="0"/>
              <a:t>Insurable risks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933" y="1851963"/>
            <a:ext cx="5157787" cy="3684588"/>
          </a:xfrm>
        </p:spPr>
        <p:txBody>
          <a:bodyPr/>
          <a:lstStyle/>
          <a:p>
            <a:pPr lvl="0"/>
            <a:r>
              <a:rPr lang="en-ZA" dirty="0"/>
              <a:t>These risks are insured by insurance companies.</a:t>
            </a:r>
          </a:p>
          <a:p>
            <a:pPr lvl="0"/>
            <a:r>
              <a:rPr lang="en-ZA" dirty="0"/>
              <a:t>Insurance companies decide on the likelihood of an event and then decide if they want to insure the risk</a:t>
            </a:r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8018" y="862014"/>
            <a:ext cx="5183188" cy="823912"/>
          </a:xfrm>
        </p:spPr>
        <p:txBody>
          <a:bodyPr/>
          <a:lstStyle/>
          <a:p>
            <a:r>
              <a:rPr lang="en-US" dirty="0" smtClean="0"/>
              <a:t>Non-insurable risk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7796" y="1851963"/>
            <a:ext cx="5183188" cy="3684588"/>
          </a:xfrm>
        </p:spPr>
        <p:txBody>
          <a:bodyPr>
            <a:normAutofit lnSpcReduction="10000"/>
          </a:bodyPr>
          <a:lstStyle/>
          <a:p>
            <a:pPr lvl="0"/>
            <a:r>
              <a:rPr lang="en-ZA" dirty="0"/>
              <a:t>These risks are not insured by insurance companies as insurance cost/risks are too high/remains the responsibility of the business.</a:t>
            </a:r>
          </a:p>
          <a:p>
            <a:pPr lvl="0"/>
            <a:r>
              <a:rPr lang="en-ZA" dirty="0"/>
              <a:t>The insurance company cannot calculate the profitability of the risk and therefore they cannot work out a premium that the business must pay.</a:t>
            </a:r>
          </a:p>
        </p:txBody>
      </p:sp>
    </p:spTree>
    <p:extLst>
      <p:ext uri="{BB962C8B-B14F-4D97-AF65-F5344CB8AC3E}">
        <p14:creationId xmlns:p14="http://schemas.microsoft.com/office/powerpoint/2010/main" val="7164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57275"/>
          </a:xfrm>
        </p:spPr>
        <p:txBody>
          <a:bodyPr/>
          <a:lstStyle/>
          <a:p>
            <a:r>
              <a:rPr lang="en-US" b="1" dirty="0" smtClean="0"/>
              <a:t>Examples of insurable and non-insurable risks</a:t>
            </a:r>
            <a:endParaRPr lang="en-Z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425" y="1139825"/>
            <a:ext cx="5157787" cy="823912"/>
          </a:xfrm>
        </p:spPr>
        <p:txBody>
          <a:bodyPr/>
          <a:lstStyle/>
          <a:p>
            <a:r>
              <a:rPr lang="en-US" dirty="0" smtClean="0"/>
              <a:t>Insurable risks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7424" y="1963737"/>
            <a:ext cx="5157787" cy="36845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ZA" dirty="0" smtClean="0"/>
              <a:t>Theft</a:t>
            </a:r>
            <a:endParaRPr lang="en-ZA" dirty="0"/>
          </a:p>
          <a:p>
            <a:pPr lvl="0"/>
            <a:r>
              <a:rPr lang="en-ZA" dirty="0"/>
              <a:t>Fidelity insurance</a:t>
            </a:r>
          </a:p>
          <a:p>
            <a:pPr lvl="0"/>
            <a:r>
              <a:rPr lang="en-ZA" dirty="0"/>
              <a:t>Burglary</a:t>
            </a:r>
          </a:p>
          <a:p>
            <a:pPr lvl="0"/>
            <a:r>
              <a:rPr lang="en-ZA" dirty="0"/>
              <a:t>Money in transit</a:t>
            </a:r>
          </a:p>
          <a:p>
            <a:pPr lvl="0"/>
            <a:r>
              <a:rPr lang="en-ZA" dirty="0"/>
              <a:t>Fire</a:t>
            </a:r>
          </a:p>
          <a:p>
            <a:pPr lvl="0"/>
            <a:r>
              <a:rPr lang="en-ZA" dirty="0"/>
              <a:t>Natural disaster/Storms/Wind/Rain/Hail</a:t>
            </a:r>
          </a:p>
          <a:p>
            <a:pPr lvl="0"/>
            <a:r>
              <a:rPr lang="en-ZA" dirty="0"/>
              <a:t>Damage to/Loss of assets/vehicles/ equipment/buildings/premises</a:t>
            </a:r>
          </a:p>
          <a:p>
            <a:r>
              <a:rPr lang="en-ZA" dirty="0"/>
              <a:t>Injuries on premises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706" y="1141845"/>
            <a:ext cx="5183188" cy="823912"/>
          </a:xfrm>
        </p:spPr>
        <p:txBody>
          <a:bodyPr/>
          <a:lstStyle/>
          <a:p>
            <a:r>
              <a:rPr lang="en-US" dirty="0" smtClean="0"/>
              <a:t>Non-insurable risks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9951" y="2043256"/>
            <a:ext cx="5183188" cy="36845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ZA" dirty="0" smtClean="0"/>
              <a:t>Nuclear </a:t>
            </a:r>
            <a:r>
              <a:rPr lang="en-ZA" dirty="0"/>
              <a:t>weapons/war</a:t>
            </a:r>
          </a:p>
          <a:p>
            <a:pPr lvl="0"/>
            <a:r>
              <a:rPr lang="en-ZA" dirty="0"/>
              <a:t>Changes in fashion</a:t>
            </a:r>
          </a:p>
          <a:p>
            <a:pPr lvl="0"/>
            <a:r>
              <a:rPr lang="en-ZA" dirty="0"/>
              <a:t>Improvement/changes in technology</a:t>
            </a:r>
          </a:p>
          <a:p>
            <a:pPr lvl="0"/>
            <a:r>
              <a:rPr lang="en-ZA" dirty="0"/>
              <a:t>Irrecoverable debts</a:t>
            </a:r>
          </a:p>
          <a:p>
            <a:pPr lvl="0"/>
            <a:r>
              <a:rPr lang="en-ZA" dirty="0"/>
              <a:t>Financial loss due to bad management </a:t>
            </a:r>
          </a:p>
          <a:p>
            <a:pPr lvl="0"/>
            <a:r>
              <a:rPr lang="en-ZA" dirty="0"/>
              <a:t>Possible failure of a business</a:t>
            </a:r>
          </a:p>
          <a:p>
            <a:pPr lvl="0"/>
            <a:r>
              <a:rPr lang="en-ZA" dirty="0"/>
              <a:t>Shoplifting during business hours</a:t>
            </a:r>
          </a:p>
          <a:p>
            <a:r>
              <a:rPr lang="en-ZA" dirty="0"/>
              <a:t>Loss of income if stock is not received in time/Time that elapses between the ordering and delivery of goods. </a:t>
            </a:r>
          </a:p>
        </p:txBody>
      </p:sp>
    </p:spTree>
    <p:extLst>
      <p:ext uri="{BB962C8B-B14F-4D97-AF65-F5344CB8AC3E}">
        <p14:creationId xmlns:p14="http://schemas.microsoft.com/office/powerpoint/2010/main" val="8736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25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COMPULSORY INSURANCE</a:t>
            </a: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36" y="117907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ZA" sz="3300" b="1" dirty="0" smtClean="0"/>
              <a:t> Meaning </a:t>
            </a:r>
            <a:endParaRPr lang="en-ZA" sz="3300" b="1" dirty="0"/>
          </a:p>
          <a:p>
            <a:pPr lvl="0"/>
            <a:r>
              <a:rPr lang="en-ZA" dirty="0"/>
              <a:t>Compulsory insurance is insurance that is required by law </a:t>
            </a:r>
          </a:p>
          <a:p>
            <a:pPr lvl="0"/>
            <a:r>
              <a:rPr lang="en-ZA" dirty="0"/>
              <a:t>Compulsory insurance is intended to safeguard the welfare of everyone concerned. </a:t>
            </a:r>
          </a:p>
          <a:p>
            <a:pPr lvl="0"/>
            <a:r>
              <a:rPr lang="en-ZA" dirty="0"/>
              <a:t>It is regulated by Government and does not require insurance contracts/brokers.</a:t>
            </a:r>
          </a:p>
          <a:p>
            <a:pPr lvl="0"/>
            <a:r>
              <a:rPr lang="en-ZA" dirty="0"/>
              <a:t>Payment is in the form of a levy/contribution paid into a common fund from which benefits may be claimed under certain </a:t>
            </a:r>
            <a:r>
              <a:rPr lang="en-ZA" dirty="0" smtClean="0"/>
              <a:t>conditions</a:t>
            </a:r>
            <a:endParaRPr lang="en-ZA" dirty="0"/>
          </a:p>
          <a:p>
            <a:pPr marL="0" indent="0">
              <a:buNone/>
            </a:pPr>
            <a:r>
              <a:rPr lang="en-ZA" sz="3300" b="1" dirty="0" smtClean="0"/>
              <a:t>Types </a:t>
            </a:r>
            <a:endParaRPr lang="en-ZA" sz="3300" dirty="0"/>
          </a:p>
          <a:p>
            <a:pPr lvl="0"/>
            <a:r>
              <a:rPr lang="en-ZA" dirty="0"/>
              <a:t>Unemployment Insurance Fund (UIF)</a:t>
            </a:r>
          </a:p>
          <a:p>
            <a:pPr lvl="0"/>
            <a:r>
              <a:rPr lang="en-ZA" dirty="0"/>
              <a:t>Road Accident Fund (RAF)/Road Accident Benefit Scheme (RABS)</a:t>
            </a:r>
          </a:p>
          <a:p>
            <a:pPr lvl="0"/>
            <a:r>
              <a:rPr lang="en-ZA" dirty="0"/>
              <a:t>Compensation Fund/Compensation for Occupational Injuries and Diseases/COIDA</a:t>
            </a:r>
          </a:p>
        </p:txBody>
      </p:sp>
    </p:spTree>
    <p:extLst>
      <p:ext uri="{BB962C8B-B14F-4D97-AF65-F5344CB8AC3E}">
        <p14:creationId xmlns:p14="http://schemas.microsoft.com/office/powerpoint/2010/main" val="23618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ZA" sz="3600" b="1" dirty="0" smtClean="0"/>
              <a:t>Unemployment Insurance Fund (UIF)</a:t>
            </a:r>
            <a:r>
              <a:rPr lang="en-ZA" sz="3600" dirty="0" smtClean="0"/>
              <a:t/>
            </a:r>
            <a:br>
              <a:rPr lang="en-ZA" sz="3600" dirty="0" smtClean="0"/>
            </a:b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297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endParaRPr lang="en-ZA" dirty="0"/>
          </a:p>
          <a:p>
            <a:pPr lvl="0"/>
            <a:r>
              <a:rPr lang="en-ZA" dirty="0"/>
              <a:t>The UIF provides benefits to workers who have been working and become unemployed for various reasons.</a:t>
            </a:r>
          </a:p>
          <a:p>
            <a:pPr lvl="0"/>
            <a:r>
              <a:rPr lang="en-ZA" dirty="0"/>
              <a:t>Employees contribute 1% of their basic wage to UIF.</a:t>
            </a:r>
          </a:p>
          <a:p>
            <a:pPr lvl="0"/>
            <a:r>
              <a:rPr lang="en-ZA" dirty="0"/>
              <a:t>Businesses contribute 1% of basic wages towards </a:t>
            </a:r>
            <a:r>
              <a:rPr lang="en-ZA" dirty="0" smtClean="0"/>
              <a:t>UIF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The contribution of businesses towards UIF increases the amount paid out to employees that become unemployed.</a:t>
            </a:r>
          </a:p>
          <a:p>
            <a:pPr lvl="0"/>
            <a:r>
              <a:rPr lang="en-ZA" dirty="0"/>
              <a:t>All employees who work at least 24 hours per month are required to be registered for UIF/contribute to the UIF</a:t>
            </a:r>
            <a:r>
              <a:rPr lang="en-ZA" dirty="0" smtClean="0"/>
              <a:t>.</a:t>
            </a:r>
            <a:endParaRPr lang="en-ZA" dirty="0"/>
          </a:p>
          <a:p>
            <a:pPr lvl="0"/>
            <a:r>
              <a:rPr lang="en-ZA" dirty="0"/>
              <a:t>The business cannot be held responsible for unemployment cover as the UIF pays out to contributors directly/dependants of deceased contributors.</a:t>
            </a:r>
          </a:p>
          <a:p>
            <a:pPr lvl="0"/>
            <a:r>
              <a:rPr lang="en-ZA" dirty="0"/>
              <a:t>Businesses are compelled to register their employees with the fund and to pay contributions to the fund.</a:t>
            </a:r>
          </a:p>
        </p:txBody>
      </p:sp>
    </p:spTree>
    <p:extLst>
      <p:ext uri="{BB962C8B-B14F-4D97-AF65-F5344CB8AC3E}">
        <p14:creationId xmlns:p14="http://schemas.microsoft.com/office/powerpoint/2010/main" val="16386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748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Benefits </a:t>
            </a:r>
            <a:r>
              <a:rPr lang="en-ZA" b="1" dirty="0"/>
              <a:t>of UIF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66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ZA" b="1" dirty="0" smtClean="0"/>
              <a:t>1. Unemployment </a:t>
            </a:r>
            <a:r>
              <a:rPr lang="en-ZA" b="1" dirty="0"/>
              <a:t>benefits</a:t>
            </a:r>
            <a:endParaRPr lang="en-ZA" dirty="0"/>
          </a:p>
          <a:p>
            <a:pPr lvl="0"/>
            <a:r>
              <a:rPr lang="en-ZA" dirty="0"/>
              <a:t>Employees, who become unemployed/retrenched due to restructuring/an expired contract, may claim within six months after becoming unemployed.</a:t>
            </a:r>
          </a:p>
          <a:p>
            <a:pPr lvl="0"/>
            <a:r>
              <a:rPr lang="en-ZA" dirty="0"/>
              <a:t>Unemployed employees may only claim, if they contributed to UIF.</a:t>
            </a:r>
          </a:p>
          <a:p>
            <a:pPr lvl="0"/>
            <a:r>
              <a:rPr lang="en-ZA" dirty="0" smtClean="0"/>
              <a:t>If </a:t>
            </a:r>
            <a:r>
              <a:rPr lang="en-ZA" dirty="0"/>
              <a:t>a worker voluntarily terminates his/her contract, he/she may not claim.</a:t>
            </a:r>
          </a:p>
          <a:p>
            <a:pPr lvl="0"/>
            <a:r>
              <a:rPr lang="en-ZA" dirty="0"/>
              <a:t>No tax is payable on unemployment benefits.</a:t>
            </a:r>
          </a:p>
          <a:p>
            <a:pPr marL="0" indent="0">
              <a:buNone/>
            </a:pPr>
            <a:r>
              <a:rPr lang="en-ZA" dirty="0"/>
              <a:t> </a:t>
            </a:r>
          </a:p>
          <a:p>
            <a:pPr marL="0" indent="0">
              <a:buNone/>
            </a:pPr>
            <a:r>
              <a:rPr lang="en-ZA" b="1" dirty="0" smtClean="0"/>
              <a:t>2. Illness </a:t>
            </a:r>
            <a:r>
              <a:rPr lang="en-ZA" b="1" dirty="0"/>
              <a:t>benefits/ Sickness/ Disability</a:t>
            </a:r>
            <a:endParaRPr lang="en-ZA" dirty="0"/>
          </a:p>
          <a:p>
            <a:pPr lvl="0"/>
            <a:r>
              <a:rPr lang="en-ZA" dirty="0"/>
              <a:t>Employees may receive these benefits if they are unable to work for more than</a:t>
            </a:r>
          </a:p>
          <a:p>
            <a:pPr marL="0" indent="0">
              <a:buNone/>
            </a:pPr>
            <a:r>
              <a:rPr lang="en-ZA" dirty="0" smtClean="0"/>
              <a:t>    14 </a:t>
            </a:r>
            <a:r>
              <a:rPr lang="en-ZA" dirty="0"/>
              <a:t>days without receiving a salary/part of the salary.</a:t>
            </a:r>
          </a:p>
          <a:p>
            <a:pPr lvl="0"/>
            <a:r>
              <a:rPr lang="en-ZA" dirty="0"/>
              <a:t>Employees may not claim these benefits if they refuse medical treatment.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67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Benefits of </a:t>
            </a:r>
            <a:r>
              <a:rPr lang="en-ZA" b="1" dirty="0" smtClean="0"/>
              <a:t>UIF (</a:t>
            </a:r>
            <a:r>
              <a:rPr lang="en-ZA" b="1" dirty="0" err="1" smtClean="0"/>
              <a:t>Cont</a:t>
            </a:r>
            <a:r>
              <a:rPr lang="en-ZA" b="1" dirty="0" smtClean="0"/>
              <a:t>……)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b="1" dirty="0" smtClean="0"/>
              <a:t>3. Maternity </a:t>
            </a:r>
            <a:r>
              <a:rPr lang="en-ZA" b="1" dirty="0"/>
              <a:t>benefits</a:t>
            </a:r>
            <a:endParaRPr lang="en-ZA" dirty="0"/>
          </a:p>
          <a:p>
            <a:pPr lvl="0"/>
            <a:r>
              <a:rPr lang="en-ZA" dirty="0"/>
              <a:t>Pregnant employees receive these benefits for up to 4 consecutive months.</a:t>
            </a:r>
          </a:p>
          <a:p>
            <a:pPr lvl="0"/>
            <a:r>
              <a:rPr lang="en-ZA" dirty="0"/>
              <a:t>If an employee had a miscarriage, she can claim for up to six weeks/42 days.</a:t>
            </a:r>
          </a:p>
          <a:p>
            <a:pPr marL="0" indent="0">
              <a:buNone/>
            </a:pPr>
            <a:r>
              <a:rPr lang="en-ZA" dirty="0"/>
              <a:t> </a:t>
            </a:r>
          </a:p>
          <a:p>
            <a:pPr marL="0" indent="0">
              <a:buNone/>
            </a:pPr>
            <a:r>
              <a:rPr lang="en-ZA" b="1" dirty="0" smtClean="0"/>
              <a:t>4. Adoption </a:t>
            </a:r>
            <a:r>
              <a:rPr lang="en-ZA" b="1" dirty="0"/>
              <a:t>benefits</a:t>
            </a:r>
            <a:endParaRPr lang="en-ZA" dirty="0"/>
          </a:p>
          <a:p>
            <a:pPr lvl="0"/>
            <a:r>
              <a:rPr lang="en-ZA" dirty="0"/>
              <a:t>Employees may receive these benefits if they adopt a child younger than two years</a:t>
            </a:r>
            <a:r>
              <a:rPr lang="en-ZA" dirty="0" smtClean="0"/>
              <a:t>.</a:t>
            </a:r>
            <a:endParaRPr lang="en-ZA" dirty="0"/>
          </a:p>
          <a:p>
            <a:pPr lvl="0"/>
            <a:r>
              <a:rPr lang="en-ZA" dirty="0"/>
              <a:t>Only one parent/partner may claim.</a:t>
            </a:r>
          </a:p>
          <a:p>
            <a:pPr marL="0" indent="0">
              <a:buNone/>
            </a:pPr>
            <a:r>
              <a:rPr lang="en-ZA" dirty="0"/>
              <a:t> </a:t>
            </a:r>
          </a:p>
          <a:p>
            <a:pPr marL="0" indent="0">
              <a:buNone/>
            </a:pPr>
            <a:r>
              <a:rPr lang="en-ZA" b="1" dirty="0" smtClean="0"/>
              <a:t>5. Dependants</a:t>
            </a:r>
            <a:r>
              <a:rPr lang="en-ZA" b="1" dirty="0"/>
              <a:t>' benefits</a:t>
            </a:r>
            <a:endParaRPr lang="en-ZA" dirty="0"/>
          </a:p>
          <a:p>
            <a:pPr lvl="0"/>
            <a:r>
              <a:rPr lang="en-ZA" dirty="0"/>
              <a:t>Dependants may apply for these benefits if the breadwinner, who has contributed to UIF dies.</a:t>
            </a:r>
          </a:p>
          <a:p>
            <a:pPr lvl="0"/>
            <a:r>
              <a:rPr lang="en-ZA" dirty="0"/>
              <a:t>The spouse of the deceased may claim, whether he/she is employed or not.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97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Road </a:t>
            </a:r>
            <a:r>
              <a:rPr lang="en-ZA" b="1" dirty="0"/>
              <a:t>Accident Fund (RAF)/Road Accident Benefit Scheme (RABS)</a:t>
            </a:r>
            <a:r>
              <a:rPr lang="en-ZA" dirty="0"/>
              <a:t/>
            </a:r>
            <a:br>
              <a:rPr lang="en-ZA" dirty="0"/>
            </a:br>
            <a:r>
              <a:rPr lang="en-Z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87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ZA" dirty="0" smtClean="0"/>
              <a:t>RAF/RABS </a:t>
            </a:r>
            <a:r>
              <a:rPr lang="en-ZA" dirty="0"/>
              <a:t>insures road-users against the negligence of </a:t>
            </a:r>
            <a:r>
              <a:rPr lang="en-ZA" dirty="0" smtClean="0"/>
              <a:t>other road </a:t>
            </a:r>
            <a:r>
              <a:rPr lang="en-ZA" dirty="0"/>
              <a:t>users.</a:t>
            </a:r>
          </a:p>
          <a:p>
            <a:pPr lvl="0"/>
            <a:r>
              <a:rPr lang="en-ZA" dirty="0" smtClean="0"/>
              <a:t>Provides </a:t>
            </a:r>
            <a:r>
              <a:rPr lang="en-ZA" dirty="0"/>
              <a:t>compulsory cover for all road users in South Africa, which include South African businesses.</a:t>
            </a:r>
          </a:p>
          <a:p>
            <a:pPr lvl="0"/>
            <a:r>
              <a:rPr lang="en-ZA" dirty="0"/>
              <a:t>Drivers of business vehicles are indemnified against claims by persons injured in vehicle accidents.</a:t>
            </a:r>
          </a:p>
          <a:p>
            <a:pPr lvl="0"/>
            <a:r>
              <a:rPr lang="en-ZA" dirty="0" smtClean="0"/>
              <a:t>Funded </a:t>
            </a:r>
            <a:r>
              <a:rPr lang="en-ZA" dirty="0"/>
              <a:t>by a levy on the sale of </a:t>
            </a:r>
            <a:r>
              <a:rPr lang="en-ZA" dirty="0" smtClean="0"/>
              <a:t>fuel.</a:t>
            </a:r>
            <a:endParaRPr lang="en-ZA" dirty="0"/>
          </a:p>
          <a:p>
            <a:pPr lvl="0"/>
            <a:r>
              <a:rPr lang="en-ZA" dirty="0"/>
              <a:t>The next of kin of workers/ breadwinners who are injured/killed in road accidents, may claim directly from RAF/RABS.</a:t>
            </a:r>
          </a:p>
          <a:p>
            <a:pPr lvl="0"/>
            <a:r>
              <a:rPr lang="en-ZA" dirty="0"/>
              <a:t>Injured parties and negligent drivers are both covered by RAF/RABS.</a:t>
            </a:r>
          </a:p>
          <a:p>
            <a:pPr lvl="0"/>
            <a:r>
              <a:rPr lang="en-ZA" dirty="0" smtClean="0"/>
              <a:t>Injured </a:t>
            </a:r>
            <a:r>
              <a:rPr lang="en-ZA" dirty="0"/>
              <a:t>party will be compensated, irrespective of whether the negligent driver is </a:t>
            </a:r>
            <a:r>
              <a:rPr lang="en-ZA" dirty="0" smtClean="0"/>
              <a:t>uninsured.</a:t>
            </a:r>
            <a:endParaRPr lang="en-ZA" dirty="0"/>
          </a:p>
          <a:p>
            <a:pPr lvl="0"/>
            <a:r>
              <a:rPr lang="en-ZA" dirty="0" smtClean="0"/>
              <a:t>Aims </a:t>
            </a:r>
            <a:r>
              <a:rPr lang="en-ZA" dirty="0"/>
              <a:t>to simplify/speed up the claims process as victims of road accidents no longer have to prove who caused the accident.</a:t>
            </a:r>
          </a:p>
          <a:p>
            <a:pPr lvl="0"/>
            <a:r>
              <a:rPr lang="en-ZA" dirty="0" smtClean="0"/>
              <a:t>Enables </a:t>
            </a:r>
            <a:r>
              <a:rPr lang="en-ZA" dirty="0"/>
              <a:t>road accident victims speedy access to medical care as delays due to the investigation into accidents has been minimised.</a:t>
            </a:r>
          </a:p>
        </p:txBody>
      </p:sp>
    </p:spTree>
    <p:extLst>
      <p:ext uri="{BB962C8B-B14F-4D97-AF65-F5344CB8AC3E}">
        <p14:creationId xmlns:p14="http://schemas.microsoft.com/office/powerpoint/2010/main" val="35264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Compensation Fund/Compensation for Occupational Injuries and Diseases/COIDA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ZA" dirty="0" smtClean="0"/>
              <a:t>Compensates </a:t>
            </a:r>
            <a:r>
              <a:rPr lang="en-ZA" dirty="0"/>
              <a:t>employees for injuries and diseases incurred at work.</a:t>
            </a:r>
          </a:p>
          <a:p>
            <a:pPr lvl="0"/>
            <a:r>
              <a:rPr lang="en-ZA" dirty="0"/>
              <a:t>Compensation paid is determined by the degree of disablement.</a:t>
            </a:r>
          </a:p>
          <a:p>
            <a:pPr lvl="0"/>
            <a:r>
              <a:rPr lang="en-ZA" dirty="0"/>
              <a:t>The contribution payable is reviewed every few years according to the risk associated with that type of work.</a:t>
            </a:r>
          </a:p>
          <a:p>
            <a:pPr lvl="0"/>
            <a:r>
              <a:rPr lang="en-ZA" dirty="0"/>
              <a:t>All employers are obliged to register with the compensation fund so that employees may be compensated for accidents and diseases sustained in the workplace.</a:t>
            </a:r>
          </a:p>
          <a:p>
            <a:pPr lvl="0"/>
            <a:r>
              <a:rPr lang="en-ZA" dirty="0"/>
              <a:t>The fund covers employers for any legal claim that workers may bring against them</a:t>
            </a:r>
            <a:r>
              <a:rPr lang="en-ZA" dirty="0" smtClean="0"/>
              <a:t>.</a:t>
            </a:r>
          </a:p>
          <a:p>
            <a:pPr lvl="0"/>
            <a:r>
              <a:rPr lang="en-ZA" dirty="0" smtClean="0"/>
              <a:t> </a:t>
            </a:r>
            <a:r>
              <a:rPr lang="en-ZA" dirty="0"/>
              <a:t>Employers are required to report all accidents within 7 days and occupational diseases within 14 days to the Compensation Commissioner.</a:t>
            </a:r>
          </a:p>
          <a:p>
            <a:pPr lvl="0"/>
            <a:r>
              <a:rPr lang="en-ZA" dirty="0"/>
              <a:t>Employers are responsible for contributing towards the fund and may not claim money back from </a:t>
            </a:r>
            <a:r>
              <a:rPr lang="en-ZA" dirty="0" smtClean="0"/>
              <a:t>employees.</a:t>
            </a:r>
            <a:endParaRPr lang="en-ZA" dirty="0"/>
          </a:p>
          <a:p>
            <a:pPr lvl="0"/>
            <a:r>
              <a:rPr lang="en-ZA" dirty="0"/>
              <a:t>In the event of the death of an employee as a result of a work related accident/ disease, his/her dependant(s) will receive financial support.</a:t>
            </a:r>
          </a:p>
          <a:p>
            <a:pPr lvl="0"/>
            <a:r>
              <a:rPr lang="en-ZA" dirty="0"/>
              <a:t>Employees do not have to contribute towards this fund.</a:t>
            </a:r>
          </a:p>
          <a:p>
            <a:pPr marL="0" lvl="0" indent="0">
              <a:buNone/>
            </a:pPr>
            <a:endParaRPr lang="en-ZA" dirty="0"/>
          </a:p>
          <a:p>
            <a:pPr lvl="0"/>
            <a:endParaRPr lang="en-ZA" dirty="0" smtClean="0"/>
          </a:p>
          <a:p>
            <a:pPr lvl="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75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 layout (continued)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583"/>
            <a:ext cx="10515600" cy="4679089"/>
          </a:xfrm>
        </p:spPr>
        <p:txBody>
          <a:bodyPr>
            <a:normAutofit lnSpcReduction="10000"/>
          </a:bodyPr>
          <a:lstStyle/>
          <a:p>
            <a:pPr lvl="0"/>
            <a:r>
              <a:rPr lang="en-ZA" dirty="0" smtClean="0"/>
              <a:t>Name/Mention/Explain/ Discuss the following principles of insurance:</a:t>
            </a:r>
          </a:p>
          <a:p>
            <a:pPr lvl="0"/>
            <a:r>
              <a:rPr lang="en-ZA" dirty="0" smtClean="0"/>
              <a:t>Indemnification/Indemnity </a:t>
            </a:r>
          </a:p>
          <a:p>
            <a:pPr lvl="0"/>
            <a:r>
              <a:rPr lang="en-ZA" dirty="0" smtClean="0"/>
              <a:t>Security/Certainty </a:t>
            </a:r>
          </a:p>
          <a:p>
            <a:pPr lvl="0"/>
            <a:r>
              <a:rPr lang="en-ZA" dirty="0" smtClean="0"/>
              <a:t>Utmost good faith </a:t>
            </a:r>
          </a:p>
          <a:p>
            <a:pPr lvl="0"/>
            <a:r>
              <a:rPr lang="en-ZA" dirty="0" smtClean="0"/>
              <a:t>Insurable interest </a:t>
            </a:r>
          </a:p>
          <a:p>
            <a:pPr lvl="0"/>
            <a:r>
              <a:rPr lang="en-ZA" dirty="0" smtClean="0"/>
              <a:t>Apply the average clause to calculate the compensation in the case of under-insurance.</a:t>
            </a:r>
          </a:p>
          <a:p>
            <a:pPr lvl="0"/>
            <a:r>
              <a:rPr lang="en-ZA" dirty="0" smtClean="0"/>
              <a:t>Discuss/Explain the advantages/importance of insurance.</a:t>
            </a:r>
          </a:p>
          <a:p>
            <a:pPr lvl="0"/>
            <a:r>
              <a:rPr lang="en-ZA" dirty="0" smtClean="0"/>
              <a:t>Explain the meaning of insurable and non-insurable risks.</a:t>
            </a:r>
          </a:p>
          <a:p>
            <a:r>
              <a:rPr lang="en-ZA" dirty="0" smtClean="0"/>
              <a:t>Outline/Mention/Give examples of insurable and non-insurable risks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17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/>
              <a:t>Differences between compulsory and non-compulsory insurance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2117"/>
          </a:xfrm>
        </p:spPr>
        <p:txBody>
          <a:bodyPr/>
          <a:lstStyle/>
          <a:p>
            <a:r>
              <a:rPr lang="en-US" dirty="0" smtClean="0"/>
              <a:t>Compulsory insurance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2113280"/>
            <a:ext cx="5337175" cy="4076383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Required by </a:t>
            </a:r>
            <a:r>
              <a:rPr lang="en-ZA" dirty="0" smtClean="0"/>
              <a:t>Law</a:t>
            </a:r>
          </a:p>
          <a:p>
            <a:r>
              <a:rPr lang="en-ZA" dirty="0" smtClean="0"/>
              <a:t> </a:t>
            </a:r>
            <a:r>
              <a:rPr lang="en-ZA" dirty="0"/>
              <a:t>It is regulated by Government and does not require insurance </a:t>
            </a:r>
            <a:r>
              <a:rPr lang="en-ZA" dirty="0" smtClean="0"/>
              <a:t>contracts/brokers</a:t>
            </a:r>
          </a:p>
          <a:p>
            <a:r>
              <a:rPr lang="en-ZA" dirty="0" smtClean="0"/>
              <a:t>Payment </a:t>
            </a:r>
            <a:r>
              <a:rPr lang="en-ZA" dirty="0"/>
              <a:t>is in the form of a levy/contribution paid into a common fund from which benefits may be claimed under certain </a:t>
            </a:r>
            <a:r>
              <a:rPr lang="en-ZA" dirty="0" smtClean="0"/>
              <a:t>conditions</a:t>
            </a:r>
          </a:p>
          <a:p>
            <a:pPr marL="0" indent="0">
              <a:buNone/>
            </a:pPr>
            <a:r>
              <a:rPr lang="en-ZA" b="1" dirty="0" smtClean="0"/>
              <a:t>    Examples</a:t>
            </a:r>
            <a:endParaRPr lang="en-ZA" dirty="0"/>
          </a:p>
          <a:p>
            <a:r>
              <a:rPr lang="en-ZA" dirty="0"/>
              <a:t>UIF, RAF and Compensation Fund/COIDA 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609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Non-compulsory insurance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7575" y="2113280"/>
            <a:ext cx="6082665" cy="4076383"/>
          </a:xfrm>
        </p:spPr>
        <p:txBody>
          <a:bodyPr>
            <a:normAutofit fontScale="85000" lnSpcReduction="20000"/>
          </a:bodyPr>
          <a:lstStyle/>
          <a:p>
            <a:r>
              <a:rPr lang="en-ZA" sz="3300" dirty="0"/>
              <a:t>Is </a:t>
            </a:r>
            <a:r>
              <a:rPr lang="en-ZA" sz="3300" dirty="0" smtClean="0"/>
              <a:t>voluntary</a:t>
            </a:r>
          </a:p>
          <a:p>
            <a:r>
              <a:rPr lang="en-ZA" sz="3300" dirty="0" smtClean="0"/>
              <a:t>Insured </a:t>
            </a:r>
            <a:r>
              <a:rPr lang="en-ZA" sz="3300" dirty="0"/>
              <a:t>will enter into a legal insurance contract with the insurer, who may be </a:t>
            </a:r>
            <a:r>
              <a:rPr lang="en-ZA" sz="3300" dirty="0" smtClean="0"/>
              <a:t>represented by an insurance broker.</a:t>
            </a:r>
          </a:p>
          <a:p>
            <a:r>
              <a:rPr lang="en-ZA" sz="3300" dirty="0" smtClean="0"/>
              <a:t>Monthly/Annual </a:t>
            </a:r>
            <a:r>
              <a:rPr lang="en-ZA" sz="3300" dirty="0"/>
              <a:t>payments/premiums that must be paid in order to enjoy cover for a </a:t>
            </a:r>
            <a:r>
              <a:rPr lang="en-ZA" sz="3300" dirty="0" smtClean="0"/>
              <a:t>nominated risk.</a:t>
            </a:r>
          </a:p>
          <a:p>
            <a:pPr marL="0" indent="0">
              <a:buNone/>
            </a:pPr>
            <a:r>
              <a:rPr lang="en-ZA" sz="3300" b="1" dirty="0" smtClean="0"/>
              <a:t> </a:t>
            </a:r>
            <a:r>
              <a:rPr lang="en-ZA" sz="3300" b="1" dirty="0"/>
              <a:t>Examples</a:t>
            </a:r>
            <a:endParaRPr lang="en-ZA" sz="3300" dirty="0"/>
          </a:p>
          <a:p>
            <a:r>
              <a:rPr lang="en-ZA" sz="3300" dirty="0"/>
              <a:t>Short term insurance/Multi-peril insurance (theft, fire, etc.) Long term insurance/Life insurance </a:t>
            </a:r>
            <a:endParaRPr lang="en-ZA" sz="3300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97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Meaning of insurance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dirty="0" smtClean="0"/>
              <a:t>refers </a:t>
            </a:r>
            <a:r>
              <a:rPr lang="en-ZA" dirty="0"/>
              <a:t>to cover for a possible event that may cause a specified loss/ damage.</a:t>
            </a:r>
          </a:p>
          <a:p>
            <a:pPr lvl="0"/>
            <a:r>
              <a:rPr lang="en-ZA" dirty="0"/>
              <a:t>An agreement whereby the insurer undertakes to indemnify the insured in the event of a specified loss/damage.</a:t>
            </a:r>
          </a:p>
          <a:p>
            <a:pPr lvl="0"/>
            <a:r>
              <a:rPr lang="en-ZA" dirty="0"/>
              <a:t>The insured has to pay a premium for specified losses/damages covered.</a:t>
            </a:r>
          </a:p>
          <a:p>
            <a:pPr lvl="0"/>
            <a:r>
              <a:rPr lang="en-ZA" dirty="0"/>
              <a:t>A contract between a person/business/insured requiring insurance cover and the insurance company/insurer bearing the financial risk.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11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039" y="865597"/>
            <a:ext cx="7469312" cy="110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INSURANCE</a:t>
            </a:r>
          </a:p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(Elaborate on meaning)</a:t>
            </a:r>
            <a:endParaRPr lang="en-ZA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497" y="2650732"/>
            <a:ext cx="3328827" cy="2373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NON-COMPULSORY</a:t>
            </a:r>
          </a:p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(Elaborate on meaning)</a:t>
            </a:r>
            <a:r>
              <a:rPr lang="en-US" sz="2000" b="1" dirty="0" smtClean="0"/>
              <a:t> </a:t>
            </a:r>
            <a:endParaRPr lang="en-ZA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7633699" y="2722652"/>
            <a:ext cx="3205537" cy="2301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COMPULSORY</a:t>
            </a:r>
            <a:b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(Elaborate on meaning)</a:t>
            </a:r>
            <a:r>
              <a:rPr lang="en-US" sz="2000" b="1" dirty="0" smtClean="0"/>
              <a:t> </a:t>
            </a:r>
            <a:endParaRPr lang="en-ZA" sz="2000" b="1" dirty="0"/>
          </a:p>
        </p:txBody>
      </p:sp>
      <p:sp>
        <p:nvSpPr>
          <p:cNvPr id="8" name="Down Arrow 7"/>
          <p:cNvSpPr/>
          <p:nvPr/>
        </p:nvSpPr>
        <p:spPr>
          <a:xfrm flipH="1">
            <a:off x="3836883" y="2049694"/>
            <a:ext cx="560456" cy="585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Down Arrow 8"/>
          <p:cNvSpPr/>
          <p:nvPr/>
        </p:nvSpPr>
        <p:spPr>
          <a:xfrm>
            <a:off x="8625154" y="2095929"/>
            <a:ext cx="452063" cy="554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Left-Right Arrow 9"/>
          <p:cNvSpPr/>
          <p:nvPr/>
        </p:nvSpPr>
        <p:spPr>
          <a:xfrm>
            <a:off x="4397339" y="3411020"/>
            <a:ext cx="3236360" cy="11301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Differentiate</a:t>
            </a:r>
            <a:endParaRPr lang="en-Z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7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NON-COMPULSORY – (meaning)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dirty="0" smtClean="0"/>
              <a:t>It </a:t>
            </a:r>
            <a:r>
              <a:rPr lang="en-ZA" dirty="0"/>
              <a:t>is </a:t>
            </a:r>
            <a:r>
              <a:rPr lang="en-ZA" dirty="0" smtClean="0"/>
              <a:t>voluntary and </a:t>
            </a:r>
            <a:r>
              <a:rPr lang="en-ZA" dirty="0"/>
              <a:t>is not required by </a:t>
            </a:r>
            <a:r>
              <a:rPr lang="en-ZA" dirty="0" smtClean="0"/>
              <a:t>law.</a:t>
            </a:r>
            <a:endParaRPr lang="en-ZA" dirty="0"/>
          </a:p>
          <a:p>
            <a:pPr lvl="0"/>
            <a:r>
              <a:rPr lang="en-ZA" dirty="0" smtClean="0"/>
              <a:t>Transfers </a:t>
            </a:r>
            <a:r>
              <a:rPr lang="en-ZA" dirty="0"/>
              <a:t>the risk of something happening onto the insurance company.</a:t>
            </a:r>
          </a:p>
          <a:p>
            <a:pPr lvl="0"/>
            <a:r>
              <a:rPr lang="en-ZA" dirty="0"/>
              <a:t>These risks include theft, damaged cars, damaged buildings/ premises/injuries on premises etc.</a:t>
            </a:r>
          </a:p>
          <a:p>
            <a:pPr lvl="0"/>
            <a:r>
              <a:rPr lang="en-ZA" dirty="0"/>
              <a:t>Non-compulsory can be divided into:</a:t>
            </a:r>
          </a:p>
          <a:p>
            <a:pPr lvl="0"/>
            <a:r>
              <a:rPr lang="en-ZA" b="1" dirty="0"/>
              <a:t>Short-term </a:t>
            </a:r>
            <a:r>
              <a:rPr lang="en-ZA" dirty="0"/>
              <a:t>insurance e.g. fire, theft etc. </a:t>
            </a:r>
          </a:p>
          <a:p>
            <a:r>
              <a:rPr lang="en-ZA" b="1" dirty="0"/>
              <a:t>Long-term</a:t>
            </a:r>
            <a:r>
              <a:rPr lang="en-ZA" dirty="0"/>
              <a:t> insurance e.g. retirement/death </a:t>
            </a:r>
            <a:r>
              <a:rPr lang="en-ZA" dirty="0" err="1"/>
              <a:t>etc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46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790"/>
          </a:xfrm>
        </p:spPr>
        <p:txBody>
          <a:bodyPr>
            <a:normAutofit/>
          </a:bodyPr>
          <a:lstStyle/>
          <a:p>
            <a:r>
              <a:rPr lang="en-US" b="1" dirty="0" smtClean="0"/>
              <a:t>INSURANCE CONCEPTS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 smtClean="0"/>
              <a:t> 1. Over </a:t>
            </a:r>
            <a:r>
              <a:rPr lang="en-ZA" b="1" dirty="0"/>
              <a:t>insurance</a:t>
            </a:r>
            <a:endParaRPr lang="en-ZA" dirty="0"/>
          </a:p>
          <a:p>
            <a:pPr lvl="0"/>
            <a:r>
              <a:rPr lang="en-ZA" dirty="0"/>
              <a:t>Over insurance is when the item is insured for more than the actual market value.</a:t>
            </a:r>
          </a:p>
          <a:p>
            <a:pPr lvl="0"/>
            <a:r>
              <a:rPr lang="en-ZA" dirty="0"/>
              <a:t>Businesses will not receive a pay-out larger than the value of the loss at market value. </a:t>
            </a:r>
          </a:p>
          <a:p>
            <a:r>
              <a:rPr lang="en-ZA" dirty="0"/>
              <a:t>This means that the extra money paid for the premiums will not be paid out to the insurer if there is a claim for a loss</a:t>
            </a:r>
          </a:p>
        </p:txBody>
      </p:sp>
    </p:spTree>
    <p:extLst>
      <p:ext uri="{BB962C8B-B14F-4D97-AF65-F5344CB8AC3E}">
        <p14:creationId xmlns:p14="http://schemas.microsoft.com/office/powerpoint/2010/main" val="183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CONCEPTS (</a:t>
            </a:r>
            <a:r>
              <a:rPr lang="en-US" dirty="0" err="1" smtClean="0"/>
              <a:t>cont</a:t>
            </a:r>
            <a:r>
              <a:rPr lang="en-US" dirty="0" smtClean="0"/>
              <a:t>….)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 smtClean="0"/>
              <a:t>2. Under-insurance </a:t>
            </a:r>
            <a:endParaRPr lang="en-ZA" dirty="0"/>
          </a:p>
          <a:p>
            <a:pPr lvl="0"/>
            <a:r>
              <a:rPr lang="en-ZA" dirty="0"/>
              <a:t>The </a:t>
            </a:r>
            <a:r>
              <a:rPr lang="en-ZA" dirty="0" smtClean="0"/>
              <a:t>asset </a:t>
            </a:r>
            <a:r>
              <a:rPr lang="en-ZA" dirty="0"/>
              <a:t>is insured for less than the </a:t>
            </a:r>
            <a:r>
              <a:rPr lang="en-ZA" dirty="0" smtClean="0"/>
              <a:t>actual </a:t>
            </a:r>
            <a:r>
              <a:rPr lang="en-ZA" dirty="0"/>
              <a:t>value of the property/assets</a:t>
            </a:r>
          </a:p>
          <a:p>
            <a:pPr lvl="0"/>
            <a:r>
              <a:rPr lang="en-ZA" dirty="0"/>
              <a:t>If a business is insured for an amount that is under the actual market value of goods or service, the </a:t>
            </a:r>
            <a:r>
              <a:rPr lang="en-ZA" dirty="0" smtClean="0"/>
              <a:t>insured </a:t>
            </a:r>
            <a:r>
              <a:rPr lang="en-ZA" dirty="0"/>
              <a:t>will only be paid out for the amount that </a:t>
            </a:r>
            <a:r>
              <a:rPr lang="en-ZA" dirty="0" smtClean="0"/>
              <a:t>the assets </a:t>
            </a:r>
            <a:r>
              <a:rPr lang="en-ZA" dirty="0"/>
              <a:t>are insured for.</a:t>
            </a:r>
          </a:p>
          <a:p>
            <a:r>
              <a:rPr lang="en-ZA" dirty="0"/>
              <a:t>The insurer usually applies the average clause to calculate the amount of money that must be compensated to the insured if </a:t>
            </a:r>
            <a:r>
              <a:rPr lang="en-ZA" dirty="0" smtClean="0"/>
              <a:t>the assets </a:t>
            </a:r>
            <a:r>
              <a:rPr lang="en-ZA" dirty="0"/>
              <a:t>are under insured</a:t>
            </a:r>
          </a:p>
        </p:txBody>
      </p:sp>
    </p:spTree>
    <p:extLst>
      <p:ext uri="{BB962C8B-B14F-4D97-AF65-F5344CB8AC3E}">
        <p14:creationId xmlns:p14="http://schemas.microsoft.com/office/powerpoint/2010/main" val="29968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CONCEPTS (</a:t>
            </a:r>
            <a:r>
              <a:rPr lang="en-US" dirty="0" err="1" smtClean="0"/>
              <a:t>cont</a:t>
            </a:r>
            <a:r>
              <a:rPr lang="en-US" dirty="0" smtClean="0"/>
              <a:t>….)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 smtClean="0"/>
              <a:t>3. Average </a:t>
            </a:r>
            <a:r>
              <a:rPr lang="en-ZA" b="1" dirty="0"/>
              <a:t>clause</a:t>
            </a:r>
            <a:endParaRPr lang="en-ZA" dirty="0"/>
          </a:p>
          <a:p>
            <a:pPr lvl="0"/>
            <a:r>
              <a:rPr lang="en-ZA" dirty="0"/>
              <a:t>A stipulation set by the insurer which is applicable when </a:t>
            </a:r>
            <a:r>
              <a:rPr lang="en-ZA" dirty="0" smtClean="0"/>
              <a:t>the asset </a:t>
            </a:r>
            <a:r>
              <a:rPr lang="en-ZA" dirty="0"/>
              <a:t>is under insured/insured for less than its market value.</a:t>
            </a:r>
          </a:p>
          <a:p>
            <a:pPr lvl="0"/>
            <a:r>
              <a:rPr lang="en-ZA" dirty="0"/>
              <a:t>The insurer will pay for insured loss/damages in proportion to the insured value.</a:t>
            </a:r>
          </a:p>
          <a:p>
            <a:pPr lvl="0"/>
            <a:r>
              <a:rPr lang="en-ZA" dirty="0"/>
              <a:t>This means that the insured is responsible for a part of the risk that is not insured.</a:t>
            </a:r>
          </a:p>
          <a:p>
            <a:r>
              <a:rPr lang="en-ZA" b="1" dirty="0"/>
              <a:t>NOTE: The average clause applies when goods/assets are under insured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278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2142</Words>
  <Application>Microsoft Office PowerPoint</Application>
  <PresentationFormat>Widescreen</PresentationFormat>
  <Paragraphs>264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Office Theme</vt:lpstr>
      <vt:lpstr>Building Blocks for Growth</vt:lpstr>
      <vt:lpstr>Content layout according to Exam Guidelines-2020</vt:lpstr>
      <vt:lpstr>Content layout (continued)</vt:lpstr>
      <vt:lpstr>Meaning of insurance</vt:lpstr>
      <vt:lpstr>PowerPoint Presentation</vt:lpstr>
      <vt:lpstr>NON-COMPULSORY – (meaning)</vt:lpstr>
      <vt:lpstr>INSURANCE CONCEPTS</vt:lpstr>
      <vt:lpstr>INSURANCE CONCEPTS (cont….)</vt:lpstr>
      <vt:lpstr>INSURANCE CONCEPTS (cont….)</vt:lpstr>
      <vt:lpstr>Formula for calculating the average clause</vt:lpstr>
      <vt:lpstr>PowerPoint Presentation</vt:lpstr>
      <vt:lpstr>PowerPoint Presentation</vt:lpstr>
      <vt:lpstr>INSURANCE CONCEPTS (cont….)</vt:lpstr>
      <vt:lpstr>PowerPoint Presentation</vt:lpstr>
      <vt:lpstr>PowerPoint Presentation</vt:lpstr>
      <vt:lpstr>Examples of short term and long term insurance </vt:lpstr>
      <vt:lpstr>Principles of insurance</vt:lpstr>
      <vt:lpstr>Principles of insurance (Cont….)</vt:lpstr>
      <vt:lpstr>Principles of insurance (Cont….)</vt:lpstr>
      <vt:lpstr>Principles of insurance (Cont….)</vt:lpstr>
      <vt:lpstr>Advantages/Importance of insurance for businesses</vt:lpstr>
      <vt:lpstr>Insurable and non-insurable risks</vt:lpstr>
      <vt:lpstr>Examples of insurable and non-insurable risks</vt:lpstr>
      <vt:lpstr>COMPULSORY INSURANCE</vt:lpstr>
      <vt:lpstr>Unemployment Insurance Fund (UIF) </vt:lpstr>
      <vt:lpstr> Benefits of UIF </vt:lpstr>
      <vt:lpstr>Benefits of UIF (Cont……)</vt:lpstr>
      <vt:lpstr> Road Accident Fund (RAF)/Road Accident Benefit Scheme (RABS)  </vt:lpstr>
      <vt:lpstr>Compensation Fund/Compensation for Occupational Injuries and Diseases/COIDA </vt:lpstr>
      <vt:lpstr>Differences between compulsory and non-compulsory insurance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 for Growth</dc:title>
  <dc:creator>User</dc:creator>
  <cp:lastModifiedBy>Dr. T Rantsane</cp:lastModifiedBy>
  <cp:revision>26</cp:revision>
  <dcterms:created xsi:type="dcterms:W3CDTF">2020-05-15T21:46:44Z</dcterms:created>
  <dcterms:modified xsi:type="dcterms:W3CDTF">2020-05-19T12:02:10Z</dcterms:modified>
</cp:coreProperties>
</file>