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3D144-7954-41F3-8026-387038ABB135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FEB2F-2169-4D06-95C5-34F8E7284B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5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39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4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55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6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8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59:notes"/>
          <p:cNvSpPr txBox="1">
            <a:spLocks noGrp="1"/>
          </p:cNvSpPr>
          <p:nvPr>
            <p:ph type="body" idx="1"/>
          </p:nvPr>
        </p:nvSpPr>
        <p:spPr>
          <a:xfrm>
            <a:off x="1001712" y="3271837"/>
            <a:ext cx="8016900" cy="3100500"/>
          </a:xfrm>
          <a:prstGeom prst="rect">
            <a:avLst/>
          </a:prstGeom>
        </p:spPr>
        <p:txBody>
          <a:bodyPr spcFirstLastPara="1" wrap="square" lIns="96600" tIns="48300" rIns="96600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74FBD6-AC3B-4A1A-893D-E127FB57DC4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362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FD5247-43AD-4156-A162-911BEC93302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0E04FD-4B78-4006-AD7E-B563EDAB5A01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60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4CE54F-DC16-4ADD-AEC6-790B2E3F410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08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59FBF3-27D1-4068-8E63-880747B7EFF9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7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CAFAED-056B-4DF5-B642-26F9E8503F6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83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B03051-1666-4E44-B6E8-1F3FE998422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4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7DFB7-9095-44AF-B023-1C6ED9371BB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767517-B2F7-49DA-B49A-2DC9E5FDED7A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0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05B003-F897-47B6-AAEB-DD6DDCE84C8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02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9CF2C2-628D-4C89-B781-19A2BDF451D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133AF8-A164-4483-8F31-0EEEFEE5D8B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5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71D8E1-81F9-4449-8A0F-2B490D1AE3F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026" name="Object 13"/>
          <p:cNvGraphicFramePr>
            <a:graphicFrameLocks noChangeAspect="1"/>
          </p:cNvGraphicFramePr>
          <p:nvPr/>
        </p:nvGraphicFramePr>
        <p:xfrm>
          <a:off x="0" y="0"/>
          <a:ext cx="12192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Slide" r:id="rId15" imgW="4571999" imgH="3428852" progId="PowerPoint.Slide.8">
                  <p:embed/>
                </p:oleObj>
              </mc:Choice>
              <mc:Fallback>
                <p:oleObj name="Slide" r:id="rId15" imgW="4571999" imgH="3428852" progId="PowerPoint.Slide.8">
                  <p:embed/>
                  <p:pic>
                    <p:nvPicPr>
                      <p:cNvPr id="102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8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762000"/>
            <a:ext cx="8839200" cy="5029200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eaLnBrk="1" hangingPunct="1"/>
            <a:br>
              <a:rPr lang="en-US" sz="3800" b="1" dirty="0">
                <a:latin typeface="Century Gothic" pitchFamily="34" charset="0"/>
              </a:rPr>
            </a:br>
            <a:r>
              <a:rPr lang="en-US" sz="4800" b="1" dirty="0">
                <a:latin typeface="Century Gothic" pitchFamily="34" charset="0"/>
              </a:rPr>
              <a:t>FREE STATE  </a:t>
            </a:r>
            <a:br>
              <a:rPr lang="en-US" sz="4800" b="1" dirty="0">
                <a:latin typeface="Century Gothic" pitchFamily="34" charset="0"/>
              </a:rPr>
            </a:br>
            <a:r>
              <a:rPr lang="en-US" sz="4800" b="1" dirty="0">
                <a:latin typeface="Century Gothic" pitchFamily="34" charset="0"/>
              </a:rPr>
              <a:t>Department of Education</a:t>
            </a:r>
            <a:br>
              <a:rPr lang="en-US" sz="4800" b="1" dirty="0">
                <a:latin typeface="Century Gothic" pitchFamily="34" charset="0"/>
              </a:rPr>
            </a:br>
            <a:br>
              <a:rPr lang="en-US" sz="4800" b="1" dirty="0">
                <a:latin typeface="Century Gothic" pitchFamily="34" charset="0"/>
              </a:rPr>
            </a:br>
            <a:r>
              <a:rPr lang="en-ZA" sz="4800" b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PYEI Phase II</a:t>
            </a:r>
            <a:br>
              <a:rPr lang="en-ZA" sz="4800" b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ZA" sz="4800" b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ZA" sz="4800" b="1" dirty="0">
                <a:latin typeface="Calibri" panose="020F0502020204030204" pitchFamily="34" charset="0"/>
                <a:ea typeface="Calibri" panose="020F0502020204030204" pitchFamily="34" charset="0"/>
              </a:rPr>
              <a:t>Occupational Health &amp; Safety</a:t>
            </a:r>
            <a:br>
              <a:rPr lang="en-ZA" sz="4800" b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ZA" sz="4800" b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US" sz="4800" b="1" dirty="0">
                <a:solidFill>
                  <a:srgbClr val="002060"/>
                </a:solidFill>
                <a:latin typeface="Century Gothic" pitchFamily="34" charset="0"/>
              </a:rPr>
            </a:br>
            <a:br>
              <a:rPr lang="en-US" sz="4800" b="1" dirty="0">
                <a:solidFill>
                  <a:schemeClr val="bg2"/>
                </a:solidFill>
                <a:latin typeface="Century Gothic" pitchFamily="34" charset="0"/>
              </a:rPr>
            </a:br>
            <a:endParaRPr lang="en-US" sz="4800" b="1" dirty="0">
              <a:solidFill>
                <a:schemeClr val="bg2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06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69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10</a:t>
            </a:fld>
            <a:endParaRPr/>
          </a:p>
        </p:txBody>
      </p:sp>
      <p:sp>
        <p:nvSpPr>
          <p:cNvPr id="614" name="Google Shape;614;p69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Emergency Preparedness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615" name="Google Shape;615;p69"/>
          <p:cNvSpPr txBox="1">
            <a:spLocks noGrp="1"/>
          </p:cNvSpPr>
          <p:nvPr>
            <p:ph type="body" idx="1"/>
          </p:nvPr>
        </p:nvSpPr>
        <p:spPr>
          <a:xfrm>
            <a:off x="1774825" y="1052512"/>
            <a:ext cx="4033800" cy="5462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Everyone needs to know what to do in an emergency</a:t>
            </a:r>
            <a:endParaRPr dirty="0"/>
          </a:p>
          <a:p>
            <a:pPr indent="-2159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All persons on the work site should be trained and informed</a:t>
            </a:r>
            <a:endParaRPr dirty="0"/>
          </a:p>
          <a:p>
            <a:pPr indent="-2159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Be prepared </a:t>
            </a:r>
            <a:r>
              <a:rPr lang="en-US" sz="2000" b="1" i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before </a:t>
            </a: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an emergency occurs</a:t>
            </a:r>
            <a:endParaRPr dirty="0"/>
          </a:p>
        </p:txBody>
      </p:sp>
      <p:pic>
        <p:nvPicPr>
          <p:cNvPr id="616" name="Google Shape;616;p69" descr="safety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24563" y="1196975"/>
            <a:ext cx="4314825" cy="4824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70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11</a:t>
            </a:fld>
            <a:endParaRPr/>
          </a:p>
        </p:txBody>
      </p:sp>
      <p:sp>
        <p:nvSpPr>
          <p:cNvPr id="623" name="Google Shape;623;p70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Emergency Planning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624" name="Google Shape;624;p70"/>
          <p:cNvSpPr txBox="1">
            <a:spLocks noGrp="1"/>
          </p:cNvSpPr>
          <p:nvPr>
            <p:ph type="body" idx="1"/>
          </p:nvPr>
        </p:nvSpPr>
        <p:spPr>
          <a:xfrm>
            <a:off x="1703387" y="1125537"/>
            <a:ext cx="6192900" cy="5356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357187" indent="-35718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b="1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Your emergency plan should include:</a:t>
            </a:r>
            <a:endParaRPr/>
          </a:p>
          <a:p>
            <a:pPr marL="357187" indent="-357187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Procedures in the event of fire and evacuation</a:t>
            </a:r>
            <a:endParaRPr/>
          </a:p>
          <a:p>
            <a:pPr marL="357187" indent="-357187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Emergency telephone numbers</a:t>
            </a:r>
            <a:b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(hospital / ambulance / fire / security)</a:t>
            </a:r>
            <a:endParaRPr/>
          </a:p>
          <a:p>
            <a:pPr marL="357187" indent="-357187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Location of evacuation routes and assembly points</a:t>
            </a:r>
            <a:endParaRPr/>
          </a:p>
          <a:p>
            <a:pPr marL="357187" indent="-357187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First aid – where the box is and the name of the first aider</a:t>
            </a:r>
            <a:endParaRPr/>
          </a:p>
          <a:p>
            <a:pPr marL="357187" indent="-357187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Fire equipment – where it is and who the official fire and evacuation warden is</a:t>
            </a:r>
            <a:endParaRPr/>
          </a:p>
          <a:p>
            <a:pPr marL="266700" indent="-1397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5" name="Google Shape;625;p70" descr="SAFETY SIGN ESCAPE ROUTE 1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96226" y="1412875"/>
            <a:ext cx="2441575" cy="3960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71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12</a:t>
            </a:fld>
            <a:endParaRPr/>
          </a:p>
        </p:txBody>
      </p:sp>
      <p:sp>
        <p:nvSpPr>
          <p:cNvPr id="632" name="Google Shape;632;p71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Emergency Planning </a:t>
            </a:r>
            <a:r>
              <a:rPr lang="en-US" sz="3200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cont</a:t>
            </a: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633" name="Google Shape;633;p71"/>
          <p:cNvSpPr txBox="1">
            <a:spLocks noGrp="1"/>
          </p:cNvSpPr>
          <p:nvPr>
            <p:ph type="body" idx="1"/>
          </p:nvPr>
        </p:nvSpPr>
        <p:spPr>
          <a:xfrm>
            <a:off x="1774825" y="1052512"/>
            <a:ext cx="6121500" cy="54291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266700" indent="-26670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b="1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Ensure you know the emergency numbers :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</a:pPr>
            <a:r>
              <a:rPr lang="en-US" sz="1800" b="1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1.  Contact persons</a:t>
            </a: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and Numbers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	Fire 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	Evacuation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	First Aid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	Security</a:t>
            </a:r>
            <a:endParaRPr sz="1800" b="1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</a:pPr>
            <a:r>
              <a:rPr lang="en-US" sz="1800" b="1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2.  Emergency numbers 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Police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Fire station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Control centre</a:t>
            </a:r>
            <a:endParaRPr/>
          </a:p>
          <a:p>
            <a:pPr marL="266700" indent="-2667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Ambulance / hospital / doctor</a:t>
            </a:r>
            <a:endParaRPr/>
          </a:p>
          <a:p>
            <a:pPr marL="266700" indent="-15240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None/>
            </a:pPr>
            <a:endParaRPr sz="180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indent="-15240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4" name="Google Shape;634;p71" descr="Emergency Number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81800" y="914400"/>
            <a:ext cx="5181600" cy="4602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73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13</a:t>
            </a:fld>
            <a:endParaRPr/>
          </a:p>
        </p:txBody>
      </p:sp>
      <p:sp>
        <p:nvSpPr>
          <p:cNvPr id="650" name="Google Shape;650;p73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Evacuation Assembly Points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651" name="Google Shape;651;p73"/>
          <p:cNvSpPr txBox="1">
            <a:spLocks noGrp="1"/>
          </p:cNvSpPr>
          <p:nvPr>
            <p:ph type="body" idx="1"/>
          </p:nvPr>
        </p:nvSpPr>
        <p:spPr>
          <a:xfrm>
            <a:off x="1960562" y="1196975"/>
            <a:ext cx="8378700" cy="863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Be aware that different sites can have different types of signs indicating assembly points.</a:t>
            </a:r>
            <a:endParaRPr/>
          </a:p>
        </p:txBody>
      </p:sp>
      <p:pic>
        <p:nvPicPr>
          <p:cNvPr id="652" name="Google Shape;652;p73" descr="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60562" y="2276476"/>
            <a:ext cx="4083050" cy="3455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73" descr="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3613" y="2276476"/>
            <a:ext cx="4295775" cy="3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74"/>
          <p:cNvSpPr txBox="1"/>
          <p:nvPr/>
        </p:nvSpPr>
        <p:spPr>
          <a:xfrm>
            <a:off x="1981200" y="6453187"/>
            <a:ext cx="17382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buClr>
                <a:srgbClr val="83725B"/>
              </a:buClr>
              <a:buSzPts val="1000"/>
            </a:pPr>
            <a:r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659" name="Google Shape;659;p74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14</a:t>
            </a:fld>
            <a:endParaRPr/>
          </a:p>
        </p:txBody>
      </p:sp>
      <p:sp>
        <p:nvSpPr>
          <p:cNvPr id="660" name="Google Shape;660;p74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First Aid 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661" name="Google Shape;661;p74"/>
          <p:cNvSpPr txBox="1">
            <a:spLocks noGrp="1"/>
          </p:cNvSpPr>
          <p:nvPr>
            <p:ph type="body" idx="1"/>
          </p:nvPr>
        </p:nvSpPr>
        <p:spPr>
          <a:xfrm>
            <a:off x="5266123" y="3337039"/>
            <a:ext cx="5106900" cy="2836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 first aid box must be available at all work sites.  </a:t>
            </a:r>
            <a:endParaRPr dirty="0"/>
          </a:p>
          <a:p>
            <a:pPr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The location of the first aid box must be clearly signposted.</a:t>
            </a:r>
            <a:endParaRPr dirty="0"/>
          </a:p>
          <a:p>
            <a:pPr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Include the name of the First Aider; hospital; ambulance and doctor.</a:t>
            </a:r>
            <a:endParaRPr dirty="0"/>
          </a:p>
          <a:p>
            <a:pPr indent="-2159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6700" indent="-1397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2" name="Google Shape;662;p74" descr="First Aid Box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7879" y="924833"/>
            <a:ext cx="3384550" cy="4824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74" descr="ga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0512" y="833587"/>
            <a:ext cx="2376487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74" descr="GA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07112" y="833586"/>
            <a:ext cx="2232025" cy="2376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DE13-AEFD-4178-BB8C-320BA760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ICE BREAKER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DD9B3-754D-428A-8763-8E722DB6A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lang="en-GB" dirty="0"/>
          </a:p>
          <a:p>
            <a:pPr marL="0" lvl="0" indent="-1270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Noto Sans Symbols"/>
              <a:buChar char="⮚"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Where are you from?</a:t>
            </a:r>
            <a:endParaRPr lang="en-GB" dirty="0"/>
          </a:p>
          <a:p>
            <a:pPr marL="0" lvl="0" indent="-1270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Noto Sans Symbols"/>
              <a:buChar char="⮚"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What are you going to do in Schools?</a:t>
            </a:r>
            <a:endParaRPr lang="en-GB" dirty="0"/>
          </a:p>
          <a:p>
            <a:pPr marL="0" lvl="0" indent="-1270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Noto Sans Symbols"/>
              <a:buChar char="⮚"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What do you know about Safety</a:t>
            </a:r>
            <a:r>
              <a:rPr lang="en-GB" sz="28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lang="en-GB" dirty="0"/>
          </a:p>
          <a:p>
            <a:pPr marL="0" lvl="0" indent="-114300" algn="just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8C7F6D"/>
              </a:buClr>
              <a:buSzPts val="1800"/>
              <a:buFont typeface="Noto Sans Symbols"/>
              <a:buChar char="⮚"/>
            </a:pPr>
            <a:r>
              <a:rPr lang="en-GB" sz="28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How do you feel about Safety in the workplace?</a:t>
            </a:r>
            <a:endParaRPr lang="en-GB" dirty="0"/>
          </a:p>
          <a:p>
            <a:endParaRPr lang="en-GB" dirty="0"/>
          </a:p>
        </p:txBody>
      </p:sp>
      <p:pic>
        <p:nvPicPr>
          <p:cNvPr id="4" name="Google Shape;159;p17" descr="safety2">
            <a:extLst>
              <a:ext uri="{FF2B5EF4-FFF2-40B4-BE49-F238E27FC236}">
                <a16:creationId xmlns:a16="http://schemas.microsoft.com/office/drawing/2014/main" id="{545B7ABA-329D-45AD-B9A0-2F6AAFA9B4A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79834" y="1562099"/>
            <a:ext cx="2857500" cy="3695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792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C90A-5E5A-42AE-8B13-92B1D92B4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Definition of a Safety Induction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CC0E3-9C8B-4283-9ADC-41DB1C4BD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It is the crucial information about                  </a:t>
            </a:r>
            <a:endParaRPr lang="en-GB" dirty="0">
              <a:solidFill>
                <a:schemeClr val="accent2"/>
              </a:solidFill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the </a:t>
            </a:r>
            <a:r>
              <a:rPr lang="en-GB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Department</a:t>
            </a: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’s operations and </a:t>
            </a:r>
            <a:endParaRPr lang="en-GB" dirty="0">
              <a:solidFill>
                <a:schemeClr val="accent2"/>
              </a:solidFill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processes that relate to Safety,</a:t>
            </a:r>
            <a:endParaRPr lang="en-GB" dirty="0">
              <a:solidFill>
                <a:schemeClr val="accent2"/>
              </a:solidFill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Occupational Health and the </a:t>
            </a:r>
            <a:endParaRPr lang="en-GB" dirty="0">
              <a:solidFill>
                <a:schemeClr val="accent2"/>
              </a:solidFill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   Environment. 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" name="Google Shape;176;p19" descr="funny1">
            <a:extLst>
              <a:ext uri="{FF2B5EF4-FFF2-40B4-BE49-F238E27FC236}">
                <a16:creationId xmlns:a16="http://schemas.microsoft.com/office/drawing/2014/main" id="{40941CA6-554B-4393-8566-0B7F4789C49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64178" y="1111250"/>
            <a:ext cx="4395787" cy="5472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27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4709-8F99-4958-A3FA-3F06772C3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Why do we have to do a Safety  Induction?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28521-F508-4068-9EE3-E99D1A0A6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4876800" cy="4983161"/>
          </a:xfrm>
        </p:spPr>
        <p:txBody>
          <a:bodyPr/>
          <a:lstStyle/>
          <a:p>
            <a:pPr marL="266700" lvl="0" indent="-2667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It is a legislative requirement: </a:t>
            </a:r>
            <a:endParaRPr lang="en-GB" dirty="0">
              <a:solidFill>
                <a:schemeClr val="accent2"/>
              </a:solidFill>
            </a:endParaRPr>
          </a:p>
          <a:p>
            <a:pPr marL="266700" lvl="0" indent="-2667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GB" sz="3200" b="0" i="1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Legislation states that all Contractors, Employers and Employees must comply with the Occupational Health and Safety Act, Act 85 of 1993 and relevant regulations.</a:t>
            </a:r>
            <a:endParaRPr lang="en-GB" dirty="0">
              <a:solidFill>
                <a:schemeClr val="accent2"/>
              </a:solidFill>
            </a:endParaRPr>
          </a:p>
          <a:p>
            <a:pPr marL="266700" lvl="0" indent="-2667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SzPts val="2000"/>
              <a:buFont typeface="Arial"/>
              <a:buNone/>
            </a:pPr>
            <a:r>
              <a:rPr lang="en-GB" sz="3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dirty="0"/>
          </a:p>
          <a:p>
            <a:endParaRPr lang="en-GB" dirty="0"/>
          </a:p>
        </p:txBody>
      </p:sp>
      <p:pic>
        <p:nvPicPr>
          <p:cNvPr id="4" name="Google Shape;186;p20" descr="Man1">
            <a:extLst>
              <a:ext uri="{FF2B5EF4-FFF2-40B4-BE49-F238E27FC236}">
                <a16:creationId xmlns:a16="http://schemas.microsoft.com/office/drawing/2014/main" id="{75AFA5A3-CBAE-4B1D-B59D-A80572D241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04129" y="1751630"/>
            <a:ext cx="1351695" cy="3354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85;p20" descr="Woman1">
            <a:extLst>
              <a:ext uri="{FF2B5EF4-FFF2-40B4-BE49-F238E27FC236}">
                <a16:creationId xmlns:a16="http://schemas.microsoft.com/office/drawing/2014/main" id="{15E6CFBA-29D0-4395-8290-95797E27EE7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38229" y="1853578"/>
            <a:ext cx="1351695" cy="32527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14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EE506-BFF0-45CA-A024-83386900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Who has to undergo a Safety Induction?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EA3C4-4E98-47B5-8C8C-4A8BB2A1A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4610" y="1600201"/>
            <a:ext cx="8017790" cy="5436029"/>
          </a:xfrm>
        </p:spPr>
        <p:txBody>
          <a:bodyPr/>
          <a:lstStyle/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None/>
            </a:pPr>
            <a:r>
              <a:rPr lang="en-GB" sz="32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All employees including:</a:t>
            </a:r>
            <a:endParaRPr lang="en-GB" dirty="0">
              <a:solidFill>
                <a:schemeClr val="accent2"/>
              </a:solidFill>
            </a:endParaRPr>
          </a:p>
          <a:p>
            <a:pPr marL="330200" marR="0" lvl="0" indent="-4572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Font typeface="Wingdings" panose="05000000000000000000" pitchFamily="2" charset="2"/>
              <a:buChar char="q"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Management</a:t>
            </a:r>
            <a:endParaRPr lang="en-GB" dirty="0">
              <a:solidFill>
                <a:schemeClr val="accent2"/>
              </a:solidFill>
            </a:endParaRPr>
          </a:p>
          <a:p>
            <a:pPr marL="330200" marR="0" lvl="0" indent="-4572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Font typeface="Wingdings" panose="05000000000000000000" pitchFamily="2" charset="2"/>
              <a:buChar char="q"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Supervisors</a:t>
            </a:r>
            <a:endParaRPr lang="en-GB" dirty="0">
              <a:solidFill>
                <a:schemeClr val="accent2"/>
              </a:solidFill>
            </a:endParaRPr>
          </a:p>
          <a:p>
            <a:pPr marL="330200" marR="0" lvl="0" indent="-4572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Font typeface="Wingdings" panose="05000000000000000000" pitchFamily="2" charset="2"/>
              <a:buChar char="q"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Contractors </a:t>
            </a:r>
            <a:endParaRPr lang="en-GB" dirty="0">
              <a:solidFill>
                <a:schemeClr val="accent2"/>
              </a:solidFill>
            </a:endParaRPr>
          </a:p>
          <a:p>
            <a:pPr marL="330200" marR="0" lvl="0" indent="-4572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Font typeface="Wingdings" panose="05000000000000000000" pitchFamily="2" charset="2"/>
              <a:buChar char="q"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Temporary staff</a:t>
            </a:r>
            <a:endParaRPr lang="en-GB" dirty="0">
              <a:solidFill>
                <a:schemeClr val="accent2"/>
              </a:solidFill>
            </a:endParaRPr>
          </a:p>
          <a:p>
            <a:pPr marL="330200" marR="0" lvl="0" indent="-4572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2577"/>
              </a:buClr>
              <a:buSzPts val="2000"/>
              <a:buFont typeface="Wingdings" panose="05000000000000000000" pitchFamily="2" charset="2"/>
              <a:buChar char="q"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Workers booked on annual / sick leave for more than 14 days</a:t>
            </a:r>
            <a:endParaRPr lang="en-GB" dirty="0">
              <a:solidFill>
                <a:schemeClr val="accent2"/>
              </a:solidFill>
            </a:endParaRPr>
          </a:p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GB" sz="32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at the workplace. 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" name="Google Shape;194;p21" descr="Man2">
            <a:extLst>
              <a:ext uri="{FF2B5EF4-FFF2-40B4-BE49-F238E27FC236}">
                <a16:creationId xmlns:a16="http://schemas.microsoft.com/office/drawing/2014/main" id="{37D1FDA6-1042-4E28-B657-3C508725164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 bwMode="auto">
          <a:xfrm>
            <a:off x="1133986" y="1974601"/>
            <a:ext cx="1500726" cy="334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019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6100-2FC1-4DDC-8C0B-475415020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When must Safety Induction be done?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2A155-2189-4457-A76F-6CBED0C70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5486400" cy="4267198"/>
          </a:xfrm>
        </p:spPr>
        <p:txBody>
          <a:bodyPr/>
          <a:lstStyle/>
          <a:p>
            <a:pPr marL="360362" lvl="0" indent="-360362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8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Prior to commencement of duties by new employees. </a:t>
            </a:r>
            <a:endParaRPr lang="en-GB" sz="2800" dirty="0"/>
          </a:p>
          <a:p>
            <a:pPr marL="360362" lvl="0" indent="-360362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8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Prior to commencement of duties by employees from 14 or more days of any type of leave.</a:t>
            </a:r>
          </a:p>
          <a:p>
            <a:pPr marL="360362" lvl="0" indent="-360362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8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Before the start of each project  by </a:t>
            </a: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all Contractors.</a:t>
            </a:r>
            <a:endParaRPr lang="en-GB" sz="2400" dirty="0"/>
          </a:p>
        </p:txBody>
      </p:sp>
      <p:pic>
        <p:nvPicPr>
          <p:cNvPr id="4" name="Google Shape;204;p22" descr="safety6">
            <a:extLst>
              <a:ext uri="{FF2B5EF4-FFF2-40B4-BE49-F238E27FC236}">
                <a16:creationId xmlns:a16="http://schemas.microsoft.com/office/drawing/2014/main" id="{3323BD04-961D-449C-940D-80E9CE5ED39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29788" y="1207495"/>
            <a:ext cx="4852611" cy="50848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679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C7D32-4D6D-4A1E-B6C8-3237F108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What is the purpose of a Safety Induction?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ACA67-41D3-4CB2-A51F-32076E874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84703"/>
            <a:ext cx="6674603" cy="4525963"/>
          </a:xfrm>
        </p:spPr>
        <p:txBody>
          <a:bodyPr/>
          <a:lstStyle/>
          <a:p>
            <a:pPr marL="34290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To make employees, contractors and temporary staff aware of any hazards to their health and safety applicable to a site or a company that they are to work on or at</a:t>
            </a:r>
            <a:endParaRPr lang="en-GB" dirty="0"/>
          </a:p>
          <a:p>
            <a:pPr marL="342900" lvl="0" indent="-2159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None/>
            </a:pPr>
            <a:endParaRPr lang="en-GB" sz="3200" b="0" i="0" u="none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32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To ensure workers are kept up to date with the changes in the systems &amp; regulations.</a:t>
            </a:r>
            <a:endParaRPr lang="en-GB" dirty="0"/>
          </a:p>
          <a:p>
            <a:endParaRPr lang="en-GB" dirty="0"/>
          </a:p>
        </p:txBody>
      </p:sp>
      <p:pic>
        <p:nvPicPr>
          <p:cNvPr id="4" name="Google Shape;213;p23" descr="2">
            <a:extLst>
              <a:ext uri="{FF2B5EF4-FFF2-40B4-BE49-F238E27FC236}">
                <a16:creationId xmlns:a16="http://schemas.microsoft.com/office/drawing/2014/main" id="{145E1941-A247-437A-83E5-EFD1E857C67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33139" y="1584702"/>
            <a:ext cx="3313112" cy="4525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3017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45984-8A03-4BD5-91F4-D84370508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SHE POLICY : Section 14: </a:t>
            </a:r>
            <a:b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General duties of employees at work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18758-CDAF-46C3-9B71-EB2A3467E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730829"/>
            <a:ext cx="6623304" cy="4395335"/>
          </a:xfrm>
        </p:spPr>
        <p:txBody>
          <a:bodyPr/>
          <a:lstStyle/>
          <a:p>
            <a:pPr marL="266700" lvl="0" indent="-2667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Take reasonable care for your own health &amp; safety and that of others. Remember your actions have consequences!</a:t>
            </a:r>
            <a:endParaRPr lang="en-GB" sz="2400" dirty="0"/>
          </a:p>
          <a:p>
            <a:pPr marL="266700" lvl="0" indent="-2667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Co-operate with employer and others in terms of health and safety requirements (OHS Act)</a:t>
            </a:r>
            <a:endParaRPr lang="en-GB" sz="2400" dirty="0"/>
          </a:p>
          <a:p>
            <a:pPr marL="266700" lvl="0" indent="-2667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Carry out lawful orders</a:t>
            </a:r>
            <a:endParaRPr lang="en-GB" sz="2400" dirty="0"/>
          </a:p>
          <a:p>
            <a:pPr marL="266700" lvl="0" indent="-2667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Obey health and safety rules and procedures</a:t>
            </a:r>
            <a:endParaRPr lang="en-GB" sz="2400" dirty="0"/>
          </a:p>
          <a:p>
            <a:pPr marL="266700" lvl="0" indent="-266700" algn="just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GB" sz="2400" b="0" i="0" u="none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Not interfere with or misuse anything provided by the employer for health &amp; safety purposes.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Google Shape;350;p38" descr="funny9">
            <a:extLst>
              <a:ext uri="{FF2B5EF4-FFF2-40B4-BE49-F238E27FC236}">
                <a16:creationId xmlns:a16="http://schemas.microsoft.com/office/drawing/2014/main" id="{97790927-2078-4782-BDDF-C1E0A2762AE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09550" y="1600201"/>
            <a:ext cx="4391670" cy="4837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1564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4"/>
          <p:cNvSpPr txBox="1"/>
          <p:nvPr/>
        </p:nvSpPr>
        <p:spPr>
          <a:xfrm>
            <a:off x="8688387" y="6453187"/>
            <a:ext cx="16509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>
              <a:buClr>
                <a:srgbClr val="83725B"/>
              </a:buClr>
              <a:buSzPts val="1000"/>
            </a:pPr>
            <a:fld id="{00000000-1234-1234-1234-123412341234}" type="slidenum">
              <a:rPr lang="en-US" sz="1000">
                <a:solidFill>
                  <a:srgbClr val="83725B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3725B"/>
                </a:buClr>
                <a:buSzPts val="1000"/>
              </a:pPr>
              <a:t>9</a:t>
            </a:fld>
            <a:endParaRPr/>
          </a:p>
        </p:txBody>
      </p:sp>
      <p:sp>
        <p:nvSpPr>
          <p:cNvPr id="490" name="Google Shape;490;p54"/>
          <p:cNvSpPr txBox="1">
            <a:spLocks noGrp="1"/>
          </p:cNvSpPr>
          <p:nvPr>
            <p:ph type="title"/>
          </p:nvPr>
        </p:nvSpPr>
        <p:spPr>
          <a:xfrm>
            <a:off x="1960562" y="166687"/>
            <a:ext cx="6519900" cy="666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</a:pPr>
            <a:r>
              <a:rPr lang="en-US" sz="320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Substance abuse</a:t>
            </a:r>
            <a:endParaRPr dirty="0">
              <a:solidFill>
                <a:schemeClr val="accent2"/>
              </a:solidFill>
            </a:endParaRPr>
          </a:p>
        </p:txBody>
      </p:sp>
      <p:pic>
        <p:nvPicPr>
          <p:cNvPr id="491" name="Google Shape;491;p54" descr="noalchoholtb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2738" y="885937"/>
            <a:ext cx="7272337" cy="5327650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4"/>
          <p:cNvSpPr txBox="1">
            <a:spLocks noGrp="1"/>
          </p:cNvSpPr>
          <p:nvPr>
            <p:ph type="body" idx="1"/>
          </p:nvPr>
        </p:nvSpPr>
        <p:spPr>
          <a:xfrm>
            <a:off x="1960562" y="1436687"/>
            <a:ext cx="8378700" cy="50451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b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No alcohol, drugs</a:t>
            </a: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 or intoxicating substances to be brought onto site or used on site (including construction sites).</a:t>
            </a:r>
            <a:endParaRPr dirty="0"/>
          </a:p>
          <a:p>
            <a:pPr marL="457200" indent="-330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You are </a:t>
            </a:r>
            <a:r>
              <a:rPr lang="en-US" sz="2000" b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not allowed to enter or remain </a:t>
            </a: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 at work if ‘</a:t>
            </a:r>
            <a:r>
              <a:rPr lang="en-US" sz="2000" b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under the influence</a:t>
            </a: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’ of any intoxicating substance – alcohol or drugs.</a:t>
            </a:r>
            <a:endParaRPr dirty="0"/>
          </a:p>
          <a:p>
            <a:pPr marL="457200" indent="-330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b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Shall be sent home if tested positive and will report for duty at the commencement of the next working shift.</a:t>
            </a:r>
            <a:endParaRPr dirty="0"/>
          </a:p>
          <a:p>
            <a:pPr marL="457200" indent="-330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None/>
            </a:pPr>
            <a:endParaRPr sz="2000" b="1" dirty="0">
              <a:solidFill>
                <a:srgbClr val="0038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8C7F6D"/>
              </a:buClr>
              <a:buSzPts val="2000"/>
              <a:buFont typeface="Arial"/>
              <a:buChar char="•"/>
            </a:pPr>
            <a:r>
              <a:rPr lang="en-US" sz="2000" b="1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Will not be remunerated for the period not worked</a:t>
            </a:r>
            <a:endParaRPr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>
                <a:solidFill>
                  <a:srgbClr val="0038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New Logo of Dep 2010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Office PowerPoint</Application>
  <PresentationFormat>Widescreen</PresentationFormat>
  <Paragraphs>86</Paragraphs>
  <Slides>14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Noto Sans Symbols</vt:lpstr>
      <vt:lpstr>Wingdings</vt:lpstr>
      <vt:lpstr>New Logo of Dep 2010</vt:lpstr>
      <vt:lpstr>Slide</vt:lpstr>
      <vt:lpstr> FREE STATE   Department of Education  PYEI Phase II  Occupational Health &amp; Safety    </vt:lpstr>
      <vt:lpstr>ICE BREAKER</vt:lpstr>
      <vt:lpstr>Definition of a Safety Induction</vt:lpstr>
      <vt:lpstr>Why do we have to do a Safety  Induction?</vt:lpstr>
      <vt:lpstr>Who has to undergo a Safety Induction?</vt:lpstr>
      <vt:lpstr>When must Safety Induction be done?</vt:lpstr>
      <vt:lpstr>What is the purpose of a Safety Induction?</vt:lpstr>
      <vt:lpstr>SHE POLICY : Section 14:  General duties of employees at work</vt:lpstr>
      <vt:lpstr>Substance abuse</vt:lpstr>
      <vt:lpstr>Emergency Preparedness</vt:lpstr>
      <vt:lpstr>Emergency Planning</vt:lpstr>
      <vt:lpstr>Emergency Planning cont…</vt:lpstr>
      <vt:lpstr>Evacuation Assembly Points</vt:lpstr>
      <vt:lpstr>First Aid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FREE STATE   Department of Education  PYEI Phase II  Occupational Health &amp; Safety    </dc:title>
  <dc:creator>Zandile Makayi</dc:creator>
  <cp:lastModifiedBy>Zandile Makayi</cp:lastModifiedBy>
  <cp:revision>1</cp:revision>
  <dcterms:modified xsi:type="dcterms:W3CDTF">2021-12-07T08:23:26Z</dcterms:modified>
</cp:coreProperties>
</file>