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5.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3" r:id="rId2"/>
    <p:sldMasterId id="2147483725" r:id="rId3"/>
    <p:sldMasterId id="2147483737" r:id="rId4"/>
    <p:sldMasterId id="2147483741" r:id="rId5"/>
    <p:sldMasterId id="2147483745" r:id="rId6"/>
  </p:sldMasterIdLst>
  <p:notesMasterIdLst>
    <p:notesMasterId r:id="rId58"/>
  </p:notesMasterIdLst>
  <p:sldIdLst>
    <p:sldId id="325" r:id="rId7"/>
    <p:sldId id="326" r:id="rId8"/>
    <p:sldId id="328" r:id="rId9"/>
    <p:sldId id="329" r:id="rId10"/>
    <p:sldId id="331" r:id="rId11"/>
    <p:sldId id="333" r:id="rId12"/>
    <p:sldId id="332" r:id="rId13"/>
    <p:sldId id="336" r:id="rId14"/>
    <p:sldId id="335" r:id="rId15"/>
    <p:sldId id="334" r:id="rId16"/>
    <p:sldId id="330" r:id="rId17"/>
    <p:sldId id="337" r:id="rId18"/>
    <p:sldId id="342" r:id="rId19"/>
    <p:sldId id="343" r:id="rId20"/>
    <p:sldId id="344" r:id="rId21"/>
    <p:sldId id="345" r:id="rId22"/>
    <p:sldId id="348" r:id="rId23"/>
    <p:sldId id="349" r:id="rId24"/>
    <p:sldId id="350" r:id="rId25"/>
    <p:sldId id="351" r:id="rId26"/>
    <p:sldId id="352" r:id="rId27"/>
    <p:sldId id="353" r:id="rId28"/>
    <p:sldId id="354" r:id="rId29"/>
    <p:sldId id="355" r:id="rId30"/>
    <p:sldId id="356" r:id="rId31"/>
    <p:sldId id="357" r:id="rId32"/>
    <p:sldId id="358" r:id="rId33"/>
    <p:sldId id="359" r:id="rId34"/>
    <p:sldId id="360" r:id="rId35"/>
    <p:sldId id="361" r:id="rId36"/>
    <p:sldId id="362" r:id="rId37"/>
    <p:sldId id="364" r:id="rId38"/>
    <p:sldId id="346" r:id="rId39"/>
    <p:sldId id="347" r:id="rId40"/>
    <p:sldId id="338" r:id="rId41"/>
    <p:sldId id="340" r:id="rId42"/>
    <p:sldId id="365" r:id="rId43"/>
    <p:sldId id="366" r:id="rId44"/>
    <p:sldId id="367" r:id="rId45"/>
    <p:sldId id="368" r:id="rId46"/>
    <p:sldId id="369" r:id="rId47"/>
    <p:sldId id="370" r:id="rId48"/>
    <p:sldId id="371" r:id="rId49"/>
    <p:sldId id="372" r:id="rId50"/>
    <p:sldId id="374" r:id="rId51"/>
    <p:sldId id="373" r:id="rId52"/>
    <p:sldId id="375" r:id="rId53"/>
    <p:sldId id="341" r:id="rId54"/>
    <p:sldId id="376" r:id="rId55"/>
    <p:sldId id="324" r:id="rId56"/>
    <p:sldId id="327"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804" y="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61"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4C568B-F28B-4B2E-AE30-1833B687F628}" type="doc">
      <dgm:prSet loTypeId="urn:microsoft.com/office/officeart/2011/layout/HexagonRadial" loCatId="cycle" qsTypeId="urn:microsoft.com/office/officeart/2005/8/quickstyle/simple3" qsCatId="simple" csTypeId="urn:microsoft.com/office/officeart/2005/8/colors/colorful3" csCatId="colorful" phldr="1"/>
      <dgm:spPr/>
      <dgm:t>
        <a:bodyPr/>
        <a:lstStyle/>
        <a:p>
          <a:endParaRPr lang="en-US"/>
        </a:p>
      </dgm:t>
    </dgm:pt>
    <dgm:pt modelId="{0B65F80A-FA91-4124-85C5-D8413808E29D}">
      <dgm:prSet phldrT="[Text]"/>
      <dgm:spPr/>
      <dgm:t>
        <a:bodyPr/>
        <a:lstStyle/>
        <a:p>
          <a:r>
            <a:rPr lang="en-US" dirty="0"/>
            <a:t>During the Lesson</a:t>
          </a:r>
        </a:p>
      </dgm:t>
    </dgm:pt>
    <dgm:pt modelId="{9DA8A9DF-51A6-4536-941F-A0755C4B3BEF}" type="parTrans" cxnId="{2962AE7F-B5ED-46DD-B469-9038428FEE18}">
      <dgm:prSet/>
      <dgm:spPr/>
      <dgm:t>
        <a:bodyPr/>
        <a:lstStyle/>
        <a:p>
          <a:endParaRPr lang="en-US"/>
        </a:p>
      </dgm:t>
    </dgm:pt>
    <dgm:pt modelId="{C638378C-8915-462F-9422-66A8C99056F5}" type="sibTrans" cxnId="{2962AE7F-B5ED-46DD-B469-9038428FEE18}">
      <dgm:prSet/>
      <dgm:spPr/>
      <dgm:t>
        <a:bodyPr/>
        <a:lstStyle/>
        <a:p>
          <a:endParaRPr lang="en-US"/>
        </a:p>
      </dgm:t>
    </dgm:pt>
    <dgm:pt modelId="{55A023C5-AE1E-4B9C-A52C-52E15D44EFAC}">
      <dgm:prSet phldrT="[Text]"/>
      <dgm:spPr/>
      <dgm:t>
        <a:bodyPr/>
        <a:lstStyle/>
        <a:p>
          <a:r>
            <a:rPr lang="en-US" dirty="0"/>
            <a:t>Classroom behaviour</a:t>
          </a:r>
        </a:p>
      </dgm:t>
    </dgm:pt>
    <dgm:pt modelId="{4AD24FF8-D4B2-438C-9BCE-AE1A3BDCD6F7}" type="parTrans" cxnId="{E4343C86-940C-4378-BF97-14649786E6F6}">
      <dgm:prSet/>
      <dgm:spPr/>
      <dgm:t>
        <a:bodyPr/>
        <a:lstStyle/>
        <a:p>
          <a:endParaRPr lang="en-US"/>
        </a:p>
      </dgm:t>
    </dgm:pt>
    <dgm:pt modelId="{B0FFBBD0-2FA7-4038-8E96-FB283728E633}" type="sibTrans" cxnId="{E4343C86-940C-4378-BF97-14649786E6F6}">
      <dgm:prSet/>
      <dgm:spPr/>
      <dgm:t>
        <a:bodyPr/>
        <a:lstStyle/>
        <a:p>
          <a:endParaRPr lang="en-US"/>
        </a:p>
      </dgm:t>
    </dgm:pt>
    <dgm:pt modelId="{C16AC3F9-F03E-47F8-8EE7-429329985579}">
      <dgm:prSet phldrT="[Text]"/>
      <dgm:spPr/>
      <dgm:t>
        <a:bodyPr/>
        <a:lstStyle/>
        <a:p>
          <a:r>
            <a:rPr lang="en-US" dirty="0"/>
            <a:t>Distribution of resources</a:t>
          </a:r>
        </a:p>
      </dgm:t>
    </dgm:pt>
    <dgm:pt modelId="{39F8C515-5C40-4880-8EC5-5B8E54C2C08D}" type="parTrans" cxnId="{372CEDC2-DA6D-4352-B76A-2704FBF1ADA4}">
      <dgm:prSet/>
      <dgm:spPr/>
      <dgm:t>
        <a:bodyPr/>
        <a:lstStyle/>
        <a:p>
          <a:endParaRPr lang="en-US"/>
        </a:p>
      </dgm:t>
    </dgm:pt>
    <dgm:pt modelId="{FC465D85-2F3B-44E9-8E74-0C5BFEABDB61}" type="sibTrans" cxnId="{372CEDC2-DA6D-4352-B76A-2704FBF1ADA4}">
      <dgm:prSet/>
      <dgm:spPr/>
      <dgm:t>
        <a:bodyPr/>
        <a:lstStyle/>
        <a:p>
          <a:endParaRPr lang="en-US"/>
        </a:p>
      </dgm:t>
    </dgm:pt>
    <dgm:pt modelId="{EC4962BB-DF15-46A0-BD9D-E0D8DF4D71E4}">
      <dgm:prSet phldrT="[Text]"/>
      <dgm:spPr/>
      <dgm:t>
        <a:bodyPr/>
        <a:lstStyle/>
        <a:p>
          <a:r>
            <a:rPr lang="en-US" dirty="0"/>
            <a:t>Barriers to learning detection</a:t>
          </a:r>
        </a:p>
      </dgm:t>
    </dgm:pt>
    <dgm:pt modelId="{F84816AA-2FB8-4500-8721-0793769EEACE}" type="parTrans" cxnId="{ECDC395C-8DB2-4717-A81B-A1B3EC1BE910}">
      <dgm:prSet/>
      <dgm:spPr/>
      <dgm:t>
        <a:bodyPr/>
        <a:lstStyle/>
        <a:p>
          <a:endParaRPr lang="en-US"/>
        </a:p>
      </dgm:t>
    </dgm:pt>
    <dgm:pt modelId="{ED86A581-1559-4681-A731-444C263BB271}" type="sibTrans" cxnId="{ECDC395C-8DB2-4717-A81B-A1B3EC1BE910}">
      <dgm:prSet/>
      <dgm:spPr/>
      <dgm:t>
        <a:bodyPr/>
        <a:lstStyle/>
        <a:p>
          <a:endParaRPr lang="en-US"/>
        </a:p>
      </dgm:t>
    </dgm:pt>
    <dgm:pt modelId="{E45A4D42-19F1-4B3F-8033-2643DE151DA6}">
      <dgm:prSet phldrT="[Text]"/>
      <dgm:spPr/>
      <dgm:t>
        <a:bodyPr/>
        <a:lstStyle/>
        <a:p>
          <a:r>
            <a:rPr lang="en-US" dirty="0"/>
            <a:t>Assist with learner task completion</a:t>
          </a:r>
        </a:p>
      </dgm:t>
    </dgm:pt>
    <dgm:pt modelId="{9751E98A-CEC4-464C-BDA0-D3A2A11EBADC}" type="parTrans" cxnId="{40374F0B-B828-4652-80F8-BACFB99E7D73}">
      <dgm:prSet/>
      <dgm:spPr/>
      <dgm:t>
        <a:bodyPr/>
        <a:lstStyle/>
        <a:p>
          <a:endParaRPr lang="en-US"/>
        </a:p>
      </dgm:t>
    </dgm:pt>
    <dgm:pt modelId="{E9CA47B4-903B-4353-B632-49FC27053524}" type="sibTrans" cxnId="{40374F0B-B828-4652-80F8-BACFB99E7D73}">
      <dgm:prSet/>
      <dgm:spPr/>
      <dgm:t>
        <a:bodyPr/>
        <a:lstStyle/>
        <a:p>
          <a:endParaRPr lang="en-US"/>
        </a:p>
      </dgm:t>
    </dgm:pt>
    <dgm:pt modelId="{43418CC8-FA85-4A3B-80A5-30298038374E}">
      <dgm:prSet phldrT="[Text]"/>
      <dgm:spPr/>
      <dgm:t>
        <a:bodyPr/>
        <a:lstStyle/>
        <a:p>
          <a:r>
            <a:rPr lang="en-US" dirty="0"/>
            <a:t>Monitor group activities</a:t>
          </a:r>
        </a:p>
      </dgm:t>
    </dgm:pt>
    <dgm:pt modelId="{D2598846-7A6E-47E0-98AF-4727E3ED2A98}" type="parTrans" cxnId="{23529E8B-979F-40D8-88F8-2D63C546A8C8}">
      <dgm:prSet/>
      <dgm:spPr/>
      <dgm:t>
        <a:bodyPr/>
        <a:lstStyle/>
        <a:p>
          <a:endParaRPr lang="en-US"/>
        </a:p>
      </dgm:t>
    </dgm:pt>
    <dgm:pt modelId="{FAC9F30C-3739-4EFB-8490-67A98B744191}" type="sibTrans" cxnId="{23529E8B-979F-40D8-88F8-2D63C546A8C8}">
      <dgm:prSet/>
      <dgm:spPr/>
      <dgm:t>
        <a:bodyPr/>
        <a:lstStyle/>
        <a:p>
          <a:endParaRPr lang="en-US"/>
        </a:p>
      </dgm:t>
    </dgm:pt>
    <dgm:pt modelId="{E3AF48BD-AECE-4CAD-9B43-117DB5E5410B}">
      <dgm:prSet phldrT="[Text]"/>
      <dgm:spPr/>
      <dgm:t>
        <a:bodyPr/>
        <a:lstStyle/>
        <a:p>
          <a:r>
            <a:rPr lang="en-US" dirty="0"/>
            <a:t>Assist with reading and writing skills</a:t>
          </a:r>
        </a:p>
      </dgm:t>
    </dgm:pt>
    <dgm:pt modelId="{FD6F3875-9593-4ACE-B4B4-4EDBD164805F}" type="parTrans" cxnId="{A855956F-3EBE-42C2-A189-2B8A9F939FC7}">
      <dgm:prSet/>
      <dgm:spPr/>
      <dgm:t>
        <a:bodyPr/>
        <a:lstStyle/>
        <a:p>
          <a:endParaRPr lang="en-US"/>
        </a:p>
      </dgm:t>
    </dgm:pt>
    <dgm:pt modelId="{AAC4CD60-8B97-4C9D-8C7C-E545677B8315}" type="sibTrans" cxnId="{A855956F-3EBE-42C2-A189-2B8A9F939FC7}">
      <dgm:prSet/>
      <dgm:spPr/>
      <dgm:t>
        <a:bodyPr/>
        <a:lstStyle/>
        <a:p>
          <a:endParaRPr lang="en-US"/>
        </a:p>
      </dgm:t>
    </dgm:pt>
    <dgm:pt modelId="{680D4CD4-862B-4D8F-BA9F-3827845C8BF9}" type="pres">
      <dgm:prSet presAssocID="{124C568B-F28B-4B2E-AE30-1833B687F628}" presName="Name0" presStyleCnt="0">
        <dgm:presLayoutVars>
          <dgm:chMax val="1"/>
          <dgm:chPref val="1"/>
          <dgm:dir/>
          <dgm:animOne val="branch"/>
          <dgm:animLvl val="lvl"/>
        </dgm:presLayoutVars>
      </dgm:prSet>
      <dgm:spPr/>
    </dgm:pt>
    <dgm:pt modelId="{F2450E02-BD71-4730-90D3-32FEA938AC33}" type="pres">
      <dgm:prSet presAssocID="{0B65F80A-FA91-4124-85C5-D8413808E29D}" presName="Parent" presStyleLbl="node0" presStyleIdx="0" presStyleCnt="1">
        <dgm:presLayoutVars>
          <dgm:chMax val="6"/>
          <dgm:chPref val="6"/>
        </dgm:presLayoutVars>
      </dgm:prSet>
      <dgm:spPr/>
    </dgm:pt>
    <dgm:pt modelId="{B8724263-7432-485B-AEE5-A289EDEE7BC0}" type="pres">
      <dgm:prSet presAssocID="{55A023C5-AE1E-4B9C-A52C-52E15D44EFAC}" presName="Accent1" presStyleCnt="0"/>
      <dgm:spPr/>
    </dgm:pt>
    <dgm:pt modelId="{67235671-D454-4FEC-95F3-7D908BC304A3}" type="pres">
      <dgm:prSet presAssocID="{55A023C5-AE1E-4B9C-A52C-52E15D44EFAC}" presName="Accent" presStyleLbl="bgShp" presStyleIdx="0" presStyleCnt="6"/>
      <dgm:spPr/>
    </dgm:pt>
    <dgm:pt modelId="{8CDA1498-CBBB-421B-B58C-37655E393CB9}" type="pres">
      <dgm:prSet presAssocID="{55A023C5-AE1E-4B9C-A52C-52E15D44EFAC}" presName="Child1" presStyleLbl="node1" presStyleIdx="0" presStyleCnt="6">
        <dgm:presLayoutVars>
          <dgm:chMax val="0"/>
          <dgm:chPref val="0"/>
          <dgm:bulletEnabled val="1"/>
        </dgm:presLayoutVars>
      </dgm:prSet>
      <dgm:spPr/>
    </dgm:pt>
    <dgm:pt modelId="{5CA3971C-9286-4619-BA42-75AF68140434}" type="pres">
      <dgm:prSet presAssocID="{C16AC3F9-F03E-47F8-8EE7-429329985579}" presName="Accent2" presStyleCnt="0"/>
      <dgm:spPr/>
    </dgm:pt>
    <dgm:pt modelId="{4CF46FD7-2259-4777-AA9E-B7AC0B9932E5}" type="pres">
      <dgm:prSet presAssocID="{C16AC3F9-F03E-47F8-8EE7-429329985579}" presName="Accent" presStyleLbl="bgShp" presStyleIdx="1" presStyleCnt="6"/>
      <dgm:spPr/>
    </dgm:pt>
    <dgm:pt modelId="{822C8A4E-10D5-407F-A9B3-F23DF0F02668}" type="pres">
      <dgm:prSet presAssocID="{C16AC3F9-F03E-47F8-8EE7-429329985579}" presName="Child2" presStyleLbl="node1" presStyleIdx="1" presStyleCnt="6">
        <dgm:presLayoutVars>
          <dgm:chMax val="0"/>
          <dgm:chPref val="0"/>
          <dgm:bulletEnabled val="1"/>
        </dgm:presLayoutVars>
      </dgm:prSet>
      <dgm:spPr/>
    </dgm:pt>
    <dgm:pt modelId="{3910958C-FAF5-4D17-8EE6-8225EB160A14}" type="pres">
      <dgm:prSet presAssocID="{EC4962BB-DF15-46A0-BD9D-E0D8DF4D71E4}" presName="Accent3" presStyleCnt="0"/>
      <dgm:spPr/>
    </dgm:pt>
    <dgm:pt modelId="{E9F3740D-B4C2-4914-934F-39D1352C3086}" type="pres">
      <dgm:prSet presAssocID="{EC4962BB-DF15-46A0-BD9D-E0D8DF4D71E4}" presName="Accent" presStyleLbl="bgShp" presStyleIdx="2" presStyleCnt="6"/>
      <dgm:spPr/>
    </dgm:pt>
    <dgm:pt modelId="{277FEDC6-DFFA-4982-86AA-FFD2ED9EA5DF}" type="pres">
      <dgm:prSet presAssocID="{EC4962BB-DF15-46A0-BD9D-E0D8DF4D71E4}" presName="Child3" presStyleLbl="node1" presStyleIdx="2" presStyleCnt="6">
        <dgm:presLayoutVars>
          <dgm:chMax val="0"/>
          <dgm:chPref val="0"/>
          <dgm:bulletEnabled val="1"/>
        </dgm:presLayoutVars>
      </dgm:prSet>
      <dgm:spPr/>
    </dgm:pt>
    <dgm:pt modelId="{71A87B3C-8BB5-48C1-8620-B76D5F590ECB}" type="pres">
      <dgm:prSet presAssocID="{E45A4D42-19F1-4B3F-8033-2643DE151DA6}" presName="Accent4" presStyleCnt="0"/>
      <dgm:spPr/>
    </dgm:pt>
    <dgm:pt modelId="{4F6B48E0-9311-443C-A92A-AFF37DAC6F0F}" type="pres">
      <dgm:prSet presAssocID="{E45A4D42-19F1-4B3F-8033-2643DE151DA6}" presName="Accent" presStyleLbl="bgShp" presStyleIdx="3" presStyleCnt="6"/>
      <dgm:spPr/>
    </dgm:pt>
    <dgm:pt modelId="{3ABC2998-E2F5-4EEC-96B6-9B8CEF12AAC9}" type="pres">
      <dgm:prSet presAssocID="{E45A4D42-19F1-4B3F-8033-2643DE151DA6}" presName="Child4" presStyleLbl="node1" presStyleIdx="3" presStyleCnt="6">
        <dgm:presLayoutVars>
          <dgm:chMax val="0"/>
          <dgm:chPref val="0"/>
          <dgm:bulletEnabled val="1"/>
        </dgm:presLayoutVars>
      </dgm:prSet>
      <dgm:spPr/>
    </dgm:pt>
    <dgm:pt modelId="{72DE6109-EA5E-4BDD-A2D1-9649552342D5}" type="pres">
      <dgm:prSet presAssocID="{43418CC8-FA85-4A3B-80A5-30298038374E}" presName="Accent5" presStyleCnt="0"/>
      <dgm:spPr/>
    </dgm:pt>
    <dgm:pt modelId="{0E3CDB89-AFCD-4C7A-8D61-D36C76526E82}" type="pres">
      <dgm:prSet presAssocID="{43418CC8-FA85-4A3B-80A5-30298038374E}" presName="Accent" presStyleLbl="bgShp" presStyleIdx="4" presStyleCnt="6"/>
      <dgm:spPr/>
    </dgm:pt>
    <dgm:pt modelId="{4A5D5247-1015-480E-9A18-B1C03B4DEF9F}" type="pres">
      <dgm:prSet presAssocID="{43418CC8-FA85-4A3B-80A5-30298038374E}" presName="Child5" presStyleLbl="node1" presStyleIdx="4" presStyleCnt="6">
        <dgm:presLayoutVars>
          <dgm:chMax val="0"/>
          <dgm:chPref val="0"/>
          <dgm:bulletEnabled val="1"/>
        </dgm:presLayoutVars>
      </dgm:prSet>
      <dgm:spPr/>
    </dgm:pt>
    <dgm:pt modelId="{C7D7D146-7987-452E-AE8B-BDA4C0766FF6}" type="pres">
      <dgm:prSet presAssocID="{E3AF48BD-AECE-4CAD-9B43-117DB5E5410B}" presName="Accent6" presStyleCnt="0"/>
      <dgm:spPr/>
    </dgm:pt>
    <dgm:pt modelId="{77A4265D-D1E0-4CFA-AD39-5804813FB6FD}" type="pres">
      <dgm:prSet presAssocID="{E3AF48BD-AECE-4CAD-9B43-117DB5E5410B}" presName="Accent" presStyleLbl="bgShp" presStyleIdx="5" presStyleCnt="6"/>
      <dgm:spPr/>
    </dgm:pt>
    <dgm:pt modelId="{52ACED56-9DC4-4784-95D2-3A4EC1BB6DD5}" type="pres">
      <dgm:prSet presAssocID="{E3AF48BD-AECE-4CAD-9B43-117DB5E5410B}" presName="Child6" presStyleLbl="node1" presStyleIdx="5" presStyleCnt="6">
        <dgm:presLayoutVars>
          <dgm:chMax val="0"/>
          <dgm:chPref val="0"/>
          <dgm:bulletEnabled val="1"/>
        </dgm:presLayoutVars>
      </dgm:prSet>
      <dgm:spPr/>
    </dgm:pt>
  </dgm:ptLst>
  <dgm:cxnLst>
    <dgm:cxn modelId="{40374F0B-B828-4652-80F8-BACFB99E7D73}" srcId="{0B65F80A-FA91-4124-85C5-D8413808E29D}" destId="{E45A4D42-19F1-4B3F-8033-2643DE151DA6}" srcOrd="3" destOrd="0" parTransId="{9751E98A-CEC4-464C-BDA0-D3A2A11EBADC}" sibTransId="{E9CA47B4-903B-4353-B632-49FC27053524}"/>
    <dgm:cxn modelId="{ECDC395C-8DB2-4717-A81B-A1B3EC1BE910}" srcId="{0B65F80A-FA91-4124-85C5-D8413808E29D}" destId="{EC4962BB-DF15-46A0-BD9D-E0D8DF4D71E4}" srcOrd="2" destOrd="0" parTransId="{F84816AA-2FB8-4500-8721-0793769EEACE}" sibTransId="{ED86A581-1559-4681-A731-444C263BB271}"/>
    <dgm:cxn modelId="{B6AE145D-AD73-40F6-924B-8F22DFA03343}" type="presOf" srcId="{EC4962BB-DF15-46A0-BD9D-E0D8DF4D71E4}" destId="{277FEDC6-DFFA-4982-86AA-FFD2ED9EA5DF}" srcOrd="0" destOrd="0" presId="urn:microsoft.com/office/officeart/2011/layout/HexagonRadial"/>
    <dgm:cxn modelId="{0CB51E42-6775-4E36-8BC4-35C06348994A}" type="presOf" srcId="{43418CC8-FA85-4A3B-80A5-30298038374E}" destId="{4A5D5247-1015-480E-9A18-B1C03B4DEF9F}" srcOrd="0" destOrd="0" presId="urn:microsoft.com/office/officeart/2011/layout/HexagonRadial"/>
    <dgm:cxn modelId="{A855956F-3EBE-42C2-A189-2B8A9F939FC7}" srcId="{0B65F80A-FA91-4124-85C5-D8413808E29D}" destId="{E3AF48BD-AECE-4CAD-9B43-117DB5E5410B}" srcOrd="5" destOrd="0" parTransId="{FD6F3875-9593-4ACE-B4B4-4EDBD164805F}" sibTransId="{AAC4CD60-8B97-4C9D-8C7C-E545677B8315}"/>
    <dgm:cxn modelId="{2DA0F170-9633-4E68-BA86-95FFB4648E7D}" type="presOf" srcId="{124C568B-F28B-4B2E-AE30-1833B687F628}" destId="{680D4CD4-862B-4D8F-BA9F-3827845C8BF9}" srcOrd="0" destOrd="0" presId="urn:microsoft.com/office/officeart/2011/layout/HexagonRadial"/>
    <dgm:cxn modelId="{2962AE7F-B5ED-46DD-B469-9038428FEE18}" srcId="{124C568B-F28B-4B2E-AE30-1833B687F628}" destId="{0B65F80A-FA91-4124-85C5-D8413808E29D}" srcOrd="0" destOrd="0" parTransId="{9DA8A9DF-51A6-4536-941F-A0755C4B3BEF}" sibTransId="{C638378C-8915-462F-9422-66A8C99056F5}"/>
    <dgm:cxn modelId="{E4343C86-940C-4378-BF97-14649786E6F6}" srcId="{0B65F80A-FA91-4124-85C5-D8413808E29D}" destId="{55A023C5-AE1E-4B9C-A52C-52E15D44EFAC}" srcOrd="0" destOrd="0" parTransId="{4AD24FF8-D4B2-438C-9BCE-AE1A3BDCD6F7}" sibTransId="{B0FFBBD0-2FA7-4038-8E96-FB283728E633}"/>
    <dgm:cxn modelId="{23529E8B-979F-40D8-88F8-2D63C546A8C8}" srcId="{0B65F80A-FA91-4124-85C5-D8413808E29D}" destId="{43418CC8-FA85-4A3B-80A5-30298038374E}" srcOrd="4" destOrd="0" parTransId="{D2598846-7A6E-47E0-98AF-4727E3ED2A98}" sibTransId="{FAC9F30C-3739-4EFB-8490-67A98B744191}"/>
    <dgm:cxn modelId="{692C688F-2144-4700-BD00-02B3D8FD4B40}" type="presOf" srcId="{C16AC3F9-F03E-47F8-8EE7-429329985579}" destId="{822C8A4E-10D5-407F-A9B3-F23DF0F02668}" srcOrd="0" destOrd="0" presId="urn:microsoft.com/office/officeart/2011/layout/HexagonRadial"/>
    <dgm:cxn modelId="{DBA4A1A0-045B-4AE5-9B11-1AC861E8811C}" type="presOf" srcId="{E3AF48BD-AECE-4CAD-9B43-117DB5E5410B}" destId="{52ACED56-9DC4-4784-95D2-3A4EC1BB6DD5}" srcOrd="0" destOrd="0" presId="urn:microsoft.com/office/officeart/2011/layout/HexagonRadial"/>
    <dgm:cxn modelId="{D4F0ADAD-E1BF-4A68-8203-6922FE84CF68}" type="presOf" srcId="{55A023C5-AE1E-4B9C-A52C-52E15D44EFAC}" destId="{8CDA1498-CBBB-421B-B58C-37655E393CB9}" srcOrd="0" destOrd="0" presId="urn:microsoft.com/office/officeart/2011/layout/HexagonRadial"/>
    <dgm:cxn modelId="{372CEDC2-DA6D-4352-B76A-2704FBF1ADA4}" srcId="{0B65F80A-FA91-4124-85C5-D8413808E29D}" destId="{C16AC3F9-F03E-47F8-8EE7-429329985579}" srcOrd="1" destOrd="0" parTransId="{39F8C515-5C40-4880-8EC5-5B8E54C2C08D}" sibTransId="{FC465D85-2F3B-44E9-8E74-0C5BFEABDB61}"/>
    <dgm:cxn modelId="{4740B4D5-D824-44EF-98F5-C5F373CAD300}" type="presOf" srcId="{0B65F80A-FA91-4124-85C5-D8413808E29D}" destId="{F2450E02-BD71-4730-90D3-32FEA938AC33}" srcOrd="0" destOrd="0" presId="urn:microsoft.com/office/officeart/2011/layout/HexagonRadial"/>
    <dgm:cxn modelId="{4D0B5DDE-0136-4B78-86B8-E5B1C3118A45}" type="presOf" srcId="{E45A4D42-19F1-4B3F-8033-2643DE151DA6}" destId="{3ABC2998-E2F5-4EEC-96B6-9B8CEF12AAC9}" srcOrd="0" destOrd="0" presId="urn:microsoft.com/office/officeart/2011/layout/HexagonRadial"/>
    <dgm:cxn modelId="{6F8C28BC-C8DE-467A-9D86-498DB4A82725}" type="presParOf" srcId="{680D4CD4-862B-4D8F-BA9F-3827845C8BF9}" destId="{F2450E02-BD71-4730-90D3-32FEA938AC33}" srcOrd="0" destOrd="0" presId="urn:microsoft.com/office/officeart/2011/layout/HexagonRadial"/>
    <dgm:cxn modelId="{0B4DBE42-5E40-49A3-A520-40F10354C003}" type="presParOf" srcId="{680D4CD4-862B-4D8F-BA9F-3827845C8BF9}" destId="{B8724263-7432-485B-AEE5-A289EDEE7BC0}" srcOrd="1" destOrd="0" presId="urn:microsoft.com/office/officeart/2011/layout/HexagonRadial"/>
    <dgm:cxn modelId="{0E67355D-E382-4CCB-9CEB-58E42D533787}" type="presParOf" srcId="{B8724263-7432-485B-AEE5-A289EDEE7BC0}" destId="{67235671-D454-4FEC-95F3-7D908BC304A3}" srcOrd="0" destOrd="0" presId="urn:microsoft.com/office/officeart/2011/layout/HexagonRadial"/>
    <dgm:cxn modelId="{FFE97000-76A8-4EDC-970E-EB2A52AB108A}" type="presParOf" srcId="{680D4CD4-862B-4D8F-BA9F-3827845C8BF9}" destId="{8CDA1498-CBBB-421B-B58C-37655E393CB9}" srcOrd="2" destOrd="0" presId="urn:microsoft.com/office/officeart/2011/layout/HexagonRadial"/>
    <dgm:cxn modelId="{49C081FB-5717-4C0E-8F96-3F6E23BFB596}" type="presParOf" srcId="{680D4CD4-862B-4D8F-BA9F-3827845C8BF9}" destId="{5CA3971C-9286-4619-BA42-75AF68140434}" srcOrd="3" destOrd="0" presId="urn:microsoft.com/office/officeart/2011/layout/HexagonRadial"/>
    <dgm:cxn modelId="{F0C0C946-29F2-4059-B922-E4EDDA02CAB3}" type="presParOf" srcId="{5CA3971C-9286-4619-BA42-75AF68140434}" destId="{4CF46FD7-2259-4777-AA9E-B7AC0B9932E5}" srcOrd="0" destOrd="0" presId="urn:microsoft.com/office/officeart/2011/layout/HexagonRadial"/>
    <dgm:cxn modelId="{C47FBC1D-DAFF-4DB4-97F2-E013BF81CD04}" type="presParOf" srcId="{680D4CD4-862B-4D8F-BA9F-3827845C8BF9}" destId="{822C8A4E-10D5-407F-A9B3-F23DF0F02668}" srcOrd="4" destOrd="0" presId="urn:microsoft.com/office/officeart/2011/layout/HexagonRadial"/>
    <dgm:cxn modelId="{A0DEB49E-EC2E-4004-81DD-6DB5B4A07D05}" type="presParOf" srcId="{680D4CD4-862B-4D8F-BA9F-3827845C8BF9}" destId="{3910958C-FAF5-4D17-8EE6-8225EB160A14}" srcOrd="5" destOrd="0" presId="urn:microsoft.com/office/officeart/2011/layout/HexagonRadial"/>
    <dgm:cxn modelId="{774C697A-84C1-4133-839F-12A742E9C8BD}" type="presParOf" srcId="{3910958C-FAF5-4D17-8EE6-8225EB160A14}" destId="{E9F3740D-B4C2-4914-934F-39D1352C3086}" srcOrd="0" destOrd="0" presId="urn:microsoft.com/office/officeart/2011/layout/HexagonRadial"/>
    <dgm:cxn modelId="{7F4C4523-A900-4021-A5F5-5AECD1D92CF8}" type="presParOf" srcId="{680D4CD4-862B-4D8F-BA9F-3827845C8BF9}" destId="{277FEDC6-DFFA-4982-86AA-FFD2ED9EA5DF}" srcOrd="6" destOrd="0" presId="urn:microsoft.com/office/officeart/2011/layout/HexagonRadial"/>
    <dgm:cxn modelId="{FAC0FC27-CD73-4573-B32F-4B8AE4202F7D}" type="presParOf" srcId="{680D4CD4-862B-4D8F-BA9F-3827845C8BF9}" destId="{71A87B3C-8BB5-48C1-8620-B76D5F590ECB}" srcOrd="7" destOrd="0" presId="urn:microsoft.com/office/officeart/2011/layout/HexagonRadial"/>
    <dgm:cxn modelId="{B3B78982-2A04-4396-9C9D-FB0E961383C3}" type="presParOf" srcId="{71A87B3C-8BB5-48C1-8620-B76D5F590ECB}" destId="{4F6B48E0-9311-443C-A92A-AFF37DAC6F0F}" srcOrd="0" destOrd="0" presId="urn:microsoft.com/office/officeart/2011/layout/HexagonRadial"/>
    <dgm:cxn modelId="{3B611CBC-4C77-4A6F-8D38-A569B54A03B9}" type="presParOf" srcId="{680D4CD4-862B-4D8F-BA9F-3827845C8BF9}" destId="{3ABC2998-E2F5-4EEC-96B6-9B8CEF12AAC9}" srcOrd="8" destOrd="0" presId="urn:microsoft.com/office/officeart/2011/layout/HexagonRadial"/>
    <dgm:cxn modelId="{5CF5F5CD-C201-451F-AE5A-2AFDB555D195}" type="presParOf" srcId="{680D4CD4-862B-4D8F-BA9F-3827845C8BF9}" destId="{72DE6109-EA5E-4BDD-A2D1-9649552342D5}" srcOrd="9" destOrd="0" presId="urn:microsoft.com/office/officeart/2011/layout/HexagonRadial"/>
    <dgm:cxn modelId="{D5A89D5C-C5FB-439C-A3CE-B6780955F60B}" type="presParOf" srcId="{72DE6109-EA5E-4BDD-A2D1-9649552342D5}" destId="{0E3CDB89-AFCD-4C7A-8D61-D36C76526E82}" srcOrd="0" destOrd="0" presId="urn:microsoft.com/office/officeart/2011/layout/HexagonRadial"/>
    <dgm:cxn modelId="{40943884-024E-4AD9-834E-2D9857D73EFC}" type="presParOf" srcId="{680D4CD4-862B-4D8F-BA9F-3827845C8BF9}" destId="{4A5D5247-1015-480E-9A18-B1C03B4DEF9F}" srcOrd="10" destOrd="0" presId="urn:microsoft.com/office/officeart/2011/layout/HexagonRadial"/>
    <dgm:cxn modelId="{4CF8BD86-0D29-4B02-8291-4CCBC2988C39}" type="presParOf" srcId="{680D4CD4-862B-4D8F-BA9F-3827845C8BF9}" destId="{C7D7D146-7987-452E-AE8B-BDA4C0766FF6}" srcOrd="11" destOrd="0" presId="urn:microsoft.com/office/officeart/2011/layout/HexagonRadial"/>
    <dgm:cxn modelId="{6523C379-3606-4736-B009-E021117A6404}" type="presParOf" srcId="{C7D7D146-7987-452E-AE8B-BDA4C0766FF6}" destId="{77A4265D-D1E0-4CFA-AD39-5804813FB6FD}" srcOrd="0" destOrd="0" presId="urn:microsoft.com/office/officeart/2011/layout/HexagonRadial"/>
    <dgm:cxn modelId="{023550A3-FC58-4AC2-9D96-9A1C03128044}" type="presParOf" srcId="{680D4CD4-862B-4D8F-BA9F-3827845C8BF9}" destId="{52ACED56-9DC4-4784-95D2-3A4EC1BB6DD5}"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3B31F05-0477-4552-A711-64F6C2A27AAD}" type="doc">
      <dgm:prSet loTypeId="urn:microsoft.com/office/officeart/2005/8/layout/default" loCatId="list" qsTypeId="urn:microsoft.com/office/officeart/2005/8/quickstyle/simple1" qsCatId="simple" csTypeId="urn:microsoft.com/office/officeart/2005/8/colors/colorful5" csCatId="colorful" phldr="1"/>
      <dgm:spPr>
        <a:scene3d>
          <a:camera prst="orthographicFront">
            <a:rot lat="0" lon="0" rev="0"/>
          </a:camera>
          <a:lightRig rig="soft" dir="t">
            <a:rot lat="0" lon="0" rev="0"/>
          </a:lightRig>
        </a:scene3d>
      </dgm:spPr>
      <dgm:t>
        <a:bodyPr/>
        <a:lstStyle/>
        <a:p>
          <a:endParaRPr lang="en-US"/>
        </a:p>
      </dgm:t>
    </dgm:pt>
    <dgm:pt modelId="{2666511A-387F-41DF-BC22-E9407DFD5136}">
      <dgm:prSet phldrT="[Text]"/>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a:t>Collects resources that were used during the lesson</a:t>
          </a:r>
        </a:p>
      </dgm:t>
    </dgm:pt>
    <dgm:pt modelId="{4149B86A-0187-4DB3-A2FE-B3EC5BFF801B}" type="parTrans" cxnId="{7280CC97-5592-4B88-976D-B00D3AE97E5C}">
      <dgm:prSet/>
      <dgm:spPr/>
      <dgm:t>
        <a:bodyPr/>
        <a:lstStyle/>
        <a:p>
          <a:endParaRPr lang="en-US"/>
        </a:p>
      </dgm:t>
    </dgm:pt>
    <dgm:pt modelId="{2815CDD8-3154-4FD4-92C8-1FA4F960BA59}" type="sibTrans" cxnId="{7280CC97-5592-4B88-976D-B00D3AE97E5C}">
      <dgm:prSet/>
      <dgm:spPr/>
      <dgm:t>
        <a:bodyPr/>
        <a:lstStyle/>
        <a:p>
          <a:endParaRPr lang="en-US"/>
        </a:p>
      </dgm:t>
    </dgm:pt>
    <dgm:pt modelId="{25ED4CAC-6570-49C2-B952-6A9443A82958}">
      <dgm:prSet phldrT="[Text]"/>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GB" dirty="0"/>
            <a:t>Provide learners with notes to help summarise the lesson where necessary</a:t>
          </a:r>
          <a:endParaRPr lang="en-US" dirty="0"/>
        </a:p>
      </dgm:t>
    </dgm:pt>
    <dgm:pt modelId="{EB1CADF4-E036-441C-922A-D3CEE754295E}" type="parTrans" cxnId="{C89AC058-8023-4F62-AFF5-50BB7348EA1E}">
      <dgm:prSet/>
      <dgm:spPr/>
      <dgm:t>
        <a:bodyPr/>
        <a:lstStyle/>
        <a:p>
          <a:endParaRPr lang="en-US"/>
        </a:p>
      </dgm:t>
    </dgm:pt>
    <dgm:pt modelId="{28B74222-98B1-4262-936E-1AA3B5036905}" type="sibTrans" cxnId="{C89AC058-8023-4F62-AFF5-50BB7348EA1E}">
      <dgm:prSet/>
      <dgm:spPr/>
      <dgm:t>
        <a:bodyPr/>
        <a:lstStyle/>
        <a:p>
          <a:endParaRPr lang="en-US"/>
        </a:p>
      </dgm:t>
    </dgm:pt>
    <dgm:pt modelId="{2850C644-BBDB-470F-83E0-963692875406}">
      <dgm:prSet phldrT="[Text]"/>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GB" dirty="0"/>
            <a:t>Identifies learners with content gaps for assistance during intervention classes</a:t>
          </a:r>
          <a:endParaRPr lang="en-US" dirty="0"/>
        </a:p>
      </dgm:t>
    </dgm:pt>
    <dgm:pt modelId="{D7CF8F18-5BA3-4996-88CF-E27AC20113E5}" type="parTrans" cxnId="{E8B54660-1659-44B9-9645-FB3B10C95D21}">
      <dgm:prSet/>
      <dgm:spPr/>
      <dgm:t>
        <a:bodyPr/>
        <a:lstStyle/>
        <a:p>
          <a:endParaRPr lang="en-US"/>
        </a:p>
      </dgm:t>
    </dgm:pt>
    <dgm:pt modelId="{85E4430A-593E-4B1E-970D-E246CE69DE16}" type="sibTrans" cxnId="{E8B54660-1659-44B9-9645-FB3B10C95D21}">
      <dgm:prSet/>
      <dgm:spPr/>
      <dgm:t>
        <a:bodyPr/>
        <a:lstStyle/>
        <a:p>
          <a:endParaRPr lang="en-US"/>
        </a:p>
      </dgm:t>
    </dgm:pt>
    <dgm:pt modelId="{EA868AE4-2E66-4410-8BB2-30A1CB13EE42}">
      <dgm:prSet phldrT="[Text]"/>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GB" dirty="0"/>
            <a:t>Provides informal tasks/ remedial work/ homework/ for reinforcement. </a:t>
          </a:r>
          <a:endParaRPr lang="en-US" dirty="0"/>
        </a:p>
      </dgm:t>
    </dgm:pt>
    <dgm:pt modelId="{6EE49882-2EF7-4E2A-BC93-134EB7AA958E}" type="parTrans" cxnId="{EE202151-63FF-46D7-8BC2-D35E90970C53}">
      <dgm:prSet/>
      <dgm:spPr/>
      <dgm:t>
        <a:bodyPr/>
        <a:lstStyle/>
        <a:p>
          <a:endParaRPr lang="en-US"/>
        </a:p>
      </dgm:t>
    </dgm:pt>
    <dgm:pt modelId="{82503E5A-110C-47D5-8131-29F5DCB3EE7B}" type="sibTrans" cxnId="{EE202151-63FF-46D7-8BC2-D35E90970C53}">
      <dgm:prSet/>
      <dgm:spPr/>
      <dgm:t>
        <a:bodyPr/>
        <a:lstStyle/>
        <a:p>
          <a:endParaRPr lang="en-US"/>
        </a:p>
      </dgm:t>
    </dgm:pt>
    <dgm:pt modelId="{D349CEDF-3131-4570-BF94-7B5608156D5A}">
      <dgm:prSet phldrT="[Text]"/>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a:t>Guides learners on tasks that must be completed at home</a:t>
          </a:r>
        </a:p>
      </dgm:t>
    </dgm:pt>
    <dgm:pt modelId="{924BB7B5-AF68-4845-8EB9-1B9BED04D4AE}" type="parTrans" cxnId="{00B9F76A-1383-490D-B854-0610FFD7956C}">
      <dgm:prSet/>
      <dgm:spPr/>
      <dgm:t>
        <a:bodyPr/>
        <a:lstStyle/>
        <a:p>
          <a:endParaRPr lang="en-US"/>
        </a:p>
      </dgm:t>
    </dgm:pt>
    <dgm:pt modelId="{DCCD4808-7D1D-43C5-A0CB-BC8439B44BD1}" type="sibTrans" cxnId="{00B9F76A-1383-490D-B854-0610FFD7956C}">
      <dgm:prSet/>
      <dgm:spPr/>
      <dgm:t>
        <a:bodyPr/>
        <a:lstStyle/>
        <a:p>
          <a:endParaRPr lang="en-US"/>
        </a:p>
      </dgm:t>
    </dgm:pt>
    <dgm:pt modelId="{10C472A3-8639-4552-8A81-506847249B02}" type="pres">
      <dgm:prSet presAssocID="{E3B31F05-0477-4552-A711-64F6C2A27AAD}" presName="diagram" presStyleCnt="0">
        <dgm:presLayoutVars>
          <dgm:dir/>
          <dgm:resizeHandles val="exact"/>
        </dgm:presLayoutVars>
      </dgm:prSet>
      <dgm:spPr/>
    </dgm:pt>
    <dgm:pt modelId="{9AE64147-01DB-48B4-A20B-3A9191CC8D3E}" type="pres">
      <dgm:prSet presAssocID="{2666511A-387F-41DF-BC22-E9407DFD5136}" presName="node" presStyleLbl="node1" presStyleIdx="0" presStyleCnt="5">
        <dgm:presLayoutVars>
          <dgm:bulletEnabled val="1"/>
        </dgm:presLayoutVars>
      </dgm:prSet>
      <dgm:spPr/>
    </dgm:pt>
    <dgm:pt modelId="{F0451677-9458-4EE6-BEE9-F020D483519D}" type="pres">
      <dgm:prSet presAssocID="{2815CDD8-3154-4FD4-92C8-1FA4F960BA59}" presName="sibTrans"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35BDAB15-C695-40C1-9F3D-6731CE7EAAE5}" type="pres">
      <dgm:prSet presAssocID="{25ED4CAC-6570-49C2-B952-6A9443A82958}" presName="node" presStyleLbl="node1" presStyleIdx="1" presStyleCnt="5">
        <dgm:presLayoutVars>
          <dgm:bulletEnabled val="1"/>
        </dgm:presLayoutVars>
      </dgm:prSet>
      <dgm:spPr/>
    </dgm:pt>
    <dgm:pt modelId="{742D2626-A5DB-47CB-AC55-F0D4FD18C459}" type="pres">
      <dgm:prSet presAssocID="{28B74222-98B1-4262-936E-1AA3B5036905}" presName="sibTrans"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3BC32147-A8DD-49E2-91AA-62135E76CAAE}" type="pres">
      <dgm:prSet presAssocID="{2850C644-BBDB-470F-83E0-963692875406}" presName="node" presStyleLbl="node1" presStyleIdx="2" presStyleCnt="5">
        <dgm:presLayoutVars>
          <dgm:bulletEnabled val="1"/>
        </dgm:presLayoutVars>
      </dgm:prSet>
      <dgm:spPr/>
    </dgm:pt>
    <dgm:pt modelId="{0A4D2878-406F-4A49-AFC9-E9C8FDCDCC01}" type="pres">
      <dgm:prSet presAssocID="{85E4430A-593E-4B1E-970D-E246CE69DE16}" presName="sibTrans"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8756588D-9BE2-43E6-B2C8-07A6C279818A}" type="pres">
      <dgm:prSet presAssocID="{EA868AE4-2E66-4410-8BB2-30A1CB13EE42}" presName="node" presStyleLbl="node1" presStyleIdx="3" presStyleCnt="5">
        <dgm:presLayoutVars>
          <dgm:bulletEnabled val="1"/>
        </dgm:presLayoutVars>
      </dgm:prSet>
      <dgm:spPr/>
    </dgm:pt>
    <dgm:pt modelId="{72645699-2756-4843-9D92-26300FE29E04}" type="pres">
      <dgm:prSet presAssocID="{82503E5A-110C-47D5-8131-29F5DCB3EE7B}" presName="sibTrans"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295AD094-E0EA-45AA-BF02-DE7FD71A1BF8}" type="pres">
      <dgm:prSet presAssocID="{D349CEDF-3131-4570-BF94-7B5608156D5A}" presName="node" presStyleLbl="node1" presStyleIdx="4" presStyleCnt="5">
        <dgm:presLayoutVars>
          <dgm:bulletEnabled val="1"/>
        </dgm:presLayoutVars>
      </dgm:prSet>
      <dgm:spPr/>
    </dgm:pt>
  </dgm:ptLst>
  <dgm:cxnLst>
    <dgm:cxn modelId="{9237A63D-0250-4AD9-A7EB-EEE2767856B1}" type="presOf" srcId="{E3B31F05-0477-4552-A711-64F6C2A27AAD}" destId="{10C472A3-8639-4552-8A81-506847249B02}" srcOrd="0" destOrd="0" presId="urn:microsoft.com/office/officeart/2005/8/layout/default"/>
    <dgm:cxn modelId="{E8B54660-1659-44B9-9645-FB3B10C95D21}" srcId="{E3B31F05-0477-4552-A711-64F6C2A27AAD}" destId="{2850C644-BBDB-470F-83E0-963692875406}" srcOrd="2" destOrd="0" parTransId="{D7CF8F18-5BA3-4996-88CF-E27AC20113E5}" sibTransId="{85E4430A-593E-4B1E-970D-E246CE69DE16}"/>
    <dgm:cxn modelId="{00B9F76A-1383-490D-B854-0610FFD7956C}" srcId="{E3B31F05-0477-4552-A711-64F6C2A27AAD}" destId="{D349CEDF-3131-4570-BF94-7B5608156D5A}" srcOrd="4" destOrd="0" parTransId="{924BB7B5-AF68-4845-8EB9-1B9BED04D4AE}" sibTransId="{DCCD4808-7D1D-43C5-A0CB-BC8439B44BD1}"/>
    <dgm:cxn modelId="{B210EC6C-5BE5-4B2C-805C-C72BC79C62D1}" type="presOf" srcId="{2666511A-387F-41DF-BC22-E9407DFD5136}" destId="{9AE64147-01DB-48B4-A20B-3A9191CC8D3E}" srcOrd="0" destOrd="0" presId="urn:microsoft.com/office/officeart/2005/8/layout/default"/>
    <dgm:cxn modelId="{EE202151-63FF-46D7-8BC2-D35E90970C53}" srcId="{E3B31F05-0477-4552-A711-64F6C2A27AAD}" destId="{EA868AE4-2E66-4410-8BB2-30A1CB13EE42}" srcOrd="3" destOrd="0" parTransId="{6EE49882-2EF7-4E2A-BC93-134EB7AA958E}" sibTransId="{82503E5A-110C-47D5-8131-29F5DCB3EE7B}"/>
    <dgm:cxn modelId="{C89AC058-8023-4F62-AFF5-50BB7348EA1E}" srcId="{E3B31F05-0477-4552-A711-64F6C2A27AAD}" destId="{25ED4CAC-6570-49C2-B952-6A9443A82958}" srcOrd="1" destOrd="0" parTransId="{EB1CADF4-E036-441C-922A-D3CEE754295E}" sibTransId="{28B74222-98B1-4262-936E-1AA3B5036905}"/>
    <dgm:cxn modelId="{7280CC97-5592-4B88-976D-B00D3AE97E5C}" srcId="{E3B31F05-0477-4552-A711-64F6C2A27AAD}" destId="{2666511A-387F-41DF-BC22-E9407DFD5136}" srcOrd="0" destOrd="0" parTransId="{4149B86A-0187-4DB3-A2FE-B3EC5BFF801B}" sibTransId="{2815CDD8-3154-4FD4-92C8-1FA4F960BA59}"/>
    <dgm:cxn modelId="{48B2ACAC-E266-4BFC-AD39-C3516C6F99A6}" type="presOf" srcId="{D349CEDF-3131-4570-BF94-7B5608156D5A}" destId="{295AD094-E0EA-45AA-BF02-DE7FD71A1BF8}" srcOrd="0" destOrd="0" presId="urn:microsoft.com/office/officeart/2005/8/layout/default"/>
    <dgm:cxn modelId="{D34965B9-88BD-44ED-8A05-53F19ECC9227}" type="presOf" srcId="{2850C644-BBDB-470F-83E0-963692875406}" destId="{3BC32147-A8DD-49E2-91AA-62135E76CAAE}" srcOrd="0" destOrd="0" presId="urn:microsoft.com/office/officeart/2005/8/layout/default"/>
    <dgm:cxn modelId="{9DF2CBDE-5621-4950-8077-978AA1CA6344}" type="presOf" srcId="{EA868AE4-2E66-4410-8BB2-30A1CB13EE42}" destId="{8756588D-9BE2-43E6-B2C8-07A6C279818A}" srcOrd="0" destOrd="0" presId="urn:microsoft.com/office/officeart/2005/8/layout/default"/>
    <dgm:cxn modelId="{B02629EB-4143-4BA2-A8C5-578C4A431427}" type="presOf" srcId="{25ED4CAC-6570-49C2-B952-6A9443A82958}" destId="{35BDAB15-C695-40C1-9F3D-6731CE7EAAE5}" srcOrd="0" destOrd="0" presId="urn:microsoft.com/office/officeart/2005/8/layout/default"/>
    <dgm:cxn modelId="{048C7890-C13F-47D1-A0C0-F08947CDBFB8}" type="presParOf" srcId="{10C472A3-8639-4552-8A81-506847249B02}" destId="{9AE64147-01DB-48B4-A20B-3A9191CC8D3E}" srcOrd="0" destOrd="0" presId="urn:microsoft.com/office/officeart/2005/8/layout/default"/>
    <dgm:cxn modelId="{816F581A-6875-4FB7-B161-BBFA7CF905C3}" type="presParOf" srcId="{10C472A3-8639-4552-8A81-506847249B02}" destId="{F0451677-9458-4EE6-BEE9-F020D483519D}" srcOrd="1" destOrd="0" presId="urn:microsoft.com/office/officeart/2005/8/layout/default"/>
    <dgm:cxn modelId="{2DDF1911-0FE1-46F3-852A-EA681A95D3D3}" type="presParOf" srcId="{10C472A3-8639-4552-8A81-506847249B02}" destId="{35BDAB15-C695-40C1-9F3D-6731CE7EAAE5}" srcOrd="2" destOrd="0" presId="urn:microsoft.com/office/officeart/2005/8/layout/default"/>
    <dgm:cxn modelId="{F20D634A-8A62-4233-88FE-08FC60EF3725}" type="presParOf" srcId="{10C472A3-8639-4552-8A81-506847249B02}" destId="{742D2626-A5DB-47CB-AC55-F0D4FD18C459}" srcOrd="3" destOrd="0" presId="urn:microsoft.com/office/officeart/2005/8/layout/default"/>
    <dgm:cxn modelId="{A8D2C041-D1C2-4542-B759-5F7379D39D92}" type="presParOf" srcId="{10C472A3-8639-4552-8A81-506847249B02}" destId="{3BC32147-A8DD-49E2-91AA-62135E76CAAE}" srcOrd="4" destOrd="0" presId="urn:microsoft.com/office/officeart/2005/8/layout/default"/>
    <dgm:cxn modelId="{15DA663B-1FFD-4CBD-9881-D023D3954A24}" type="presParOf" srcId="{10C472A3-8639-4552-8A81-506847249B02}" destId="{0A4D2878-406F-4A49-AFC9-E9C8FDCDCC01}" srcOrd="5" destOrd="0" presId="urn:microsoft.com/office/officeart/2005/8/layout/default"/>
    <dgm:cxn modelId="{82162E55-59E5-4191-98A3-6E87954036A0}" type="presParOf" srcId="{10C472A3-8639-4552-8A81-506847249B02}" destId="{8756588D-9BE2-43E6-B2C8-07A6C279818A}" srcOrd="6" destOrd="0" presId="urn:microsoft.com/office/officeart/2005/8/layout/default"/>
    <dgm:cxn modelId="{F87DB17A-D461-4B24-902A-EAF1F2146630}" type="presParOf" srcId="{10C472A3-8639-4552-8A81-506847249B02}" destId="{72645699-2756-4843-9D92-26300FE29E04}" srcOrd="7" destOrd="0" presId="urn:microsoft.com/office/officeart/2005/8/layout/default"/>
    <dgm:cxn modelId="{58F08AE1-03EB-46B9-8512-C3FA177FEDA6}" type="presParOf" srcId="{10C472A3-8639-4552-8A81-506847249B02}" destId="{295AD094-E0EA-45AA-BF02-DE7FD71A1BF8}"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4011932-6C85-4162-B277-10C95411FED5}" type="doc">
      <dgm:prSet loTypeId="urn:microsoft.com/office/officeart/2005/8/layout/process1" loCatId="process" qsTypeId="urn:microsoft.com/office/officeart/2005/8/quickstyle/simple5" qsCatId="simple" csTypeId="urn:microsoft.com/office/officeart/2005/8/colors/colorful2" csCatId="colorful" phldr="1"/>
      <dgm:spPr/>
    </dgm:pt>
    <dgm:pt modelId="{D5502432-827F-46B2-8723-468450403A6B}">
      <dgm:prSet phldrT="[Text]"/>
      <dgm:spPr/>
      <dgm:t>
        <a:bodyPr/>
        <a:lstStyle/>
        <a:p>
          <a:r>
            <a:rPr lang="en-US" dirty="0"/>
            <a:t>Prepare records such for parents’ meetings </a:t>
          </a:r>
        </a:p>
      </dgm:t>
    </dgm:pt>
    <dgm:pt modelId="{B94B8118-65CC-4F11-9E9B-A5FD5091F063}" type="parTrans" cxnId="{0206AEC7-9FF9-4BB8-8374-D3354B9B1F18}">
      <dgm:prSet/>
      <dgm:spPr/>
      <dgm:t>
        <a:bodyPr/>
        <a:lstStyle/>
        <a:p>
          <a:endParaRPr lang="en-US"/>
        </a:p>
      </dgm:t>
    </dgm:pt>
    <dgm:pt modelId="{179103CC-3499-4EE7-AB4F-B17C0F819B31}" type="sibTrans" cxnId="{0206AEC7-9FF9-4BB8-8374-D3354B9B1F18}">
      <dgm:prSet/>
      <dgm:spPr/>
      <dgm:t>
        <a:bodyPr/>
        <a:lstStyle/>
        <a:p>
          <a:endParaRPr lang="en-US"/>
        </a:p>
      </dgm:t>
    </dgm:pt>
    <dgm:pt modelId="{C3D68220-CD1C-469A-B5ED-2B0A264B7683}">
      <dgm:prSet phldrT="[Text]"/>
      <dgm:spPr/>
      <dgm:t>
        <a:bodyPr/>
        <a:lstStyle/>
        <a:p>
          <a:r>
            <a:rPr lang="en-GB" dirty="0"/>
            <a:t>Written report that details how learners have performed in the term and how parents can further assist learners at home</a:t>
          </a:r>
          <a:endParaRPr lang="en-US" dirty="0"/>
        </a:p>
      </dgm:t>
    </dgm:pt>
    <dgm:pt modelId="{A673D2E1-644E-459F-BE2C-F24933534E0C}" type="parTrans" cxnId="{9AF2B07F-F4D9-454B-8F76-CC28892F07CE}">
      <dgm:prSet/>
      <dgm:spPr/>
      <dgm:t>
        <a:bodyPr/>
        <a:lstStyle/>
        <a:p>
          <a:endParaRPr lang="en-US"/>
        </a:p>
      </dgm:t>
    </dgm:pt>
    <dgm:pt modelId="{AB6F06B9-3E4E-41CD-ADD2-BBDE8173E4DA}" type="sibTrans" cxnId="{9AF2B07F-F4D9-454B-8F76-CC28892F07CE}">
      <dgm:prSet/>
      <dgm:spPr/>
      <dgm:t>
        <a:bodyPr/>
        <a:lstStyle/>
        <a:p>
          <a:endParaRPr lang="en-US"/>
        </a:p>
      </dgm:t>
    </dgm:pt>
    <dgm:pt modelId="{BFFA81F1-0C80-4C17-B26A-078F42C763F9}">
      <dgm:prSet/>
      <dgm:spPr/>
      <dgm:t>
        <a:bodyPr/>
        <a:lstStyle/>
        <a:p>
          <a:r>
            <a:rPr lang="en-GB" dirty="0"/>
            <a:t>Provide feedback on learner performance</a:t>
          </a:r>
        </a:p>
      </dgm:t>
    </dgm:pt>
    <dgm:pt modelId="{3CA7C2F3-383C-4F42-A9F4-1A17C780A706}" type="parTrans" cxnId="{57B413F7-D18D-469F-B39E-4A742CE02678}">
      <dgm:prSet/>
      <dgm:spPr/>
      <dgm:t>
        <a:bodyPr/>
        <a:lstStyle/>
        <a:p>
          <a:endParaRPr lang="en-US"/>
        </a:p>
      </dgm:t>
    </dgm:pt>
    <dgm:pt modelId="{9038CDE4-AF2E-4941-85DA-46BE52E9EF3B}" type="sibTrans" cxnId="{57B413F7-D18D-469F-B39E-4A742CE02678}">
      <dgm:prSet/>
      <dgm:spPr/>
      <dgm:t>
        <a:bodyPr/>
        <a:lstStyle/>
        <a:p>
          <a:endParaRPr lang="en-US"/>
        </a:p>
      </dgm:t>
    </dgm:pt>
    <dgm:pt modelId="{16158BA3-176E-4844-A514-9960B311FA63}" type="pres">
      <dgm:prSet presAssocID="{A4011932-6C85-4162-B277-10C95411FED5}" presName="Name0" presStyleCnt="0">
        <dgm:presLayoutVars>
          <dgm:dir/>
          <dgm:resizeHandles val="exact"/>
        </dgm:presLayoutVars>
      </dgm:prSet>
      <dgm:spPr/>
    </dgm:pt>
    <dgm:pt modelId="{2C0758A3-3D5B-4431-964B-4CA395007BBF}" type="pres">
      <dgm:prSet presAssocID="{D5502432-827F-46B2-8723-468450403A6B}" presName="node" presStyleLbl="node1" presStyleIdx="0" presStyleCnt="3">
        <dgm:presLayoutVars>
          <dgm:bulletEnabled val="1"/>
        </dgm:presLayoutVars>
      </dgm:prSet>
      <dgm:spPr/>
    </dgm:pt>
    <dgm:pt modelId="{8655DB90-872A-44C4-A5A8-2CD69F6324F9}" type="pres">
      <dgm:prSet presAssocID="{179103CC-3499-4EE7-AB4F-B17C0F819B31}" presName="sibTrans" presStyleLbl="sibTrans2D1" presStyleIdx="0" presStyleCnt="2"/>
      <dgm:spPr/>
    </dgm:pt>
    <dgm:pt modelId="{CD4B08E1-1564-46EA-B7D3-CF8AE8F65D1D}" type="pres">
      <dgm:prSet presAssocID="{179103CC-3499-4EE7-AB4F-B17C0F819B31}" presName="connectorText" presStyleLbl="sibTrans2D1" presStyleIdx="0" presStyleCnt="2"/>
      <dgm:spPr/>
    </dgm:pt>
    <dgm:pt modelId="{F1B11062-A083-410A-BC5B-34088BA74239}" type="pres">
      <dgm:prSet presAssocID="{BFFA81F1-0C80-4C17-B26A-078F42C763F9}" presName="node" presStyleLbl="node1" presStyleIdx="1" presStyleCnt="3">
        <dgm:presLayoutVars>
          <dgm:bulletEnabled val="1"/>
        </dgm:presLayoutVars>
      </dgm:prSet>
      <dgm:spPr/>
    </dgm:pt>
    <dgm:pt modelId="{A49D5AE1-5994-4F6D-92F1-40352969594F}" type="pres">
      <dgm:prSet presAssocID="{9038CDE4-AF2E-4941-85DA-46BE52E9EF3B}" presName="sibTrans" presStyleLbl="sibTrans2D1" presStyleIdx="1" presStyleCnt="2"/>
      <dgm:spPr/>
    </dgm:pt>
    <dgm:pt modelId="{0AF7DC62-C08A-450E-96CE-CF4C2A2EE01D}" type="pres">
      <dgm:prSet presAssocID="{9038CDE4-AF2E-4941-85DA-46BE52E9EF3B}" presName="connectorText" presStyleLbl="sibTrans2D1" presStyleIdx="1" presStyleCnt="2"/>
      <dgm:spPr/>
    </dgm:pt>
    <dgm:pt modelId="{458327E4-6F7A-4ABB-8D95-BC995A89DAC1}" type="pres">
      <dgm:prSet presAssocID="{C3D68220-CD1C-469A-B5ED-2B0A264B7683}" presName="node" presStyleLbl="node1" presStyleIdx="2" presStyleCnt="3">
        <dgm:presLayoutVars>
          <dgm:bulletEnabled val="1"/>
        </dgm:presLayoutVars>
      </dgm:prSet>
      <dgm:spPr/>
    </dgm:pt>
  </dgm:ptLst>
  <dgm:cxnLst>
    <dgm:cxn modelId="{43907946-3444-45DC-9C7D-AE69A4EC85D9}" type="presOf" srcId="{179103CC-3499-4EE7-AB4F-B17C0F819B31}" destId="{CD4B08E1-1564-46EA-B7D3-CF8AE8F65D1D}" srcOrd="1" destOrd="0" presId="urn:microsoft.com/office/officeart/2005/8/layout/process1"/>
    <dgm:cxn modelId="{D48C316A-2195-433F-9559-56A27E0AA7D7}" type="presOf" srcId="{BFFA81F1-0C80-4C17-B26A-078F42C763F9}" destId="{F1B11062-A083-410A-BC5B-34088BA74239}" srcOrd="0" destOrd="0" presId="urn:microsoft.com/office/officeart/2005/8/layout/process1"/>
    <dgm:cxn modelId="{9AF2B07F-F4D9-454B-8F76-CC28892F07CE}" srcId="{A4011932-6C85-4162-B277-10C95411FED5}" destId="{C3D68220-CD1C-469A-B5ED-2B0A264B7683}" srcOrd="2" destOrd="0" parTransId="{A673D2E1-644E-459F-BE2C-F24933534E0C}" sibTransId="{AB6F06B9-3E4E-41CD-ADD2-BBDE8173E4DA}"/>
    <dgm:cxn modelId="{EEBCF28C-7AD0-4E5C-88FD-39A4C2511EBF}" type="presOf" srcId="{A4011932-6C85-4162-B277-10C95411FED5}" destId="{16158BA3-176E-4844-A514-9960B311FA63}" srcOrd="0" destOrd="0" presId="urn:microsoft.com/office/officeart/2005/8/layout/process1"/>
    <dgm:cxn modelId="{F55988AE-9F78-430D-B77E-A1D5D3B8346D}" type="presOf" srcId="{C3D68220-CD1C-469A-B5ED-2B0A264B7683}" destId="{458327E4-6F7A-4ABB-8D95-BC995A89DAC1}" srcOrd="0" destOrd="0" presId="urn:microsoft.com/office/officeart/2005/8/layout/process1"/>
    <dgm:cxn modelId="{0206AEC7-9FF9-4BB8-8374-D3354B9B1F18}" srcId="{A4011932-6C85-4162-B277-10C95411FED5}" destId="{D5502432-827F-46B2-8723-468450403A6B}" srcOrd="0" destOrd="0" parTransId="{B94B8118-65CC-4F11-9E9B-A5FD5091F063}" sibTransId="{179103CC-3499-4EE7-AB4F-B17C0F819B31}"/>
    <dgm:cxn modelId="{7AD8D6CB-6CDA-487E-9C98-E119B3C7FCD4}" type="presOf" srcId="{D5502432-827F-46B2-8723-468450403A6B}" destId="{2C0758A3-3D5B-4431-964B-4CA395007BBF}" srcOrd="0" destOrd="0" presId="urn:microsoft.com/office/officeart/2005/8/layout/process1"/>
    <dgm:cxn modelId="{9AECE9D5-2E18-4D4B-91FC-F0A1FDA94AF1}" type="presOf" srcId="{9038CDE4-AF2E-4941-85DA-46BE52E9EF3B}" destId="{A49D5AE1-5994-4F6D-92F1-40352969594F}" srcOrd="0" destOrd="0" presId="urn:microsoft.com/office/officeart/2005/8/layout/process1"/>
    <dgm:cxn modelId="{26FC23DF-4B75-4A5D-9121-D62BF2CE3B67}" type="presOf" srcId="{9038CDE4-AF2E-4941-85DA-46BE52E9EF3B}" destId="{0AF7DC62-C08A-450E-96CE-CF4C2A2EE01D}" srcOrd="1" destOrd="0" presId="urn:microsoft.com/office/officeart/2005/8/layout/process1"/>
    <dgm:cxn modelId="{1FBD35F4-C82E-42B4-A01A-437335895E0F}" type="presOf" srcId="{179103CC-3499-4EE7-AB4F-B17C0F819B31}" destId="{8655DB90-872A-44C4-A5A8-2CD69F6324F9}" srcOrd="0" destOrd="0" presId="urn:microsoft.com/office/officeart/2005/8/layout/process1"/>
    <dgm:cxn modelId="{57B413F7-D18D-469F-B39E-4A742CE02678}" srcId="{A4011932-6C85-4162-B277-10C95411FED5}" destId="{BFFA81F1-0C80-4C17-B26A-078F42C763F9}" srcOrd="1" destOrd="0" parTransId="{3CA7C2F3-383C-4F42-A9F4-1A17C780A706}" sibTransId="{9038CDE4-AF2E-4941-85DA-46BE52E9EF3B}"/>
    <dgm:cxn modelId="{08DDEBE2-DF98-4782-94DF-65D67922B084}" type="presParOf" srcId="{16158BA3-176E-4844-A514-9960B311FA63}" destId="{2C0758A3-3D5B-4431-964B-4CA395007BBF}" srcOrd="0" destOrd="0" presId="urn:microsoft.com/office/officeart/2005/8/layout/process1"/>
    <dgm:cxn modelId="{2449186D-CC83-4FBF-9577-13623F5044C7}" type="presParOf" srcId="{16158BA3-176E-4844-A514-9960B311FA63}" destId="{8655DB90-872A-44C4-A5A8-2CD69F6324F9}" srcOrd="1" destOrd="0" presId="urn:microsoft.com/office/officeart/2005/8/layout/process1"/>
    <dgm:cxn modelId="{25F73EE4-DFB3-4B55-8F8D-06241B82C6AE}" type="presParOf" srcId="{8655DB90-872A-44C4-A5A8-2CD69F6324F9}" destId="{CD4B08E1-1564-46EA-B7D3-CF8AE8F65D1D}" srcOrd="0" destOrd="0" presId="urn:microsoft.com/office/officeart/2005/8/layout/process1"/>
    <dgm:cxn modelId="{F800228C-D743-4B0F-ADC5-C322B42C8E12}" type="presParOf" srcId="{16158BA3-176E-4844-A514-9960B311FA63}" destId="{F1B11062-A083-410A-BC5B-34088BA74239}" srcOrd="2" destOrd="0" presId="urn:microsoft.com/office/officeart/2005/8/layout/process1"/>
    <dgm:cxn modelId="{D870992B-B9A2-49CB-B8EB-49A3ED4F29D0}" type="presParOf" srcId="{16158BA3-176E-4844-A514-9960B311FA63}" destId="{A49D5AE1-5994-4F6D-92F1-40352969594F}" srcOrd="3" destOrd="0" presId="urn:microsoft.com/office/officeart/2005/8/layout/process1"/>
    <dgm:cxn modelId="{0C5E685D-0E77-4A31-9395-FA3A8EE11679}" type="presParOf" srcId="{A49D5AE1-5994-4F6D-92F1-40352969594F}" destId="{0AF7DC62-C08A-450E-96CE-CF4C2A2EE01D}" srcOrd="0" destOrd="0" presId="urn:microsoft.com/office/officeart/2005/8/layout/process1"/>
    <dgm:cxn modelId="{5FD64842-5EC5-4C60-9494-E6AEFBB50616}" type="presParOf" srcId="{16158BA3-176E-4844-A514-9960B311FA63}" destId="{458327E4-6F7A-4ABB-8D95-BC995A89DAC1}"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056A79C-6C66-44AC-8FBB-04F22625E553}" type="doc">
      <dgm:prSet loTypeId="urn:microsoft.com/office/officeart/2005/8/layout/hList1" loCatId="list" qsTypeId="urn:microsoft.com/office/officeart/2005/8/quickstyle/simple1" qsCatId="simple" csTypeId="urn:microsoft.com/office/officeart/2005/8/colors/colorful1" csCatId="colorful" phldr="1"/>
      <dgm:spPr>
        <a:scene3d>
          <a:camera prst="orthographicFront">
            <a:rot lat="0" lon="0" rev="0"/>
          </a:camera>
          <a:lightRig rig="contrasting" dir="t">
            <a:rot lat="0" lon="0" rev="1500000"/>
          </a:lightRig>
        </a:scene3d>
      </dgm:spPr>
      <dgm:t>
        <a:bodyPr/>
        <a:lstStyle/>
        <a:p>
          <a:endParaRPr lang="en-US"/>
        </a:p>
      </dgm:t>
    </dgm:pt>
    <dgm:pt modelId="{DF5C719D-99FC-4F79-8784-13CF55C378DC}">
      <dgm:prSet phldrT="[Text]"/>
      <dgm:spPr>
        <a:scene3d>
          <a:camera prst="orthographicFront">
            <a:rot lat="0" lon="0" rev="0"/>
          </a:camera>
          <a:lightRig rig="contrasting" dir="t">
            <a:rot lat="0" lon="0" rev="1500000"/>
          </a:lightRig>
        </a:scene3d>
        <a:sp3d prstMaterial="metal">
          <a:bevelT w="88900" h="88900"/>
        </a:sp3d>
      </dgm:spPr>
      <dgm:t>
        <a:bodyPr/>
        <a:lstStyle/>
        <a:p>
          <a:r>
            <a:rPr lang="en-US" dirty="0"/>
            <a:t>Alternative Instructional Strategies</a:t>
          </a:r>
        </a:p>
      </dgm:t>
    </dgm:pt>
    <dgm:pt modelId="{0D598ECC-8944-44AD-B3B2-787C45D834E9}" type="parTrans" cxnId="{BEDCE371-8562-432B-996C-A8235A2FC4BD}">
      <dgm:prSet/>
      <dgm:spPr/>
      <dgm:t>
        <a:bodyPr/>
        <a:lstStyle/>
        <a:p>
          <a:endParaRPr lang="en-US"/>
        </a:p>
      </dgm:t>
    </dgm:pt>
    <dgm:pt modelId="{D98D55A0-4D18-4DC4-ACF7-7E6BF5DC2614}" type="sibTrans" cxnId="{BEDCE371-8562-432B-996C-A8235A2FC4BD}">
      <dgm:prSet/>
      <dgm:spPr/>
      <dgm:t>
        <a:bodyPr/>
        <a:lstStyle/>
        <a:p>
          <a:endParaRPr lang="en-US"/>
        </a:p>
      </dgm:t>
    </dgm:pt>
    <dgm:pt modelId="{EE872217-4E93-4A8D-8DDE-6FE68FED274A}">
      <dgm:prSet phldrT="[Text]"/>
      <dgm:spPr>
        <a:scene3d>
          <a:camera prst="orthographicFront">
            <a:rot lat="0" lon="0" rev="0"/>
          </a:camera>
          <a:lightRig rig="contrasting" dir="t">
            <a:rot lat="0" lon="0" rev="1500000"/>
          </a:lightRig>
        </a:scene3d>
        <a:sp3d prstMaterial="metal">
          <a:bevelT w="88900" h="88900"/>
        </a:sp3d>
      </dgm:spPr>
      <dgm:t>
        <a:bodyPr/>
        <a:lstStyle/>
        <a:p>
          <a:r>
            <a:rPr lang="en-US" dirty="0"/>
            <a:t>Remediation</a:t>
          </a:r>
        </a:p>
      </dgm:t>
    </dgm:pt>
    <dgm:pt modelId="{0F60DCBC-062F-4969-83C1-765F6392B9E7}" type="parTrans" cxnId="{96A1C341-A917-464A-AB02-E8647EC30AA7}">
      <dgm:prSet/>
      <dgm:spPr/>
      <dgm:t>
        <a:bodyPr/>
        <a:lstStyle/>
        <a:p>
          <a:endParaRPr lang="en-US"/>
        </a:p>
      </dgm:t>
    </dgm:pt>
    <dgm:pt modelId="{B86F7E85-F70A-4391-AD44-452116EB474E}" type="sibTrans" cxnId="{96A1C341-A917-464A-AB02-E8647EC30AA7}">
      <dgm:prSet/>
      <dgm:spPr/>
      <dgm:t>
        <a:bodyPr/>
        <a:lstStyle/>
        <a:p>
          <a:endParaRPr lang="en-US"/>
        </a:p>
      </dgm:t>
    </dgm:pt>
    <dgm:pt modelId="{92B0EFB8-D797-4439-892C-F0D10E6DC0A4}">
      <dgm:prSet phldrT="[Text]"/>
      <dgm:spPr>
        <a:scene3d>
          <a:camera prst="orthographicFront">
            <a:rot lat="0" lon="0" rev="0"/>
          </a:camera>
          <a:lightRig rig="contrasting" dir="t">
            <a:rot lat="0" lon="0" rev="1500000"/>
          </a:lightRig>
        </a:scene3d>
        <a:sp3d prstMaterial="metal">
          <a:bevelT w="88900" h="88900"/>
        </a:sp3d>
      </dgm:spPr>
      <dgm:t>
        <a:bodyPr/>
        <a:lstStyle/>
        <a:p>
          <a:r>
            <a:rPr lang="en-US" dirty="0"/>
            <a:t>Learning Styles</a:t>
          </a:r>
        </a:p>
      </dgm:t>
    </dgm:pt>
    <dgm:pt modelId="{1A5C43B5-204F-4B25-8801-0E37AAFFD6BC}" type="parTrans" cxnId="{4104F846-B6AD-4A4D-8E74-66A49F340747}">
      <dgm:prSet/>
      <dgm:spPr/>
      <dgm:t>
        <a:bodyPr/>
        <a:lstStyle/>
        <a:p>
          <a:endParaRPr lang="en-US"/>
        </a:p>
      </dgm:t>
    </dgm:pt>
    <dgm:pt modelId="{1160B75B-651B-4C0A-A0D6-11CA0C3F80FA}" type="sibTrans" cxnId="{4104F846-B6AD-4A4D-8E74-66A49F340747}">
      <dgm:prSet/>
      <dgm:spPr/>
      <dgm:t>
        <a:bodyPr/>
        <a:lstStyle/>
        <a:p>
          <a:endParaRPr lang="en-US"/>
        </a:p>
      </dgm:t>
    </dgm:pt>
    <dgm:pt modelId="{6E6E2F56-8357-4B98-B4BD-423F0961929E}">
      <dgm:prSet phldrT="[Text]"/>
      <dgm:spPr>
        <a:scene3d>
          <a:camera prst="orthographicFront">
            <a:rot lat="0" lon="0" rev="0"/>
          </a:camera>
          <a:lightRig rig="contrasting" dir="t">
            <a:rot lat="0" lon="0" rev="1500000"/>
          </a:lightRig>
        </a:scene3d>
        <a:sp3d prstMaterial="metal">
          <a:bevelT w="88900" h="88900"/>
        </a:sp3d>
      </dgm:spPr>
      <dgm:t>
        <a:bodyPr/>
        <a:lstStyle/>
        <a:p>
          <a:r>
            <a:rPr lang="en-US" dirty="0"/>
            <a:t>Task analysis</a:t>
          </a:r>
        </a:p>
      </dgm:t>
    </dgm:pt>
    <dgm:pt modelId="{BB2F28A8-D32A-4FC7-B4F2-CAE615C9C01A}" type="parTrans" cxnId="{A48EA17E-FF1E-4FE0-8B6B-03A3B6DD7B56}">
      <dgm:prSet/>
      <dgm:spPr/>
      <dgm:t>
        <a:bodyPr/>
        <a:lstStyle/>
        <a:p>
          <a:endParaRPr lang="en-US"/>
        </a:p>
      </dgm:t>
    </dgm:pt>
    <dgm:pt modelId="{EDC4B682-EACF-4898-8050-78F3CB787FA1}" type="sibTrans" cxnId="{A48EA17E-FF1E-4FE0-8B6B-03A3B6DD7B56}">
      <dgm:prSet/>
      <dgm:spPr/>
      <dgm:t>
        <a:bodyPr/>
        <a:lstStyle/>
        <a:p>
          <a:endParaRPr lang="en-US"/>
        </a:p>
      </dgm:t>
    </dgm:pt>
    <dgm:pt modelId="{9CB0AABD-FFCC-4166-89F4-7E086E383C50}">
      <dgm:prSet phldrT="[Text]"/>
      <dgm:spPr>
        <a:scene3d>
          <a:camera prst="orthographicFront">
            <a:rot lat="0" lon="0" rev="0"/>
          </a:camera>
          <a:lightRig rig="contrasting" dir="t">
            <a:rot lat="0" lon="0" rev="1500000"/>
          </a:lightRig>
        </a:scene3d>
        <a:sp3d prstMaterial="metal">
          <a:bevelT w="88900" h="88900"/>
        </a:sp3d>
      </dgm:spPr>
      <dgm:t>
        <a:bodyPr/>
        <a:lstStyle/>
        <a:p>
          <a:r>
            <a:rPr lang="en-US" dirty="0"/>
            <a:t>Breaking skills into manageable components</a:t>
          </a:r>
        </a:p>
      </dgm:t>
    </dgm:pt>
    <dgm:pt modelId="{D1EE7C8E-4B2B-49CC-BFE5-FF09CC791AB7}" type="parTrans" cxnId="{2179291A-7277-4806-B368-AB77DA6490E9}">
      <dgm:prSet/>
      <dgm:spPr/>
      <dgm:t>
        <a:bodyPr/>
        <a:lstStyle/>
        <a:p>
          <a:endParaRPr lang="en-US"/>
        </a:p>
      </dgm:t>
    </dgm:pt>
    <dgm:pt modelId="{95D43796-3E97-4449-AFDF-F2B490B6F0A5}" type="sibTrans" cxnId="{2179291A-7277-4806-B368-AB77DA6490E9}">
      <dgm:prSet/>
      <dgm:spPr/>
      <dgm:t>
        <a:bodyPr/>
        <a:lstStyle/>
        <a:p>
          <a:endParaRPr lang="en-US"/>
        </a:p>
      </dgm:t>
    </dgm:pt>
    <dgm:pt modelId="{E1935912-EA28-4BEC-AE13-8B31072DEEDD}">
      <dgm:prSet phldrT="[Text]"/>
      <dgm:spPr>
        <a:scene3d>
          <a:camera prst="orthographicFront">
            <a:rot lat="0" lon="0" rev="0"/>
          </a:camera>
          <a:lightRig rig="contrasting" dir="t">
            <a:rot lat="0" lon="0" rev="1500000"/>
          </a:lightRig>
        </a:scene3d>
        <a:sp3d prstMaterial="metal">
          <a:bevelT w="88900" h="88900"/>
        </a:sp3d>
      </dgm:spPr>
      <dgm:t>
        <a:bodyPr/>
        <a:lstStyle/>
        <a:p>
          <a:r>
            <a:rPr lang="en-US" dirty="0"/>
            <a:t>Teaching components in a sequence</a:t>
          </a:r>
        </a:p>
      </dgm:t>
    </dgm:pt>
    <dgm:pt modelId="{690CCF39-3FDF-4A77-9BA4-4C13C106DD78}" type="parTrans" cxnId="{DFBC384F-62E5-411E-A635-2460B7176AE7}">
      <dgm:prSet/>
      <dgm:spPr/>
      <dgm:t>
        <a:bodyPr/>
        <a:lstStyle/>
        <a:p>
          <a:endParaRPr lang="en-US"/>
        </a:p>
      </dgm:t>
    </dgm:pt>
    <dgm:pt modelId="{CAC5D795-C018-418F-AC0B-82E2437BE139}" type="sibTrans" cxnId="{DFBC384F-62E5-411E-A635-2460B7176AE7}">
      <dgm:prSet/>
      <dgm:spPr/>
      <dgm:t>
        <a:bodyPr/>
        <a:lstStyle/>
        <a:p>
          <a:endParaRPr lang="en-US"/>
        </a:p>
      </dgm:t>
    </dgm:pt>
    <dgm:pt modelId="{B49EA7DB-FB65-4F18-8C75-F327DBE3BCD3}">
      <dgm:prSet phldrT="[Text]"/>
      <dgm:spPr>
        <a:scene3d>
          <a:camera prst="orthographicFront">
            <a:rot lat="0" lon="0" rev="0"/>
          </a:camera>
          <a:lightRig rig="contrasting" dir="t">
            <a:rot lat="0" lon="0" rev="1500000"/>
          </a:lightRig>
        </a:scene3d>
        <a:sp3d prstMaterial="metal">
          <a:bevelT w="88900" h="88900"/>
        </a:sp3d>
      </dgm:spPr>
      <dgm:t>
        <a:bodyPr/>
        <a:lstStyle/>
        <a:p>
          <a:r>
            <a:rPr lang="en-US" dirty="0"/>
            <a:t>One-on-One assistance</a:t>
          </a:r>
        </a:p>
      </dgm:t>
    </dgm:pt>
    <dgm:pt modelId="{4C335094-9405-45F2-995C-643BBEA85ECA}" type="parTrans" cxnId="{EB5639E2-4B23-492D-88D4-5CBFF107FF0F}">
      <dgm:prSet/>
      <dgm:spPr/>
      <dgm:t>
        <a:bodyPr/>
        <a:lstStyle/>
        <a:p>
          <a:endParaRPr lang="en-US"/>
        </a:p>
      </dgm:t>
    </dgm:pt>
    <dgm:pt modelId="{2FDE07FD-714C-4562-8034-F5B571FFEB80}" type="sibTrans" cxnId="{EB5639E2-4B23-492D-88D4-5CBFF107FF0F}">
      <dgm:prSet/>
      <dgm:spPr/>
      <dgm:t>
        <a:bodyPr/>
        <a:lstStyle/>
        <a:p>
          <a:endParaRPr lang="en-US"/>
        </a:p>
      </dgm:t>
    </dgm:pt>
    <dgm:pt modelId="{72C76785-DA87-4EFB-852F-A1FA603EE3C2}">
      <dgm:prSet phldrT="[Text]"/>
      <dgm:spPr>
        <a:scene3d>
          <a:camera prst="orthographicFront">
            <a:rot lat="0" lon="0" rev="0"/>
          </a:camera>
          <a:lightRig rig="contrasting" dir="t">
            <a:rot lat="0" lon="0" rev="1500000"/>
          </a:lightRig>
        </a:scene3d>
        <a:sp3d prstMaterial="metal">
          <a:bevelT w="88900" h="88900"/>
        </a:sp3d>
      </dgm:spPr>
      <dgm:t>
        <a:bodyPr/>
        <a:lstStyle/>
        <a:p>
          <a:r>
            <a:rPr lang="en-US" dirty="0"/>
            <a:t>Assisting learner with homework/ task completion</a:t>
          </a:r>
        </a:p>
      </dgm:t>
    </dgm:pt>
    <dgm:pt modelId="{163B401F-1FC4-49EC-AF21-5F242759F13E}" type="parTrans" cxnId="{30EA27E1-5A8C-40A7-BA67-7EEE83BB604F}">
      <dgm:prSet/>
      <dgm:spPr/>
      <dgm:t>
        <a:bodyPr/>
        <a:lstStyle/>
        <a:p>
          <a:endParaRPr lang="en-US"/>
        </a:p>
      </dgm:t>
    </dgm:pt>
    <dgm:pt modelId="{63A1E410-EACE-4F85-B401-0B949070917D}" type="sibTrans" cxnId="{30EA27E1-5A8C-40A7-BA67-7EEE83BB604F}">
      <dgm:prSet/>
      <dgm:spPr/>
      <dgm:t>
        <a:bodyPr/>
        <a:lstStyle/>
        <a:p>
          <a:endParaRPr lang="en-US"/>
        </a:p>
      </dgm:t>
    </dgm:pt>
    <dgm:pt modelId="{EDB77054-934F-41AF-A28E-3B8A7375A14D}">
      <dgm:prSet phldrT="[Text]"/>
      <dgm:spPr>
        <a:scene3d>
          <a:camera prst="orthographicFront">
            <a:rot lat="0" lon="0" rev="0"/>
          </a:camera>
          <a:lightRig rig="contrasting" dir="t">
            <a:rot lat="0" lon="0" rev="1500000"/>
          </a:lightRig>
        </a:scene3d>
        <a:sp3d prstMaterial="metal">
          <a:bevelT w="88900" h="88900"/>
        </a:sp3d>
      </dgm:spPr>
      <dgm:t>
        <a:bodyPr/>
        <a:lstStyle/>
        <a:p>
          <a:r>
            <a:rPr lang="en-US" dirty="0"/>
            <a:t>Assist with tackling misconceptions and address critical learning gaps </a:t>
          </a:r>
        </a:p>
      </dgm:t>
    </dgm:pt>
    <dgm:pt modelId="{3900F51F-9F8E-4DBB-B74B-78F71C167522}" type="parTrans" cxnId="{D4AFC128-DD24-4A97-B537-175D6FB6ECEF}">
      <dgm:prSet/>
      <dgm:spPr/>
      <dgm:t>
        <a:bodyPr/>
        <a:lstStyle/>
        <a:p>
          <a:endParaRPr lang="en-US"/>
        </a:p>
      </dgm:t>
    </dgm:pt>
    <dgm:pt modelId="{6B21B3EA-0893-4615-94D7-A025624CC26A}" type="sibTrans" cxnId="{D4AFC128-DD24-4A97-B537-175D6FB6ECEF}">
      <dgm:prSet/>
      <dgm:spPr/>
      <dgm:t>
        <a:bodyPr/>
        <a:lstStyle/>
        <a:p>
          <a:endParaRPr lang="en-US"/>
        </a:p>
      </dgm:t>
    </dgm:pt>
    <dgm:pt modelId="{22E2769A-1731-4169-B380-9629B2734572}" type="pres">
      <dgm:prSet presAssocID="{B056A79C-6C66-44AC-8FBB-04F22625E553}" presName="Name0" presStyleCnt="0">
        <dgm:presLayoutVars>
          <dgm:dir/>
          <dgm:animLvl val="lvl"/>
          <dgm:resizeHandles val="exact"/>
        </dgm:presLayoutVars>
      </dgm:prSet>
      <dgm:spPr/>
    </dgm:pt>
    <dgm:pt modelId="{CE89AD02-FEFD-45E8-B390-BE356C22A30C}" type="pres">
      <dgm:prSet presAssocID="{DF5C719D-99FC-4F79-8784-13CF55C378DC}" presName="composite" presStyleCnt="0"/>
      <dgm:spPr>
        <a:scene3d>
          <a:camera prst="orthographicFront">
            <a:rot lat="0" lon="0" rev="0"/>
          </a:camera>
          <a:lightRig rig="contrasting" dir="t">
            <a:rot lat="0" lon="0" rev="1500000"/>
          </a:lightRig>
        </a:scene3d>
        <a:sp3d prstMaterial="metal">
          <a:bevelT w="88900" h="88900"/>
        </a:sp3d>
      </dgm:spPr>
    </dgm:pt>
    <dgm:pt modelId="{1B0D33DE-2F4B-48EF-BF68-EA59FD5532E6}" type="pres">
      <dgm:prSet presAssocID="{DF5C719D-99FC-4F79-8784-13CF55C378DC}" presName="parTx" presStyleLbl="alignNode1" presStyleIdx="0" presStyleCnt="3">
        <dgm:presLayoutVars>
          <dgm:chMax val="0"/>
          <dgm:chPref val="0"/>
          <dgm:bulletEnabled val="1"/>
        </dgm:presLayoutVars>
      </dgm:prSet>
      <dgm:spPr/>
    </dgm:pt>
    <dgm:pt modelId="{C954CAE1-CA8E-4E92-A74F-6B93B181CA42}" type="pres">
      <dgm:prSet presAssocID="{DF5C719D-99FC-4F79-8784-13CF55C378DC}" presName="desTx" presStyleLbl="alignAccFollowNode1" presStyleIdx="0" presStyleCnt="3">
        <dgm:presLayoutVars>
          <dgm:bulletEnabled val="1"/>
        </dgm:presLayoutVars>
      </dgm:prSet>
      <dgm:spPr/>
    </dgm:pt>
    <dgm:pt modelId="{4BA038C8-249A-4520-A56C-941FC3295AB6}" type="pres">
      <dgm:prSet presAssocID="{D98D55A0-4D18-4DC4-ACF7-7E6BF5DC2614}" presName="space" presStyleCnt="0"/>
      <dgm:spPr>
        <a:scene3d>
          <a:camera prst="orthographicFront">
            <a:rot lat="0" lon="0" rev="0"/>
          </a:camera>
          <a:lightRig rig="contrasting" dir="t">
            <a:rot lat="0" lon="0" rev="1500000"/>
          </a:lightRig>
        </a:scene3d>
        <a:sp3d prstMaterial="metal">
          <a:bevelT w="88900" h="88900"/>
        </a:sp3d>
      </dgm:spPr>
    </dgm:pt>
    <dgm:pt modelId="{3F4A065B-BB4D-4386-BAA7-02EADF44E9E1}" type="pres">
      <dgm:prSet presAssocID="{6E6E2F56-8357-4B98-B4BD-423F0961929E}" presName="composite" presStyleCnt="0"/>
      <dgm:spPr>
        <a:scene3d>
          <a:camera prst="orthographicFront">
            <a:rot lat="0" lon="0" rev="0"/>
          </a:camera>
          <a:lightRig rig="contrasting" dir="t">
            <a:rot lat="0" lon="0" rev="1500000"/>
          </a:lightRig>
        </a:scene3d>
        <a:sp3d prstMaterial="metal">
          <a:bevelT w="88900" h="88900"/>
        </a:sp3d>
      </dgm:spPr>
    </dgm:pt>
    <dgm:pt modelId="{09D5EAEC-A4C4-4514-9690-B11A4D1E1DC4}" type="pres">
      <dgm:prSet presAssocID="{6E6E2F56-8357-4B98-B4BD-423F0961929E}" presName="parTx" presStyleLbl="alignNode1" presStyleIdx="1" presStyleCnt="3">
        <dgm:presLayoutVars>
          <dgm:chMax val="0"/>
          <dgm:chPref val="0"/>
          <dgm:bulletEnabled val="1"/>
        </dgm:presLayoutVars>
      </dgm:prSet>
      <dgm:spPr/>
    </dgm:pt>
    <dgm:pt modelId="{794C77C7-8200-47A2-AA04-F229ED37D667}" type="pres">
      <dgm:prSet presAssocID="{6E6E2F56-8357-4B98-B4BD-423F0961929E}" presName="desTx" presStyleLbl="alignAccFollowNode1" presStyleIdx="1" presStyleCnt="3">
        <dgm:presLayoutVars>
          <dgm:bulletEnabled val="1"/>
        </dgm:presLayoutVars>
      </dgm:prSet>
      <dgm:spPr/>
    </dgm:pt>
    <dgm:pt modelId="{0ADE51B2-F528-42CE-A8BF-B54602F904D0}" type="pres">
      <dgm:prSet presAssocID="{EDC4B682-EACF-4898-8050-78F3CB787FA1}" presName="space" presStyleCnt="0"/>
      <dgm:spPr>
        <a:scene3d>
          <a:camera prst="orthographicFront">
            <a:rot lat="0" lon="0" rev="0"/>
          </a:camera>
          <a:lightRig rig="contrasting" dir="t">
            <a:rot lat="0" lon="0" rev="1500000"/>
          </a:lightRig>
        </a:scene3d>
        <a:sp3d prstMaterial="metal">
          <a:bevelT w="88900" h="88900"/>
        </a:sp3d>
      </dgm:spPr>
    </dgm:pt>
    <dgm:pt modelId="{0588521C-DA97-4B79-A98E-CB9D84C92670}" type="pres">
      <dgm:prSet presAssocID="{B49EA7DB-FB65-4F18-8C75-F327DBE3BCD3}" presName="composite" presStyleCnt="0"/>
      <dgm:spPr>
        <a:scene3d>
          <a:camera prst="orthographicFront">
            <a:rot lat="0" lon="0" rev="0"/>
          </a:camera>
          <a:lightRig rig="contrasting" dir="t">
            <a:rot lat="0" lon="0" rev="1500000"/>
          </a:lightRig>
        </a:scene3d>
        <a:sp3d prstMaterial="metal">
          <a:bevelT w="88900" h="88900"/>
        </a:sp3d>
      </dgm:spPr>
    </dgm:pt>
    <dgm:pt modelId="{D76A431D-8058-4A92-B6B1-8086B57054AC}" type="pres">
      <dgm:prSet presAssocID="{B49EA7DB-FB65-4F18-8C75-F327DBE3BCD3}" presName="parTx" presStyleLbl="alignNode1" presStyleIdx="2" presStyleCnt="3">
        <dgm:presLayoutVars>
          <dgm:chMax val="0"/>
          <dgm:chPref val="0"/>
          <dgm:bulletEnabled val="1"/>
        </dgm:presLayoutVars>
      </dgm:prSet>
      <dgm:spPr/>
    </dgm:pt>
    <dgm:pt modelId="{F104694F-A88F-48C2-B391-17D07C70AF85}" type="pres">
      <dgm:prSet presAssocID="{B49EA7DB-FB65-4F18-8C75-F327DBE3BCD3}" presName="desTx" presStyleLbl="alignAccFollowNode1" presStyleIdx="2" presStyleCnt="3">
        <dgm:presLayoutVars>
          <dgm:bulletEnabled val="1"/>
        </dgm:presLayoutVars>
      </dgm:prSet>
      <dgm:spPr/>
    </dgm:pt>
  </dgm:ptLst>
  <dgm:cxnLst>
    <dgm:cxn modelId="{3AE7E313-2398-45F9-B6C4-FC0F522ED888}" type="presOf" srcId="{72C76785-DA87-4EFB-852F-A1FA603EE3C2}" destId="{F104694F-A88F-48C2-B391-17D07C70AF85}" srcOrd="0" destOrd="0" presId="urn:microsoft.com/office/officeart/2005/8/layout/hList1"/>
    <dgm:cxn modelId="{2179291A-7277-4806-B368-AB77DA6490E9}" srcId="{6E6E2F56-8357-4B98-B4BD-423F0961929E}" destId="{9CB0AABD-FFCC-4166-89F4-7E086E383C50}" srcOrd="0" destOrd="0" parTransId="{D1EE7C8E-4B2B-49CC-BFE5-FF09CC791AB7}" sibTransId="{95D43796-3E97-4449-AFDF-F2B490B6F0A5}"/>
    <dgm:cxn modelId="{D4AFC128-DD24-4A97-B537-175D6FB6ECEF}" srcId="{B49EA7DB-FB65-4F18-8C75-F327DBE3BCD3}" destId="{EDB77054-934F-41AF-A28E-3B8A7375A14D}" srcOrd="1" destOrd="0" parTransId="{3900F51F-9F8E-4DBB-B74B-78F71C167522}" sibTransId="{6B21B3EA-0893-4615-94D7-A025624CC26A}"/>
    <dgm:cxn modelId="{CE372B35-C30F-45ED-95FE-237D45C0DC4D}" type="presOf" srcId="{B49EA7DB-FB65-4F18-8C75-F327DBE3BCD3}" destId="{D76A431D-8058-4A92-B6B1-8086B57054AC}" srcOrd="0" destOrd="0" presId="urn:microsoft.com/office/officeart/2005/8/layout/hList1"/>
    <dgm:cxn modelId="{96A1C341-A917-464A-AB02-E8647EC30AA7}" srcId="{DF5C719D-99FC-4F79-8784-13CF55C378DC}" destId="{EE872217-4E93-4A8D-8DDE-6FE68FED274A}" srcOrd="0" destOrd="0" parTransId="{0F60DCBC-062F-4969-83C1-765F6392B9E7}" sibTransId="{B86F7E85-F70A-4391-AD44-452116EB474E}"/>
    <dgm:cxn modelId="{4104F846-B6AD-4A4D-8E74-66A49F340747}" srcId="{DF5C719D-99FC-4F79-8784-13CF55C378DC}" destId="{92B0EFB8-D797-4439-892C-F0D10E6DC0A4}" srcOrd="1" destOrd="0" parTransId="{1A5C43B5-204F-4B25-8801-0E37AAFFD6BC}" sibTransId="{1160B75B-651B-4C0A-A0D6-11CA0C3F80FA}"/>
    <dgm:cxn modelId="{DFBC384F-62E5-411E-A635-2460B7176AE7}" srcId="{6E6E2F56-8357-4B98-B4BD-423F0961929E}" destId="{E1935912-EA28-4BEC-AE13-8B31072DEEDD}" srcOrd="1" destOrd="0" parTransId="{690CCF39-3FDF-4A77-9BA4-4C13C106DD78}" sibTransId="{CAC5D795-C018-418F-AC0B-82E2437BE139}"/>
    <dgm:cxn modelId="{07F50B71-E1EE-489E-94C2-C1D656E267A0}" type="presOf" srcId="{E1935912-EA28-4BEC-AE13-8B31072DEEDD}" destId="{794C77C7-8200-47A2-AA04-F229ED37D667}" srcOrd="0" destOrd="1" presId="urn:microsoft.com/office/officeart/2005/8/layout/hList1"/>
    <dgm:cxn modelId="{BEDCE371-8562-432B-996C-A8235A2FC4BD}" srcId="{B056A79C-6C66-44AC-8FBB-04F22625E553}" destId="{DF5C719D-99FC-4F79-8784-13CF55C378DC}" srcOrd="0" destOrd="0" parTransId="{0D598ECC-8944-44AD-B3B2-787C45D834E9}" sibTransId="{D98D55A0-4D18-4DC4-ACF7-7E6BF5DC2614}"/>
    <dgm:cxn modelId="{A48EA17E-FF1E-4FE0-8B6B-03A3B6DD7B56}" srcId="{B056A79C-6C66-44AC-8FBB-04F22625E553}" destId="{6E6E2F56-8357-4B98-B4BD-423F0961929E}" srcOrd="1" destOrd="0" parTransId="{BB2F28A8-D32A-4FC7-B4F2-CAE615C9C01A}" sibTransId="{EDC4B682-EACF-4898-8050-78F3CB787FA1}"/>
    <dgm:cxn modelId="{E6B911B7-440B-451D-A350-8C995B52FE22}" type="presOf" srcId="{EE872217-4E93-4A8D-8DDE-6FE68FED274A}" destId="{C954CAE1-CA8E-4E92-A74F-6B93B181CA42}" srcOrd="0" destOrd="0" presId="urn:microsoft.com/office/officeart/2005/8/layout/hList1"/>
    <dgm:cxn modelId="{9CBB80BA-CE9B-4847-A89E-411EE930CDBF}" type="presOf" srcId="{DF5C719D-99FC-4F79-8784-13CF55C378DC}" destId="{1B0D33DE-2F4B-48EF-BF68-EA59FD5532E6}" srcOrd="0" destOrd="0" presId="urn:microsoft.com/office/officeart/2005/8/layout/hList1"/>
    <dgm:cxn modelId="{87156DBC-1FDD-4ADE-8BA6-1739B2EE5F61}" type="presOf" srcId="{92B0EFB8-D797-4439-892C-F0D10E6DC0A4}" destId="{C954CAE1-CA8E-4E92-A74F-6B93B181CA42}" srcOrd="0" destOrd="1" presId="urn:microsoft.com/office/officeart/2005/8/layout/hList1"/>
    <dgm:cxn modelId="{FD9F5AC9-798A-4C2D-BBE6-48645CE406B2}" type="presOf" srcId="{6E6E2F56-8357-4B98-B4BD-423F0961929E}" destId="{09D5EAEC-A4C4-4514-9690-B11A4D1E1DC4}" srcOrd="0" destOrd="0" presId="urn:microsoft.com/office/officeart/2005/8/layout/hList1"/>
    <dgm:cxn modelId="{9482A9D5-548F-4D79-932C-CC8954D83503}" type="presOf" srcId="{EDB77054-934F-41AF-A28E-3B8A7375A14D}" destId="{F104694F-A88F-48C2-B391-17D07C70AF85}" srcOrd="0" destOrd="1" presId="urn:microsoft.com/office/officeart/2005/8/layout/hList1"/>
    <dgm:cxn modelId="{99CFECD5-3F47-4A3C-A3A1-8992E0DEDBA8}" type="presOf" srcId="{9CB0AABD-FFCC-4166-89F4-7E086E383C50}" destId="{794C77C7-8200-47A2-AA04-F229ED37D667}" srcOrd="0" destOrd="0" presId="urn:microsoft.com/office/officeart/2005/8/layout/hList1"/>
    <dgm:cxn modelId="{30EA27E1-5A8C-40A7-BA67-7EEE83BB604F}" srcId="{B49EA7DB-FB65-4F18-8C75-F327DBE3BCD3}" destId="{72C76785-DA87-4EFB-852F-A1FA603EE3C2}" srcOrd="0" destOrd="0" parTransId="{163B401F-1FC4-49EC-AF21-5F242759F13E}" sibTransId="{63A1E410-EACE-4F85-B401-0B949070917D}"/>
    <dgm:cxn modelId="{EB5639E2-4B23-492D-88D4-5CBFF107FF0F}" srcId="{B056A79C-6C66-44AC-8FBB-04F22625E553}" destId="{B49EA7DB-FB65-4F18-8C75-F327DBE3BCD3}" srcOrd="2" destOrd="0" parTransId="{4C335094-9405-45F2-995C-643BBEA85ECA}" sibTransId="{2FDE07FD-714C-4562-8034-F5B571FFEB80}"/>
    <dgm:cxn modelId="{C52293E6-3F7D-4C8A-8DB8-B2EFFA17D47E}" type="presOf" srcId="{B056A79C-6C66-44AC-8FBB-04F22625E553}" destId="{22E2769A-1731-4169-B380-9629B2734572}" srcOrd="0" destOrd="0" presId="urn:microsoft.com/office/officeart/2005/8/layout/hList1"/>
    <dgm:cxn modelId="{C58F0718-3CB7-4A5C-B2E5-DCD487051905}" type="presParOf" srcId="{22E2769A-1731-4169-B380-9629B2734572}" destId="{CE89AD02-FEFD-45E8-B390-BE356C22A30C}" srcOrd="0" destOrd="0" presId="urn:microsoft.com/office/officeart/2005/8/layout/hList1"/>
    <dgm:cxn modelId="{5C66CE69-A424-4B88-AC0F-626C3A66AA32}" type="presParOf" srcId="{CE89AD02-FEFD-45E8-B390-BE356C22A30C}" destId="{1B0D33DE-2F4B-48EF-BF68-EA59FD5532E6}" srcOrd="0" destOrd="0" presId="urn:microsoft.com/office/officeart/2005/8/layout/hList1"/>
    <dgm:cxn modelId="{45E20322-06B1-4B17-AE7E-375AC0943AD4}" type="presParOf" srcId="{CE89AD02-FEFD-45E8-B390-BE356C22A30C}" destId="{C954CAE1-CA8E-4E92-A74F-6B93B181CA42}" srcOrd="1" destOrd="0" presId="urn:microsoft.com/office/officeart/2005/8/layout/hList1"/>
    <dgm:cxn modelId="{167DBDE0-6550-4B44-B709-A0BB7472BD46}" type="presParOf" srcId="{22E2769A-1731-4169-B380-9629B2734572}" destId="{4BA038C8-249A-4520-A56C-941FC3295AB6}" srcOrd="1" destOrd="0" presId="urn:microsoft.com/office/officeart/2005/8/layout/hList1"/>
    <dgm:cxn modelId="{C19399EE-36D9-4DBE-92B3-A5ECC34C8B5C}" type="presParOf" srcId="{22E2769A-1731-4169-B380-9629B2734572}" destId="{3F4A065B-BB4D-4386-BAA7-02EADF44E9E1}" srcOrd="2" destOrd="0" presId="urn:microsoft.com/office/officeart/2005/8/layout/hList1"/>
    <dgm:cxn modelId="{780C1C53-C116-464D-89FE-76A7159F4E26}" type="presParOf" srcId="{3F4A065B-BB4D-4386-BAA7-02EADF44E9E1}" destId="{09D5EAEC-A4C4-4514-9690-B11A4D1E1DC4}" srcOrd="0" destOrd="0" presId="urn:microsoft.com/office/officeart/2005/8/layout/hList1"/>
    <dgm:cxn modelId="{8FB8782A-5F50-4861-88C2-08EFE8ADDBAE}" type="presParOf" srcId="{3F4A065B-BB4D-4386-BAA7-02EADF44E9E1}" destId="{794C77C7-8200-47A2-AA04-F229ED37D667}" srcOrd="1" destOrd="0" presId="urn:microsoft.com/office/officeart/2005/8/layout/hList1"/>
    <dgm:cxn modelId="{BED95AC2-178E-449C-8054-13193A5F849F}" type="presParOf" srcId="{22E2769A-1731-4169-B380-9629B2734572}" destId="{0ADE51B2-F528-42CE-A8BF-B54602F904D0}" srcOrd="3" destOrd="0" presId="urn:microsoft.com/office/officeart/2005/8/layout/hList1"/>
    <dgm:cxn modelId="{82C0D487-048A-4DF9-960B-9FAF00C7F001}" type="presParOf" srcId="{22E2769A-1731-4169-B380-9629B2734572}" destId="{0588521C-DA97-4B79-A98E-CB9D84C92670}" srcOrd="4" destOrd="0" presId="urn:microsoft.com/office/officeart/2005/8/layout/hList1"/>
    <dgm:cxn modelId="{F4150A10-12AC-4210-8A55-467DC3F6463A}" type="presParOf" srcId="{0588521C-DA97-4B79-A98E-CB9D84C92670}" destId="{D76A431D-8058-4A92-B6B1-8086B57054AC}" srcOrd="0" destOrd="0" presId="urn:microsoft.com/office/officeart/2005/8/layout/hList1"/>
    <dgm:cxn modelId="{BE77943F-6A6C-48EA-82C4-5A0D7980B0B4}" type="presParOf" srcId="{0588521C-DA97-4B79-A98E-CB9D84C92670}" destId="{F104694F-A88F-48C2-B391-17D07C70AF8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450E02-BD71-4730-90D3-32FEA938AC33}">
      <dsp:nvSpPr>
        <dsp:cNvPr id="0" name=""/>
        <dsp:cNvSpPr/>
      </dsp:nvSpPr>
      <dsp:spPr>
        <a:xfrm>
          <a:off x="4711811" y="2177528"/>
          <a:ext cx="2767733" cy="2394201"/>
        </a:xfrm>
        <a:prstGeom prst="hexagon">
          <a:avLst>
            <a:gd name="adj" fmla="val 28570"/>
            <a:gd name="vf" fmla="val 11547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kern="1200" dirty="0"/>
            <a:t>During the Lesson</a:t>
          </a:r>
        </a:p>
      </dsp:txBody>
      <dsp:txXfrm>
        <a:off x="5170463" y="2574281"/>
        <a:ext cx="1850429" cy="1600695"/>
      </dsp:txXfrm>
    </dsp:sp>
    <dsp:sp modelId="{4CF46FD7-2259-4777-AA9E-B7AC0B9932E5}">
      <dsp:nvSpPr>
        <dsp:cNvPr id="0" name=""/>
        <dsp:cNvSpPr/>
      </dsp:nvSpPr>
      <dsp:spPr>
        <a:xfrm>
          <a:off x="6444944" y="1032064"/>
          <a:ext cx="1044257" cy="899766"/>
        </a:xfrm>
        <a:prstGeom prst="hexagon">
          <a:avLst>
            <a:gd name="adj" fmla="val 28900"/>
            <a:gd name="vf" fmla="val 115470"/>
          </a:avLst>
        </a:prstGeom>
        <a:solidFill>
          <a:schemeClr val="accent3">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8CDA1498-CBBB-421B-B58C-37655E393CB9}">
      <dsp:nvSpPr>
        <dsp:cNvPr id="0" name=""/>
        <dsp:cNvSpPr/>
      </dsp:nvSpPr>
      <dsp:spPr>
        <a:xfrm>
          <a:off x="4966759" y="0"/>
          <a:ext cx="2268138" cy="1962205"/>
        </a:xfrm>
        <a:prstGeom prst="hexagon">
          <a:avLst>
            <a:gd name="adj" fmla="val 28570"/>
            <a:gd name="vf" fmla="val 11547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kern="1200" dirty="0"/>
            <a:t>Classroom behaviour</a:t>
          </a:r>
        </a:p>
      </dsp:txBody>
      <dsp:txXfrm>
        <a:off x="5342638" y="325179"/>
        <a:ext cx="1516380" cy="1311847"/>
      </dsp:txXfrm>
    </dsp:sp>
    <dsp:sp modelId="{E9F3740D-B4C2-4914-934F-39D1352C3086}">
      <dsp:nvSpPr>
        <dsp:cNvPr id="0" name=""/>
        <dsp:cNvSpPr/>
      </dsp:nvSpPr>
      <dsp:spPr>
        <a:xfrm>
          <a:off x="7663674" y="2714148"/>
          <a:ext cx="1044257" cy="899766"/>
        </a:xfrm>
        <a:prstGeom prst="hexagon">
          <a:avLst>
            <a:gd name="adj" fmla="val 28900"/>
            <a:gd name="vf" fmla="val 115470"/>
          </a:avLst>
        </a:prstGeom>
        <a:solidFill>
          <a:schemeClr val="accent3">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822C8A4E-10D5-407F-A9B3-F23DF0F02668}">
      <dsp:nvSpPr>
        <dsp:cNvPr id="0" name=""/>
        <dsp:cNvSpPr/>
      </dsp:nvSpPr>
      <dsp:spPr>
        <a:xfrm>
          <a:off x="7046905" y="1206888"/>
          <a:ext cx="2268138" cy="1962205"/>
        </a:xfrm>
        <a:prstGeom prst="hexagon">
          <a:avLst>
            <a:gd name="adj" fmla="val 28570"/>
            <a:gd name="vf" fmla="val 115470"/>
          </a:avLst>
        </a:prstGeom>
        <a:gradFill rotWithShape="0">
          <a:gsLst>
            <a:gs pos="0">
              <a:schemeClr val="accent3">
                <a:hueOff val="2250053"/>
                <a:satOff val="-3376"/>
                <a:lumOff val="-549"/>
                <a:alphaOff val="0"/>
                <a:tint val="50000"/>
                <a:satMod val="300000"/>
              </a:schemeClr>
            </a:gs>
            <a:gs pos="35000">
              <a:schemeClr val="accent3">
                <a:hueOff val="2250053"/>
                <a:satOff val="-3376"/>
                <a:lumOff val="-549"/>
                <a:alphaOff val="0"/>
                <a:tint val="37000"/>
                <a:satMod val="300000"/>
              </a:schemeClr>
            </a:gs>
            <a:gs pos="100000">
              <a:schemeClr val="accent3">
                <a:hueOff val="2250053"/>
                <a:satOff val="-3376"/>
                <a:lumOff val="-54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kern="1200" dirty="0"/>
            <a:t>Distribution of resources</a:t>
          </a:r>
        </a:p>
      </dsp:txBody>
      <dsp:txXfrm>
        <a:off x="7422784" y="1532067"/>
        <a:ext cx="1516380" cy="1311847"/>
      </dsp:txXfrm>
    </dsp:sp>
    <dsp:sp modelId="{4F6B48E0-9311-443C-A92A-AFF37DAC6F0F}">
      <dsp:nvSpPr>
        <dsp:cNvPr id="0" name=""/>
        <dsp:cNvSpPr/>
      </dsp:nvSpPr>
      <dsp:spPr>
        <a:xfrm>
          <a:off x="6817065" y="4612904"/>
          <a:ext cx="1044257" cy="899766"/>
        </a:xfrm>
        <a:prstGeom prst="hexagon">
          <a:avLst>
            <a:gd name="adj" fmla="val 28900"/>
            <a:gd name="vf" fmla="val 115470"/>
          </a:avLst>
        </a:prstGeom>
        <a:solidFill>
          <a:schemeClr val="accent3">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277FEDC6-DFFA-4982-86AA-FFD2ED9EA5DF}">
      <dsp:nvSpPr>
        <dsp:cNvPr id="0" name=""/>
        <dsp:cNvSpPr/>
      </dsp:nvSpPr>
      <dsp:spPr>
        <a:xfrm>
          <a:off x="7046905" y="3579490"/>
          <a:ext cx="2268138" cy="1962205"/>
        </a:xfrm>
        <a:prstGeom prst="hexagon">
          <a:avLst>
            <a:gd name="adj" fmla="val 28570"/>
            <a:gd name="vf" fmla="val 115470"/>
          </a:avLst>
        </a:prstGeom>
        <a:gradFill rotWithShape="0">
          <a:gsLst>
            <a:gs pos="0">
              <a:schemeClr val="accent3">
                <a:hueOff val="4500106"/>
                <a:satOff val="-6752"/>
                <a:lumOff val="-1098"/>
                <a:alphaOff val="0"/>
                <a:tint val="50000"/>
                <a:satMod val="300000"/>
              </a:schemeClr>
            </a:gs>
            <a:gs pos="35000">
              <a:schemeClr val="accent3">
                <a:hueOff val="4500106"/>
                <a:satOff val="-6752"/>
                <a:lumOff val="-1098"/>
                <a:alphaOff val="0"/>
                <a:tint val="37000"/>
                <a:satMod val="300000"/>
              </a:schemeClr>
            </a:gs>
            <a:gs pos="100000">
              <a:schemeClr val="accent3">
                <a:hueOff val="4500106"/>
                <a:satOff val="-6752"/>
                <a:lumOff val="-109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kern="1200" dirty="0"/>
            <a:t>Barriers to learning detection</a:t>
          </a:r>
        </a:p>
      </dsp:txBody>
      <dsp:txXfrm>
        <a:off x="7422784" y="3904669"/>
        <a:ext cx="1516380" cy="1311847"/>
      </dsp:txXfrm>
    </dsp:sp>
    <dsp:sp modelId="{0E3CDB89-AFCD-4C7A-8D61-D36C76526E82}">
      <dsp:nvSpPr>
        <dsp:cNvPr id="0" name=""/>
        <dsp:cNvSpPr/>
      </dsp:nvSpPr>
      <dsp:spPr>
        <a:xfrm>
          <a:off x="4716961" y="4810002"/>
          <a:ext cx="1044257" cy="899766"/>
        </a:xfrm>
        <a:prstGeom prst="hexagon">
          <a:avLst>
            <a:gd name="adj" fmla="val 28900"/>
            <a:gd name="vf" fmla="val 115470"/>
          </a:avLst>
        </a:prstGeom>
        <a:solidFill>
          <a:schemeClr val="accent3">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3ABC2998-E2F5-4EEC-96B6-9B8CEF12AAC9}">
      <dsp:nvSpPr>
        <dsp:cNvPr id="0" name=""/>
        <dsp:cNvSpPr/>
      </dsp:nvSpPr>
      <dsp:spPr>
        <a:xfrm>
          <a:off x="4966759" y="4787728"/>
          <a:ext cx="2268138" cy="1962205"/>
        </a:xfrm>
        <a:prstGeom prst="hexagon">
          <a:avLst>
            <a:gd name="adj" fmla="val 28570"/>
            <a:gd name="vf" fmla="val 115470"/>
          </a:avLst>
        </a:prstGeom>
        <a:gradFill rotWithShape="0">
          <a:gsLst>
            <a:gs pos="0">
              <a:schemeClr val="accent3">
                <a:hueOff val="6750158"/>
                <a:satOff val="-10128"/>
                <a:lumOff val="-1647"/>
                <a:alphaOff val="0"/>
                <a:tint val="50000"/>
                <a:satMod val="300000"/>
              </a:schemeClr>
            </a:gs>
            <a:gs pos="35000">
              <a:schemeClr val="accent3">
                <a:hueOff val="6750158"/>
                <a:satOff val="-10128"/>
                <a:lumOff val="-1647"/>
                <a:alphaOff val="0"/>
                <a:tint val="37000"/>
                <a:satMod val="300000"/>
              </a:schemeClr>
            </a:gs>
            <a:gs pos="100000">
              <a:schemeClr val="accent3">
                <a:hueOff val="6750158"/>
                <a:satOff val="-10128"/>
                <a:lumOff val="-164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kern="1200" dirty="0"/>
            <a:t>Assist with learner task completion</a:t>
          </a:r>
        </a:p>
      </dsp:txBody>
      <dsp:txXfrm>
        <a:off x="5342638" y="5112907"/>
        <a:ext cx="1516380" cy="1311847"/>
      </dsp:txXfrm>
    </dsp:sp>
    <dsp:sp modelId="{77A4265D-D1E0-4CFA-AD39-5804813FB6FD}">
      <dsp:nvSpPr>
        <dsp:cNvPr id="0" name=""/>
        <dsp:cNvSpPr/>
      </dsp:nvSpPr>
      <dsp:spPr>
        <a:xfrm>
          <a:off x="3478273" y="3128594"/>
          <a:ext cx="1044257" cy="899766"/>
        </a:xfrm>
        <a:prstGeom prst="hexagon">
          <a:avLst>
            <a:gd name="adj" fmla="val 28900"/>
            <a:gd name="vf" fmla="val 115470"/>
          </a:avLst>
        </a:prstGeom>
        <a:solidFill>
          <a:schemeClr val="accent3">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4A5D5247-1015-480E-9A18-B1C03B4DEF9F}">
      <dsp:nvSpPr>
        <dsp:cNvPr id="0" name=""/>
        <dsp:cNvSpPr/>
      </dsp:nvSpPr>
      <dsp:spPr>
        <a:xfrm>
          <a:off x="2876956" y="3580839"/>
          <a:ext cx="2268138" cy="1962205"/>
        </a:xfrm>
        <a:prstGeom prst="hexagon">
          <a:avLst>
            <a:gd name="adj" fmla="val 28570"/>
            <a:gd name="vf" fmla="val 115470"/>
          </a:avLst>
        </a:prstGeom>
        <a:gradFill rotWithShape="0">
          <a:gsLst>
            <a:gs pos="0">
              <a:schemeClr val="accent3">
                <a:hueOff val="9000211"/>
                <a:satOff val="-13504"/>
                <a:lumOff val="-2196"/>
                <a:alphaOff val="0"/>
                <a:tint val="50000"/>
                <a:satMod val="300000"/>
              </a:schemeClr>
            </a:gs>
            <a:gs pos="35000">
              <a:schemeClr val="accent3">
                <a:hueOff val="9000211"/>
                <a:satOff val="-13504"/>
                <a:lumOff val="-2196"/>
                <a:alphaOff val="0"/>
                <a:tint val="37000"/>
                <a:satMod val="300000"/>
              </a:schemeClr>
            </a:gs>
            <a:gs pos="100000">
              <a:schemeClr val="accent3">
                <a:hueOff val="9000211"/>
                <a:satOff val="-13504"/>
                <a:lumOff val="-219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kern="1200" dirty="0"/>
            <a:t>Monitor group activities</a:t>
          </a:r>
        </a:p>
      </dsp:txBody>
      <dsp:txXfrm>
        <a:off x="3252835" y="3906018"/>
        <a:ext cx="1516380" cy="1311847"/>
      </dsp:txXfrm>
    </dsp:sp>
    <dsp:sp modelId="{52ACED56-9DC4-4784-95D2-3A4EC1BB6DD5}">
      <dsp:nvSpPr>
        <dsp:cNvPr id="0" name=""/>
        <dsp:cNvSpPr/>
      </dsp:nvSpPr>
      <dsp:spPr>
        <a:xfrm>
          <a:off x="2876956" y="1204188"/>
          <a:ext cx="2268138" cy="1962205"/>
        </a:xfrm>
        <a:prstGeom prst="hexagon">
          <a:avLst>
            <a:gd name="adj" fmla="val 28570"/>
            <a:gd name="vf" fmla="val 115470"/>
          </a:avLst>
        </a:prstGeom>
        <a:gradFill rotWithShape="0">
          <a:gsLst>
            <a:gs pos="0">
              <a:schemeClr val="accent3">
                <a:hueOff val="11250264"/>
                <a:satOff val="-16880"/>
                <a:lumOff val="-2745"/>
                <a:alphaOff val="0"/>
                <a:tint val="50000"/>
                <a:satMod val="300000"/>
              </a:schemeClr>
            </a:gs>
            <a:gs pos="35000">
              <a:schemeClr val="accent3">
                <a:hueOff val="11250264"/>
                <a:satOff val="-16880"/>
                <a:lumOff val="-2745"/>
                <a:alphaOff val="0"/>
                <a:tint val="37000"/>
                <a:satMod val="300000"/>
              </a:schemeClr>
            </a:gs>
            <a:gs pos="100000">
              <a:schemeClr val="accent3">
                <a:hueOff val="11250264"/>
                <a:satOff val="-16880"/>
                <a:lumOff val="-274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kern="1200" dirty="0"/>
            <a:t>Assist with reading and writing skills</a:t>
          </a:r>
        </a:p>
      </dsp:txBody>
      <dsp:txXfrm>
        <a:off x="3252835" y="1529367"/>
        <a:ext cx="1516380" cy="13118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E64147-01DB-48B4-A20B-3A9191CC8D3E}">
      <dsp:nvSpPr>
        <dsp:cNvPr id="0" name=""/>
        <dsp:cNvSpPr/>
      </dsp:nvSpPr>
      <dsp:spPr>
        <a:xfrm>
          <a:off x="0" y="34131"/>
          <a:ext cx="3428999" cy="2057400"/>
        </a:xfrm>
        <a:prstGeom prst="rect">
          <a:avLst/>
        </a:prstGeom>
        <a:solidFill>
          <a:schemeClr val="accent5">
            <a:hueOff val="0"/>
            <a:satOff val="0"/>
            <a:lumOff val="0"/>
            <a:alphaOff val="0"/>
          </a:schemeClr>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Collects resources that were used during the lesson</a:t>
          </a:r>
        </a:p>
      </dsp:txBody>
      <dsp:txXfrm>
        <a:off x="0" y="34131"/>
        <a:ext cx="3428999" cy="2057400"/>
      </dsp:txXfrm>
    </dsp:sp>
    <dsp:sp modelId="{35BDAB15-C695-40C1-9F3D-6731CE7EAAE5}">
      <dsp:nvSpPr>
        <dsp:cNvPr id="0" name=""/>
        <dsp:cNvSpPr/>
      </dsp:nvSpPr>
      <dsp:spPr>
        <a:xfrm>
          <a:off x="3771900" y="34131"/>
          <a:ext cx="3428999" cy="2057400"/>
        </a:xfrm>
        <a:prstGeom prst="rect">
          <a:avLst/>
        </a:prstGeom>
        <a:solidFill>
          <a:schemeClr val="accent5">
            <a:hueOff val="-2483469"/>
            <a:satOff val="9953"/>
            <a:lumOff val="2157"/>
            <a:alphaOff val="0"/>
          </a:schemeClr>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kern="1200" dirty="0"/>
            <a:t>Provide learners with notes to help summarise the lesson where necessary</a:t>
          </a:r>
          <a:endParaRPr lang="en-US" sz="2800" kern="1200" dirty="0"/>
        </a:p>
      </dsp:txBody>
      <dsp:txXfrm>
        <a:off x="3771900" y="34131"/>
        <a:ext cx="3428999" cy="2057400"/>
      </dsp:txXfrm>
    </dsp:sp>
    <dsp:sp modelId="{3BC32147-A8DD-49E2-91AA-62135E76CAAE}">
      <dsp:nvSpPr>
        <dsp:cNvPr id="0" name=""/>
        <dsp:cNvSpPr/>
      </dsp:nvSpPr>
      <dsp:spPr>
        <a:xfrm>
          <a:off x="7543800" y="34131"/>
          <a:ext cx="3428999" cy="2057400"/>
        </a:xfrm>
        <a:prstGeom prst="rect">
          <a:avLst/>
        </a:prstGeom>
        <a:solidFill>
          <a:schemeClr val="accent5">
            <a:hueOff val="-4966938"/>
            <a:satOff val="19906"/>
            <a:lumOff val="4314"/>
            <a:alphaOff val="0"/>
          </a:schemeClr>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kern="1200" dirty="0"/>
            <a:t>Identifies learners with content gaps for assistance during intervention classes</a:t>
          </a:r>
          <a:endParaRPr lang="en-US" sz="2800" kern="1200" dirty="0"/>
        </a:p>
      </dsp:txBody>
      <dsp:txXfrm>
        <a:off x="7543800" y="34131"/>
        <a:ext cx="3428999" cy="2057400"/>
      </dsp:txXfrm>
    </dsp:sp>
    <dsp:sp modelId="{8756588D-9BE2-43E6-B2C8-07A6C279818A}">
      <dsp:nvSpPr>
        <dsp:cNvPr id="0" name=""/>
        <dsp:cNvSpPr/>
      </dsp:nvSpPr>
      <dsp:spPr>
        <a:xfrm>
          <a:off x="1885950" y="2434431"/>
          <a:ext cx="3428999" cy="2057400"/>
        </a:xfrm>
        <a:prstGeom prst="rect">
          <a:avLst/>
        </a:prstGeom>
        <a:solidFill>
          <a:schemeClr val="accent5">
            <a:hueOff val="-7450407"/>
            <a:satOff val="29858"/>
            <a:lumOff val="6471"/>
            <a:alphaOff val="0"/>
          </a:schemeClr>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kern="1200" dirty="0"/>
            <a:t>Provides informal tasks/ remedial work/ homework/ for reinforcement. </a:t>
          </a:r>
          <a:endParaRPr lang="en-US" sz="2800" kern="1200" dirty="0"/>
        </a:p>
      </dsp:txBody>
      <dsp:txXfrm>
        <a:off x="1885950" y="2434431"/>
        <a:ext cx="3428999" cy="2057400"/>
      </dsp:txXfrm>
    </dsp:sp>
    <dsp:sp modelId="{295AD094-E0EA-45AA-BF02-DE7FD71A1BF8}">
      <dsp:nvSpPr>
        <dsp:cNvPr id="0" name=""/>
        <dsp:cNvSpPr/>
      </dsp:nvSpPr>
      <dsp:spPr>
        <a:xfrm>
          <a:off x="5657850" y="2434431"/>
          <a:ext cx="3428999" cy="2057400"/>
        </a:xfrm>
        <a:prstGeom prst="rect">
          <a:avLst/>
        </a:prstGeom>
        <a:solidFill>
          <a:schemeClr val="accent5">
            <a:hueOff val="-9933876"/>
            <a:satOff val="39811"/>
            <a:lumOff val="8628"/>
            <a:alphaOff val="0"/>
          </a:schemeClr>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Guides learners on tasks that must be completed at home</a:t>
          </a:r>
        </a:p>
      </dsp:txBody>
      <dsp:txXfrm>
        <a:off x="5657850" y="2434431"/>
        <a:ext cx="3428999" cy="20574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0758A3-3D5B-4431-964B-4CA395007BBF}">
      <dsp:nvSpPr>
        <dsp:cNvPr id="0" name=""/>
        <dsp:cNvSpPr/>
      </dsp:nvSpPr>
      <dsp:spPr>
        <a:xfrm>
          <a:off x="10715" y="1302147"/>
          <a:ext cx="3202781" cy="1921668"/>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Prepare records such for parents’ meetings </a:t>
          </a:r>
        </a:p>
      </dsp:txBody>
      <dsp:txXfrm>
        <a:off x="66999" y="1358431"/>
        <a:ext cx="3090213" cy="1809100"/>
      </dsp:txXfrm>
    </dsp:sp>
    <dsp:sp modelId="{8655DB90-872A-44C4-A5A8-2CD69F6324F9}">
      <dsp:nvSpPr>
        <dsp:cNvPr id="0" name=""/>
        <dsp:cNvSpPr/>
      </dsp:nvSpPr>
      <dsp:spPr>
        <a:xfrm>
          <a:off x="3533775" y="1865836"/>
          <a:ext cx="678989" cy="794289"/>
        </a:xfrm>
        <a:prstGeom prst="rightArrow">
          <a:avLst>
            <a:gd name="adj1" fmla="val 60000"/>
            <a:gd name="adj2" fmla="val 5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3533775" y="2024694"/>
        <a:ext cx="475292" cy="476573"/>
      </dsp:txXfrm>
    </dsp:sp>
    <dsp:sp modelId="{F1B11062-A083-410A-BC5B-34088BA74239}">
      <dsp:nvSpPr>
        <dsp:cNvPr id="0" name=""/>
        <dsp:cNvSpPr/>
      </dsp:nvSpPr>
      <dsp:spPr>
        <a:xfrm>
          <a:off x="4494609" y="1302147"/>
          <a:ext cx="3202781" cy="1921668"/>
        </a:xfrm>
        <a:prstGeom prst="roundRect">
          <a:avLst>
            <a:gd name="adj" fmla="val 10000"/>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dirty="0"/>
            <a:t>Provide feedback on learner performance</a:t>
          </a:r>
        </a:p>
      </dsp:txBody>
      <dsp:txXfrm>
        <a:off x="4550893" y="1358431"/>
        <a:ext cx="3090213" cy="1809100"/>
      </dsp:txXfrm>
    </dsp:sp>
    <dsp:sp modelId="{A49D5AE1-5994-4F6D-92F1-40352969594F}">
      <dsp:nvSpPr>
        <dsp:cNvPr id="0" name=""/>
        <dsp:cNvSpPr/>
      </dsp:nvSpPr>
      <dsp:spPr>
        <a:xfrm>
          <a:off x="8017668" y="1865836"/>
          <a:ext cx="678989" cy="794289"/>
        </a:xfrm>
        <a:prstGeom prst="rightArrow">
          <a:avLst>
            <a:gd name="adj1" fmla="val 60000"/>
            <a:gd name="adj2" fmla="val 50000"/>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8017668" y="2024694"/>
        <a:ext cx="475292" cy="476573"/>
      </dsp:txXfrm>
    </dsp:sp>
    <dsp:sp modelId="{458327E4-6F7A-4ABB-8D95-BC995A89DAC1}">
      <dsp:nvSpPr>
        <dsp:cNvPr id="0" name=""/>
        <dsp:cNvSpPr/>
      </dsp:nvSpPr>
      <dsp:spPr>
        <a:xfrm>
          <a:off x="8978503" y="1302147"/>
          <a:ext cx="3202781" cy="1921668"/>
        </a:xfrm>
        <a:prstGeom prst="roundRect">
          <a:avLst>
            <a:gd name="adj" fmla="val 10000"/>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dirty="0"/>
            <a:t>Written report that details how learners have performed in the term and how parents can further assist learners at home</a:t>
          </a:r>
          <a:endParaRPr lang="en-US" sz="2100" kern="1200" dirty="0"/>
        </a:p>
      </dsp:txBody>
      <dsp:txXfrm>
        <a:off x="9034787" y="1358431"/>
        <a:ext cx="3090213" cy="18091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0D33DE-2F4B-48EF-BF68-EA59FD5532E6}">
      <dsp:nvSpPr>
        <dsp:cNvPr id="0" name=""/>
        <dsp:cNvSpPr/>
      </dsp:nvSpPr>
      <dsp:spPr>
        <a:xfrm>
          <a:off x="3787" y="1014596"/>
          <a:ext cx="3692799" cy="1457059"/>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marL="0" lvl="0" indent="0" algn="ctr" defTabSz="1289050">
            <a:lnSpc>
              <a:spcPct val="90000"/>
            </a:lnSpc>
            <a:spcBef>
              <a:spcPct val="0"/>
            </a:spcBef>
            <a:spcAft>
              <a:spcPct val="35000"/>
            </a:spcAft>
            <a:buNone/>
          </a:pPr>
          <a:r>
            <a:rPr lang="en-US" sz="2900" kern="1200" dirty="0"/>
            <a:t>Alternative Instructional Strategies</a:t>
          </a:r>
        </a:p>
      </dsp:txBody>
      <dsp:txXfrm>
        <a:off x="3787" y="1014596"/>
        <a:ext cx="3692799" cy="1457059"/>
      </dsp:txXfrm>
    </dsp:sp>
    <dsp:sp modelId="{C954CAE1-CA8E-4E92-A74F-6B93B181CA42}">
      <dsp:nvSpPr>
        <dsp:cNvPr id="0" name=""/>
        <dsp:cNvSpPr/>
      </dsp:nvSpPr>
      <dsp:spPr>
        <a:xfrm>
          <a:off x="3787" y="2471655"/>
          <a:ext cx="3692799" cy="3313558"/>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Char char="•"/>
          </a:pPr>
          <a:r>
            <a:rPr lang="en-US" sz="2900" kern="1200" dirty="0"/>
            <a:t>Remediation</a:t>
          </a:r>
        </a:p>
        <a:p>
          <a:pPr marL="285750" lvl="1" indent="-285750" algn="l" defTabSz="1289050">
            <a:lnSpc>
              <a:spcPct val="90000"/>
            </a:lnSpc>
            <a:spcBef>
              <a:spcPct val="0"/>
            </a:spcBef>
            <a:spcAft>
              <a:spcPct val="15000"/>
            </a:spcAft>
            <a:buChar char="•"/>
          </a:pPr>
          <a:r>
            <a:rPr lang="en-US" sz="2900" kern="1200" dirty="0"/>
            <a:t>Learning Styles</a:t>
          </a:r>
        </a:p>
      </dsp:txBody>
      <dsp:txXfrm>
        <a:off x="3787" y="2471655"/>
        <a:ext cx="3692799" cy="3313558"/>
      </dsp:txXfrm>
    </dsp:sp>
    <dsp:sp modelId="{09D5EAEC-A4C4-4514-9690-B11A4D1E1DC4}">
      <dsp:nvSpPr>
        <dsp:cNvPr id="0" name=""/>
        <dsp:cNvSpPr/>
      </dsp:nvSpPr>
      <dsp:spPr>
        <a:xfrm>
          <a:off x="4213578" y="1014596"/>
          <a:ext cx="3692799" cy="1457059"/>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marL="0" lvl="0" indent="0" algn="ctr" defTabSz="1289050">
            <a:lnSpc>
              <a:spcPct val="90000"/>
            </a:lnSpc>
            <a:spcBef>
              <a:spcPct val="0"/>
            </a:spcBef>
            <a:spcAft>
              <a:spcPct val="35000"/>
            </a:spcAft>
            <a:buNone/>
          </a:pPr>
          <a:r>
            <a:rPr lang="en-US" sz="2900" kern="1200" dirty="0"/>
            <a:t>Task analysis</a:t>
          </a:r>
        </a:p>
      </dsp:txBody>
      <dsp:txXfrm>
        <a:off x="4213578" y="1014596"/>
        <a:ext cx="3692799" cy="1457059"/>
      </dsp:txXfrm>
    </dsp:sp>
    <dsp:sp modelId="{794C77C7-8200-47A2-AA04-F229ED37D667}">
      <dsp:nvSpPr>
        <dsp:cNvPr id="0" name=""/>
        <dsp:cNvSpPr/>
      </dsp:nvSpPr>
      <dsp:spPr>
        <a:xfrm>
          <a:off x="4213578" y="2471655"/>
          <a:ext cx="3692799" cy="3313558"/>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Char char="•"/>
          </a:pPr>
          <a:r>
            <a:rPr lang="en-US" sz="2900" kern="1200" dirty="0"/>
            <a:t>Breaking skills into manageable components</a:t>
          </a:r>
        </a:p>
        <a:p>
          <a:pPr marL="285750" lvl="1" indent="-285750" algn="l" defTabSz="1289050">
            <a:lnSpc>
              <a:spcPct val="90000"/>
            </a:lnSpc>
            <a:spcBef>
              <a:spcPct val="0"/>
            </a:spcBef>
            <a:spcAft>
              <a:spcPct val="15000"/>
            </a:spcAft>
            <a:buChar char="•"/>
          </a:pPr>
          <a:r>
            <a:rPr lang="en-US" sz="2900" kern="1200" dirty="0"/>
            <a:t>Teaching components in a sequence</a:t>
          </a:r>
        </a:p>
      </dsp:txBody>
      <dsp:txXfrm>
        <a:off x="4213578" y="2471655"/>
        <a:ext cx="3692799" cy="3313558"/>
      </dsp:txXfrm>
    </dsp:sp>
    <dsp:sp modelId="{D76A431D-8058-4A92-B6B1-8086B57054AC}">
      <dsp:nvSpPr>
        <dsp:cNvPr id="0" name=""/>
        <dsp:cNvSpPr/>
      </dsp:nvSpPr>
      <dsp:spPr>
        <a:xfrm>
          <a:off x="8423369" y="1014596"/>
          <a:ext cx="3692799" cy="1457059"/>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marL="0" lvl="0" indent="0" algn="ctr" defTabSz="1289050">
            <a:lnSpc>
              <a:spcPct val="90000"/>
            </a:lnSpc>
            <a:spcBef>
              <a:spcPct val="0"/>
            </a:spcBef>
            <a:spcAft>
              <a:spcPct val="35000"/>
            </a:spcAft>
            <a:buNone/>
          </a:pPr>
          <a:r>
            <a:rPr lang="en-US" sz="2900" kern="1200" dirty="0"/>
            <a:t>One-on-One assistance</a:t>
          </a:r>
        </a:p>
      </dsp:txBody>
      <dsp:txXfrm>
        <a:off x="8423369" y="1014596"/>
        <a:ext cx="3692799" cy="1457059"/>
      </dsp:txXfrm>
    </dsp:sp>
    <dsp:sp modelId="{F104694F-A88F-48C2-B391-17D07C70AF85}">
      <dsp:nvSpPr>
        <dsp:cNvPr id="0" name=""/>
        <dsp:cNvSpPr/>
      </dsp:nvSpPr>
      <dsp:spPr>
        <a:xfrm>
          <a:off x="8423369" y="2471655"/>
          <a:ext cx="3692799" cy="3313558"/>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a:scene3d>
          <a:camera prst="orthographicFront">
            <a:rot lat="0" lon="0" rev="0"/>
          </a:camera>
          <a:lightRig rig="contrasting" dir="t">
            <a:rot lat="0" lon="0" rev="1500000"/>
          </a:lightRig>
        </a:scene3d>
        <a:sp3d prstMaterial="metal">
          <a:bevelT w="88900" h="88900"/>
        </a:sp3d>
      </dsp:spPr>
      <dsp:style>
        <a:lnRef idx="2">
          <a:scrgbClr r="0" g="0" b="0"/>
        </a:lnRef>
        <a:fillRef idx="1">
          <a:scrgbClr r="0" g="0" b="0"/>
        </a:fillRef>
        <a:effectRef idx="0">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Char char="•"/>
          </a:pPr>
          <a:r>
            <a:rPr lang="en-US" sz="2900" kern="1200" dirty="0"/>
            <a:t>Assisting learner with homework/ task completion</a:t>
          </a:r>
        </a:p>
        <a:p>
          <a:pPr marL="285750" lvl="1" indent="-285750" algn="l" defTabSz="1289050">
            <a:lnSpc>
              <a:spcPct val="90000"/>
            </a:lnSpc>
            <a:spcBef>
              <a:spcPct val="0"/>
            </a:spcBef>
            <a:spcAft>
              <a:spcPct val="15000"/>
            </a:spcAft>
            <a:buChar char="•"/>
          </a:pPr>
          <a:r>
            <a:rPr lang="en-US" sz="2900" kern="1200" dirty="0"/>
            <a:t>Assist with tackling misconceptions and address critical learning gaps </a:t>
          </a:r>
        </a:p>
      </dsp:txBody>
      <dsp:txXfrm>
        <a:off x="8423369" y="2471655"/>
        <a:ext cx="3692799" cy="3313558"/>
      </dsp:txXfrm>
    </dsp:sp>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2EC46F-37FA-45CA-B9B9-83CA74F7FA4A}" type="datetimeFigureOut">
              <a:rPr lang="en-US" smtClean="0"/>
              <a:t>12/7/2021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4922A1-F377-4534-A587-62E561D5012E}" type="slidenum">
              <a:rPr lang="en-US" smtClean="0"/>
              <a:t>‹#›</a:t>
            </a:fld>
            <a:endParaRPr lang="en-US"/>
          </a:p>
        </p:txBody>
      </p:sp>
    </p:spTree>
    <p:extLst>
      <p:ext uri="{BB962C8B-B14F-4D97-AF65-F5344CB8AC3E}">
        <p14:creationId xmlns:p14="http://schemas.microsoft.com/office/powerpoint/2010/main" val="666497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88841"/>
            <a:ext cx="10363200" cy="1470025"/>
          </a:xfrm>
        </p:spPr>
        <p:txBody>
          <a:bodyPr/>
          <a:lstStyle/>
          <a:p>
            <a:r>
              <a:rPr lang="en-US"/>
              <a:t>Click to edit Master title style</a:t>
            </a:r>
            <a:endParaRPr lang="en-ZA"/>
          </a:p>
        </p:txBody>
      </p:sp>
      <p:sp>
        <p:nvSpPr>
          <p:cNvPr id="3" name="Subtitle 2"/>
          <p:cNvSpPr>
            <a:spLocks noGrp="1"/>
          </p:cNvSpPr>
          <p:nvPr>
            <p:ph type="subTitle" idx="1"/>
          </p:nvPr>
        </p:nvSpPr>
        <p:spPr>
          <a:xfrm>
            <a:off x="1828800" y="3573016"/>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ZA"/>
          </a:p>
        </p:txBody>
      </p:sp>
      <p:sp>
        <p:nvSpPr>
          <p:cNvPr id="4" name="Date Placeholder 6"/>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18881E3-6BE3-48F2-A031-3F97F530EA40}" type="datetime1">
              <a:rPr kumimoji="0" lang="en-ZA"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2021/12/07</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 name="Footer Placeholder 7"/>
          <p:cNvSpPr>
            <a:spLocks noGrp="1"/>
          </p:cNvSpPr>
          <p:nvPr>
            <p:ph type="ftr" sz="quarter" idx="11"/>
          </p:nvPr>
        </p:nvSpPr>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8"/>
          <p:cNvSpPr>
            <a:spLocks noGrp="1"/>
          </p:cNvSpPr>
          <p:nvPr>
            <p:ph type="sldNum" sz="quarter" idx="12"/>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E794824-258D-45F8-B0AB-1586E7441DBC}" type="slidenum">
              <a:rPr kumimoji="0" lang="en-ZA"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9774421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E91D56-F3D6-4C57-902C-021CF4EA8EF7}" type="datetimeFigureOut">
              <a:rPr lang="en-ZA" smtClean="0">
                <a:solidFill>
                  <a:prstClr val="black">
                    <a:tint val="75000"/>
                  </a:prstClr>
                </a:solidFill>
              </a:rPr>
              <a:pPr/>
              <a:t>2021/12/07</a:t>
            </a:fld>
            <a:endParaRPr lang="en-ZA">
              <a:solidFill>
                <a:prstClr val="black">
                  <a:tint val="75000"/>
                </a:prstClr>
              </a:solidFill>
            </a:endParaRPr>
          </a:p>
        </p:txBody>
      </p:sp>
      <p:sp>
        <p:nvSpPr>
          <p:cNvPr id="3" name="Footer Placeholder 2"/>
          <p:cNvSpPr>
            <a:spLocks noGrp="1"/>
          </p:cNvSpPr>
          <p:nvPr>
            <p:ph type="ftr" sz="quarter" idx="11"/>
          </p:nvPr>
        </p:nvSpPr>
        <p:spPr/>
        <p:txBody>
          <a:bodyPr/>
          <a:lstStyle/>
          <a:p>
            <a:endParaRPr lang="en-ZA">
              <a:solidFill>
                <a:prstClr val="black">
                  <a:tint val="75000"/>
                </a:prstClr>
              </a:solidFill>
            </a:endParaRPr>
          </a:p>
        </p:txBody>
      </p:sp>
      <p:sp>
        <p:nvSpPr>
          <p:cNvPr id="4" name="Slide Number Placeholder 3"/>
          <p:cNvSpPr>
            <a:spLocks noGrp="1"/>
          </p:cNvSpPr>
          <p:nvPr>
            <p:ph type="sldNum" sz="quarter" idx="12"/>
          </p:nvPr>
        </p:nvSpPr>
        <p:spPr/>
        <p:txBody>
          <a:bodyPr/>
          <a:lstStyle/>
          <a:p>
            <a:fld id="{E2C0AE55-7E06-4976-960B-3D98813CB3CF}"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1546202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5E91D56-F3D6-4C57-902C-021CF4EA8EF7}" type="datetimeFigureOut">
              <a:rPr lang="en-ZA" smtClean="0">
                <a:solidFill>
                  <a:prstClr val="black">
                    <a:tint val="75000"/>
                  </a:prstClr>
                </a:solidFill>
              </a:rPr>
              <a:pPr/>
              <a:t>2021/12/07</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E2C0AE55-7E06-4976-960B-3D98813CB3CF}"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40416525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ZA"/>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5E91D56-F3D6-4C57-902C-021CF4EA8EF7}" type="datetimeFigureOut">
              <a:rPr lang="en-ZA" smtClean="0">
                <a:solidFill>
                  <a:prstClr val="black">
                    <a:tint val="75000"/>
                  </a:prstClr>
                </a:solidFill>
              </a:rPr>
              <a:pPr/>
              <a:t>2021/12/07</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E2C0AE55-7E06-4976-960B-3D98813CB3CF}"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2228452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A5E91D56-F3D6-4C57-902C-021CF4EA8EF7}" type="datetimeFigureOut">
              <a:rPr lang="en-ZA" smtClean="0">
                <a:solidFill>
                  <a:prstClr val="black">
                    <a:tint val="75000"/>
                  </a:prstClr>
                </a:solidFill>
              </a:rPr>
              <a:pPr/>
              <a:t>2021/12/07</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E2C0AE55-7E06-4976-960B-3D98813CB3CF}"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39618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A5E91D56-F3D6-4C57-902C-021CF4EA8EF7}" type="datetimeFigureOut">
              <a:rPr lang="en-ZA" smtClean="0">
                <a:solidFill>
                  <a:prstClr val="black">
                    <a:tint val="75000"/>
                  </a:prstClr>
                </a:solidFill>
              </a:rPr>
              <a:pPr/>
              <a:t>2021/12/07</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E2C0AE55-7E06-4976-960B-3D98813CB3CF}"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16281167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88843"/>
            <a:ext cx="10363200" cy="1470025"/>
          </a:xfrm>
        </p:spPr>
        <p:txBody>
          <a:bodyPr/>
          <a:lstStyle/>
          <a:p>
            <a:r>
              <a:rPr lang="en-US"/>
              <a:t>Click to edit Master title style</a:t>
            </a:r>
            <a:endParaRPr lang="en-ZA"/>
          </a:p>
        </p:txBody>
      </p:sp>
      <p:sp>
        <p:nvSpPr>
          <p:cNvPr id="3" name="Subtitle 2"/>
          <p:cNvSpPr>
            <a:spLocks noGrp="1"/>
          </p:cNvSpPr>
          <p:nvPr>
            <p:ph type="subTitle" idx="1"/>
          </p:nvPr>
        </p:nvSpPr>
        <p:spPr>
          <a:xfrm>
            <a:off x="1828800" y="3573016"/>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ZA"/>
          </a:p>
        </p:txBody>
      </p:sp>
    </p:spTree>
    <p:extLst>
      <p:ext uri="{BB962C8B-B14F-4D97-AF65-F5344CB8AC3E}">
        <p14:creationId xmlns:p14="http://schemas.microsoft.com/office/powerpoint/2010/main" val="5401801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2590291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48185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609600" y="1600204"/>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6197600" y="1600204"/>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33784646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609600" y="1535116"/>
            <a:ext cx="5386917"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6193372" y="1535116"/>
            <a:ext cx="5389033"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62207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704512" cy="908720"/>
          </a:xfrm>
        </p:spPr>
        <p:txBody>
          <a:bodyPr>
            <a:normAutofit/>
          </a:bodyPr>
          <a:lstStyle>
            <a:lvl1pPr>
              <a:defRPr sz="2800" b="1">
                <a:solidFill>
                  <a:schemeClr val="accent2">
                    <a:lumMod val="75000"/>
                  </a:schemeClr>
                </a:solidFill>
              </a:defRPr>
            </a:lvl1pPr>
          </a:lstStyle>
          <a:p>
            <a:r>
              <a:rPr lang="en-US"/>
              <a:t>Click to edit Master title style</a:t>
            </a:r>
            <a:endParaRPr lang="en-ZA" dirty="0"/>
          </a:p>
        </p:txBody>
      </p:sp>
      <p:sp>
        <p:nvSpPr>
          <p:cNvPr id="3" name="Content Placeholder 2"/>
          <p:cNvSpPr>
            <a:spLocks noGrp="1"/>
          </p:cNvSpPr>
          <p:nvPr>
            <p:ph idx="1"/>
          </p:nvPr>
        </p:nvSpPr>
        <p:spPr>
          <a:xfrm>
            <a:off x="335360" y="908720"/>
            <a:ext cx="11617291" cy="5217444"/>
          </a:xfrm>
        </p:spPr>
        <p:txBody>
          <a:bodyPr>
            <a:normAutofit/>
          </a:bodyPr>
          <a:lstStyle>
            <a:lvl1pPr>
              <a:defRPr sz="1800"/>
            </a:lvl1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5541482-751A-4148-9C60-F7534B08BA7E}" type="datetime1">
              <a:rPr kumimoji="0" lang="en-ZA"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2021/12/07</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94DD727C-8EDC-4920-9164-0D7AFDA5BD9C}" type="slidenum">
              <a:rPr kumimoji="0" lang="en-ZA"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0734893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6006413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498069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2"/>
            <a:ext cx="4011084" cy="1162051"/>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4766733"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8813486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3"/>
            <a:ext cx="7315200" cy="566739"/>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lang="en-ZA" dirty="0"/>
          </a:p>
        </p:txBody>
      </p:sp>
      <p:sp>
        <p:nvSpPr>
          <p:cNvPr id="4" name="Text Placeholder 3"/>
          <p:cNvSpPr>
            <a:spLocks noGrp="1"/>
          </p:cNvSpPr>
          <p:nvPr>
            <p:ph type="body" sz="half" idx="2"/>
          </p:nvPr>
        </p:nvSpPr>
        <p:spPr>
          <a:xfrm>
            <a:off x="2389717" y="5367341"/>
            <a:ext cx="73152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507282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7406006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2"/>
            <a:ext cx="2743200" cy="585152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609600" y="274642"/>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060075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88841"/>
            <a:ext cx="10363200" cy="1470025"/>
          </a:xfrm>
        </p:spPr>
        <p:txBody>
          <a:bodyPr/>
          <a:lstStyle/>
          <a:p>
            <a:r>
              <a:rPr lang="en-US"/>
              <a:t>Click to edit Master title style</a:t>
            </a:r>
            <a:endParaRPr lang="en-ZA"/>
          </a:p>
        </p:txBody>
      </p:sp>
      <p:sp>
        <p:nvSpPr>
          <p:cNvPr id="3" name="Subtitle 2"/>
          <p:cNvSpPr>
            <a:spLocks noGrp="1"/>
          </p:cNvSpPr>
          <p:nvPr>
            <p:ph type="subTitle" idx="1"/>
          </p:nvPr>
        </p:nvSpPr>
        <p:spPr>
          <a:xfrm>
            <a:off x="1828800" y="3573016"/>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ZA"/>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A6C12FD-F097-41F7-AA9A-A988CB842655}" type="datetime1">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2021/12/07</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9" name="Slide Number Placeholder 8"/>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4848849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0704512" cy="908720"/>
          </a:xfrm>
        </p:spPr>
        <p:txBody>
          <a:bodyPr>
            <a:normAutofit/>
          </a:bodyPr>
          <a:lstStyle>
            <a:lvl1pPr>
              <a:defRPr sz="2800" b="1">
                <a:solidFill>
                  <a:schemeClr val="accent2">
                    <a:lumMod val="75000"/>
                  </a:schemeClr>
                </a:solidFill>
              </a:defRPr>
            </a:lvl1pPr>
          </a:lstStyle>
          <a:p>
            <a:r>
              <a:rPr lang="en-US" dirty="0"/>
              <a:t>CLICK TO EDIT MASTER TITLE STYLE</a:t>
            </a:r>
            <a:endParaRPr lang="en-ZA" dirty="0"/>
          </a:p>
        </p:txBody>
      </p:sp>
      <p:sp>
        <p:nvSpPr>
          <p:cNvPr id="3" name="Content Placeholder 2"/>
          <p:cNvSpPr>
            <a:spLocks noGrp="1"/>
          </p:cNvSpPr>
          <p:nvPr>
            <p:ph idx="1"/>
          </p:nvPr>
        </p:nvSpPr>
        <p:spPr>
          <a:xfrm>
            <a:off x="335360" y="908720"/>
            <a:ext cx="11617291" cy="5217444"/>
          </a:xfrm>
        </p:spPr>
        <p:txBody>
          <a:bodyPr>
            <a:normAutofit/>
          </a:bodyPr>
          <a:lstStyle>
            <a:lvl1pPr>
              <a:defRPr sz="1800"/>
            </a:lvl1pPr>
          </a:lstStyle>
          <a:p>
            <a:pPr lvl="0"/>
            <a:r>
              <a:rPr lang="en-US" dirty="0"/>
              <a:t>Click to 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2B8E1FB-30FC-4DF2-BCF4-3AB5211FFE0D}" type="datetime1">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2021/12/07</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0142590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9E4AA3-DDB1-47CC-8846-77A6E2B2A148}" type="datetime1">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2021/12/07</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4" name="Slide Number Placeholder 3"/>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194594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88841"/>
            <a:ext cx="10363200" cy="1470025"/>
          </a:xfrm>
        </p:spPr>
        <p:txBody>
          <a:bodyPr/>
          <a:lstStyle/>
          <a:p>
            <a:r>
              <a:rPr lang="en-US"/>
              <a:t>Click to edit Master title style</a:t>
            </a:r>
            <a:endParaRPr lang="en-ZA"/>
          </a:p>
        </p:txBody>
      </p:sp>
      <p:sp>
        <p:nvSpPr>
          <p:cNvPr id="3" name="Subtitle 2"/>
          <p:cNvSpPr>
            <a:spLocks noGrp="1"/>
          </p:cNvSpPr>
          <p:nvPr>
            <p:ph type="subTitle" idx="1"/>
          </p:nvPr>
        </p:nvSpPr>
        <p:spPr>
          <a:xfrm>
            <a:off x="1828800" y="3573016"/>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ZA"/>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A6C12FD-F097-41F7-AA9A-A988CB842655}" type="datetime1">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2021/12/07</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9" name="Slide Number Placeholder 8"/>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47767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D1D210E6-FF7D-4806-8F2B-3B301B40FAF1}" type="datetime1">
              <a:rPr kumimoji="0" lang="en-ZA"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2021/12/07</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3" name="Footer Placeholder 2"/>
          <p:cNvSpPr>
            <a:spLocks noGrp="1"/>
          </p:cNvSpPr>
          <p:nvPr>
            <p:ph type="ftr" sz="quarter" idx="11"/>
          </p:nvPr>
        </p:nvSpPr>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Slide Number Placeholder 3"/>
          <p:cNvSpPr>
            <a:spLocks noGrp="1"/>
          </p:cNvSpPr>
          <p:nvPr>
            <p:ph type="sldNum" sz="quarter" idx="12"/>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E9A2626D-59CE-4751-9B3B-8718677DACA5}" type="slidenum">
              <a:rPr kumimoji="0" lang="en-ZA"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0139098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0704512" cy="908720"/>
          </a:xfrm>
        </p:spPr>
        <p:txBody>
          <a:bodyPr>
            <a:normAutofit/>
          </a:bodyPr>
          <a:lstStyle>
            <a:lvl1pPr>
              <a:defRPr sz="2800" b="1">
                <a:solidFill>
                  <a:schemeClr val="accent2">
                    <a:lumMod val="75000"/>
                  </a:schemeClr>
                </a:solidFill>
              </a:defRPr>
            </a:lvl1pPr>
          </a:lstStyle>
          <a:p>
            <a:r>
              <a:rPr lang="en-US" dirty="0"/>
              <a:t>CLICK TO EDIT MASTER TITLE STYLE</a:t>
            </a:r>
            <a:endParaRPr lang="en-ZA" dirty="0"/>
          </a:p>
        </p:txBody>
      </p:sp>
      <p:sp>
        <p:nvSpPr>
          <p:cNvPr id="3" name="Content Placeholder 2"/>
          <p:cNvSpPr>
            <a:spLocks noGrp="1"/>
          </p:cNvSpPr>
          <p:nvPr>
            <p:ph idx="1"/>
          </p:nvPr>
        </p:nvSpPr>
        <p:spPr>
          <a:xfrm>
            <a:off x="335360" y="908720"/>
            <a:ext cx="11617291" cy="5217444"/>
          </a:xfrm>
        </p:spPr>
        <p:txBody>
          <a:bodyPr>
            <a:normAutofit/>
          </a:bodyPr>
          <a:lstStyle>
            <a:lvl1pPr>
              <a:defRPr sz="1800"/>
            </a:lvl1pPr>
          </a:lstStyle>
          <a:p>
            <a:pPr lvl="0"/>
            <a:r>
              <a:rPr lang="en-US" dirty="0"/>
              <a:t>Click to 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2B8E1FB-30FC-4DF2-BCF4-3AB5211FFE0D}" type="datetime1">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2021/12/07</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8017966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9E4AA3-DDB1-47CC-8846-77A6E2B2A148}" type="datetime1">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2021/12/07</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4" name="Slide Number Placeholder 3"/>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2793563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88841"/>
            <a:ext cx="10363200" cy="1470025"/>
          </a:xfrm>
        </p:spPr>
        <p:txBody>
          <a:bodyPr/>
          <a:lstStyle/>
          <a:p>
            <a:r>
              <a:rPr lang="en-US"/>
              <a:t>Click to edit Master title style</a:t>
            </a:r>
            <a:endParaRPr lang="en-ZA"/>
          </a:p>
        </p:txBody>
      </p:sp>
      <p:sp>
        <p:nvSpPr>
          <p:cNvPr id="3" name="Subtitle 2"/>
          <p:cNvSpPr>
            <a:spLocks noGrp="1"/>
          </p:cNvSpPr>
          <p:nvPr>
            <p:ph type="subTitle" idx="1"/>
          </p:nvPr>
        </p:nvSpPr>
        <p:spPr>
          <a:xfrm>
            <a:off x="1828800" y="3573016"/>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ZA"/>
          </a:p>
        </p:txBody>
      </p:sp>
    </p:spTree>
    <p:extLst>
      <p:ext uri="{BB962C8B-B14F-4D97-AF65-F5344CB8AC3E}">
        <p14:creationId xmlns:p14="http://schemas.microsoft.com/office/powerpoint/2010/main" val="1401363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174583427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74502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609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6197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2967495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609600" y="1535114"/>
            <a:ext cx="5386917"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6193370" y="1535114"/>
            <a:ext cx="5389033"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79356423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5E91D56-F3D6-4C57-902C-021CF4EA8EF7}" type="datetimeFigureOut">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2021/12/07</a:t>
            </a:fld>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57228686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5E91D56-F3D6-4C57-902C-021CF4EA8EF7}" type="datetimeFigureOut">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2021/12/07</a:t>
            </a:fld>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3230493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1"/>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5E91D56-F3D6-4C57-902C-021CF4EA8EF7}" type="datetimeFigureOut">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2021/12/07</a:t>
            </a:fld>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181664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ZA"/>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ZA"/>
          </a:p>
        </p:txBody>
      </p:sp>
      <p:sp>
        <p:nvSpPr>
          <p:cNvPr id="4" name="Date Placeholder 3"/>
          <p:cNvSpPr>
            <a:spLocks noGrp="1"/>
          </p:cNvSpPr>
          <p:nvPr>
            <p:ph type="dt" sz="half" idx="10"/>
          </p:nvPr>
        </p:nvSpPr>
        <p:spPr/>
        <p:txBody>
          <a:bodyPr/>
          <a:lstStyle/>
          <a:p>
            <a:fld id="{A5E91D56-F3D6-4C57-902C-021CF4EA8EF7}" type="datetimeFigureOut">
              <a:rPr lang="en-ZA" smtClean="0">
                <a:solidFill>
                  <a:prstClr val="black">
                    <a:tint val="75000"/>
                  </a:prstClr>
                </a:solidFill>
              </a:rPr>
              <a:pPr/>
              <a:t>2021/12/07</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E2C0AE55-7E06-4976-960B-3D98813CB3CF}"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15568940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9"/>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ZA"/>
          </a:p>
        </p:txBody>
      </p:sp>
      <p:sp>
        <p:nvSpPr>
          <p:cNvPr id="4" name="Text Placeholder 3"/>
          <p:cNvSpPr>
            <a:spLocks noGrp="1"/>
          </p:cNvSpPr>
          <p:nvPr>
            <p:ph type="body" sz="half" idx="2"/>
          </p:nvPr>
        </p:nvSpPr>
        <p:spPr>
          <a:xfrm>
            <a:off x="2389717" y="5367339"/>
            <a:ext cx="73152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5E91D56-F3D6-4C57-902C-021CF4EA8EF7}" type="datetimeFigureOut">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2021/12/07</a:t>
            </a:fld>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03240584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5E91D56-F3D6-4C57-902C-021CF4EA8EF7}" type="datetimeFigureOut">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2021/12/07</a:t>
            </a:fld>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08067335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85152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609600" y="274640"/>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5E91D56-F3D6-4C57-902C-021CF4EA8EF7}" type="datetimeFigureOut">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2021/12/07</a:t>
            </a:fld>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936044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A5E91D56-F3D6-4C57-902C-021CF4EA8EF7}" type="datetimeFigureOut">
              <a:rPr lang="en-ZA" smtClean="0">
                <a:solidFill>
                  <a:prstClr val="black">
                    <a:tint val="75000"/>
                  </a:prstClr>
                </a:solidFill>
              </a:rPr>
              <a:pPr/>
              <a:t>2021/12/07</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E2C0AE55-7E06-4976-960B-3D98813CB3CF}"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633911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5E91D56-F3D6-4C57-902C-021CF4EA8EF7}" type="datetimeFigureOut">
              <a:rPr lang="en-ZA" smtClean="0">
                <a:solidFill>
                  <a:prstClr val="black">
                    <a:tint val="75000"/>
                  </a:prstClr>
                </a:solidFill>
              </a:rPr>
              <a:pPr/>
              <a:t>2021/12/07</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E2C0AE55-7E06-4976-960B-3D98813CB3CF}"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706509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p>
            <a:fld id="{A5E91D56-F3D6-4C57-902C-021CF4EA8EF7}" type="datetimeFigureOut">
              <a:rPr lang="en-ZA" smtClean="0">
                <a:solidFill>
                  <a:prstClr val="black">
                    <a:tint val="75000"/>
                  </a:prstClr>
                </a:solidFill>
              </a:rPr>
              <a:pPr/>
              <a:t>2021/12/07</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E2C0AE55-7E06-4976-960B-3D98813CB3CF}"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467904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p>
            <a:fld id="{A5E91D56-F3D6-4C57-902C-021CF4EA8EF7}" type="datetimeFigureOut">
              <a:rPr lang="en-ZA" smtClean="0">
                <a:solidFill>
                  <a:prstClr val="black">
                    <a:tint val="75000"/>
                  </a:prstClr>
                </a:solidFill>
              </a:rPr>
              <a:pPr/>
              <a:t>2021/12/07</a:t>
            </a:fld>
            <a:endParaRPr lang="en-ZA">
              <a:solidFill>
                <a:prstClr val="black">
                  <a:tint val="75000"/>
                </a:prstClr>
              </a:solidFill>
            </a:endParaRPr>
          </a:p>
        </p:txBody>
      </p:sp>
      <p:sp>
        <p:nvSpPr>
          <p:cNvPr id="8" name="Footer Placeholder 7"/>
          <p:cNvSpPr>
            <a:spLocks noGrp="1"/>
          </p:cNvSpPr>
          <p:nvPr>
            <p:ph type="ftr" sz="quarter" idx="11"/>
          </p:nvPr>
        </p:nvSpPr>
        <p:spPr/>
        <p:txBody>
          <a:bodyPr/>
          <a:lstStyle/>
          <a:p>
            <a:endParaRPr lang="en-ZA">
              <a:solidFill>
                <a:prstClr val="black">
                  <a:tint val="75000"/>
                </a:prstClr>
              </a:solidFill>
            </a:endParaRPr>
          </a:p>
        </p:txBody>
      </p:sp>
      <p:sp>
        <p:nvSpPr>
          <p:cNvPr id="9" name="Slide Number Placeholder 8"/>
          <p:cNvSpPr>
            <a:spLocks noGrp="1"/>
          </p:cNvSpPr>
          <p:nvPr>
            <p:ph type="sldNum" sz="quarter" idx="12"/>
          </p:nvPr>
        </p:nvSpPr>
        <p:spPr/>
        <p:txBody>
          <a:bodyPr/>
          <a:lstStyle/>
          <a:p>
            <a:fld id="{E2C0AE55-7E06-4976-960B-3D98813CB3CF}"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213509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p>
            <a:fld id="{A5E91D56-F3D6-4C57-902C-021CF4EA8EF7}" type="datetimeFigureOut">
              <a:rPr lang="en-ZA" smtClean="0">
                <a:solidFill>
                  <a:prstClr val="black">
                    <a:tint val="75000"/>
                  </a:prstClr>
                </a:solidFill>
              </a:rPr>
              <a:pPr/>
              <a:t>2021/12/07</a:t>
            </a:fld>
            <a:endParaRPr lang="en-ZA">
              <a:solidFill>
                <a:prstClr val="black">
                  <a:tint val="75000"/>
                </a:prstClr>
              </a:solidFill>
            </a:endParaRPr>
          </a:p>
        </p:txBody>
      </p:sp>
      <p:sp>
        <p:nvSpPr>
          <p:cNvPr id="4" name="Footer Placeholder 3"/>
          <p:cNvSpPr>
            <a:spLocks noGrp="1"/>
          </p:cNvSpPr>
          <p:nvPr>
            <p:ph type="ftr" sz="quarter" idx="11"/>
          </p:nvPr>
        </p:nvSpPr>
        <p:spPr/>
        <p:txBody>
          <a:bodyPr/>
          <a:lstStyle/>
          <a:p>
            <a:endParaRPr lang="en-ZA">
              <a:solidFill>
                <a:prstClr val="black">
                  <a:tint val="75000"/>
                </a:prstClr>
              </a:solidFill>
            </a:endParaRPr>
          </a:p>
        </p:txBody>
      </p:sp>
      <p:sp>
        <p:nvSpPr>
          <p:cNvPr id="5" name="Slide Number Placeholder 4"/>
          <p:cNvSpPr>
            <a:spLocks noGrp="1"/>
          </p:cNvSpPr>
          <p:nvPr>
            <p:ph type="sldNum" sz="quarter" idx="12"/>
          </p:nvPr>
        </p:nvSpPr>
        <p:spPr/>
        <p:txBody>
          <a:bodyPr/>
          <a:lstStyle/>
          <a:p>
            <a:fld id="{E2C0AE55-7E06-4976-960B-3D98813CB3CF}"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7552021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image" Target="../media/image4.jpg"/><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slideLayout" Target="../slideLayouts/slideLayout30.xml"/><Relationship Id="rId1" Type="http://schemas.openxmlformats.org/officeDocument/2006/relationships/slideLayout" Target="../slideLayouts/slideLayout29.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6.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ZA" altLang="en-US"/>
          </a:p>
        </p:txBody>
      </p:sp>
      <p:sp>
        <p:nvSpPr>
          <p:cNvPr id="1027" name="Text Placeholder 2"/>
          <p:cNvSpPr>
            <a:spLocks noGrp="1"/>
          </p:cNvSpPr>
          <p:nvPr>
            <p:ph type="body" idx="1"/>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ZA" altLang="en-US"/>
          </a:p>
        </p:txBody>
      </p:sp>
      <p:sp>
        <p:nvSpPr>
          <p:cNvPr id="4" name="Date Placeholder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prstClr val="black">
                    <a:tint val="75000"/>
                  </a:prstClr>
                </a:solidFill>
                <a:latin typeface="+mn-l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F91E5FBE-505A-4DFC-9A0E-6AB4D093FD7A}" type="datetime1">
              <a:rPr kumimoji="0" lang="en-ZA"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2021/12/07</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dirty="0">
                <a:solidFill>
                  <a:prstClr val="black">
                    <a:tint val="75000"/>
                  </a:prstClr>
                </a:solidFill>
                <a:latin typeface="+mn-lt"/>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prstClr val="black">
                    <a:tint val="75000"/>
                  </a:prstClr>
                </a:solidFill>
                <a:latin typeface="+mn-l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EE35E94-8691-4D9A-B85A-A72BBD9B2C6B}" type="slidenum">
              <a:rPr kumimoji="0" lang="en-ZA"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7692643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defRPr>
      </a:lvl2pPr>
      <a:lvl3pPr algn="ctr" rtl="0" fontAlgn="base">
        <a:spcBef>
          <a:spcPct val="0"/>
        </a:spcBef>
        <a:spcAft>
          <a:spcPct val="0"/>
        </a:spcAft>
        <a:defRPr sz="4400">
          <a:solidFill>
            <a:schemeClr val="tx1"/>
          </a:solidFill>
          <a:latin typeface="Calibri" panose="020F0502020204030204" pitchFamily="34" charset="0"/>
        </a:defRPr>
      </a:lvl3pPr>
      <a:lvl4pPr algn="ctr" rtl="0" fontAlgn="base">
        <a:spcBef>
          <a:spcPct val="0"/>
        </a:spcBef>
        <a:spcAft>
          <a:spcPct val="0"/>
        </a:spcAft>
        <a:defRPr sz="4400">
          <a:solidFill>
            <a:schemeClr val="tx1"/>
          </a:solidFill>
          <a:latin typeface="Calibri" panose="020F0502020204030204" pitchFamily="34" charset="0"/>
        </a:defRPr>
      </a:lvl4pPr>
      <a:lvl5pPr algn="ctr" rtl="0" fontAlgn="base">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E91D56-F3D6-4C57-902C-021CF4EA8EF7}" type="datetimeFigureOut">
              <a:rPr lang="en-ZA" smtClean="0">
                <a:solidFill>
                  <a:prstClr val="black">
                    <a:tint val="75000"/>
                  </a:prstClr>
                </a:solidFill>
              </a:rPr>
              <a:pPr/>
              <a:t>2021/12/07</a:t>
            </a:fld>
            <a:endParaRPr lang="en-ZA">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C0AE55-7E06-4976-960B-3D98813CB3CF}"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157531711"/>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p:cNvSpPr>
            <a:spLocks noGrp="1"/>
          </p:cNvSpPr>
          <p:nvPr>
            <p:ph type="body" idx="1"/>
          </p:nvPr>
        </p:nvSpPr>
        <p:spPr>
          <a:xfrm>
            <a:off x="609600" y="1600204"/>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2"/>
          </p:nvPr>
        </p:nvSpPr>
        <p:spPr>
          <a:xfrm>
            <a:off x="609600" y="6356354"/>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3"/>
          </p:nvPr>
        </p:nvSpPr>
        <p:spPr>
          <a:xfrm>
            <a:off x="4165600" y="6356354"/>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4"/>
          </p:nvPr>
        </p:nvSpPr>
        <p:spPr>
          <a:xfrm>
            <a:off x="8737600" y="6356354"/>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89305399"/>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39531439-2095-438C-BEFB-FF6A1884D838}" type="datetime1">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2021/12/07</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733752026"/>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39531439-2095-438C-BEFB-FF6A1884D838}" type="datetime1">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2021/12/07</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783666866"/>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A5E91D56-F3D6-4C57-902C-021CF4EA8EF7}" type="datetimeFigureOut">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2021/12/07</a:t>
            </a:fld>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ZA"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420950515"/>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google.co.za/url?sa=i&amp;url=https://www.netclipart.com/isee/bJTThw_wash-hands-clipart-hand-hygiene-washing-hands-clipart/&amp;psig=AOvVaw1Cd6Zp9GzG7yPXtYunTuSV&amp;ust=1587822585852000&amp;source=images&amp;cd=vfe&amp;ved=0CAIQjRxqFwoTCMDxh6GagekCFQAAAAAdAAAAABAD" TargetMode="External"/><Relationship Id="rId1" Type="http://schemas.openxmlformats.org/officeDocument/2006/relationships/slideLayout" Target="../slideLayouts/slideLayout16.xml"/><Relationship Id="rId5" Type="http://schemas.openxmlformats.org/officeDocument/2006/relationships/image" Target="../media/image12.jpeg"/><Relationship Id="rId4" Type="http://schemas.openxmlformats.org/officeDocument/2006/relationships/hyperlink" Target="https://www.google.co.za/url?sa=i&amp;url=https://www.vecteezy.com/vector-art/954017-social-distancing-design-in-cartoon-style&amp;psig=AOvVaw2z0goLhIqkXPglw3p_Ij0v&amp;ust=1587823653200000&amp;source=images&amp;cd=vfe&amp;ved=0CAIQjRxqFwoTCIiZ1Z6egekCFQAAAAAdAAAAABA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hyperlink" Target="https://www.education.gov.za/Portals/0/Documents/Recovery%20plan%20page/SOPs%20Guide.pdf?ver=2020-12-10-133221-420" TargetMode="External"/><Relationship Id="rId2" Type="http://schemas.openxmlformats.org/officeDocument/2006/relationships/hyperlink" Target="https://forms.gle/iXbXDrmaS8BqLGme9"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760" y="-109728"/>
            <a:ext cx="11475720" cy="6858000"/>
          </a:xfrm>
          <a:prstGeom prst="rect">
            <a:avLst/>
          </a:prstGeom>
        </p:spPr>
      </p:pic>
      <p:sp>
        <p:nvSpPr>
          <p:cNvPr id="2" name="Title 1"/>
          <p:cNvSpPr>
            <a:spLocks noGrp="1"/>
          </p:cNvSpPr>
          <p:nvPr>
            <p:ph type="ctrTitle"/>
          </p:nvPr>
        </p:nvSpPr>
        <p:spPr>
          <a:xfrm>
            <a:off x="2063552" y="1920240"/>
            <a:ext cx="7811968" cy="740665"/>
          </a:xfrm>
        </p:spPr>
        <p:txBody>
          <a:bodyPr>
            <a:normAutofit fontScale="90000"/>
          </a:bodyPr>
          <a:lstStyle/>
          <a:p>
            <a:r>
              <a:rPr lang="en-ZA" sz="2800" b="1" dirty="0">
                <a:solidFill>
                  <a:srgbClr val="C0504D">
                    <a:lumMod val="75000"/>
                  </a:srgbClr>
                </a:solidFill>
              </a:rPr>
              <a:t>PRESIDENTIAL YOUTH EMPLOYMENT INITIATIVE (PYEI) </a:t>
            </a:r>
            <a:br>
              <a:rPr lang="en-ZA" sz="2800" b="1" dirty="0">
                <a:solidFill>
                  <a:srgbClr val="C0504D">
                    <a:lumMod val="75000"/>
                  </a:srgbClr>
                </a:solidFill>
              </a:rPr>
            </a:br>
            <a:br>
              <a:rPr lang="en-ZA" sz="2800" b="1" dirty="0">
                <a:solidFill>
                  <a:srgbClr val="C0504D">
                    <a:lumMod val="75000"/>
                  </a:srgbClr>
                </a:solidFill>
              </a:rPr>
            </a:br>
            <a:r>
              <a:rPr lang="en-ZA" sz="2800" b="1" dirty="0">
                <a:solidFill>
                  <a:srgbClr val="C0504D">
                    <a:lumMod val="75000"/>
                  </a:srgbClr>
                </a:solidFill>
              </a:rPr>
              <a:t>implemented in the</a:t>
            </a:r>
            <a:br>
              <a:rPr lang="en-ZA" sz="2800" b="1" dirty="0">
                <a:solidFill>
                  <a:srgbClr val="C0504D">
                    <a:lumMod val="75000"/>
                  </a:srgbClr>
                </a:solidFill>
              </a:rPr>
            </a:br>
            <a:br>
              <a:rPr lang="en-ZA" sz="2800" b="1" dirty="0">
                <a:solidFill>
                  <a:srgbClr val="C0504D">
                    <a:lumMod val="75000"/>
                  </a:srgbClr>
                </a:solidFill>
              </a:rPr>
            </a:br>
            <a:r>
              <a:rPr lang="en-ZA" sz="2800" b="1" dirty="0">
                <a:solidFill>
                  <a:srgbClr val="C0504D">
                    <a:lumMod val="75000"/>
                  </a:srgbClr>
                </a:solidFill>
              </a:rPr>
              <a:t>BASIC EDUCATION SECTOR: </a:t>
            </a:r>
            <a:br>
              <a:rPr lang="en-ZA" sz="2800" b="1" dirty="0">
                <a:solidFill>
                  <a:srgbClr val="C0504D">
                    <a:lumMod val="75000"/>
                  </a:srgbClr>
                </a:solidFill>
              </a:rPr>
            </a:br>
            <a:br>
              <a:rPr lang="en-ZA" sz="2800" b="1" dirty="0">
                <a:solidFill>
                  <a:srgbClr val="C0504D">
                    <a:lumMod val="75000"/>
                  </a:srgbClr>
                </a:solidFill>
              </a:rPr>
            </a:br>
            <a:r>
              <a:rPr lang="en-ZA" sz="2800" b="1" u="sng" dirty="0">
                <a:solidFill>
                  <a:srgbClr val="C0504D">
                    <a:lumMod val="75000"/>
                  </a:srgbClr>
                </a:solidFill>
              </a:rPr>
              <a:t>EDUCATION ASSISTANTS (EAs) AND GENERAL SCHOOL ASSISTANTS (GSAs) ORIENTATION</a:t>
            </a:r>
            <a:br>
              <a:rPr lang="en-ZA" sz="2800" b="1" u="sng" dirty="0">
                <a:solidFill>
                  <a:srgbClr val="C0504D">
                    <a:lumMod val="75000"/>
                  </a:srgbClr>
                </a:solidFill>
              </a:rPr>
            </a:br>
            <a:br>
              <a:rPr lang="en-ZA" sz="2800" b="1" dirty="0">
                <a:solidFill>
                  <a:srgbClr val="C0504D">
                    <a:lumMod val="75000"/>
                  </a:srgbClr>
                </a:solidFill>
              </a:rPr>
            </a:br>
            <a:r>
              <a:rPr lang="en-ZA" sz="2800" b="1" dirty="0">
                <a:solidFill>
                  <a:srgbClr val="C0504D">
                    <a:lumMod val="75000"/>
                  </a:srgbClr>
                </a:solidFill>
              </a:rPr>
              <a:t>2-5 NOVEMBER 2021</a:t>
            </a:r>
            <a:endParaRPr lang="en-ZA" dirty="0">
              <a:latin typeface="Century Gothic" panose="020B0502020202020204" pitchFamily="34" charset="0"/>
            </a:endParaRPr>
          </a:p>
        </p:txBody>
      </p:sp>
    </p:spTree>
    <p:extLst>
      <p:ext uri="{BB962C8B-B14F-4D97-AF65-F5344CB8AC3E}">
        <p14:creationId xmlns:p14="http://schemas.microsoft.com/office/powerpoint/2010/main" val="3908721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260648"/>
            <a:ext cx="8229600" cy="1143000"/>
          </a:xfrm>
        </p:spPr>
        <p:txBody>
          <a:bodyPr>
            <a:normAutofit/>
          </a:bodyPr>
          <a:lstStyle/>
          <a:p>
            <a:endParaRPr lang="en-ZA" dirty="0"/>
          </a:p>
        </p:txBody>
      </p:sp>
      <p:sp>
        <p:nvSpPr>
          <p:cNvPr id="5" name="Content Placeholder 4"/>
          <p:cNvSpPr>
            <a:spLocks noGrp="1"/>
          </p:cNvSpPr>
          <p:nvPr>
            <p:ph idx="1"/>
          </p:nvPr>
        </p:nvSpPr>
        <p:spPr/>
        <p:txBody>
          <a:bodyPr/>
          <a:lstStyle/>
          <a:p>
            <a:pPr marL="0" indent="0" algn="ctr">
              <a:buNone/>
            </a:pPr>
            <a:endParaRPr lang="en-US" sz="3600" b="1" dirty="0">
              <a:solidFill>
                <a:srgbClr val="C0504D">
                  <a:lumMod val="75000"/>
                </a:srgbClr>
              </a:solidFill>
              <a:ea typeface="+mj-ea"/>
              <a:cs typeface="+mj-cs"/>
            </a:endParaRPr>
          </a:p>
          <a:p>
            <a:pPr marL="0" indent="0" algn="ctr">
              <a:buNone/>
            </a:pPr>
            <a:endParaRPr lang="en-US" sz="3600" b="1" dirty="0">
              <a:solidFill>
                <a:srgbClr val="C0504D">
                  <a:lumMod val="75000"/>
                </a:srgbClr>
              </a:solidFill>
              <a:ea typeface="+mj-ea"/>
              <a:cs typeface="+mj-cs"/>
            </a:endParaRPr>
          </a:p>
          <a:p>
            <a:pPr marL="0" indent="0" algn="ctr">
              <a:buNone/>
            </a:pPr>
            <a:r>
              <a:rPr lang="en-US" sz="3600" b="1" dirty="0">
                <a:solidFill>
                  <a:srgbClr val="C0504D">
                    <a:lumMod val="75000"/>
                  </a:srgbClr>
                </a:solidFill>
                <a:ea typeface="+mj-ea"/>
                <a:cs typeface="+mj-cs"/>
              </a:rPr>
              <a:t>REQUIREMENTS FROM APPLICANTS</a:t>
            </a:r>
            <a:endParaRPr lang="en-ZA" dirty="0"/>
          </a:p>
        </p:txBody>
      </p:sp>
    </p:spTree>
    <p:extLst>
      <p:ext uri="{BB962C8B-B14F-4D97-AF65-F5344CB8AC3E}">
        <p14:creationId xmlns:p14="http://schemas.microsoft.com/office/powerpoint/2010/main" val="1070233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7232" y="114344"/>
            <a:ext cx="8229600" cy="1143000"/>
          </a:xfrm>
        </p:spPr>
        <p:txBody>
          <a:bodyPr>
            <a:normAutofit/>
          </a:bodyPr>
          <a:lstStyle/>
          <a:p>
            <a:r>
              <a:rPr lang="en-ZA" sz="3200" b="1" kern="0" dirty="0">
                <a:solidFill>
                  <a:srgbClr val="F79646">
                    <a:lumMod val="50000"/>
                  </a:srgbClr>
                </a:solidFill>
                <a:latin typeface="Calibri" panose="020F0502020204030204" pitchFamily="34" charset="0"/>
              </a:rPr>
              <a:t>WHO QUALIFIES   </a:t>
            </a:r>
            <a:br>
              <a:rPr lang="en-ZA" sz="3200" b="1" kern="0" dirty="0">
                <a:solidFill>
                  <a:srgbClr val="F79646">
                    <a:lumMod val="50000"/>
                  </a:srgbClr>
                </a:solidFill>
                <a:latin typeface="Calibri" panose="020F0502020204030204" pitchFamily="34" charset="0"/>
              </a:rPr>
            </a:br>
            <a:r>
              <a:rPr lang="en-ZA" sz="3200" b="1" kern="0" dirty="0">
                <a:solidFill>
                  <a:srgbClr val="F79646">
                    <a:lumMod val="50000"/>
                  </a:srgbClr>
                </a:solidFill>
                <a:latin typeface="Calibri" panose="020F0502020204030204" pitchFamily="34" charset="0"/>
              </a:rPr>
              <a:t>WHO MAY BE SELECTED OR PLACED</a:t>
            </a:r>
            <a:endParaRPr lang="en-ZA" dirty="0"/>
          </a:p>
        </p:txBody>
      </p:sp>
      <p:sp>
        <p:nvSpPr>
          <p:cNvPr id="4" name="Content Placeholder 2"/>
          <p:cNvSpPr>
            <a:spLocks noGrp="1"/>
          </p:cNvSpPr>
          <p:nvPr>
            <p:ph idx="1"/>
          </p:nvPr>
        </p:nvSpPr>
        <p:spPr/>
        <p:txBody>
          <a:bodyPr/>
          <a:lstStyle/>
          <a:p>
            <a:r>
              <a:rPr lang="en-ZA" altLang="en-US" sz="2400" dirty="0"/>
              <a:t>Youth at age </a:t>
            </a:r>
            <a:r>
              <a:rPr lang="en-ZA" altLang="en-US" sz="2400" b="1" dirty="0"/>
              <a:t>18 – 34 years </a:t>
            </a:r>
            <a:r>
              <a:rPr lang="en-ZA" altLang="en-US" sz="2400" dirty="0"/>
              <a:t>(18 or above when applying, or turning 35 in the year of application)</a:t>
            </a:r>
          </a:p>
          <a:p>
            <a:r>
              <a:rPr lang="en-ZA" altLang="en-US" sz="2400" dirty="0"/>
              <a:t>Youth residing at the </a:t>
            </a:r>
            <a:r>
              <a:rPr lang="en-ZA" altLang="en-US" sz="2400" b="1" dirty="0"/>
              <a:t>location of the school</a:t>
            </a:r>
          </a:p>
          <a:p>
            <a:r>
              <a:rPr lang="en-ZA" altLang="en-US" sz="2400" dirty="0"/>
              <a:t>One opportunity per household</a:t>
            </a:r>
          </a:p>
          <a:p>
            <a:r>
              <a:rPr lang="en-ZA" altLang="en-US" sz="2400" dirty="0"/>
              <a:t>Meet requirements per category and sub-category applied for</a:t>
            </a:r>
          </a:p>
          <a:p>
            <a:r>
              <a:rPr lang="en-ZA" altLang="en-US" sz="2400" dirty="0"/>
              <a:t>Youth, </a:t>
            </a:r>
            <a:r>
              <a:rPr lang="en-ZA" altLang="en-US" sz="2400" b="1" dirty="0"/>
              <a:t>N</a:t>
            </a:r>
            <a:r>
              <a:rPr lang="en-ZA" altLang="en-US" sz="2400" dirty="0"/>
              <a:t>OT in </a:t>
            </a:r>
            <a:r>
              <a:rPr lang="en-ZA" altLang="en-US" sz="2400" b="1" dirty="0"/>
              <a:t>E</a:t>
            </a:r>
            <a:r>
              <a:rPr lang="en-ZA" altLang="en-US" sz="2400" dirty="0"/>
              <a:t>ducation, NOT in </a:t>
            </a:r>
            <a:r>
              <a:rPr lang="en-ZA" altLang="en-US" sz="2400" b="1" dirty="0"/>
              <a:t>E</a:t>
            </a:r>
            <a:r>
              <a:rPr lang="en-ZA" altLang="en-US" sz="2400" dirty="0"/>
              <a:t>mployment, NOT in </a:t>
            </a:r>
            <a:r>
              <a:rPr lang="en-ZA" altLang="en-US" sz="2400" b="1" dirty="0"/>
              <a:t>T</a:t>
            </a:r>
            <a:r>
              <a:rPr lang="en-ZA" altLang="en-US" sz="2400" dirty="0"/>
              <a:t>raining (NEET)</a:t>
            </a:r>
          </a:p>
          <a:p>
            <a:r>
              <a:rPr lang="en-ZA" altLang="en-US" sz="2400" dirty="0"/>
              <a:t>Youth NOT receiving </a:t>
            </a:r>
            <a:r>
              <a:rPr lang="en-ZA" altLang="en-US" sz="2400" b="1" dirty="0"/>
              <a:t>government grants </a:t>
            </a:r>
            <a:r>
              <a:rPr lang="en-ZA" altLang="en-US" sz="2400" dirty="0"/>
              <a:t>(NSFAS, </a:t>
            </a:r>
            <a:r>
              <a:rPr lang="en-ZA" altLang="en-US" sz="2400" dirty="0" err="1"/>
              <a:t>Funza</a:t>
            </a:r>
            <a:r>
              <a:rPr lang="en-ZA" altLang="en-US" sz="2400" dirty="0"/>
              <a:t> </a:t>
            </a:r>
            <a:r>
              <a:rPr lang="en-ZA" altLang="en-US" sz="2400" dirty="0" err="1"/>
              <a:t>Lushaka</a:t>
            </a:r>
            <a:r>
              <a:rPr lang="en-ZA" altLang="en-US" sz="2400" dirty="0"/>
              <a:t>, </a:t>
            </a:r>
          </a:p>
          <a:p>
            <a:r>
              <a:rPr lang="en-ZA" altLang="en-US" sz="2400" dirty="0"/>
              <a:t>Youth NOT receiving any other form of WAGE or SALARY</a:t>
            </a:r>
          </a:p>
          <a:p>
            <a:r>
              <a:rPr lang="en-ZA" altLang="en-US" sz="2400" dirty="0"/>
              <a:t>Youth WITHOUT </a:t>
            </a:r>
            <a:r>
              <a:rPr lang="en-ZA" altLang="en-US" sz="2400" b="1" dirty="0"/>
              <a:t>criminal record/s</a:t>
            </a:r>
          </a:p>
          <a:p>
            <a:r>
              <a:rPr lang="en-GB" altLang="en-US" sz="2400" dirty="0"/>
              <a:t>It is recommended that the youth be vaccinated</a:t>
            </a:r>
            <a:endParaRPr lang="en-ZA" altLang="en-US" sz="2400" dirty="0"/>
          </a:p>
        </p:txBody>
      </p:sp>
    </p:spTree>
    <p:extLst>
      <p:ext uri="{BB962C8B-B14F-4D97-AF65-F5344CB8AC3E}">
        <p14:creationId xmlns:p14="http://schemas.microsoft.com/office/powerpoint/2010/main" val="3650999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260648"/>
            <a:ext cx="8229600" cy="1143000"/>
          </a:xfrm>
        </p:spPr>
        <p:txBody>
          <a:bodyPr>
            <a:normAutofit/>
          </a:bodyPr>
          <a:lstStyle/>
          <a:p>
            <a:r>
              <a:rPr lang="en-US" sz="3200" b="1" kern="0" dirty="0">
                <a:solidFill>
                  <a:srgbClr val="F79646">
                    <a:lumMod val="50000"/>
                  </a:srgbClr>
                </a:solidFill>
                <a:latin typeface="Calibri" panose="020F0502020204030204" pitchFamily="34" charset="0"/>
              </a:rPr>
              <a:t>DOCUMENTS REQUIRED</a:t>
            </a:r>
            <a:endParaRPr lang="en-ZA" dirty="0"/>
          </a:p>
        </p:txBody>
      </p:sp>
      <p:sp>
        <p:nvSpPr>
          <p:cNvPr id="4" name="Content Placeholder 2"/>
          <p:cNvSpPr>
            <a:spLocks noGrp="1"/>
          </p:cNvSpPr>
          <p:nvPr>
            <p:ph idx="1"/>
          </p:nvPr>
        </p:nvSpPr>
        <p:spPr/>
        <p:txBody>
          <a:bodyPr/>
          <a:lstStyle/>
          <a:p>
            <a:pPr algn="just"/>
            <a:r>
              <a:rPr lang="en-US" altLang="en-US" sz="2400" dirty="0"/>
              <a:t>Covering letter and </a:t>
            </a:r>
            <a:r>
              <a:rPr lang="en-US" altLang="en-US" sz="2400" b="1" dirty="0"/>
              <a:t>Curriculum Vitae (CVs</a:t>
            </a:r>
            <a:r>
              <a:rPr lang="en-US" altLang="en-US" sz="2400" dirty="0"/>
              <a:t>) of each applicant; </a:t>
            </a:r>
            <a:endParaRPr lang="en-ZA" altLang="en-US" sz="2400" dirty="0"/>
          </a:p>
          <a:p>
            <a:pPr algn="just"/>
            <a:r>
              <a:rPr lang="en-US" altLang="en-US" sz="2400" b="1" dirty="0"/>
              <a:t>Compulsory to submit testimonial </a:t>
            </a:r>
            <a:r>
              <a:rPr lang="en-US" altLang="en-US" sz="2400" dirty="0"/>
              <a:t>(</a:t>
            </a:r>
            <a:r>
              <a:rPr lang="en-US" altLang="en-US" sz="2400" dirty="0" err="1"/>
              <a:t>eg</a:t>
            </a:r>
            <a:r>
              <a:rPr lang="en-US" altLang="en-US" sz="2400" dirty="0"/>
              <a:t>. former school, local chief, church leader, previous employer);</a:t>
            </a:r>
            <a:endParaRPr lang="en-ZA" altLang="en-US" sz="2400" dirty="0"/>
          </a:p>
          <a:p>
            <a:pPr algn="just"/>
            <a:r>
              <a:rPr lang="en-US" altLang="en-US" sz="2400" b="1" dirty="0"/>
              <a:t>Police clearance certificates </a:t>
            </a:r>
            <a:r>
              <a:rPr lang="en-US" altLang="en-US" sz="2400" dirty="0"/>
              <a:t>to be provided within two months of appointment;</a:t>
            </a:r>
            <a:endParaRPr lang="en-ZA" altLang="en-US" sz="2400" dirty="0"/>
          </a:p>
          <a:p>
            <a:pPr algn="just"/>
            <a:r>
              <a:rPr lang="en-US" altLang="en-US" sz="2400" dirty="0"/>
              <a:t>Where applicable: </a:t>
            </a:r>
            <a:r>
              <a:rPr lang="en-US" altLang="en-US" sz="2400" b="1" dirty="0"/>
              <a:t>NQF Level 4</a:t>
            </a:r>
            <a:r>
              <a:rPr lang="en-US" altLang="en-US" sz="2400" dirty="0"/>
              <a:t> </a:t>
            </a:r>
            <a:r>
              <a:rPr lang="en-US" altLang="en-US" sz="2400" b="1" dirty="0"/>
              <a:t>qualification certificate</a:t>
            </a:r>
            <a:r>
              <a:rPr lang="en-ZA" altLang="en-US" sz="2400" dirty="0"/>
              <a:t>, for Education Assistant -  </a:t>
            </a:r>
            <a:r>
              <a:rPr lang="en-ZA" altLang="en-US" sz="2400" b="1" dirty="0"/>
              <a:t>NQF level 6 and 7</a:t>
            </a:r>
            <a:r>
              <a:rPr lang="en-ZA" altLang="en-US" sz="2400" dirty="0"/>
              <a:t>  &amp; </a:t>
            </a:r>
            <a:r>
              <a:rPr lang="en-ZA" altLang="en-US" sz="2400" b="1" dirty="0"/>
              <a:t>teaching qualification </a:t>
            </a:r>
          </a:p>
          <a:p>
            <a:pPr algn="just"/>
            <a:r>
              <a:rPr lang="en-US" altLang="en-US" sz="2400" b="1" dirty="0"/>
              <a:t>Certified copy of identity document/ passport</a:t>
            </a:r>
            <a:r>
              <a:rPr lang="en-US" altLang="en-US" sz="2400" dirty="0"/>
              <a:t>.</a:t>
            </a:r>
            <a:endParaRPr lang="en-ZA" altLang="en-US" sz="2400" dirty="0"/>
          </a:p>
          <a:p>
            <a:pPr algn="just"/>
            <a:r>
              <a:rPr lang="en-US" altLang="en-US" sz="2400" b="1" dirty="0"/>
              <a:t>Declaration letter from applicant confirming </a:t>
            </a:r>
            <a:r>
              <a:rPr lang="en-US" altLang="en-US" sz="2400" dirty="0"/>
              <a:t>that the applicant is </a:t>
            </a:r>
            <a:r>
              <a:rPr lang="en-US" altLang="en-US" sz="2400" b="1" dirty="0"/>
              <a:t>N</a:t>
            </a:r>
            <a:r>
              <a:rPr lang="en-US" altLang="en-US" sz="2400" dirty="0"/>
              <a:t>ot in </a:t>
            </a:r>
            <a:r>
              <a:rPr lang="en-US" altLang="en-US" sz="2400" b="1" dirty="0"/>
              <a:t>E</a:t>
            </a:r>
            <a:r>
              <a:rPr lang="en-US" altLang="en-US" sz="2400" dirty="0"/>
              <a:t>ducation, </a:t>
            </a:r>
            <a:r>
              <a:rPr lang="en-US" altLang="en-US" sz="2400" b="1" dirty="0"/>
              <a:t>E</a:t>
            </a:r>
            <a:r>
              <a:rPr lang="en-US" altLang="en-US" sz="2400" dirty="0"/>
              <a:t>mployment or </a:t>
            </a:r>
            <a:r>
              <a:rPr lang="en-US" altLang="en-US" sz="2400" b="1" dirty="0"/>
              <a:t>T</a:t>
            </a:r>
            <a:r>
              <a:rPr lang="en-US" altLang="en-US" sz="2400" dirty="0"/>
              <a:t>raining (NEET) and also not receiving any other form of salary or wages</a:t>
            </a:r>
          </a:p>
          <a:p>
            <a:endParaRPr lang="en-ZA" altLang="en-US" dirty="0"/>
          </a:p>
        </p:txBody>
      </p:sp>
    </p:spTree>
    <p:extLst>
      <p:ext uri="{BB962C8B-B14F-4D97-AF65-F5344CB8AC3E}">
        <p14:creationId xmlns:p14="http://schemas.microsoft.com/office/powerpoint/2010/main" val="3906331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lvl="0" indent="0" algn="ctr">
              <a:lnSpc>
                <a:spcPct val="150000"/>
              </a:lnSpc>
              <a:spcBef>
                <a:spcPts val="0"/>
              </a:spcBef>
              <a:buNone/>
            </a:pPr>
            <a:endParaRPr lang="en-ZA" sz="3600" b="1" dirty="0">
              <a:solidFill>
                <a:srgbClr val="C00000"/>
              </a:solidFill>
              <a:latin typeface="Arial Narrow" panose="020B0606020202030204" pitchFamily="34" charset="0"/>
              <a:ea typeface="Times New Roman" panose="02020603050405020304" pitchFamily="18" charset="0"/>
              <a:cs typeface="Arial" panose="020B0604020202020204" pitchFamily="34" charset="0"/>
            </a:endParaRPr>
          </a:p>
          <a:p>
            <a:pPr marL="0" lvl="0" indent="0" algn="ctr">
              <a:lnSpc>
                <a:spcPct val="150000"/>
              </a:lnSpc>
              <a:spcBef>
                <a:spcPts val="0"/>
              </a:spcBef>
              <a:buNone/>
            </a:pPr>
            <a:r>
              <a:rPr lang="en-ZA" sz="3600" b="1" dirty="0">
                <a:solidFill>
                  <a:srgbClr val="C00000"/>
                </a:solidFill>
                <a:latin typeface="Arial Narrow" panose="020B0606020202030204" pitchFamily="34" charset="0"/>
                <a:ea typeface="Times New Roman" panose="02020603050405020304" pitchFamily="18" charset="0"/>
                <a:cs typeface="Arial" panose="020B0604020202020204" pitchFamily="34" charset="0"/>
              </a:rPr>
              <a:t>GENERIC CRITERIA FOR THE APPOINTMENT OF THE EAS AND GSAS</a:t>
            </a:r>
            <a:endParaRPr lang="en-US" sz="3600" b="1" dirty="0">
              <a:solidFill>
                <a:srgbClr val="C00000"/>
              </a:solidFill>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1439283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032" y="274638"/>
            <a:ext cx="11686032" cy="1143000"/>
          </a:xfrm>
        </p:spPr>
        <p:txBody>
          <a:bodyPr>
            <a:normAutofit fontScale="90000"/>
          </a:bodyPr>
          <a:lstStyle/>
          <a:p>
            <a:pPr lvl="0">
              <a:lnSpc>
                <a:spcPct val="150000"/>
              </a:lnSpc>
              <a:spcBef>
                <a:spcPts val="0"/>
              </a:spcBef>
            </a:pPr>
            <a:br>
              <a:rPr lang="en-ZA" sz="3600" b="1" dirty="0">
                <a:solidFill>
                  <a:srgbClr val="C00000"/>
                </a:solidFill>
                <a:latin typeface="Arial Narrow" panose="020B0606020202030204" pitchFamily="34" charset="0"/>
                <a:ea typeface="Times New Roman" panose="02020603050405020304" pitchFamily="18" charset="0"/>
                <a:cs typeface="Arial" panose="020B0604020202020204" pitchFamily="34" charset="0"/>
              </a:rPr>
            </a:br>
            <a:r>
              <a:rPr lang="en-ZA" sz="3100" b="1" dirty="0">
                <a:solidFill>
                  <a:srgbClr val="C00000"/>
                </a:solidFill>
                <a:latin typeface="Arial Narrow" panose="020B0606020202030204" pitchFamily="34" charset="0"/>
                <a:ea typeface="Times New Roman" panose="02020603050405020304" pitchFamily="18" charset="0"/>
                <a:cs typeface="Arial" panose="020B0604020202020204" pitchFamily="34" charset="0"/>
              </a:rPr>
              <a:t>GENERIC CRITERIA FOR THE APPOINTMENT OF THE EAS AND GSAS-(</a:t>
            </a:r>
            <a:r>
              <a:rPr lang="en-ZA" sz="3100" b="1" dirty="0" err="1">
                <a:solidFill>
                  <a:srgbClr val="C00000"/>
                </a:solidFill>
                <a:latin typeface="Arial Narrow" panose="020B0606020202030204" pitchFamily="34" charset="0"/>
                <a:ea typeface="Times New Roman" panose="02020603050405020304" pitchFamily="18" charset="0"/>
                <a:cs typeface="Arial" panose="020B0604020202020204" pitchFamily="34" charset="0"/>
              </a:rPr>
              <a:t>cont</a:t>
            </a:r>
            <a:r>
              <a:rPr lang="en-ZA" sz="3100" b="1" dirty="0">
                <a:solidFill>
                  <a:srgbClr val="C00000"/>
                </a:solidFill>
                <a:latin typeface="Arial Narrow" panose="020B0606020202030204" pitchFamily="34" charset="0"/>
                <a:ea typeface="Times New Roman" panose="02020603050405020304" pitchFamily="18" charset="0"/>
                <a:cs typeface="Arial" panose="020B0604020202020204" pitchFamily="34" charset="0"/>
              </a:rPr>
              <a:t>)</a:t>
            </a:r>
            <a:br>
              <a:rPr lang="en-US" sz="3100" b="1" dirty="0">
                <a:solidFill>
                  <a:srgbClr val="C00000"/>
                </a:solidFill>
                <a:latin typeface="Calibri" panose="020F0502020204030204" pitchFamily="34" charset="0"/>
                <a:ea typeface="Times New Roman" panose="02020603050405020304" pitchFamily="18" charset="0"/>
                <a:cs typeface="Times New Roman" panose="02020603050405020304" pitchFamily="18" charset="0"/>
              </a:rPr>
            </a:br>
            <a:endParaRPr lang="en-US" sz="3100" dirty="0"/>
          </a:p>
        </p:txBody>
      </p:sp>
      <p:sp>
        <p:nvSpPr>
          <p:cNvPr id="3" name="Content Placeholder 2"/>
          <p:cNvSpPr>
            <a:spLocks noGrp="1"/>
          </p:cNvSpPr>
          <p:nvPr>
            <p:ph idx="1"/>
          </p:nvPr>
        </p:nvSpPr>
        <p:spPr>
          <a:xfrm>
            <a:off x="609600" y="1143000"/>
            <a:ext cx="10972800" cy="5312663"/>
          </a:xfrm>
        </p:spPr>
        <p:txBody>
          <a:bodyPr>
            <a:normAutofit fontScale="47500" lnSpcReduction="20000"/>
          </a:bodyPr>
          <a:lstStyle/>
          <a:p>
            <a:pPr lvl="0">
              <a:lnSpc>
                <a:spcPct val="150000"/>
              </a:lnSpc>
              <a:spcBef>
                <a:spcPts val="0"/>
              </a:spcBef>
              <a:buFont typeface="Symbol" panose="05050102010706020507" pitchFamily="18" charset="2"/>
              <a:buChar char=""/>
            </a:pPr>
            <a:r>
              <a:rPr lang="en-ZA" sz="4200" dirty="0">
                <a:latin typeface="Arial Narrow" panose="020B0606020202030204" pitchFamily="34" charset="0"/>
                <a:ea typeface="Calibri" panose="020F0502020204030204" pitchFamily="34" charset="0"/>
                <a:cs typeface="Calibri" panose="020F0502020204030204" pitchFamily="34" charset="0"/>
              </a:rPr>
              <a:t>Thoroughness and Accuracy</a:t>
            </a:r>
            <a:endParaRPr lang="en-US" sz="4200" dirty="0"/>
          </a:p>
          <a:p>
            <a:pPr lvl="0">
              <a:lnSpc>
                <a:spcPct val="150000"/>
              </a:lnSpc>
              <a:spcBef>
                <a:spcPts val="0"/>
              </a:spcBef>
              <a:buFont typeface="Symbol" panose="05050102010706020507" pitchFamily="18" charset="2"/>
              <a:buChar char=""/>
            </a:pPr>
            <a:r>
              <a:rPr lang="en-ZA" sz="4200" dirty="0">
                <a:latin typeface="Arial Narrow" panose="020B0606020202030204" pitchFamily="34" charset="0"/>
                <a:ea typeface="Calibri" panose="020F0502020204030204" pitchFamily="34" charset="0"/>
                <a:cs typeface="Calibri" panose="020F0502020204030204" pitchFamily="34" charset="0"/>
              </a:rPr>
              <a:t>Willing to Learn and reliable;</a:t>
            </a:r>
            <a:endParaRPr lang="en-US" sz="4200" dirty="0"/>
          </a:p>
          <a:p>
            <a:pPr lvl="0">
              <a:lnSpc>
                <a:spcPct val="150000"/>
              </a:lnSpc>
              <a:spcBef>
                <a:spcPts val="0"/>
              </a:spcBef>
              <a:buFont typeface="Symbol" panose="05050102010706020507" pitchFamily="18" charset="2"/>
              <a:buChar char=""/>
            </a:pPr>
            <a:r>
              <a:rPr lang="en-ZA" sz="4200" dirty="0">
                <a:latin typeface="Arial Narrow" panose="020B0606020202030204" pitchFamily="34" charset="0"/>
                <a:ea typeface="Calibri" panose="020F0502020204030204" pitchFamily="34" charset="0"/>
                <a:cs typeface="Calibri" panose="020F0502020204030204" pitchFamily="34" charset="0"/>
              </a:rPr>
              <a:t>Good conduct and dedicated;</a:t>
            </a:r>
            <a:endParaRPr lang="en-US" sz="4200" dirty="0"/>
          </a:p>
          <a:p>
            <a:pPr lvl="0">
              <a:lnSpc>
                <a:spcPct val="150000"/>
              </a:lnSpc>
              <a:spcBef>
                <a:spcPts val="0"/>
              </a:spcBef>
              <a:buFont typeface="Symbol" panose="05050102010706020507" pitchFamily="18" charset="2"/>
              <a:buChar char=""/>
            </a:pPr>
            <a:r>
              <a:rPr lang="en-ZA" sz="4200" dirty="0">
                <a:latin typeface="Arial Narrow" panose="020B0606020202030204" pitchFamily="34" charset="0"/>
                <a:ea typeface="Calibri" panose="020F0502020204030204" pitchFamily="34" charset="0"/>
                <a:cs typeface="Calibri" panose="020F0502020204030204" pitchFamily="34" charset="0"/>
              </a:rPr>
              <a:t>Flexible, creative and helpful;</a:t>
            </a:r>
            <a:endParaRPr lang="en-US" sz="4200" dirty="0"/>
          </a:p>
          <a:p>
            <a:pPr lvl="0">
              <a:lnSpc>
                <a:spcPct val="150000"/>
              </a:lnSpc>
              <a:spcBef>
                <a:spcPts val="0"/>
              </a:spcBef>
              <a:buFont typeface="Symbol" panose="05050102010706020507" pitchFamily="18" charset="2"/>
              <a:buChar char=""/>
            </a:pPr>
            <a:r>
              <a:rPr lang="en-ZA" sz="4200" dirty="0">
                <a:latin typeface="Arial Narrow" panose="020B0606020202030204" pitchFamily="34" charset="0"/>
                <a:ea typeface="Calibri" panose="020F0502020204030204" pitchFamily="34" charset="0"/>
                <a:cs typeface="Calibri" panose="020F0502020204030204" pitchFamily="34" charset="0"/>
              </a:rPr>
              <a:t>Cooperate with colleagues;</a:t>
            </a:r>
            <a:endParaRPr lang="en-US" sz="4200" dirty="0"/>
          </a:p>
          <a:p>
            <a:pPr lvl="0">
              <a:lnSpc>
                <a:spcPct val="150000"/>
              </a:lnSpc>
              <a:spcBef>
                <a:spcPts val="0"/>
              </a:spcBef>
              <a:buFont typeface="Symbol" panose="05050102010706020507" pitchFamily="18" charset="2"/>
              <a:buChar char=""/>
            </a:pPr>
            <a:r>
              <a:rPr lang="en-ZA" sz="4200" dirty="0">
                <a:latin typeface="Arial Narrow" panose="020B0606020202030204" pitchFamily="34" charset="0"/>
                <a:ea typeface="Calibri" panose="020F0502020204030204" pitchFamily="34" charset="0"/>
                <a:cs typeface="Calibri" panose="020F0502020204030204" pitchFamily="34" charset="0"/>
              </a:rPr>
              <a:t>Respect time and maximally seized the opportunity;</a:t>
            </a:r>
            <a:endParaRPr lang="en-US" sz="4200" dirty="0"/>
          </a:p>
          <a:p>
            <a:pPr lvl="0" algn="just">
              <a:lnSpc>
                <a:spcPct val="150000"/>
              </a:lnSpc>
              <a:spcBef>
                <a:spcPts val="0"/>
              </a:spcBef>
              <a:buFont typeface="Symbol" panose="05050102010706020507" pitchFamily="18" charset="2"/>
              <a:buChar char=""/>
            </a:pPr>
            <a:r>
              <a:rPr lang="en-ZA" sz="4200" dirty="0">
                <a:latin typeface="Arial Narrow" panose="020B0606020202030204" pitchFamily="34" charset="0"/>
                <a:ea typeface="Times New Roman" panose="02020603050405020304" pitchFamily="18" charset="0"/>
                <a:cs typeface="Arial" panose="020B0604020202020204" pitchFamily="34" charset="0"/>
              </a:rPr>
              <a:t>Good organisational skills.</a:t>
            </a:r>
            <a:endParaRPr lang="en-US" sz="4200" dirty="0"/>
          </a:p>
          <a:p>
            <a:pPr lvl="0" algn="just">
              <a:lnSpc>
                <a:spcPct val="150000"/>
              </a:lnSpc>
              <a:spcBef>
                <a:spcPts val="0"/>
              </a:spcBef>
              <a:buFont typeface="Symbol" panose="05050102010706020507" pitchFamily="18" charset="2"/>
              <a:buChar char=""/>
            </a:pPr>
            <a:r>
              <a:rPr lang="en-ZA" sz="4200" dirty="0">
                <a:latin typeface="Arial Narrow" panose="020B0606020202030204" pitchFamily="34" charset="0"/>
                <a:ea typeface="Times New Roman" panose="02020603050405020304" pitchFamily="18" charset="0"/>
                <a:cs typeface="Arial" panose="020B0604020202020204" pitchFamily="34" charset="0"/>
              </a:rPr>
              <a:t>Patience, confidence and a compassionate attitude.</a:t>
            </a:r>
            <a:endParaRPr lang="en-US" sz="4200" dirty="0"/>
          </a:p>
          <a:p>
            <a:pPr lvl="0" algn="just">
              <a:lnSpc>
                <a:spcPct val="150000"/>
              </a:lnSpc>
              <a:spcBef>
                <a:spcPts val="0"/>
              </a:spcBef>
              <a:buFont typeface="Symbol" panose="05050102010706020507" pitchFamily="18" charset="2"/>
              <a:buChar char=""/>
            </a:pPr>
            <a:r>
              <a:rPr lang="en-ZA" sz="4200" dirty="0">
                <a:latin typeface="Arial Narrow" panose="020B0606020202030204" pitchFamily="34" charset="0"/>
                <a:ea typeface="Times New Roman" panose="02020603050405020304" pitchFamily="18" charset="0"/>
                <a:cs typeface="Arial" panose="020B0604020202020204" pitchFamily="34" charset="0"/>
              </a:rPr>
              <a:t>Ability to manage groups of learners and deal with challenging behaviour.</a:t>
            </a:r>
            <a:endParaRPr lang="en-US" sz="4200" dirty="0"/>
          </a:p>
          <a:p>
            <a:pPr lvl="0" algn="just">
              <a:lnSpc>
                <a:spcPct val="150000"/>
              </a:lnSpc>
              <a:spcBef>
                <a:spcPts val="0"/>
              </a:spcBef>
              <a:buFont typeface="Symbol" panose="05050102010706020507" pitchFamily="18" charset="2"/>
              <a:buChar char=""/>
            </a:pPr>
            <a:r>
              <a:rPr lang="en-ZA" sz="4200" dirty="0">
                <a:latin typeface="Arial Narrow" panose="020B0606020202030204" pitchFamily="34" charset="0"/>
                <a:ea typeface="Times New Roman" panose="02020603050405020304" pitchFamily="18" charset="0"/>
                <a:cs typeface="Arial" panose="020B0604020202020204" pitchFamily="34" charset="0"/>
              </a:rPr>
              <a:t>Ability to communicate in English and one other official language.</a:t>
            </a:r>
            <a:endParaRPr lang="en-US" sz="4200" dirty="0"/>
          </a:p>
          <a:p>
            <a:pPr lvl="0">
              <a:lnSpc>
                <a:spcPct val="150000"/>
              </a:lnSpc>
              <a:spcBef>
                <a:spcPts val="0"/>
              </a:spcBef>
              <a:buFont typeface="Symbol" panose="05050102010706020507" pitchFamily="18" charset="2"/>
              <a:buChar char=""/>
            </a:pPr>
            <a:r>
              <a:rPr lang="en-ZA" sz="4200" dirty="0">
                <a:latin typeface="Arial Narrow" panose="020B0606020202030204" pitchFamily="34" charset="0"/>
                <a:ea typeface="Calibri" panose="020F0502020204030204" pitchFamily="34" charset="0"/>
                <a:cs typeface="Calibri" panose="020F0502020204030204" pitchFamily="34" charset="0"/>
              </a:rPr>
              <a:t>Respect time and maximally seized the opportunity;</a:t>
            </a:r>
            <a:endParaRPr lang="en-US" sz="4200" dirty="0"/>
          </a:p>
          <a:p>
            <a:pPr lvl="0">
              <a:lnSpc>
                <a:spcPct val="150000"/>
              </a:lnSpc>
              <a:spcBef>
                <a:spcPts val="0"/>
              </a:spcBef>
              <a:buFont typeface="Symbol" panose="05050102010706020507" pitchFamily="18" charset="2"/>
              <a:buChar char=""/>
            </a:pPr>
            <a:r>
              <a:rPr lang="en-ZA" sz="4200" dirty="0">
                <a:latin typeface="Arial Narrow" panose="020B0606020202030204" pitchFamily="34" charset="0"/>
                <a:ea typeface="Calibri" panose="020F0502020204030204" pitchFamily="34" charset="0"/>
                <a:cs typeface="Calibri" panose="020F0502020204030204" pitchFamily="34" charset="0"/>
              </a:rPr>
              <a:t>Thoroughness and Accuracy</a:t>
            </a:r>
            <a:endParaRPr lang="en-US" sz="4200" dirty="0"/>
          </a:p>
          <a:p>
            <a:pPr lvl="0">
              <a:lnSpc>
                <a:spcPct val="150000"/>
              </a:lnSpc>
              <a:spcBef>
                <a:spcPts val="0"/>
              </a:spcBef>
              <a:buFont typeface="Symbol" panose="05050102010706020507" pitchFamily="18" charset="2"/>
              <a:buChar char=""/>
            </a:pPr>
            <a:r>
              <a:rPr lang="en-ZA" sz="4200" dirty="0">
                <a:latin typeface="Arial Narrow" panose="020B0606020202030204" pitchFamily="34" charset="0"/>
                <a:ea typeface="Calibri" panose="020F0502020204030204" pitchFamily="34" charset="0"/>
                <a:cs typeface="Calibri" panose="020F0502020204030204" pitchFamily="34" charset="0"/>
              </a:rPr>
              <a:t>Willing to Learn;</a:t>
            </a:r>
            <a:endParaRPr lang="en-US" sz="4200" dirty="0"/>
          </a:p>
          <a:p>
            <a:pPr marL="0" indent="0">
              <a:buNone/>
            </a:pPr>
            <a:endParaRPr lang="en-US" dirty="0"/>
          </a:p>
        </p:txBody>
      </p:sp>
    </p:spTree>
    <p:extLst>
      <p:ext uri="{BB962C8B-B14F-4D97-AF65-F5344CB8AC3E}">
        <p14:creationId xmlns:p14="http://schemas.microsoft.com/office/powerpoint/2010/main" val="16694754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032" y="274638"/>
            <a:ext cx="11686032" cy="1143000"/>
          </a:xfrm>
        </p:spPr>
        <p:txBody>
          <a:bodyPr>
            <a:normAutofit fontScale="90000"/>
          </a:bodyPr>
          <a:lstStyle/>
          <a:p>
            <a:pPr lvl="0">
              <a:lnSpc>
                <a:spcPct val="150000"/>
              </a:lnSpc>
              <a:spcBef>
                <a:spcPts val="0"/>
              </a:spcBef>
            </a:pPr>
            <a:br>
              <a:rPr lang="en-ZA" sz="3600" b="1" dirty="0">
                <a:solidFill>
                  <a:srgbClr val="C00000"/>
                </a:solidFill>
                <a:latin typeface="Arial Narrow" panose="020B0606020202030204" pitchFamily="34" charset="0"/>
                <a:ea typeface="Times New Roman" panose="02020603050405020304" pitchFamily="18" charset="0"/>
                <a:cs typeface="Arial" panose="020B0604020202020204" pitchFamily="34" charset="0"/>
              </a:rPr>
            </a:br>
            <a:r>
              <a:rPr lang="en-ZA" sz="3600" b="1" dirty="0">
                <a:solidFill>
                  <a:srgbClr val="C00000"/>
                </a:solidFill>
                <a:latin typeface="Arial Narrow" panose="020B0606020202030204" pitchFamily="34" charset="0"/>
                <a:ea typeface="Times New Roman" panose="02020603050405020304" pitchFamily="18" charset="0"/>
                <a:cs typeface="Arial" panose="020B0604020202020204" pitchFamily="34" charset="0"/>
              </a:rPr>
              <a:t>GENERIC CRITERIA FOR THE APPOINTMENT OF THE EAS AND GSAS</a:t>
            </a:r>
            <a:br>
              <a:rPr lang="en-US" sz="3600" b="1" dirty="0">
                <a:solidFill>
                  <a:srgbClr val="C00000"/>
                </a:solidFill>
                <a:latin typeface="Calibri" panose="020F0502020204030204" pitchFamily="34" charset="0"/>
                <a:ea typeface="Times New Roman" panose="02020603050405020304" pitchFamily="18" charset="0"/>
                <a:cs typeface="Times New Roman" panose="02020603050405020304" pitchFamily="18" charset="0"/>
              </a:rPr>
            </a:br>
            <a:endParaRPr lang="en-US" dirty="0"/>
          </a:p>
        </p:txBody>
      </p:sp>
      <p:sp>
        <p:nvSpPr>
          <p:cNvPr id="3" name="Content Placeholder 2"/>
          <p:cNvSpPr>
            <a:spLocks noGrp="1"/>
          </p:cNvSpPr>
          <p:nvPr>
            <p:ph idx="1"/>
          </p:nvPr>
        </p:nvSpPr>
        <p:spPr>
          <a:xfrm>
            <a:off x="609600" y="1161288"/>
            <a:ext cx="10972800" cy="5349239"/>
          </a:xfrm>
        </p:spPr>
        <p:txBody>
          <a:bodyPr>
            <a:normAutofit fontScale="62500" lnSpcReduction="20000"/>
          </a:bodyPr>
          <a:lstStyle/>
          <a:p>
            <a:pPr lvl="0">
              <a:lnSpc>
                <a:spcPct val="150000"/>
              </a:lnSpc>
              <a:spcBef>
                <a:spcPts val="0"/>
              </a:spcBef>
              <a:buFont typeface="Symbol" panose="05050102010706020507" pitchFamily="18" charset="2"/>
              <a:buChar char=""/>
            </a:pPr>
            <a:r>
              <a:rPr lang="en-ZA" dirty="0">
                <a:latin typeface="Arial Narrow" panose="020B0606020202030204" pitchFamily="34" charset="0"/>
                <a:ea typeface="Calibri" panose="020F0502020204030204" pitchFamily="34" charset="0"/>
                <a:cs typeface="Calibri" panose="020F0502020204030204" pitchFamily="34" charset="0"/>
              </a:rPr>
              <a:t>Good conduct and dedicated;</a:t>
            </a:r>
            <a:endParaRPr lang="en-US" dirty="0"/>
          </a:p>
          <a:p>
            <a:pPr lvl="0">
              <a:lnSpc>
                <a:spcPct val="150000"/>
              </a:lnSpc>
              <a:spcBef>
                <a:spcPts val="0"/>
              </a:spcBef>
              <a:buFont typeface="Symbol" panose="05050102010706020507" pitchFamily="18" charset="2"/>
              <a:buChar char=""/>
            </a:pPr>
            <a:r>
              <a:rPr lang="en-ZA" dirty="0">
                <a:latin typeface="Arial Narrow" panose="020B0606020202030204" pitchFamily="34" charset="0"/>
                <a:ea typeface="Calibri" panose="020F0502020204030204" pitchFamily="34" charset="0"/>
                <a:cs typeface="Calibri" panose="020F0502020204030204" pitchFamily="34" charset="0"/>
              </a:rPr>
              <a:t>Friendliness and Helpfulness;</a:t>
            </a:r>
            <a:endParaRPr lang="en-US" dirty="0"/>
          </a:p>
          <a:p>
            <a:pPr lvl="0">
              <a:lnSpc>
                <a:spcPct val="150000"/>
              </a:lnSpc>
              <a:spcBef>
                <a:spcPts val="0"/>
              </a:spcBef>
              <a:buFont typeface="Symbol" panose="05050102010706020507" pitchFamily="18" charset="2"/>
              <a:buChar char=""/>
            </a:pPr>
            <a:r>
              <a:rPr lang="en-ZA" dirty="0">
                <a:latin typeface="Arial Narrow" panose="020B0606020202030204" pitchFamily="34" charset="0"/>
                <a:ea typeface="Calibri" panose="020F0502020204030204" pitchFamily="34" charset="0"/>
                <a:cs typeface="Calibri" panose="020F0502020204030204" pitchFamily="34" charset="0"/>
              </a:rPr>
              <a:t>Language efficiency – measured in the school context and job requirement;</a:t>
            </a:r>
            <a:endParaRPr lang="en-US" dirty="0"/>
          </a:p>
          <a:p>
            <a:pPr lvl="0">
              <a:lnSpc>
                <a:spcPct val="150000"/>
              </a:lnSpc>
              <a:spcBef>
                <a:spcPts val="0"/>
              </a:spcBef>
              <a:buFont typeface="Symbol" panose="05050102010706020507" pitchFamily="18" charset="2"/>
              <a:buChar char=""/>
            </a:pPr>
            <a:r>
              <a:rPr lang="en-ZA" dirty="0">
                <a:latin typeface="Arial Narrow" panose="020B0606020202030204" pitchFamily="34" charset="0"/>
                <a:ea typeface="Calibri" panose="020F0502020204030204" pitchFamily="34" charset="0"/>
                <a:cs typeface="Calibri" panose="020F0502020204030204" pitchFamily="34" charset="0"/>
              </a:rPr>
              <a:t>Flexible, creative and helpful;</a:t>
            </a:r>
            <a:endParaRPr lang="en-US" dirty="0"/>
          </a:p>
          <a:p>
            <a:pPr lvl="0">
              <a:lnSpc>
                <a:spcPct val="150000"/>
              </a:lnSpc>
              <a:spcBef>
                <a:spcPts val="0"/>
              </a:spcBef>
              <a:buFont typeface="Symbol" panose="05050102010706020507" pitchFamily="18" charset="2"/>
              <a:buChar char=""/>
            </a:pPr>
            <a:r>
              <a:rPr lang="en-ZA" dirty="0">
                <a:latin typeface="Arial Narrow" panose="020B0606020202030204" pitchFamily="34" charset="0"/>
                <a:ea typeface="Calibri" panose="020F0502020204030204" pitchFamily="34" charset="0"/>
                <a:cs typeface="Calibri" panose="020F0502020204030204" pitchFamily="34" charset="0"/>
              </a:rPr>
              <a:t>Cooperates with colleagues;</a:t>
            </a:r>
            <a:endParaRPr lang="en-US" dirty="0"/>
          </a:p>
          <a:p>
            <a:pPr lvl="0">
              <a:lnSpc>
                <a:spcPct val="150000"/>
              </a:lnSpc>
              <a:spcBef>
                <a:spcPts val="0"/>
              </a:spcBef>
              <a:buFont typeface="Symbol" panose="05050102010706020507" pitchFamily="18" charset="2"/>
              <a:buChar char=""/>
            </a:pPr>
            <a:r>
              <a:rPr lang="en-ZA" dirty="0">
                <a:latin typeface="Arial Narrow" panose="020B0606020202030204" pitchFamily="34" charset="0"/>
                <a:ea typeface="Calibri" panose="020F0502020204030204" pitchFamily="34" charset="0"/>
                <a:cs typeface="Calibri" panose="020F0502020204030204" pitchFamily="34" charset="0"/>
              </a:rPr>
              <a:t>Reliability;</a:t>
            </a:r>
            <a:endParaRPr lang="en-US" dirty="0"/>
          </a:p>
          <a:p>
            <a:pPr lvl="0">
              <a:lnSpc>
                <a:spcPct val="150000"/>
              </a:lnSpc>
              <a:spcBef>
                <a:spcPts val="0"/>
              </a:spcBef>
              <a:buFont typeface="Symbol" panose="05050102010706020507" pitchFamily="18" charset="2"/>
              <a:buChar char=""/>
            </a:pPr>
            <a:r>
              <a:rPr lang="en-ZA" dirty="0">
                <a:latin typeface="Arial Narrow" panose="020B0606020202030204" pitchFamily="34" charset="0"/>
                <a:ea typeface="Calibri" panose="020F0502020204030204" pitchFamily="34" charset="0"/>
                <a:cs typeface="Calibri" panose="020F0502020204030204" pitchFamily="34" charset="0"/>
              </a:rPr>
              <a:t>General progress;</a:t>
            </a:r>
            <a:endParaRPr lang="en-US" dirty="0"/>
          </a:p>
          <a:p>
            <a:pPr lvl="0">
              <a:lnSpc>
                <a:spcPct val="150000"/>
              </a:lnSpc>
              <a:spcBef>
                <a:spcPts val="0"/>
              </a:spcBef>
              <a:buFont typeface="Symbol" panose="05050102010706020507" pitchFamily="18" charset="2"/>
              <a:buChar char=""/>
            </a:pPr>
            <a:r>
              <a:rPr lang="en-ZA" dirty="0">
                <a:latin typeface="Arial Narrow" panose="020B0606020202030204" pitchFamily="34" charset="0"/>
                <a:ea typeface="Calibri" panose="020F0502020204030204" pitchFamily="34" charset="0"/>
                <a:cs typeface="Calibri" panose="020F0502020204030204" pitchFamily="34" charset="0"/>
              </a:rPr>
              <a:t>Completion of assigned work; and</a:t>
            </a:r>
            <a:endParaRPr lang="en-US" dirty="0"/>
          </a:p>
          <a:p>
            <a:pPr lvl="0">
              <a:lnSpc>
                <a:spcPct val="150000"/>
              </a:lnSpc>
              <a:spcBef>
                <a:spcPts val="0"/>
              </a:spcBef>
              <a:buFont typeface="Symbol" panose="05050102010706020507" pitchFamily="18" charset="2"/>
              <a:buChar char=""/>
            </a:pPr>
            <a:r>
              <a:rPr lang="en-ZA" dirty="0">
                <a:latin typeface="Arial Narrow" panose="020B0606020202030204" pitchFamily="34" charset="0"/>
                <a:ea typeface="Calibri" panose="020F0502020204030204" pitchFamily="34" charset="0"/>
                <a:cs typeface="Calibri" panose="020F0502020204030204" pitchFamily="34" charset="0"/>
              </a:rPr>
              <a:t>Follows instructions from SMT.</a:t>
            </a:r>
            <a:endParaRPr lang="en-US" dirty="0"/>
          </a:p>
          <a:p>
            <a:pPr lvl="0" algn="just">
              <a:lnSpc>
                <a:spcPct val="150000"/>
              </a:lnSpc>
              <a:spcBef>
                <a:spcPts val="0"/>
              </a:spcBef>
              <a:buFont typeface="Symbol" panose="05050102010706020507" pitchFamily="18" charset="2"/>
              <a:buChar char=""/>
            </a:pPr>
            <a:r>
              <a:rPr lang="en-ZA" dirty="0">
                <a:latin typeface="Arial Narrow" panose="020B0606020202030204" pitchFamily="34" charset="0"/>
                <a:ea typeface="Times New Roman" panose="02020603050405020304" pitchFamily="18" charset="0"/>
                <a:cs typeface="Arial" panose="020B0604020202020204" pitchFamily="34" charset="0"/>
              </a:rPr>
              <a:t>Basic IT skills.</a:t>
            </a:r>
            <a:endParaRPr lang="en-US" dirty="0"/>
          </a:p>
          <a:p>
            <a:pPr lvl="0" algn="just">
              <a:lnSpc>
                <a:spcPct val="150000"/>
              </a:lnSpc>
              <a:spcBef>
                <a:spcPts val="0"/>
              </a:spcBef>
              <a:buFont typeface="Symbol" panose="05050102010706020507" pitchFamily="18" charset="2"/>
              <a:buChar char=""/>
            </a:pPr>
            <a:r>
              <a:rPr lang="en-ZA" dirty="0">
                <a:latin typeface="Arial Narrow" panose="020B0606020202030204" pitchFamily="34" charset="0"/>
                <a:ea typeface="Times New Roman" panose="02020603050405020304" pitchFamily="18" charset="0"/>
                <a:cs typeface="Arial" panose="020B0604020202020204" pitchFamily="34" charset="0"/>
              </a:rPr>
              <a:t>Enjoy working with children.</a:t>
            </a:r>
            <a:endParaRPr lang="en-US" dirty="0"/>
          </a:p>
          <a:p>
            <a:pPr lvl="0" algn="just">
              <a:lnSpc>
                <a:spcPct val="150000"/>
              </a:lnSpc>
              <a:spcBef>
                <a:spcPts val="0"/>
              </a:spcBef>
              <a:buFont typeface="Symbol" panose="05050102010706020507" pitchFamily="18" charset="2"/>
              <a:buChar char=""/>
            </a:pPr>
            <a:r>
              <a:rPr lang="en-ZA" dirty="0">
                <a:latin typeface="Arial Narrow" panose="020B0606020202030204" pitchFamily="34" charset="0"/>
                <a:ea typeface="Times New Roman" panose="02020603050405020304" pitchFamily="18" charset="0"/>
                <a:cs typeface="Arial" panose="020B0604020202020204" pitchFamily="34" charset="0"/>
              </a:rPr>
              <a:t>Patience, confidence and a compassionate attitude.</a:t>
            </a:r>
            <a:endParaRPr lang="en-US" dirty="0"/>
          </a:p>
          <a:p>
            <a:pPr lvl="0" algn="just">
              <a:lnSpc>
                <a:spcPct val="150000"/>
              </a:lnSpc>
              <a:spcBef>
                <a:spcPts val="0"/>
              </a:spcBef>
              <a:buFont typeface="Symbol" panose="05050102010706020507" pitchFamily="18" charset="2"/>
              <a:buChar char=""/>
            </a:pPr>
            <a:r>
              <a:rPr lang="en-ZA" dirty="0">
                <a:latin typeface="Arial Narrow" panose="020B0606020202030204" pitchFamily="34" charset="0"/>
                <a:ea typeface="Times New Roman" panose="02020603050405020304" pitchFamily="18" charset="0"/>
                <a:cs typeface="Arial" panose="020B0604020202020204" pitchFamily="34" charset="0"/>
              </a:rPr>
              <a:t>Good literacy and numeracy skills.</a:t>
            </a:r>
            <a:endParaRPr lang="en-US" dirty="0"/>
          </a:p>
          <a:p>
            <a:endParaRPr lang="en-US" dirty="0"/>
          </a:p>
        </p:txBody>
      </p:sp>
    </p:spTree>
    <p:extLst>
      <p:ext uri="{BB962C8B-B14F-4D97-AF65-F5344CB8AC3E}">
        <p14:creationId xmlns:p14="http://schemas.microsoft.com/office/powerpoint/2010/main" val="33686435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b="1" dirty="0">
              <a:solidFill>
                <a:srgbClr val="C00000"/>
              </a:solidFill>
            </a:endParaRPr>
          </a:p>
          <a:p>
            <a:pPr marL="0" indent="0" algn="ctr">
              <a:buNone/>
            </a:pPr>
            <a:endParaRPr lang="en-US" b="1" dirty="0">
              <a:solidFill>
                <a:srgbClr val="C00000"/>
              </a:solidFill>
            </a:endParaRPr>
          </a:p>
          <a:p>
            <a:pPr marL="0" indent="0" algn="ctr">
              <a:buNone/>
            </a:pPr>
            <a:r>
              <a:rPr lang="en-US" b="1" dirty="0">
                <a:solidFill>
                  <a:srgbClr val="C00000"/>
                </a:solidFill>
              </a:rPr>
              <a:t>JOB DESCRIPTION</a:t>
            </a:r>
          </a:p>
        </p:txBody>
      </p:sp>
    </p:spTree>
    <p:extLst>
      <p:ext uri="{BB962C8B-B14F-4D97-AF65-F5344CB8AC3E}">
        <p14:creationId xmlns:p14="http://schemas.microsoft.com/office/powerpoint/2010/main" val="20432847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solidFill>
                  <a:schemeClr val="accent2">
                    <a:lumMod val="75000"/>
                  </a:schemeClr>
                </a:solidFill>
                <a:effectLst>
                  <a:outerShdw blurRad="38100" dist="38100" dir="2700000" algn="tl">
                    <a:srgbClr val="000000">
                      <a:alpha val="43137"/>
                    </a:srgbClr>
                  </a:outerShdw>
                </a:effectLst>
              </a:rPr>
              <a:t>DAILY/ WEEKLY ACTIVITIES OF CURRICULUM EDUCATION ASSISTANTS - GET</a:t>
            </a:r>
            <a:endParaRPr lang="en-ZA" b="1" dirty="0">
              <a:solidFill>
                <a:schemeClr val="accent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017302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24A7C665-F3D5-4105-B0F9-26D8BA8A51F9}"/>
              </a:ext>
            </a:extLst>
          </p:cNvPr>
          <p:cNvPicPr>
            <a:picLocks noGrp="1" noChangeAspect="1"/>
          </p:cNvPicPr>
          <p:nvPr>
            <p:ph idx="1"/>
          </p:nvPr>
        </p:nvPicPr>
        <p:blipFill>
          <a:blip r:embed="rId2"/>
          <a:stretch>
            <a:fillRect/>
          </a:stretch>
        </p:blipFill>
        <p:spPr>
          <a:xfrm>
            <a:off x="1" y="0"/>
            <a:ext cx="12192000" cy="6916189"/>
          </a:xfrm>
        </p:spPr>
      </p:pic>
      <p:pic>
        <p:nvPicPr>
          <p:cNvPr id="8" name="Picture 7">
            <a:extLst>
              <a:ext uri="{FF2B5EF4-FFF2-40B4-BE49-F238E27FC236}">
                <a16:creationId xmlns:a16="http://schemas.microsoft.com/office/drawing/2014/main" id="{8F4FFD8D-7DAF-4EA3-83B4-346BF550BA39}"/>
              </a:ext>
            </a:extLst>
          </p:cNvPr>
          <p:cNvPicPr>
            <a:picLocks noChangeAspect="1"/>
          </p:cNvPicPr>
          <p:nvPr/>
        </p:nvPicPr>
        <p:blipFill>
          <a:blip r:embed="rId3"/>
          <a:stretch>
            <a:fillRect/>
          </a:stretch>
        </p:blipFill>
        <p:spPr>
          <a:xfrm>
            <a:off x="2758507" y="340822"/>
            <a:ext cx="1907705" cy="1340768"/>
          </a:xfrm>
          <a:prstGeom prst="rect">
            <a:avLst/>
          </a:prstGeom>
        </p:spPr>
      </p:pic>
    </p:spTree>
    <p:extLst>
      <p:ext uri="{BB962C8B-B14F-4D97-AF65-F5344CB8AC3E}">
        <p14:creationId xmlns:p14="http://schemas.microsoft.com/office/powerpoint/2010/main" val="7697912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2">
                    <a:lumMod val="75000"/>
                  </a:schemeClr>
                </a:solidFill>
                <a:effectLst>
                  <a:outerShdw blurRad="38100" dist="38100" dir="2700000" algn="tl">
                    <a:srgbClr val="000000">
                      <a:alpha val="43137"/>
                    </a:srgbClr>
                  </a:outerShdw>
                </a:effectLst>
              </a:rPr>
              <a:t>Daily Activities</a:t>
            </a:r>
            <a:endParaRPr lang="en-ZA" b="1"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GB" dirty="0"/>
              <a:t>Basic classroom preparation such as:</a:t>
            </a:r>
          </a:p>
          <a:p>
            <a:pPr lvl="1"/>
            <a:r>
              <a:rPr lang="en-GB" dirty="0"/>
              <a:t>Prepares the classrooms for lessons</a:t>
            </a:r>
          </a:p>
          <a:p>
            <a:pPr lvl="1"/>
            <a:r>
              <a:rPr lang="en-GB" dirty="0"/>
              <a:t>Ensures compliance to covid-19 protocols</a:t>
            </a:r>
          </a:p>
          <a:p>
            <a:pPr lvl="1"/>
            <a:r>
              <a:rPr lang="en-GB" dirty="0"/>
              <a:t>Marks the register</a:t>
            </a:r>
          </a:p>
          <a:p>
            <a:pPr lvl="1"/>
            <a:r>
              <a:rPr lang="en-GB" dirty="0"/>
              <a:t>Distributes texts, worksheets or resources for use during the lesson</a:t>
            </a:r>
          </a:p>
          <a:p>
            <a:pPr lvl="1"/>
            <a:r>
              <a:rPr lang="en-GB" dirty="0"/>
              <a:t>Distributes marked learner books or collects books to control homework/assignments  </a:t>
            </a:r>
          </a:p>
          <a:p>
            <a:pPr lvl="1"/>
            <a:r>
              <a:rPr lang="en-GB" dirty="0"/>
              <a:t>Appraises the teacher of absence or any matter that warrants the teacher’s attention. </a:t>
            </a:r>
            <a:endParaRPr lang="en-ZA" dirty="0"/>
          </a:p>
        </p:txBody>
      </p:sp>
      <p:pic>
        <p:nvPicPr>
          <p:cNvPr id="4" name="Content Placeholder 3" descr="Wash Hands Clipart Hand Hygiene - Washing Hands Clipart Png ...">
            <a:hlinkClick r:id="rId2" tgtFrame="&quot;_blank&quot;"/>
          </p:cNvPr>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87790" y="1945178"/>
            <a:ext cx="1745672" cy="1072341"/>
          </a:xfrm>
          <a:prstGeom prst="rect">
            <a:avLst/>
          </a:prstGeom>
          <a:noFill/>
          <a:ln>
            <a:noFill/>
          </a:ln>
        </p:spPr>
      </p:pic>
      <p:pic>
        <p:nvPicPr>
          <p:cNvPr id="5" name="Picture 4" descr="Social Distancing Design in Cartoon Style - Download Free Vectors ...">
            <a:hlinkClick r:id="rId4" tgtFrame="&quot;_blank&quo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9462" y="307571"/>
            <a:ext cx="1263534" cy="922712"/>
          </a:xfrm>
          <a:prstGeom prst="rect">
            <a:avLst/>
          </a:prstGeom>
          <a:noFill/>
          <a:ln>
            <a:noFill/>
          </a:ln>
        </p:spPr>
      </p:pic>
    </p:spTree>
    <p:extLst>
      <p:ext uri="{BB962C8B-B14F-4D97-AF65-F5344CB8AC3E}">
        <p14:creationId xmlns:p14="http://schemas.microsoft.com/office/powerpoint/2010/main" val="2201914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0"/>
            <a:ext cx="8229600" cy="1143000"/>
          </a:xfrm>
        </p:spPr>
        <p:txBody>
          <a:bodyPr>
            <a:normAutofit/>
          </a:bodyPr>
          <a:lstStyle/>
          <a:p>
            <a:r>
              <a:rPr lang="en-ZA" b="1" dirty="0">
                <a:solidFill>
                  <a:srgbClr val="C00000"/>
                </a:solidFill>
              </a:rPr>
              <a:t>CONTENTS OF ORIENTATION</a:t>
            </a:r>
          </a:p>
        </p:txBody>
      </p:sp>
      <p:sp>
        <p:nvSpPr>
          <p:cNvPr id="5" name="Content Placeholder 4"/>
          <p:cNvSpPr>
            <a:spLocks noGrp="1"/>
          </p:cNvSpPr>
          <p:nvPr>
            <p:ph idx="1"/>
          </p:nvPr>
        </p:nvSpPr>
        <p:spPr>
          <a:xfrm>
            <a:off x="609600" y="1024129"/>
            <a:ext cx="10972800" cy="5138928"/>
          </a:xfrm>
        </p:spPr>
        <p:txBody>
          <a:bodyPr>
            <a:normAutofit fontScale="47500" lnSpcReduction="20000"/>
          </a:bodyPr>
          <a:lstStyle/>
          <a:p>
            <a:pPr lvl="0" algn="just">
              <a:lnSpc>
                <a:spcPct val="150000"/>
              </a:lnSpc>
              <a:spcBef>
                <a:spcPts val="0"/>
              </a:spcBef>
              <a:buFont typeface="+mj-lt"/>
              <a:buAutoNum type="arabicPeriod"/>
            </a:pPr>
            <a:r>
              <a:rPr lang="en-ZA" sz="4000" dirty="0">
                <a:latin typeface="Arial Narrow" panose="020B0606020202030204" pitchFamily="34" charset="0"/>
                <a:ea typeface="Times New Roman" panose="02020603050405020304" pitchFamily="18" charset="0"/>
                <a:cs typeface="Arial" panose="020B0604020202020204" pitchFamily="34" charset="0"/>
              </a:rPr>
              <a:t>Introduction and background</a:t>
            </a:r>
            <a:endParaRPr lang="en-US" sz="4000" dirty="0"/>
          </a:p>
          <a:p>
            <a:pPr lvl="0" algn="just">
              <a:lnSpc>
                <a:spcPct val="150000"/>
              </a:lnSpc>
              <a:spcBef>
                <a:spcPts val="0"/>
              </a:spcBef>
              <a:buFont typeface="+mj-lt"/>
              <a:buAutoNum type="arabicPeriod"/>
            </a:pPr>
            <a:r>
              <a:rPr lang="en-ZA" sz="4000" dirty="0">
                <a:latin typeface="Arial Narrow" panose="020B0606020202030204" pitchFamily="34" charset="0"/>
                <a:ea typeface="Times New Roman" panose="02020603050405020304" pitchFamily="18" charset="0"/>
                <a:cs typeface="Arial" panose="020B0604020202020204" pitchFamily="34" charset="0"/>
              </a:rPr>
              <a:t>Purpose of the Generic Orientation</a:t>
            </a:r>
            <a:endParaRPr lang="en-US" sz="4000" dirty="0"/>
          </a:p>
          <a:p>
            <a:pPr lvl="0" algn="just">
              <a:lnSpc>
                <a:spcPct val="150000"/>
              </a:lnSpc>
              <a:spcBef>
                <a:spcPts val="0"/>
              </a:spcBef>
              <a:buFont typeface="+mj-lt"/>
              <a:buAutoNum type="arabicPeriod"/>
            </a:pPr>
            <a:r>
              <a:rPr lang="en-ZA" sz="4000" dirty="0">
                <a:latin typeface="Arial Narrow" panose="020B0606020202030204" pitchFamily="34" charset="0"/>
                <a:ea typeface="Times New Roman" panose="02020603050405020304" pitchFamily="18" charset="0"/>
                <a:cs typeface="Arial" panose="020B0604020202020204" pitchFamily="34" charset="0"/>
              </a:rPr>
              <a:t>Objectives of the Presidential Youth Employment Initiative (PYEI)</a:t>
            </a:r>
            <a:endParaRPr lang="en-US" sz="4000" dirty="0">
              <a:latin typeface="Calibri" panose="020F0502020204030204" pitchFamily="34" charset="0"/>
              <a:ea typeface="Times New Roman" panose="02020603050405020304" pitchFamily="18" charset="0"/>
              <a:cs typeface="Times New Roman" panose="02020603050405020304" pitchFamily="18" charset="0"/>
            </a:endParaRPr>
          </a:p>
          <a:p>
            <a:pPr lvl="0" algn="just">
              <a:lnSpc>
                <a:spcPct val="150000"/>
              </a:lnSpc>
              <a:spcBef>
                <a:spcPts val="0"/>
              </a:spcBef>
              <a:buFont typeface="+mj-lt"/>
              <a:buAutoNum type="arabicPeriod"/>
            </a:pPr>
            <a:r>
              <a:rPr lang="en-ZA" sz="4000" dirty="0">
                <a:latin typeface="Arial Narrow" panose="020B0606020202030204" pitchFamily="34" charset="0"/>
                <a:ea typeface="Times New Roman" panose="02020603050405020304" pitchFamily="18" charset="0"/>
                <a:cs typeface="Arial" panose="020B0604020202020204" pitchFamily="34" charset="0"/>
              </a:rPr>
              <a:t>PYEI Project Objectives in DBE</a:t>
            </a:r>
            <a:endParaRPr lang="en-US" sz="4000" dirty="0">
              <a:latin typeface="Calibri" panose="020F0502020204030204" pitchFamily="34" charset="0"/>
              <a:ea typeface="Times New Roman" panose="02020603050405020304" pitchFamily="18" charset="0"/>
              <a:cs typeface="Times New Roman" panose="02020603050405020304" pitchFamily="18" charset="0"/>
            </a:endParaRPr>
          </a:p>
          <a:p>
            <a:pPr lvl="0" algn="just">
              <a:lnSpc>
                <a:spcPct val="150000"/>
              </a:lnSpc>
              <a:spcBef>
                <a:spcPts val="0"/>
              </a:spcBef>
              <a:buFont typeface="+mj-lt"/>
              <a:buAutoNum type="arabicPeriod"/>
            </a:pPr>
            <a:r>
              <a:rPr lang="en-ZA" sz="4000" dirty="0">
                <a:latin typeface="Arial Narrow" panose="020B0606020202030204" pitchFamily="34" charset="0"/>
                <a:ea typeface="Times New Roman" panose="02020603050405020304" pitchFamily="18" charset="0"/>
                <a:cs typeface="Arial" panose="020B0604020202020204" pitchFamily="34" charset="0"/>
              </a:rPr>
              <a:t>Generic criteria for the appointment of the EAs and GSAs</a:t>
            </a:r>
            <a:endParaRPr lang="en-US" sz="4000" dirty="0">
              <a:latin typeface="Calibri" panose="020F0502020204030204" pitchFamily="34" charset="0"/>
              <a:ea typeface="Times New Roman" panose="02020603050405020304" pitchFamily="18" charset="0"/>
              <a:cs typeface="Times New Roman" panose="02020603050405020304" pitchFamily="18" charset="0"/>
            </a:endParaRPr>
          </a:p>
          <a:p>
            <a:pPr lvl="0" algn="just">
              <a:lnSpc>
                <a:spcPct val="150000"/>
              </a:lnSpc>
              <a:spcBef>
                <a:spcPts val="0"/>
              </a:spcBef>
              <a:buFont typeface="+mj-lt"/>
              <a:buAutoNum type="arabicPeriod"/>
            </a:pPr>
            <a:r>
              <a:rPr lang="en-ZA" sz="4000" dirty="0">
                <a:latin typeface="Arial Narrow" panose="020B0606020202030204" pitchFamily="34" charset="0"/>
                <a:ea typeface="Times New Roman" panose="02020603050405020304" pitchFamily="18" charset="0"/>
                <a:cs typeface="Arial" panose="020B0604020202020204" pitchFamily="34" charset="0"/>
              </a:rPr>
              <a:t> Job description</a:t>
            </a:r>
            <a:endParaRPr lang="en-US" sz="4000" dirty="0">
              <a:latin typeface="Calibri" panose="020F0502020204030204" pitchFamily="34" charset="0"/>
              <a:ea typeface="Times New Roman" panose="02020603050405020304" pitchFamily="18" charset="0"/>
              <a:cs typeface="Times New Roman" panose="02020603050405020304" pitchFamily="18" charset="0"/>
            </a:endParaRPr>
          </a:p>
          <a:p>
            <a:pPr lvl="0" algn="just">
              <a:lnSpc>
                <a:spcPct val="150000"/>
              </a:lnSpc>
              <a:spcBef>
                <a:spcPts val="0"/>
              </a:spcBef>
              <a:buFont typeface="+mj-lt"/>
              <a:buAutoNum type="arabicPeriod"/>
            </a:pPr>
            <a:r>
              <a:rPr lang="en-ZA" sz="4000" dirty="0">
                <a:latin typeface="Arial Narrow" panose="020B0606020202030204" pitchFamily="34" charset="0"/>
                <a:ea typeface="Times New Roman" panose="02020603050405020304" pitchFamily="18" charset="0"/>
                <a:cs typeface="Arial" panose="020B0604020202020204" pitchFamily="34" charset="0"/>
              </a:rPr>
              <a:t>Conditions of placement of EAs and GSAs</a:t>
            </a:r>
            <a:endParaRPr lang="en-US" sz="4000" dirty="0">
              <a:latin typeface="Calibri" panose="020F0502020204030204" pitchFamily="34" charset="0"/>
              <a:ea typeface="Times New Roman" panose="02020603050405020304" pitchFamily="18" charset="0"/>
              <a:cs typeface="Times New Roman" panose="02020603050405020304" pitchFamily="18" charset="0"/>
            </a:endParaRPr>
          </a:p>
          <a:p>
            <a:pPr lvl="0" algn="just">
              <a:lnSpc>
                <a:spcPct val="150000"/>
              </a:lnSpc>
              <a:spcBef>
                <a:spcPts val="0"/>
              </a:spcBef>
              <a:buFont typeface="+mj-lt"/>
              <a:buAutoNum type="arabicPeriod"/>
            </a:pPr>
            <a:r>
              <a:rPr lang="en-ZA" sz="4000" dirty="0">
                <a:latin typeface="Arial Narrow" panose="020B0606020202030204" pitchFamily="34" charset="0"/>
                <a:ea typeface="Times New Roman" panose="02020603050405020304" pitchFamily="18" charset="0"/>
                <a:cs typeface="Arial" panose="020B0604020202020204" pitchFamily="34" charset="0"/>
              </a:rPr>
              <a:t>Relevant legislation</a:t>
            </a:r>
            <a:endParaRPr lang="en-US" sz="4000" dirty="0">
              <a:latin typeface="Calibri" panose="020F0502020204030204" pitchFamily="34" charset="0"/>
              <a:ea typeface="Times New Roman" panose="02020603050405020304" pitchFamily="18" charset="0"/>
              <a:cs typeface="Times New Roman" panose="02020603050405020304" pitchFamily="18" charset="0"/>
            </a:endParaRPr>
          </a:p>
          <a:p>
            <a:pPr lvl="0" algn="just">
              <a:lnSpc>
                <a:spcPct val="150000"/>
              </a:lnSpc>
              <a:spcBef>
                <a:spcPts val="0"/>
              </a:spcBef>
              <a:buFont typeface="+mj-lt"/>
              <a:buAutoNum type="arabicPeriod"/>
            </a:pPr>
            <a:r>
              <a:rPr lang="en-ZA" sz="4000" dirty="0">
                <a:latin typeface="Arial Narrow" panose="020B0606020202030204" pitchFamily="34" charset="0"/>
                <a:ea typeface="Times New Roman" panose="02020603050405020304" pitchFamily="18" charset="0"/>
                <a:cs typeface="Arial" panose="020B0604020202020204" pitchFamily="34" charset="0"/>
              </a:rPr>
              <a:t>Training programmes to achieve the objectives of the EEI project</a:t>
            </a:r>
            <a:endParaRPr lang="en-US" sz="4000" dirty="0">
              <a:latin typeface="Calibri" panose="020F0502020204030204" pitchFamily="34" charset="0"/>
              <a:ea typeface="Times New Roman" panose="02020603050405020304" pitchFamily="18" charset="0"/>
              <a:cs typeface="Times New Roman" panose="02020603050405020304" pitchFamily="18" charset="0"/>
            </a:endParaRPr>
          </a:p>
          <a:p>
            <a:pPr lvl="0" algn="just">
              <a:lnSpc>
                <a:spcPct val="150000"/>
              </a:lnSpc>
              <a:spcBef>
                <a:spcPts val="0"/>
              </a:spcBef>
              <a:buFont typeface="+mj-lt"/>
              <a:buAutoNum type="arabicPeriod"/>
            </a:pPr>
            <a:r>
              <a:rPr lang="en-ZA" sz="4000" dirty="0">
                <a:latin typeface="Arial Narrow" panose="020B0606020202030204" pitchFamily="34" charset="0"/>
                <a:ea typeface="Times New Roman" panose="02020603050405020304" pitchFamily="18" charset="0"/>
                <a:cs typeface="Arial" panose="020B0604020202020204" pitchFamily="34" charset="0"/>
              </a:rPr>
              <a:t>Performance Management of Assistants</a:t>
            </a:r>
            <a:endParaRPr lang="en-US" sz="4000" dirty="0">
              <a:latin typeface="Calibri" panose="020F0502020204030204" pitchFamily="34" charset="0"/>
              <a:ea typeface="Times New Roman" panose="02020603050405020304" pitchFamily="18" charset="0"/>
              <a:cs typeface="Times New Roman" panose="02020603050405020304" pitchFamily="18" charset="0"/>
            </a:endParaRPr>
          </a:p>
          <a:p>
            <a:pPr lvl="0" algn="just">
              <a:lnSpc>
                <a:spcPct val="150000"/>
              </a:lnSpc>
              <a:spcBef>
                <a:spcPts val="0"/>
              </a:spcBef>
              <a:buFont typeface="+mj-lt"/>
              <a:buAutoNum type="arabicPeriod"/>
            </a:pPr>
            <a:r>
              <a:rPr lang="en-ZA" sz="4000" dirty="0">
                <a:latin typeface="Arial Narrow" panose="020B0606020202030204" pitchFamily="34" charset="0"/>
                <a:ea typeface="Times New Roman" panose="02020603050405020304" pitchFamily="18" charset="0"/>
                <a:cs typeface="Arial" panose="020B0604020202020204" pitchFamily="34" charset="0"/>
              </a:rPr>
              <a:t>Code of Conduct</a:t>
            </a:r>
            <a:endParaRPr lang="en-US" sz="4000" dirty="0">
              <a:latin typeface="Calibri" panose="020F0502020204030204" pitchFamily="34" charset="0"/>
              <a:ea typeface="Times New Roman" panose="02020603050405020304" pitchFamily="18" charset="0"/>
              <a:cs typeface="Times New Roman" panose="02020603050405020304" pitchFamily="18" charset="0"/>
            </a:endParaRPr>
          </a:p>
          <a:p>
            <a:pPr lvl="0" algn="just">
              <a:lnSpc>
                <a:spcPct val="150000"/>
              </a:lnSpc>
              <a:spcBef>
                <a:spcPts val="0"/>
              </a:spcBef>
              <a:buFont typeface="+mj-lt"/>
              <a:buAutoNum type="arabicPeriod"/>
            </a:pPr>
            <a:r>
              <a:rPr lang="en-ZA" sz="4000" dirty="0">
                <a:latin typeface="Arial Narrow" panose="020B0606020202030204" pitchFamily="34" charset="0"/>
                <a:ea typeface="Times New Roman" panose="02020603050405020304" pitchFamily="18" charset="0"/>
                <a:cs typeface="Arial" panose="020B0604020202020204" pitchFamily="34" charset="0"/>
              </a:rPr>
              <a:t>Misconduct and Disciplinary procedures</a:t>
            </a:r>
            <a:endParaRPr lang="en-US" sz="4000" dirty="0">
              <a:latin typeface="Calibri" panose="020F0502020204030204" pitchFamily="34" charset="0"/>
              <a:ea typeface="Times New Roman" panose="02020603050405020304" pitchFamily="18" charset="0"/>
              <a:cs typeface="Times New Roman" panose="02020603050405020304" pitchFamily="18" charset="0"/>
            </a:endParaRPr>
          </a:p>
          <a:p>
            <a:pPr lvl="0" algn="just">
              <a:lnSpc>
                <a:spcPct val="150000"/>
              </a:lnSpc>
              <a:spcBef>
                <a:spcPts val="0"/>
              </a:spcBef>
              <a:buFont typeface="+mj-lt"/>
              <a:buAutoNum type="arabicPeriod"/>
            </a:pPr>
            <a:r>
              <a:rPr lang="en-ZA" sz="4000" dirty="0">
                <a:latin typeface="Arial Narrow" panose="020B0606020202030204" pitchFamily="34" charset="0"/>
                <a:ea typeface="Times New Roman" panose="02020603050405020304" pitchFamily="18" charset="0"/>
                <a:cs typeface="Arial" panose="020B0604020202020204" pitchFamily="34" charset="0"/>
              </a:rPr>
              <a:t>Exit Strategy</a:t>
            </a:r>
            <a:endParaRPr lang="en-US" sz="4000" dirty="0">
              <a:latin typeface="Calibri" panose="020F0502020204030204" pitchFamily="34" charset="0"/>
              <a:ea typeface="Calibri" panose="020F0502020204030204" pitchFamily="34" charset="0"/>
              <a:cs typeface="Times New Roman" panose="02020603050405020304" pitchFamily="18" charset="0"/>
            </a:endParaRPr>
          </a:p>
          <a:p>
            <a:endParaRPr lang="en-ZA" dirty="0"/>
          </a:p>
        </p:txBody>
      </p:sp>
    </p:spTree>
    <p:extLst>
      <p:ext uri="{BB962C8B-B14F-4D97-AF65-F5344CB8AC3E}">
        <p14:creationId xmlns:p14="http://schemas.microsoft.com/office/powerpoint/2010/main" val="13610733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108066"/>
          <a:ext cx="12192000" cy="67499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78788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2">
                    <a:lumMod val="75000"/>
                  </a:schemeClr>
                </a:solidFill>
                <a:effectLst>
                  <a:outerShdw blurRad="38100" dist="38100" dir="2700000" algn="tl">
                    <a:srgbClr val="000000">
                      <a:alpha val="43137"/>
                    </a:srgbClr>
                  </a:outerShdw>
                </a:effectLst>
              </a:rPr>
              <a:t>After the Lesson</a:t>
            </a:r>
            <a:endParaRPr lang="en-ZA" b="1" dirty="0">
              <a:solidFill>
                <a:schemeClr val="accent2">
                  <a:lumMod val="75000"/>
                </a:schemeClr>
              </a:solidFill>
              <a:effectLst>
                <a:outerShdw blurRad="38100" dist="38100" dir="2700000" algn="tl">
                  <a:srgbClr val="000000">
                    <a:alpha val="43137"/>
                  </a:srgbClr>
                </a:outerShdw>
              </a:effectLst>
            </a:endParaRPr>
          </a:p>
        </p:txBody>
      </p:sp>
      <p:graphicFrame>
        <p:nvGraphicFramePr>
          <p:cNvPr id="6" name="Content Placeholder 5"/>
          <p:cNvGraphicFramePr>
            <a:graphicFrameLocks noGrp="1"/>
          </p:cNvGraphicFramePr>
          <p:nvPr>
            <p:ph idx="1"/>
          </p:nvPr>
        </p:nvGraphicFramePr>
        <p:xfrm>
          <a:off x="609600" y="1600200"/>
          <a:ext cx="10972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713569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AB801-146E-4C63-8D5F-D0C541A3D81E}"/>
              </a:ext>
            </a:extLst>
          </p:cNvPr>
          <p:cNvSpPr>
            <a:spLocks noGrp="1"/>
          </p:cNvSpPr>
          <p:nvPr>
            <p:ph type="title"/>
          </p:nvPr>
        </p:nvSpPr>
        <p:spPr>
          <a:xfrm>
            <a:off x="1524000" y="64583"/>
            <a:ext cx="8964488" cy="908720"/>
          </a:xfrm>
        </p:spPr>
        <p:txBody>
          <a:bodyPr>
            <a:normAutofit/>
          </a:bodyPr>
          <a:lstStyle/>
          <a:p>
            <a:r>
              <a:rPr lang="en-ZA" sz="3200" dirty="0">
                <a:effectLst>
                  <a:outerShdw blurRad="38100" dist="38100" dir="2700000" algn="tl">
                    <a:srgbClr val="000000">
                      <a:alpha val="43137"/>
                    </a:srgbClr>
                  </a:outerShdw>
                </a:effectLst>
              </a:rPr>
              <a:t>Enhancing Reading… using DBE Work Book</a:t>
            </a:r>
          </a:p>
        </p:txBody>
      </p:sp>
      <p:sp>
        <p:nvSpPr>
          <p:cNvPr id="4" name="Slide Number Placeholder 3">
            <a:extLst>
              <a:ext uri="{FF2B5EF4-FFF2-40B4-BE49-F238E27FC236}">
                <a16:creationId xmlns:a16="http://schemas.microsoft.com/office/drawing/2014/main" id="{8B1CF57A-5061-48BC-B2B5-4B8CA89ADA59}"/>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22</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5" name="Content Placeholder 4">
            <a:extLst>
              <a:ext uri="{FF2B5EF4-FFF2-40B4-BE49-F238E27FC236}">
                <a16:creationId xmlns:a16="http://schemas.microsoft.com/office/drawing/2014/main" id="{767B39CC-3B3A-401B-824B-831B3D9E8695}"/>
              </a:ext>
            </a:extLst>
          </p:cNvPr>
          <p:cNvPicPr>
            <a:picLocks noGrp="1"/>
          </p:cNvPicPr>
          <p:nvPr>
            <p:ph idx="1"/>
          </p:nvPr>
        </p:nvPicPr>
        <p:blipFill rotWithShape="1">
          <a:blip r:embed="rId2" cstate="print">
            <a:extLst>
              <a:ext uri="{28A0092B-C50C-407E-A947-70E740481C1C}">
                <a14:useLocalDpi xmlns:a14="http://schemas.microsoft.com/office/drawing/2010/main" val="0"/>
              </a:ext>
            </a:extLst>
          </a:blip>
          <a:srcRect l="61218" t="22982" r="17628" b="26496"/>
          <a:stretch/>
        </p:blipFill>
        <p:spPr bwMode="auto">
          <a:xfrm>
            <a:off x="1544959" y="973303"/>
            <a:ext cx="2448272" cy="3371320"/>
          </a:xfrm>
          <a:prstGeom prst="rect">
            <a:avLst/>
          </a:prstGeom>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AD008EE7-2CAC-4E5E-BA9C-B422A1582AB9}"/>
              </a:ext>
            </a:extLst>
          </p:cNvPr>
          <p:cNvPicPr/>
          <p:nvPr/>
        </p:nvPicPr>
        <p:blipFill>
          <a:blip r:embed="rId3"/>
          <a:stretch>
            <a:fillRect/>
          </a:stretch>
        </p:blipFill>
        <p:spPr>
          <a:xfrm>
            <a:off x="3993231" y="989327"/>
            <a:ext cx="4392488" cy="3371320"/>
          </a:xfrm>
          <a:prstGeom prst="rect">
            <a:avLst/>
          </a:prstGeom>
        </p:spPr>
      </p:pic>
      <p:sp>
        <p:nvSpPr>
          <p:cNvPr id="7" name="Rectangle: Folded Corner 6">
            <a:extLst>
              <a:ext uri="{FF2B5EF4-FFF2-40B4-BE49-F238E27FC236}">
                <a16:creationId xmlns:a16="http://schemas.microsoft.com/office/drawing/2014/main" id="{7D71BAA0-B869-4C3B-B074-18B08E9CBA11}"/>
              </a:ext>
            </a:extLst>
          </p:cNvPr>
          <p:cNvSpPr/>
          <p:nvPr/>
        </p:nvSpPr>
        <p:spPr>
          <a:xfrm>
            <a:off x="8385720" y="973303"/>
            <a:ext cx="2220145" cy="3371320"/>
          </a:xfrm>
          <a:prstGeom prst="foldedCorner">
            <a:avLst/>
          </a:prstGeom>
        </p:spPr>
        <p:style>
          <a:lnRef idx="2">
            <a:schemeClr val="accent6"/>
          </a:lnRef>
          <a:fillRef idx="1">
            <a:schemeClr val="lt1"/>
          </a:fillRef>
          <a:effectRef idx="0">
            <a:schemeClr val="accent6"/>
          </a:effectRef>
          <a:fontRef idx="minor">
            <a:schemeClr val="dk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1" i="0" u="none" strike="noStrike" kern="1200" cap="none" spc="0" normalizeH="0" baseline="0" noProof="0" dirty="0">
              <a:ln>
                <a:noFill/>
              </a:ln>
              <a:solidFill>
                <a:srgbClr val="FF0000"/>
              </a:solidFill>
              <a:effectLst/>
              <a:uLnTx/>
              <a:uFillTx/>
              <a:latin typeface="Arial Narrow" panose="020B0606020202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600" b="1" i="0" u="none" strike="noStrike" kern="1200" cap="none" spc="0" normalizeH="0" baseline="0" noProof="0" dirty="0">
                <a:ln>
                  <a:noFill/>
                </a:ln>
                <a:solidFill>
                  <a:srgbClr val="FF0000"/>
                </a:solidFill>
                <a:effectLst/>
                <a:uLnTx/>
                <a:uFillTx/>
                <a:latin typeface="Calibri"/>
                <a:ea typeface="+mn-ea"/>
                <a:cs typeface="+mn-cs"/>
              </a:rPr>
              <a:t>Generating vocabulary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800" b="1" i="0" u="none" strike="noStrike" kern="1200" cap="none" spc="0" normalizeH="0" baseline="0" noProof="0" dirty="0">
                <a:ln>
                  <a:noFill/>
                </a:ln>
                <a:solidFill>
                  <a:prstClr val="black"/>
                </a:solidFill>
                <a:effectLst/>
                <a:uLnTx/>
                <a:uFillTx/>
                <a:latin typeface="Calibri"/>
                <a:ea typeface="+mn-ea"/>
                <a:cs typeface="+mn-cs"/>
              </a:rPr>
              <a:t>library books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800" b="1" i="0" u="none" strike="noStrike" kern="1200" cap="none" spc="0" normalizeH="0" baseline="0" noProof="0" dirty="0">
                <a:ln>
                  <a:noFill/>
                </a:ln>
                <a:solidFill>
                  <a:prstClr val="black"/>
                </a:solidFill>
                <a:effectLst/>
                <a:uLnTx/>
                <a:uFillTx/>
                <a:latin typeface="Calibri"/>
                <a:ea typeface="+mn-ea"/>
                <a:cs typeface="+mn-cs"/>
              </a:rPr>
              <a:t>book shelves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800" b="1" i="0" u="none" strike="noStrike" kern="1200" cap="none" spc="0" normalizeH="0" baseline="0" noProof="0" dirty="0">
                <a:ln>
                  <a:noFill/>
                </a:ln>
                <a:solidFill>
                  <a:prstClr val="black"/>
                </a:solidFill>
                <a:effectLst/>
                <a:uLnTx/>
                <a:uFillTx/>
                <a:latin typeface="Calibri"/>
                <a:ea typeface="+mn-ea"/>
                <a:cs typeface="+mn-cs"/>
              </a:rPr>
              <a:t>librarian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800" b="1" i="0" u="none" strike="noStrike" kern="1200" cap="none" spc="0" normalizeH="0" baseline="0" noProof="0" dirty="0">
                <a:ln>
                  <a:noFill/>
                </a:ln>
                <a:solidFill>
                  <a:prstClr val="black"/>
                </a:solidFill>
                <a:effectLst/>
                <a:uLnTx/>
                <a:uFillTx/>
                <a:latin typeface="Calibri"/>
                <a:ea typeface="+mn-ea"/>
                <a:cs typeface="+mn-cs"/>
              </a:rPr>
              <a:t>learners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800" b="1" i="0" u="none" strike="noStrike" kern="1200" cap="none" spc="0" normalizeH="0" baseline="0" noProof="0" dirty="0">
                <a:ln>
                  <a:noFill/>
                </a:ln>
                <a:solidFill>
                  <a:prstClr val="black"/>
                </a:solidFill>
                <a:effectLst/>
                <a:uLnTx/>
                <a:uFillTx/>
                <a:latin typeface="Calibri"/>
                <a:ea typeface="+mn-ea"/>
                <a:cs typeface="+mn-cs"/>
              </a:rPr>
              <a:t>reading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800" b="1" i="0" u="none" strike="noStrike" kern="1200" cap="none" spc="0" normalizeH="0" baseline="0" noProof="0" dirty="0">
                <a:ln>
                  <a:noFill/>
                </a:ln>
                <a:solidFill>
                  <a:prstClr val="black"/>
                </a:solidFill>
                <a:effectLst/>
                <a:uLnTx/>
                <a:uFillTx/>
                <a:latin typeface="Calibri"/>
                <a:ea typeface="+mn-ea"/>
                <a:cs typeface="+mn-cs"/>
              </a:rPr>
              <a:t>wheel chair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800" b="1" i="0" u="none" strike="noStrike" kern="1200" cap="none" spc="0" normalizeH="0" baseline="0" noProof="0" dirty="0">
                <a:ln>
                  <a:noFill/>
                </a:ln>
                <a:solidFill>
                  <a:prstClr val="black"/>
                </a:solidFill>
                <a:effectLst/>
                <a:uLnTx/>
                <a:uFillTx/>
                <a:latin typeface="Calibri"/>
                <a:ea typeface="+mn-ea"/>
                <a:cs typeface="+mn-cs"/>
              </a:rPr>
              <a:t>desk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800" b="1" i="0" u="none" strike="noStrike" kern="1200" cap="none" spc="0" normalizeH="0" baseline="0" noProof="0" dirty="0">
                <a:ln>
                  <a:noFill/>
                </a:ln>
                <a:solidFill>
                  <a:prstClr val="black"/>
                </a:solidFill>
                <a:effectLst/>
                <a:uLnTx/>
                <a:uFillTx/>
                <a:latin typeface="Calibri"/>
                <a:ea typeface="+mn-ea"/>
                <a:cs typeface="+mn-cs"/>
              </a:rPr>
              <a:t>table, etc.</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2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2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ZA" sz="18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8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a:t>
            </a:r>
          </a:p>
        </p:txBody>
      </p:sp>
      <p:sp>
        <p:nvSpPr>
          <p:cNvPr id="8" name="Rectangle 7">
            <a:extLst>
              <a:ext uri="{FF2B5EF4-FFF2-40B4-BE49-F238E27FC236}">
                <a16:creationId xmlns:a16="http://schemas.microsoft.com/office/drawing/2014/main" id="{81CD8908-B149-4A71-8AE7-EF60CEC27F57}"/>
              </a:ext>
            </a:extLst>
          </p:cNvPr>
          <p:cNvSpPr/>
          <p:nvPr/>
        </p:nvSpPr>
        <p:spPr>
          <a:xfrm>
            <a:off x="1519402" y="4271515"/>
            <a:ext cx="9060905" cy="2521903"/>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800" b="0" i="0" u="none" strike="noStrike" kern="1200" cap="none" spc="0" normalizeH="0" baseline="0" noProof="0" dirty="0">
                <a:ln>
                  <a:noFill/>
                </a:ln>
                <a:solidFill>
                  <a:prstClr val="black"/>
                </a:solidFill>
                <a:effectLst/>
                <a:uLnTx/>
                <a:uFillTx/>
                <a:latin typeface="Calibri"/>
                <a:ea typeface="+mn-ea"/>
                <a:cs typeface="+mn-cs"/>
              </a:rPr>
              <a:t>An EA can follow the e.g. in the manual that deals with </a:t>
            </a:r>
            <a:r>
              <a:rPr kumimoji="0" lang="en-ZA" sz="1800" b="0" i="0" u="none" strike="noStrike" kern="1200" cap="none" spc="0" normalizeH="0" baseline="0" noProof="0" dirty="0">
                <a:ln>
                  <a:noFill/>
                </a:ln>
                <a:solidFill>
                  <a:srgbClr val="FF0000"/>
                </a:solidFill>
                <a:effectLst/>
                <a:uLnTx/>
                <a:uFillTx/>
                <a:latin typeface="Calibri"/>
                <a:ea typeface="+mn-ea"/>
                <a:cs typeface="+mn-cs"/>
              </a:rPr>
              <a:t>‘parts of speech’ </a:t>
            </a:r>
            <a:r>
              <a:rPr kumimoji="0" lang="en-ZA" sz="1800" b="0" i="0" u="none" strike="noStrike" kern="1200" cap="none" spc="0" normalizeH="0" baseline="0" noProof="0" dirty="0">
                <a:ln>
                  <a:noFill/>
                </a:ln>
                <a:solidFill>
                  <a:prstClr val="black"/>
                </a:solidFill>
                <a:effectLst/>
                <a:uLnTx/>
                <a:uFillTx/>
                <a:latin typeface="Calibri"/>
                <a:ea typeface="+mn-ea"/>
                <a:cs typeface="+mn-cs"/>
              </a:rPr>
              <a:t>and practise the same methodology using this simple extract from the work book.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ZA" sz="1800" b="0" i="0" u="none" strike="noStrike" kern="1200" cap="none" spc="0" normalizeH="0" baseline="0" noProof="0" dirty="0">
                <a:ln>
                  <a:noFill/>
                </a:ln>
                <a:solidFill>
                  <a:prstClr val="black"/>
                </a:solidFill>
                <a:effectLst/>
                <a:uLnTx/>
                <a:uFillTx/>
                <a:latin typeface="Calibri"/>
                <a:ea typeface="+mn-ea"/>
                <a:cs typeface="+mn-cs"/>
              </a:rPr>
              <a:t>Study the vocabulary generated: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A" sz="1800" b="0" i="0" u="none" strike="noStrike" kern="1200" cap="none" spc="0" normalizeH="0" baseline="0" noProof="0" dirty="0">
                <a:ln>
                  <a:noFill/>
                </a:ln>
                <a:solidFill>
                  <a:prstClr val="black"/>
                </a:solidFill>
                <a:effectLst/>
                <a:uLnTx/>
                <a:uFillTx/>
                <a:latin typeface="Calibri"/>
                <a:ea typeface="+mn-ea"/>
                <a:cs typeface="+mn-cs"/>
              </a:rPr>
              <a:t>Underline the nouns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A" sz="1800" b="0" i="0" u="none" strike="noStrike" kern="1200" cap="none" spc="0" normalizeH="0" baseline="0" noProof="0" dirty="0">
                <a:ln>
                  <a:noFill/>
                </a:ln>
                <a:solidFill>
                  <a:prstClr val="black"/>
                </a:solidFill>
                <a:effectLst/>
                <a:uLnTx/>
                <a:uFillTx/>
                <a:latin typeface="Calibri"/>
                <a:ea typeface="+mn-ea"/>
                <a:cs typeface="+mn-cs"/>
              </a:rPr>
              <a:t>Find suitable describing words (adjectives) for the nouns.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A" sz="1800" b="0" i="0" u="none" strike="noStrike" kern="1200" cap="none" spc="0" normalizeH="0" baseline="0" noProof="0" dirty="0">
                <a:ln>
                  <a:noFill/>
                </a:ln>
                <a:solidFill>
                  <a:prstClr val="black"/>
                </a:solidFill>
                <a:effectLst/>
                <a:uLnTx/>
                <a:uFillTx/>
                <a:latin typeface="Calibri"/>
                <a:ea typeface="+mn-ea"/>
                <a:cs typeface="+mn-cs"/>
              </a:rPr>
              <a:t>Write a paragraph on what is happening in the picture, by using the vocabulary discussed.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A" sz="1800" b="0" i="0" u="none" strike="noStrike" kern="1200" cap="none" spc="0" normalizeH="0" baseline="0" noProof="0" dirty="0">
                <a:ln>
                  <a:noFill/>
                </a:ln>
                <a:solidFill>
                  <a:prstClr val="black"/>
                </a:solidFill>
                <a:effectLst/>
                <a:uLnTx/>
                <a:uFillTx/>
                <a:latin typeface="Calibri"/>
                <a:ea typeface="+mn-ea"/>
                <a:cs typeface="+mn-cs"/>
              </a:rPr>
              <a:t>Allow the learners to </a:t>
            </a:r>
            <a:r>
              <a:rPr kumimoji="0" lang="en-ZA" sz="1800" b="0" i="0" u="none" strike="noStrike" kern="1200" cap="none" spc="0" normalizeH="0" baseline="0" noProof="0" dirty="0">
                <a:ln>
                  <a:noFill/>
                </a:ln>
                <a:solidFill>
                  <a:srgbClr val="FF0000"/>
                </a:solidFill>
                <a:effectLst/>
                <a:uLnTx/>
                <a:uFillTx/>
                <a:latin typeface="Calibri"/>
                <a:ea typeface="+mn-ea"/>
                <a:cs typeface="+mn-cs"/>
              </a:rPr>
              <a:t>READ </a:t>
            </a:r>
            <a:r>
              <a:rPr kumimoji="0" lang="en-ZA" sz="1800" b="0" i="0" u="none" strike="noStrike" kern="1200" cap="none" spc="0" normalizeH="0" baseline="0" noProof="0" dirty="0">
                <a:ln>
                  <a:noFill/>
                </a:ln>
                <a:solidFill>
                  <a:prstClr val="black"/>
                </a:solidFill>
                <a:effectLst/>
                <a:uLnTx/>
                <a:uFillTx/>
                <a:latin typeface="Calibri"/>
                <a:ea typeface="+mn-ea"/>
                <a:cs typeface="+mn-cs"/>
              </a:rPr>
              <a:t>their written paragraphs – a </a:t>
            </a:r>
            <a:r>
              <a:rPr kumimoji="0" lang="en-ZA" sz="1800" b="0" i="0" u="none" strike="noStrike" kern="1200" cap="none" spc="0" normalizeH="0" baseline="0" noProof="0" dirty="0">
                <a:ln>
                  <a:noFill/>
                </a:ln>
                <a:solidFill>
                  <a:srgbClr val="FF0000"/>
                </a:solidFill>
                <a:effectLst/>
                <a:uLnTx/>
                <a:uFillTx/>
                <a:latin typeface="Calibri"/>
                <a:ea typeface="+mn-ea"/>
                <a:cs typeface="+mn-cs"/>
              </a:rPr>
              <a:t>reading exercise</a:t>
            </a:r>
            <a:r>
              <a:rPr kumimoji="0" lang="en-ZA" sz="1800" b="0" i="0" u="none" strike="noStrike" kern="1200" cap="none" spc="0" normalizeH="0" baseline="0" noProof="0" dirty="0">
                <a:ln>
                  <a:noFill/>
                </a:ln>
                <a:solidFill>
                  <a:prstClr val="black"/>
                </a:solidFill>
                <a:effectLst/>
                <a:uLnTx/>
                <a:uFillTx/>
                <a:latin typeface="Calibri"/>
                <a:ea typeface="+mn-ea"/>
                <a:cs typeface="+mn-cs"/>
              </a:rPr>
              <a:t>.</a:t>
            </a:r>
          </a:p>
        </p:txBody>
      </p:sp>
    </p:spTree>
    <p:extLst>
      <p:ext uri="{BB962C8B-B14F-4D97-AF65-F5344CB8AC3E}">
        <p14:creationId xmlns:p14="http://schemas.microsoft.com/office/powerpoint/2010/main" val="3672079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2">
                    <a:lumMod val="75000"/>
                  </a:schemeClr>
                </a:solidFill>
                <a:effectLst>
                  <a:outerShdw blurRad="38100" dist="38100" dir="2700000" algn="tl">
                    <a:srgbClr val="000000">
                      <a:alpha val="43137"/>
                    </a:srgbClr>
                  </a:outerShdw>
                </a:effectLst>
              </a:rPr>
              <a:t>Multi-grade Classrooms</a:t>
            </a:r>
            <a:endParaRPr lang="en-ZA" b="1" dirty="0">
              <a:solidFill>
                <a:schemeClr val="accent2">
                  <a:lumMod val="75000"/>
                </a:schemeClr>
              </a:solidFill>
              <a:effectLst>
                <a:outerShdw blurRad="38100" dist="38100" dir="2700000" algn="tl">
                  <a:srgbClr val="000000">
                    <a:alpha val="43137"/>
                  </a:srgbClr>
                </a:outerShdw>
              </a:effectLst>
            </a:endParaRPr>
          </a:p>
        </p:txBody>
      </p:sp>
      <p:pic>
        <p:nvPicPr>
          <p:cNvPr id="4" name="Content Placeholder 3"/>
          <p:cNvPicPr>
            <a:picLocks noGrp="1"/>
          </p:cNvPicPr>
          <p:nvPr>
            <p:ph idx="1"/>
          </p:nvPr>
        </p:nvPicPr>
        <p:blipFill>
          <a:blip r:embed="rId2"/>
          <a:stretch>
            <a:fillRect/>
          </a:stretch>
        </p:blipFill>
        <p:spPr>
          <a:xfrm>
            <a:off x="8941724" y="3416531"/>
            <a:ext cx="3250276" cy="2286000"/>
          </a:xfrm>
          <a:prstGeom prst="rect">
            <a:avLst/>
          </a:prstGeom>
        </p:spPr>
      </p:pic>
      <p:sp>
        <p:nvSpPr>
          <p:cNvPr id="6" name="Rectangle 5"/>
          <p:cNvSpPr/>
          <p:nvPr/>
        </p:nvSpPr>
        <p:spPr>
          <a:xfrm>
            <a:off x="257695" y="1305342"/>
            <a:ext cx="9277003" cy="3000821"/>
          </a:xfrm>
          <a:prstGeom prst="rect">
            <a:avLst/>
          </a:prstGeom>
        </p:spPr>
        <p:txBody>
          <a:bodyPr wrap="square">
            <a:spAutoFit/>
          </a:bodyPr>
          <a:lstStyle/>
          <a:p>
            <a:pPr marL="342900" marR="0" lvl="0" indent="-342900" algn="just" defTabSz="914400" rtl="0" eaLnBrk="1" fontAlgn="auto" latinLnBrk="0" hangingPunct="1">
              <a:lnSpc>
                <a:spcPct val="150000"/>
              </a:lnSpc>
              <a:spcBef>
                <a:spcPts val="0"/>
              </a:spcBef>
              <a:spcAft>
                <a:spcPts val="0"/>
              </a:spcAft>
              <a:buClrTx/>
              <a:buSzTx/>
              <a:buFont typeface="Symbol" panose="05050102010706020507" pitchFamily="18" charset="2"/>
              <a:buChar char=""/>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rPr>
              <a:t>Learners could be seated in small groups of not more than 12.</a:t>
            </a:r>
            <a:endParaRPr kumimoji="0" lang="en-ZA" sz="1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gn="just" defTabSz="914400" rtl="0" eaLnBrk="1" fontAlgn="auto" latinLnBrk="0" hangingPunct="1">
              <a:lnSpc>
                <a:spcPct val="150000"/>
              </a:lnSpc>
              <a:spcBef>
                <a:spcPts val="0"/>
              </a:spcBef>
              <a:spcAft>
                <a:spcPts val="0"/>
              </a:spcAft>
              <a:buClrTx/>
              <a:buSzTx/>
              <a:buFont typeface="Symbol" panose="05050102010706020507" pitchFamily="18" charset="2"/>
              <a:buChar char=""/>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rPr>
              <a:t>The number of grades in the class and ability groups, example:</a:t>
            </a:r>
            <a:endParaRPr kumimoji="0" lang="en-ZA" sz="1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457200" marR="0" lvl="0" indent="0" algn="just" defTabSz="914400" rtl="0" eaLnBrk="1" fontAlgn="auto" latinLnBrk="0" hangingPunct="1">
              <a:lnSpc>
                <a:spcPct val="15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rPr>
              <a:t>Each grade can a form a group if the number of learners in a grade is not very big to form a group.</a:t>
            </a:r>
            <a:endParaRPr kumimoji="0" lang="en-ZA" sz="1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gn="just" defTabSz="914400" rtl="0" eaLnBrk="1" fontAlgn="auto" latinLnBrk="0" hangingPunct="1">
              <a:lnSpc>
                <a:spcPct val="150000"/>
              </a:lnSpc>
              <a:spcBef>
                <a:spcPts val="0"/>
              </a:spcBef>
              <a:spcAft>
                <a:spcPts val="0"/>
              </a:spcAft>
              <a:buClrTx/>
              <a:buSzTx/>
              <a:buFont typeface="Symbol" panose="05050102010706020507" pitchFamily="18" charset="2"/>
              <a:buChar char=""/>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rPr>
              <a:t>A grade can further be subdivided to form two or more groups if they are too big to form one group.</a:t>
            </a:r>
            <a:endParaRPr kumimoji="0" lang="en-ZA" sz="1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gn="just" defTabSz="914400" rtl="0" eaLnBrk="1" fontAlgn="auto" latinLnBrk="0" hangingPunct="1">
              <a:lnSpc>
                <a:spcPct val="150000"/>
              </a:lnSpc>
              <a:spcBef>
                <a:spcPts val="0"/>
              </a:spcBef>
              <a:spcAft>
                <a:spcPts val="0"/>
              </a:spcAft>
              <a:buClrTx/>
              <a:buSzTx/>
              <a:buFont typeface="Symbol" panose="05050102010706020507" pitchFamily="18" charset="2"/>
              <a:buChar char=""/>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rPr>
              <a:t>A space should be provided where groups can sit on the carpet and do the work.</a:t>
            </a:r>
            <a:endParaRPr kumimoji="0" lang="en-ZA" sz="12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36178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2">
                    <a:lumMod val="75000"/>
                  </a:schemeClr>
                </a:solidFill>
                <a:effectLst>
                  <a:outerShdw blurRad="38100" dist="38100" dir="2700000" algn="tl">
                    <a:srgbClr val="000000">
                      <a:alpha val="43137"/>
                    </a:srgbClr>
                  </a:outerShdw>
                </a:effectLst>
              </a:rPr>
              <a:t>Learner Assessment</a:t>
            </a:r>
            <a:endParaRPr lang="en-ZA" b="1"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pPr lvl="0"/>
            <a:r>
              <a:rPr lang="en-US" dirty="0"/>
              <a:t>The EA should help with the following:</a:t>
            </a:r>
          </a:p>
          <a:p>
            <a:pPr lvl="0"/>
            <a:r>
              <a:rPr lang="en-US" dirty="0"/>
              <a:t>monitoring and supervision of informal assessment of learners in the subject, especially when done as homework;</a:t>
            </a:r>
          </a:p>
          <a:p>
            <a:pPr lvl="0"/>
            <a:r>
              <a:rPr lang="en-US" dirty="0"/>
              <a:t>source additional resources to enhance performance in formal assessment activities, for e.g. guide learners through </a:t>
            </a:r>
            <a:r>
              <a:rPr lang="en-US" i="1" dirty="0"/>
              <a:t>‘how to answer’</a:t>
            </a:r>
            <a:r>
              <a:rPr lang="en-US" dirty="0"/>
              <a:t> specific questions;</a:t>
            </a:r>
            <a:endParaRPr lang="en-ZA" dirty="0"/>
          </a:p>
          <a:p>
            <a:pPr lvl="0"/>
            <a:r>
              <a:rPr lang="en-US" dirty="0"/>
              <a:t>help identify learners with barriers and assist with the design of intervention strategies with the teacher for extra support and remedial work in the subject. </a:t>
            </a:r>
            <a:endParaRPr lang="en-ZA" dirty="0"/>
          </a:p>
        </p:txBody>
      </p:sp>
    </p:spTree>
    <p:extLst>
      <p:ext uri="{BB962C8B-B14F-4D97-AF65-F5344CB8AC3E}">
        <p14:creationId xmlns:p14="http://schemas.microsoft.com/office/powerpoint/2010/main" val="38159977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2">
                    <a:lumMod val="75000"/>
                  </a:schemeClr>
                </a:solidFill>
                <a:effectLst>
                  <a:outerShdw blurRad="38100" dist="38100" dir="2700000" algn="tl">
                    <a:srgbClr val="000000">
                      <a:alpha val="43137"/>
                    </a:srgbClr>
                  </a:outerShdw>
                </a:effectLst>
              </a:rPr>
              <a:t>Parental Support</a:t>
            </a:r>
            <a:endParaRPr lang="en-ZA" b="1" dirty="0">
              <a:solidFill>
                <a:schemeClr val="accent2">
                  <a:lumMod val="75000"/>
                </a:schemeClr>
              </a:solidFill>
              <a:effectLst>
                <a:outerShdw blurRad="38100" dist="38100" dir="2700000" algn="tl">
                  <a:srgbClr val="000000">
                    <a:alpha val="43137"/>
                  </a:srgbClr>
                </a:outerShdw>
              </a:effectLst>
            </a:endParaRPr>
          </a:p>
        </p:txBody>
      </p:sp>
      <p:graphicFrame>
        <p:nvGraphicFramePr>
          <p:cNvPr id="6" name="Content Placeholder 5"/>
          <p:cNvGraphicFramePr>
            <a:graphicFrameLocks noGrp="1"/>
          </p:cNvGraphicFramePr>
          <p:nvPr>
            <p:ph idx="1"/>
          </p:nvPr>
        </p:nvGraphicFramePr>
        <p:xfrm>
          <a:off x="0" y="1600200"/>
          <a:ext cx="121920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204126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effectLst>
                  <a:outerShdw blurRad="38100" dist="38100" dir="2700000" algn="tl">
                    <a:srgbClr val="000000">
                      <a:alpha val="43137"/>
                    </a:srgbClr>
                  </a:outerShdw>
                </a:effectLst>
              </a:rPr>
              <a:t>DAILY/ WEEKLY ACTIVITIES OF CURRICULUM EDUCATION ASSISTANTS - FET</a:t>
            </a:r>
            <a:endParaRPr lang="en-ZA" dirty="0"/>
          </a:p>
        </p:txBody>
      </p:sp>
    </p:spTree>
    <p:extLst>
      <p:ext uri="{BB962C8B-B14F-4D97-AF65-F5344CB8AC3E}">
        <p14:creationId xmlns:p14="http://schemas.microsoft.com/office/powerpoint/2010/main" val="24236971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b="1" dirty="0">
                <a:solidFill>
                  <a:schemeClr val="accent2">
                    <a:lumMod val="75000"/>
                  </a:schemeClr>
                </a:solidFill>
                <a:effectLst>
                  <a:outerShdw blurRad="38100" dist="38100" dir="2700000" algn="tl">
                    <a:srgbClr val="000000">
                      <a:alpha val="43137"/>
                    </a:srgbClr>
                  </a:outerShdw>
                </a:effectLst>
              </a:rPr>
              <a:t>Reinforcement (Re-teaching)</a:t>
            </a:r>
          </a:p>
        </p:txBody>
      </p:sp>
      <p:sp>
        <p:nvSpPr>
          <p:cNvPr id="3" name="Content Placeholder 2"/>
          <p:cNvSpPr>
            <a:spLocks noGrp="1"/>
          </p:cNvSpPr>
          <p:nvPr>
            <p:ph idx="1"/>
          </p:nvPr>
        </p:nvSpPr>
        <p:spPr>
          <a:xfrm>
            <a:off x="83127" y="1600204"/>
            <a:ext cx="12108873" cy="4525963"/>
          </a:xfrm>
        </p:spPr>
        <p:txBody>
          <a:bodyPr>
            <a:normAutofit lnSpcReduction="10000"/>
          </a:bodyPr>
          <a:lstStyle/>
          <a:p>
            <a:r>
              <a:rPr lang="en-ZA" dirty="0"/>
              <a:t>Reinforcement is about </a:t>
            </a:r>
            <a:r>
              <a:rPr lang="en-GB" dirty="0"/>
              <a:t>flexible instruction that is responsive to learner needs.</a:t>
            </a:r>
          </a:p>
          <a:p>
            <a:r>
              <a:rPr lang="en-GB" dirty="0"/>
              <a:t>With an effective re-teaching program, EAs should..</a:t>
            </a:r>
          </a:p>
          <a:p>
            <a:pPr lvl="1"/>
            <a:r>
              <a:rPr lang="en-GB" dirty="0"/>
              <a:t>break down concepts that are difficult for learners </a:t>
            </a:r>
          </a:p>
          <a:p>
            <a:pPr lvl="1"/>
            <a:r>
              <a:rPr lang="en-GB" dirty="0"/>
              <a:t>present the content in a new way - there is no right or wrong way to re-teach as long as data is used to inform the re-teaching strategy</a:t>
            </a:r>
          </a:p>
          <a:p>
            <a:pPr lvl="1"/>
            <a:r>
              <a:rPr lang="en-GB" dirty="0"/>
              <a:t>create learning targets/goals for the learners, and assess progress Create goals will help learners with shared goals, provide them with a focus for the re-teaching or intervention, and provide the educator with a baseline for progress monitoring.</a:t>
            </a:r>
            <a:endParaRPr lang="en-ZA" dirty="0"/>
          </a:p>
        </p:txBody>
      </p:sp>
    </p:spTree>
    <p:extLst>
      <p:ext uri="{BB962C8B-B14F-4D97-AF65-F5344CB8AC3E}">
        <p14:creationId xmlns:p14="http://schemas.microsoft.com/office/powerpoint/2010/main" val="11084139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58190"/>
          <a:ext cx="12119956" cy="67998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276458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a:solidFill>
                  <a:schemeClr val="accent2">
                    <a:lumMod val="75000"/>
                  </a:schemeClr>
                </a:solidFill>
                <a:effectLst>
                  <a:outerShdw blurRad="38100" dist="38100" dir="2700000" algn="tl">
                    <a:srgbClr val="000000">
                      <a:alpha val="43137"/>
                    </a:srgbClr>
                  </a:outerShdw>
                </a:effectLst>
              </a:rPr>
              <a:t>Reading across the Curriculum</a:t>
            </a:r>
          </a:p>
        </p:txBody>
      </p:sp>
      <p:sp>
        <p:nvSpPr>
          <p:cNvPr id="3" name="Content Placeholder 2"/>
          <p:cNvSpPr>
            <a:spLocks noGrp="1"/>
          </p:cNvSpPr>
          <p:nvPr>
            <p:ph idx="1"/>
          </p:nvPr>
        </p:nvSpPr>
        <p:spPr/>
        <p:txBody>
          <a:bodyPr>
            <a:normAutofit fontScale="77500" lnSpcReduction="20000"/>
          </a:bodyPr>
          <a:lstStyle/>
          <a:p>
            <a:r>
              <a:rPr lang="en-GB" dirty="0"/>
              <a:t>The EAs could help enhance the above strategy (RAC), among others, by:</a:t>
            </a:r>
          </a:p>
          <a:p>
            <a:pPr lvl="1"/>
            <a:r>
              <a:rPr lang="en-GB" dirty="0"/>
              <a:t>Sourcing the texts and leading learners into seeing the components of the word, e.g. suffixes and prefixes. </a:t>
            </a:r>
          </a:p>
          <a:p>
            <a:pPr lvl="1"/>
            <a:r>
              <a:rPr lang="en-GB" dirty="0"/>
              <a:t>FET EDUCATOR ASSISTANT ORIENTATION MANUAL 2021 - Identifying language concepts applicable in the field, for e.g. the suffix “– </a:t>
            </a:r>
            <a:r>
              <a:rPr lang="en-GB" dirty="0" err="1"/>
              <a:t>cide</a:t>
            </a:r>
            <a:r>
              <a:rPr lang="en-GB" dirty="0"/>
              <a:t>” refers to an act of killing, of taking a life; </a:t>
            </a:r>
          </a:p>
          <a:p>
            <a:pPr lvl="1"/>
            <a:r>
              <a:rPr lang="en-GB" dirty="0"/>
              <a:t>Differentiating concepts as used ordinarily and as subject-specific, e.g. displacement; </a:t>
            </a:r>
          </a:p>
          <a:p>
            <a:pPr lvl="1"/>
            <a:r>
              <a:rPr lang="en-GB" dirty="0"/>
              <a:t>Reading chunks of word problems, e.g. in Mathematical Literacy, adhering to punctuation, such that learners understand how to read such questions;</a:t>
            </a:r>
          </a:p>
          <a:p>
            <a:pPr lvl="1"/>
            <a:r>
              <a:rPr lang="en-GB" dirty="0"/>
              <a:t>Draw a link between subject-tasks and concepts, for e.g. the instructions on “</a:t>
            </a:r>
            <a:r>
              <a:rPr lang="en-GB" i="1" dirty="0"/>
              <a:t>how to bake a cake” </a:t>
            </a:r>
            <a:r>
              <a:rPr lang="en-GB" dirty="0"/>
              <a:t>follow the same guidance provided in making an experiment, as it does the short transactional text “writing an instruction” in languages.</a:t>
            </a:r>
            <a:endParaRPr lang="en-ZA" dirty="0"/>
          </a:p>
        </p:txBody>
      </p:sp>
    </p:spTree>
    <p:extLst>
      <p:ext uri="{BB962C8B-B14F-4D97-AF65-F5344CB8AC3E}">
        <p14:creationId xmlns:p14="http://schemas.microsoft.com/office/powerpoint/2010/main" val="4152964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260648"/>
            <a:ext cx="8229600" cy="1143000"/>
          </a:xfrm>
        </p:spPr>
        <p:txBody>
          <a:bodyPr>
            <a:normAutofit/>
          </a:bodyPr>
          <a:lstStyle/>
          <a:p>
            <a:endParaRPr lang="en-ZA" dirty="0"/>
          </a:p>
        </p:txBody>
      </p:sp>
      <p:sp>
        <p:nvSpPr>
          <p:cNvPr id="5" name="Content Placeholder 4"/>
          <p:cNvSpPr>
            <a:spLocks noGrp="1"/>
          </p:cNvSpPr>
          <p:nvPr>
            <p:ph idx="1"/>
          </p:nvPr>
        </p:nvSpPr>
        <p:spPr/>
        <p:txBody>
          <a:bodyPr/>
          <a:lstStyle/>
          <a:p>
            <a:pPr marL="0" indent="0" algn="ctr">
              <a:buNone/>
            </a:pPr>
            <a:endParaRPr lang="en-US" sz="3600" b="1" dirty="0">
              <a:solidFill>
                <a:srgbClr val="C0504D">
                  <a:lumMod val="75000"/>
                </a:srgbClr>
              </a:solidFill>
              <a:ea typeface="+mj-ea"/>
              <a:cs typeface="+mj-cs"/>
            </a:endParaRPr>
          </a:p>
          <a:p>
            <a:pPr marL="0" indent="0" algn="ctr">
              <a:buNone/>
            </a:pPr>
            <a:endParaRPr lang="en-US" sz="3600" b="1" dirty="0">
              <a:solidFill>
                <a:srgbClr val="C0504D">
                  <a:lumMod val="75000"/>
                </a:srgbClr>
              </a:solidFill>
              <a:ea typeface="+mj-ea"/>
              <a:cs typeface="+mj-cs"/>
            </a:endParaRPr>
          </a:p>
          <a:p>
            <a:pPr marL="0" indent="0" algn="ctr">
              <a:buNone/>
            </a:pPr>
            <a:r>
              <a:rPr lang="en-US" sz="3600" b="1" dirty="0">
                <a:solidFill>
                  <a:srgbClr val="C0504D">
                    <a:lumMod val="75000"/>
                  </a:srgbClr>
                </a:solidFill>
                <a:ea typeface="+mj-ea"/>
                <a:cs typeface="+mj-cs"/>
              </a:rPr>
              <a:t>INTRODUCTION AND BACKGROUND </a:t>
            </a:r>
            <a:endParaRPr lang="en-ZA" dirty="0"/>
          </a:p>
        </p:txBody>
      </p:sp>
    </p:spTree>
    <p:extLst>
      <p:ext uri="{BB962C8B-B14F-4D97-AF65-F5344CB8AC3E}">
        <p14:creationId xmlns:p14="http://schemas.microsoft.com/office/powerpoint/2010/main" val="33705113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2">
                    <a:lumMod val="75000"/>
                  </a:schemeClr>
                </a:solidFill>
                <a:effectLst>
                  <a:outerShdw blurRad="38100" dist="38100" dir="2700000" algn="tl">
                    <a:srgbClr val="000000">
                      <a:alpha val="43137"/>
                    </a:srgbClr>
                  </a:outerShdw>
                </a:effectLst>
              </a:rPr>
              <a:t>Daily Word Attack Skills</a:t>
            </a:r>
            <a:endParaRPr lang="en-ZA" b="1" dirty="0">
              <a:solidFill>
                <a:schemeClr val="accent2">
                  <a:lumMod val="75000"/>
                </a:schemeClr>
              </a:solidFill>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74815" y="1662545"/>
          <a:ext cx="12011888" cy="5176257"/>
        </p:xfrm>
        <a:graphic>
          <a:graphicData uri="http://schemas.openxmlformats.org/drawingml/2006/table">
            <a:tbl>
              <a:tblPr firstRow="1" firstCol="1" bandRow="1">
                <a:tableStyleId>{21E4AEA4-8DFA-4A89-87EB-49C32662AFE0}</a:tableStyleId>
              </a:tblPr>
              <a:tblGrid>
                <a:gridCol w="2535727">
                  <a:extLst>
                    <a:ext uri="{9D8B030D-6E8A-4147-A177-3AD203B41FA5}">
                      <a16:colId xmlns:a16="http://schemas.microsoft.com/office/drawing/2014/main" val="999603702"/>
                    </a:ext>
                  </a:extLst>
                </a:gridCol>
                <a:gridCol w="2405757">
                  <a:extLst>
                    <a:ext uri="{9D8B030D-6E8A-4147-A177-3AD203B41FA5}">
                      <a16:colId xmlns:a16="http://schemas.microsoft.com/office/drawing/2014/main" val="1432330989"/>
                    </a:ext>
                  </a:extLst>
                </a:gridCol>
                <a:gridCol w="4042088">
                  <a:extLst>
                    <a:ext uri="{9D8B030D-6E8A-4147-A177-3AD203B41FA5}">
                      <a16:colId xmlns:a16="http://schemas.microsoft.com/office/drawing/2014/main" val="63159913"/>
                    </a:ext>
                  </a:extLst>
                </a:gridCol>
                <a:gridCol w="3028316">
                  <a:extLst>
                    <a:ext uri="{9D8B030D-6E8A-4147-A177-3AD203B41FA5}">
                      <a16:colId xmlns:a16="http://schemas.microsoft.com/office/drawing/2014/main" val="1504731890"/>
                    </a:ext>
                  </a:extLst>
                </a:gridCol>
              </a:tblGrid>
              <a:tr h="2011187">
                <a:tc gridSpan="4">
                  <a:txBody>
                    <a:bodyPr/>
                    <a:lstStyle/>
                    <a:p>
                      <a:pPr algn="just">
                        <a:lnSpc>
                          <a:spcPct val="115000"/>
                        </a:lnSpc>
                        <a:spcBef>
                          <a:spcPts val="1200"/>
                        </a:spcBef>
                        <a:spcAft>
                          <a:spcPts val="0"/>
                        </a:spcAft>
                      </a:pPr>
                      <a:r>
                        <a:rPr lang="en-ZA" sz="2400" dirty="0">
                          <a:effectLst/>
                        </a:rPr>
                        <a:t>The word (suffix) – </a:t>
                      </a:r>
                      <a:r>
                        <a:rPr lang="en-ZA" sz="2400" dirty="0" err="1">
                          <a:effectLst/>
                        </a:rPr>
                        <a:t>cide</a:t>
                      </a:r>
                      <a:r>
                        <a:rPr lang="en-ZA" sz="2400" dirty="0">
                          <a:effectLst/>
                        </a:rPr>
                        <a:t> means ‘to kill’. As a result, the word before </a:t>
                      </a:r>
                      <a:r>
                        <a:rPr lang="en-ZA" sz="2400" dirty="0" err="1">
                          <a:effectLst/>
                        </a:rPr>
                        <a:t>cide</a:t>
                      </a:r>
                      <a:r>
                        <a:rPr lang="en-ZA" sz="2400" dirty="0">
                          <a:effectLst/>
                        </a:rPr>
                        <a:t> (prefix) refers to the subject on which the act of killing has been done. Learners should identify the bits into which the words have been divided. Look at the examples below:</a:t>
                      </a:r>
                      <a:endParaRPr lang="en-ZA"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ZA"/>
                    </a:p>
                  </a:txBody>
                  <a:tcPr/>
                </a:tc>
                <a:tc hMerge="1">
                  <a:txBody>
                    <a:bodyPr/>
                    <a:lstStyle/>
                    <a:p>
                      <a:endParaRPr lang="en-ZA"/>
                    </a:p>
                  </a:txBody>
                  <a:tcPr/>
                </a:tc>
                <a:tc hMerge="1">
                  <a:txBody>
                    <a:bodyPr/>
                    <a:lstStyle/>
                    <a:p>
                      <a:endParaRPr lang="en-ZA"/>
                    </a:p>
                  </a:txBody>
                  <a:tcPr/>
                </a:tc>
                <a:extLst>
                  <a:ext uri="{0D108BD9-81ED-4DB2-BD59-A6C34878D82A}">
                    <a16:rowId xmlns:a16="http://schemas.microsoft.com/office/drawing/2014/main" val="3488685904"/>
                  </a:ext>
                </a:extLst>
              </a:tr>
              <a:tr h="492815">
                <a:tc>
                  <a:txBody>
                    <a:bodyPr/>
                    <a:lstStyle/>
                    <a:p>
                      <a:pPr>
                        <a:lnSpc>
                          <a:spcPct val="115000"/>
                        </a:lnSpc>
                        <a:spcAft>
                          <a:spcPts val="0"/>
                        </a:spcAft>
                      </a:pPr>
                      <a:r>
                        <a:rPr lang="en-ZA" sz="2400">
                          <a:effectLst/>
                          <a:highlight>
                            <a:srgbClr val="D3D3D3"/>
                          </a:highlight>
                        </a:rPr>
                        <a:t>Word </a:t>
                      </a:r>
                      <a:endParaRPr lang="en-ZA" sz="18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ZA" sz="2400" dirty="0">
                          <a:effectLst/>
                          <a:highlight>
                            <a:srgbClr val="D3D3D3"/>
                          </a:highlight>
                        </a:rPr>
                        <a:t>Break down</a:t>
                      </a:r>
                      <a:endParaRPr lang="en-ZA"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ZA" sz="2400">
                          <a:effectLst/>
                          <a:highlight>
                            <a:srgbClr val="D3D3D3"/>
                          </a:highlight>
                        </a:rPr>
                        <a:t> </a:t>
                      </a:r>
                      <a:endParaRPr lang="en-ZA" sz="18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ZA" sz="2400">
                          <a:effectLst/>
                          <a:highlight>
                            <a:srgbClr val="D3D3D3"/>
                          </a:highlight>
                        </a:rPr>
                        <a:t>Meaning</a:t>
                      </a:r>
                      <a:endParaRPr lang="en-ZA" sz="18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82674716"/>
                  </a:ext>
                </a:extLst>
              </a:tr>
              <a:tr h="802259">
                <a:tc>
                  <a:txBody>
                    <a:bodyPr/>
                    <a:lstStyle/>
                    <a:p>
                      <a:pPr>
                        <a:lnSpc>
                          <a:spcPct val="115000"/>
                        </a:lnSpc>
                        <a:spcAft>
                          <a:spcPts val="0"/>
                        </a:spcAft>
                      </a:pPr>
                      <a:r>
                        <a:rPr lang="en-ZA" sz="2400" dirty="0">
                          <a:effectLst/>
                        </a:rPr>
                        <a:t>genocide</a:t>
                      </a:r>
                      <a:endParaRPr lang="en-ZA"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ZA" sz="2400" dirty="0">
                          <a:effectLst/>
                        </a:rPr>
                        <a:t>Geno + </a:t>
                      </a:r>
                      <a:r>
                        <a:rPr lang="en-ZA" sz="2400" dirty="0" err="1">
                          <a:effectLst/>
                        </a:rPr>
                        <a:t>cide</a:t>
                      </a:r>
                      <a:endParaRPr lang="en-ZA"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ZA" sz="2400" dirty="0">
                          <a:effectLst/>
                        </a:rPr>
                        <a:t>Killing of (-</a:t>
                      </a:r>
                      <a:r>
                        <a:rPr lang="en-ZA" sz="2400" dirty="0" err="1">
                          <a:effectLst/>
                        </a:rPr>
                        <a:t>cide</a:t>
                      </a:r>
                      <a:r>
                        <a:rPr lang="en-ZA" sz="2400" dirty="0">
                          <a:effectLst/>
                        </a:rPr>
                        <a:t>) one’s race (</a:t>
                      </a:r>
                      <a:r>
                        <a:rPr lang="en-ZA" sz="2400" dirty="0" err="1">
                          <a:effectLst/>
                        </a:rPr>
                        <a:t>geno</a:t>
                      </a:r>
                      <a:r>
                        <a:rPr lang="en-ZA" sz="2400" dirty="0">
                          <a:effectLst/>
                        </a:rPr>
                        <a:t>-)</a:t>
                      </a:r>
                      <a:endParaRPr lang="en-ZA"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ZA" sz="2400">
                          <a:effectLst/>
                        </a:rPr>
                        <a:t>Murder of own race</a:t>
                      </a:r>
                      <a:endParaRPr lang="en-ZA" sz="18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20017126"/>
                  </a:ext>
                </a:extLst>
              </a:tr>
              <a:tr h="691497">
                <a:tc>
                  <a:txBody>
                    <a:bodyPr/>
                    <a:lstStyle/>
                    <a:p>
                      <a:pPr>
                        <a:lnSpc>
                          <a:spcPct val="115000"/>
                        </a:lnSpc>
                        <a:spcAft>
                          <a:spcPts val="0"/>
                        </a:spcAft>
                      </a:pPr>
                      <a:r>
                        <a:rPr lang="en-ZA" sz="2400">
                          <a:effectLst/>
                        </a:rPr>
                        <a:t>suicide</a:t>
                      </a:r>
                      <a:endParaRPr lang="en-ZA" sz="18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ZA" sz="2400">
                          <a:effectLst/>
                        </a:rPr>
                        <a:t>Sui + cide</a:t>
                      </a:r>
                      <a:endParaRPr lang="en-ZA" sz="18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ZA" sz="2400" dirty="0">
                          <a:effectLst/>
                        </a:rPr>
                        <a:t>Killing of (-</a:t>
                      </a:r>
                      <a:r>
                        <a:rPr lang="en-ZA" sz="2400" dirty="0" err="1">
                          <a:effectLst/>
                        </a:rPr>
                        <a:t>cide</a:t>
                      </a:r>
                      <a:r>
                        <a:rPr lang="en-ZA" sz="2400" dirty="0">
                          <a:effectLst/>
                        </a:rPr>
                        <a:t>) oneself (sui-)</a:t>
                      </a:r>
                      <a:endParaRPr lang="en-ZA"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ZA" sz="2400">
                          <a:effectLst/>
                        </a:rPr>
                        <a:t>Murder of oneself</a:t>
                      </a:r>
                      <a:endParaRPr lang="en-ZA" sz="18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44310302"/>
                  </a:ext>
                </a:extLst>
              </a:tr>
              <a:tr h="1139510">
                <a:tc>
                  <a:txBody>
                    <a:bodyPr/>
                    <a:lstStyle/>
                    <a:p>
                      <a:pPr>
                        <a:lnSpc>
                          <a:spcPct val="115000"/>
                        </a:lnSpc>
                        <a:spcAft>
                          <a:spcPts val="0"/>
                        </a:spcAft>
                      </a:pPr>
                      <a:r>
                        <a:rPr lang="en-ZA" sz="2400">
                          <a:effectLst/>
                        </a:rPr>
                        <a:t>patricide</a:t>
                      </a:r>
                      <a:endParaRPr lang="en-ZA" sz="18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ZA" sz="2400">
                          <a:effectLst/>
                        </a:rPr>
                        <a:t>Patri + cide</a:t>
                      </a:r>
                      <a:endParaRPr lang="en-ZA" sz="18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ZA" sz="2400" dirty="0">
                          <a:effectLst/>
                        </a:rPr>
                        <a:t>Killing of (-</a:t>
                      </a:r>
                      <a:r>
                        <a:rPr lang="en-ZA" sz="2400" dirty="0" err="1">
                          <a:effectLst/>
                        </a:rPr>
                        <a:t>cide</a:t>
                      </a:r>
                      <a:r>
                        <a:rPr lang="en-ZA" sz="2400" dirty="0">
                          <a:effectLst/>
                        </a:rPr>
                        <a:t>) father (patriarch)</a:t>
                      </a:r>
                      <a:endParaRPr lang="en-ZA"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ZA" sz="2400" dirty="0">
                          <a:effectLst/>
                        </a:rPr>
                        <a:t>Murder of own father</a:t>
                      </a:r>
                      <a:endParaRPr lang="en-ZA"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095574691"/>
                  </a:ext>
                </a:extLst>
              </a:tr>
            </a:tbl>
          </a:graphicData>
        </a:graphic>
      </p:graphicFrame>
    </p:spTree>
    <p:extLst>
      <p:ext uri="{BB962C8B-B14F-4D97-AF65-F5344CB8AC3E}">
        <p14:creationId xmlns:p14="http://schemas.microsoft.com/office/powerpoint/2010/main" val="2503377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solidFill>
                  <a:schemeClr val="accent2">
                    <a:lumMod val="75000"/>
                  </a:schemeClr>
                </a:solidFill>
                <a:effectLst>
                  <a:outerShdw blurRad="38100" dist="38100" dir="2700000" algn="tl">
                    <a:srgbClr val="000000">
                      <a:alpha val="43137"/>
                    </a:srgbClr>
                  </a:outerShdw>
                </a:effectLst>
              </a:rPr>
              <a:t>Feedback to learners on Assessment</a:t>
            </a:r>
            <a:endParaRPr lang="en-ZA" b="1"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70000" lnSpcReduction="20000"/>
          </a:bodyPr>
          <a:lstStyle/>
          <a:p>
            <a:pPr marL="0" indent="0">
              <a:buNone/>
            </a:pPr>
            <a:r>
              <a:rPr lang="en-US" dirty="0"/>
              <a:t>The EA should:</a:t>
            </a:r>
          </a:p>
          <a:p>
            <a:pPr lvl="0"/>
            <a:r>
              <a:rPr lang="en-US" dirty="0"/>
              <a:t>have a Programme of Assessment for the year in Grades10-12 indicating all the dates when the assessment tasks will be written </a:t>
            </a:r>
          </a:p>
          <a:p>
            <a:pPr lvl="0"/>
            <a:r>
              <a:rPr lang="en-US" dirty="0"/>
              <a:t>help with the development, monitoring and supervision of informal assessment of learners in the subject</a:t>
            </a:r>
          </a:p>
          <a:p>
            <a:pPr lvl="0"/>
            <a:r>
              <a:rPr lang="en-US" dirty="0"/>
              <a:t>act as invigilators when formal assessments are administered while the educator focus on marking scripts in the mean time</a:t>
            </a:r>
          </a:p>
          <a:p>
            <a:pPr lvl="0"/>
            <a:r>
              <a:rPr lang="en-US" dirty="0"/>
              <a:t>assist with the marking and recording of assessment activities and feedback on formal assessments should be offered by the subject educator</a:t>
            </a:r>
          </a:p>
          <a:p>
            <a:pPr lvl="0"/>
            <a:r>
              <a:rPr lang="en-US" dirty="0"/>
              <a:t>assist with conducting a diagnostic analysis for all formal SBA to identify content gaps and misconceptions by learners and provide feedback to learners on the findings</a:t>
            </a:r>
          </a:p>
          <a:p>
            <a:pPr lvl="0"/>
            <a:r>
              <a:rPr lang="en-US" dirty="0"/>
              <a:t>help identify learners with barriers and design intervention strategies for extra support and remedial work in the subject.</a:t>
            </a:r>
          </a:p>
          <a:p>
            <a:pPr lvl="0"/>
            <a:endParaRPr lang="en-US" sz="4200" dirty="0"/>
          </a:p>
          <a:p>
            <a:endParaRPr lang="en-ZA" dirty="0"/>
          </a:p>
        </p:txBody>
      </p:sp>
    </p:spTree>
    <p:extLst>
      <p:ext uri="{BB962C8B-B14F-4D97-AF65-F5344CB8AC3E}">
        <p14:creationId xmlns:p14="http://schemas.microsoft.com/office/powerpoint/2010/main" val="3277962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b="1" dirty="0">
              <a:solidFill>
                <a:srgbClr val="C00000"/>
              </a:solidFill>
            </a:endParaRPr>
          </a:p>
          <a:p>
            <a:pPr marL="0" indent="0" algn="ctr">
              <a:buNone/>
            </a:pPr>
            <a:endParaRPr lang="en-US" b="1" dirty="0">
              <a:solidFill>
                <a:srgbClr val="C00000"/>
              </a:solidFill>
            </a:endParaRPr>
          </a:p>
          <a:p>
            <a:pPr marL="0" indent="0" algn="ctr">
              <a:buNone/>
            </a:pPr>
            <a:r>
              <a:rPr lang="en-US" b="1" dirty="0">
                <a:solidFill>
                  <a:srgbClr val="C00000"/>
                </a:solidFill>
              </a:rPr>
              <a:t>ADDITIONAL SUPPORT TO TEACHERS</a:t>
            </a:r>
          </a:p>
        </p:txBody>
      </p:sp>
    </p:spTree>
    <p:extLst>
      <p:ext uri="{BB962C8B-B14F-4D97-AF65-F5344CB8AC3E}">
        <p14:creationId xmlns:p14="http://schemas.microsoft.com/office/powerpoint/2010/main" val="40084868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13063" y="0"/>
            <a:ext cx="6480175" cy="908050"/>
          </a:xfrm>
        </p:spPr>
        <p:txBody>
          <a:bodyPr rtlCol="0">
            <a:normAutofit fontScale="90000"/>
          </a:bodyPr>
          <a:lstStyle/>
          <a:p>
            <a:pPr fontAlgn="auto">
              <a:spcAft>
                <a:spcPts val="0"/>
              </a:spcAft>
              <a:defRPr/>
            </a:pPr>
            <a:br>
              <a:rPr lang="en-ZA" dirty="0">
                <a:effectLst>
                  <a:outerShdw blurRad="38100" dist="38100" dir="2700000" algn="tl">
                    <a:srgbClr val="000000">
                      <a:alpha val="43137"/>
                    </a:srgbClr>
                  </a:outerShdw>
                </a:effectLst>
                <a:latin typeface="Arial Narrow" panose="020B0606020202030204" pitchFamily="34" charset="0"/>
              </a:rPr>
            </a:br>
            <a:r>
              <a:rPr lang="en-ZA" dirty="0">
                <a:effectLst>
                  <a:outerShdw blurRad="38100" dist="38100" dir="2700000" algn="tl">
                    <a:srgbClr val="000000">
                      <a:alpha val="43137"/>
                    </a:srgbClr>
                  </a:outerShdw>
                </a:effectLst>
                <a:latin typeface="Arial Narrow" panose="020B0606020202030204" pitchFamily="34" charset="0"/>
              </a:rPr>
              <a:t>EAs – assisting in classrooms</a:t>
            </a:r>
            <a:br>
              <a:rPr lang="en-ZA" dirty="0">
                <a:effectLst>
                  <a:outerShdw blurRad="38100" dist="38100" dir="2700000" algn="tl">
                    <a:srgbClr val="000000">
                      <a:alpha val="43137"/>
                    </a:srgbClr>
                  </a:outerShdw>
                </a:effectLst>
                <a:latin typeface="Arial Narrow" panose="020B0606020202030204" pitchFamily="34" charset="0"/>
              </a:rPr>
            </a:br>
            <a:r>
              <a:rPr lang="en-ZA" dirty="0">
                <a:effectLst>
                  <a:outerShdw blurRad="38100" dist="38100" dir="2700000" algn="tl">
                    <a:srgbClr val="000000">
                      <a:alpha val="43137"/>
                    </a:srgbClr>
                  </a:outerShdw>
                </a:effectLst>
                <a:latin typeface="Arial Narrow" panose="020B0606020202030204" pitchFamily="34" charset="0"/>
              </a:rPr>
              <a:t>Improving Training: Skills and Knowledge Focus</a:t>
            </a:r>
            <a:br>
              <a:rPr lang="en-ZA" dirty="0">
                <a:effectLst>
                  <a:outerShdw blurRad="38100" dist="38100" dir="2700000" algn="tl">
                    <a:srgbClr val="000000">
                      <a:alpha val="43137"/>
                    </a:srgbClr>
                  </a:outerShdw>
                </a:effectLst>
                <a:latin typeface="Arial Narrow" panose="020B0606020202030204" pitchFamily="34" charset="0"/>
              </a:rPr>
            </a:br>
            <a:endParaRPr lang="en-ZA" dirty="0">
              <a:effectLst>
                <a:outerShdw blurRad="38100" dist="38100" dir="2700000" algn="tl">
                  <a:srgbClr val="000000">
                    <a:alpha val="43137"/>
                  </a:srgbClr>
                </a:outerShdw>
              </a:effectLst>
              <a:latin typeface="Arial Narrow" panose="020B0606020202030204" pitchFamily="34" charset="0"/>
            </a:endParaRPr>
          </a:p>
        </p:txBody>
      </p:sp>
      <p:graphicFrame>
        <p:nvGraphicFramePr>
          <p:cNvPr id="6" name="Content Placeholder 3"/>
          <p:cNvGraphicFramePr>
            <a:graphicFrameLocks/>
          </p:cNvGraphicFramePr>
          <p:nvPr/>
        </p:nvGraphicFramePr>
        <p:xfrm>
          <a:off x="1689100" y="1331913"/>
          <a:ext cx="8928100" cy="4866251"/>
        </p:xfrm>
        <a:graphic>
          <a:graphicData uri="http://schemas.openxmlformats.org/drawingml/2006/table">
            <a:tbl>
              <a:tblPr firstRow="1" bandRow="1">
                <a:tableStyleId>{21E4AEA4-8DFA-4A89-87EB-49C32662AFE0}</a:tableStyleId>
              </a:tblPr>
              <a:tblGrid>
                <a:gridCol w="2003277">
                  <a:extLst>
                    <a:ext uri="{9D8B030D-6E8A-4147-A177-3AD203B41FA5}">
                      <a16:colId xmlns:a16="http://schemas.microsoft.com/office/drawing/2014/main" val="20000"/>
                    </a:ext>
                  </a:extLst>
                </a:gridCol>
                <a:gridCol w="6924823">
                  <a:extLst>
                    <a:ext uri="{9D8B030D-6E8A-4147-A177-3AD203B41FA5}">
                      <a16:colId xmlns:a16="http://schemas.microsoft.com/office/drawing/2014/main" val="20001"/>
                    </a:ext>
                  </a:extLst>
                </a:gridCol>
              </a:tblGrid>
              <a:tr h="342860">
                <a:tc>
                  <a:txBody>
                    <a:bodyPr/>
                    <a:lstStyle/>
                    <a:p>
                      <a:r>
                        <a:rPr lang="en-ZA" sz="1800" dirty="0"/>
                        <a:t>Phase </a:t>
                      </a:r>
                      <a:endParaRPr lang="en-ZA" sz="1800" dirty="0">
                        <a:latin typeface="Arial Narrow" panose="020B0606020202030204" pitchFamily="34" charset="0"/>
                        <a:cs typeface="Arial" panose="020B0604020202020204" pitchFamily="34" charset="0"/>
                      </a:endParaRPr>
                    </a:p>
                  </a:txBody>
                  <a:tcPr marL="68581" marR="68581" marT="34286" marB="34286"/>
                </a:tc>
                <a:tc>
                  <a:txBody>
                    <a:bodyPr/>
                    <a:lstStyle/>
                    <a:p>
                      <a:r>
                        <a:rPr lang="en-ZA" sz="1800" dirty="0"/>
                        <a:t>Suggested Activities </a:t>
                      </a:r>
                      <a:endParaRPr lang="en-ZA" sz="1800" dirty="0">
                        <a:latin typeface="Arial Narrow" panose="020B0606020202030204" pitchFamily="34" charset="0"/>
                        <a:cs typeface="Arial" panose="020B0604020202020204" pitchFamily="34" charset="0"/>
                      </a:endParaRPr>
                    </a:p>
                  </a:txBody>
                  <a:tcPr marL="68581" marR="68581" marT="34286" marB="34286"/>
                </a:tc>
                <a:extLst>
                  <a:ext uri="{0D108BD9-81ED-4DB2-BD59-A6C34878D82A}">
                    <a16:rowId xmlns:a16="http://schemas.microsoft.com/office/drawing/2014/main" val="10000"/>
                  </a:ext>
                </a:extLst>
              </a:tr>
              <a:tr h="2251826">
                <a:tc>
                  <a:txBody>
                    <a:bodyPr/>
                    <a:lstStyle/>
                    <a:p>
                      <a:pPr>
                        <a:lnSpc>
                          <a:spcPct val="107000"/>
                        </a:lnSpc>
                        <a:spcAft>
                          <a:spcPts val="0"/>
                        </a:spcAft>
                      </a:pPr>
                      <a:r>
                        <a:rPr lang="en-US" sz="1800" kern="1200" dirty="0">
                          <a:effectLst/>
                        </a:rPr>
                        <a:t>Foundation and Inter-Sen</a:t>
                      </a:r>
                      <a:r>
                        <a:rPr lang="en-US" sz="1800" kern="1200" baseline="0" dirty="0">
                          <a:effectLst/>
                        </a:rPr>
                        <a:t> Phases</a:t>
                      </a:r>
                      <a:endParaRPr lang="en-ZA" sz="1800" kern="1200" dirty="0">
                        <a:effectLst/>
                      </a:endParaRPr>
                    </a:p>
                    <a:p>
                      <a:pPr>
                        <a:lnSpc>
                          <a:spcPct val="107000"/>
                        </a:lnSpc>
                        <a:spcAft>
                          <a:spcPts val="0"/>
                        </a:spcAft>
                      </a:pPr>
                      <a:r>
                        <a:rPr lang="en-US" sz="1800" kern="1200" dirty="0">
                          <a:effectLst/>
                        </a:rPr>
                        <a:t> </a:t>
                      </a:r>
                      <a:endParaRPr lang="en-ZA" sz="1800" kern="1200" dirty="0">
                        <a:effectLst/>
                      </a:endParaRPr>
                    </a:p>
                    <a:p>
                      <a:pPr>
                        <a:lnSpc>
                          <a:spcPct val="107000"/>
                        </a:lnSpc>
                        <a:spcAft>
                          <a:spcPts val="0"/>
                        </a:spcAft>
                      </a:pPr>
                      <a:r>
                        <a:rPr lang="en-US" sz="1800" kern="1200" dirty="0">
                          <a:effectLst/>
                        </a:rPr>
                        <a:t> </a:t>
                      </a:r>
                      <a:endParaRPr lang="en-ZA" sz="1800" kern="1200" dirty="0">
                        <a:solidFill>
                          <a:schemeClr val="dk1"/>
                        </a:solidFill>
                        <a:effectLst/>
                        <a:latin typeface="Arial Narrow" panose="020B0606020202030204" pitchFamily="34" charset="0"/>
                        <a:ea typeface="+mn-ea"/>
                        <a:cs typeface="+mn-cs"/>
                      </a:endParaRPr>
                    </a:p>
                  </a:txBody>
                  <a:tcPr marL="51436" marR="51436" marT="0" marB="0"/>
                </a:tc>
                <a:tc>
                  <a:txBody>
                    <a:bodyPr/>
                    <a:lstStyle/>
                    <a:p>
                      <a:pPr marL="285750" indent="-285750">
                        <a:lnSpc>
                          <a:spcPct val="107000"/>
                        </a:lnSpc>
                        <a:spcAft>
                          <a:spcPts val="0"/>
                        </a:spcAft>
                        <a:buFont typeface="Arial" panose="020B0604020202020204" pitchFamily="34" charset="0"/>
                        <a:buChar char="•"/>
                      </a:pPr>
                      <a:r>
                        <a:rPr lang="en-US" sz="1800" kern="1200" dirty="0">
                          <a:effectLst/>
                        </a:rPr>
                        <a:t>Improve</a:t>
                      </a:r>
                      <a:r>
                        <a:rPr lang="en-US" sz="1800" kern="1200" baseline="0" dirty="0">
                          <a:effectLst/>
                        </a:rPr>
                        <a:t> foundational skills of reading for meaning and writing</a:t>
                      </a:r>
                    </a:p>
                    <a:p>
                      <a:pPr marL="285750" indent="-285750">
                        <a:lnSpc>
                          <a:spcPct val="107000"/>
                        </a:lnSpc>
                        <a:spcAft>
                          <a:spcPts val="0"/>
                        </a:spcAft>
                        <a:buFont typeface="Arial" panose="020B0604020202020204" pitchFamily="34" charset="0"/>
                        <a:buChar char="•"/>
                      </a:pPr>
                      <a:r>
                        <a:rPr lang="en-US" sz="1800" kern="1200" dirty="0">
                          <a:effectLst/>
                        </a:rPr>
                        <a:t>Create awareness about occupations</a:t>
                      </a:r>
                      <a:endParaRPr lang="en-ZA" sz="1800" kern="1200" dirty="0">
                        <a:effectLst/>
                      </a:endParaRPr>
                    </a:p>
                    <a:p>
                      <a:pPr marL="285750" indent="-285750">
                        <a:lnSpc>
                          <a:spcPct val="107000"/>
                        </a:lnSpc>
                        <a:spcAft>
                          <a:spcPts val="0"/>
                        </a:spcAft>
                        <a:buFont typeface="Arial" panose="020B0604020202020204" pitchFamily="34" charset="0"/>
                        <a:buChar char="•"/>
                      </a:pPr>
                      <a:r>
                        <a:rPr lang="en-US" sz="1800" kern="1200" dirty="0">
                          <a:effectLst/>
                        </a:rPr>
                        <a:t>Instill aspiration to pursue a career</a:t>
                      </a:r>
                    </a:p>
                    <a:p>
                      <a:pPr marL="285750" lvl="0" indent="-285750">
                        <a:buFont typeface="Arial" panose="020B0604020202020204" pitchFamily="34" charset="0"/>
                        <a:buChar char="•"/>
                      </a:pPr>
                      <a:r>
                        <a:rPr lang="en-US" sz="1800" kern="1200" dirty="0">
                          <a:effectLst/>
                        </a:rPr>
                        <a:t>Organize games and plan role-playing activities to show case different careers. </a:t>
                      </a:r>
                      <a:endParaRPr lang="en-ZA" sz="1800" kern="1200" dirty="0">
                        <a:effectLst/>
                      </a:endParaRPr>
                    </a:p>
                    <a:p>
                      <a:pPr marL="285750" indent="-285750">
                        <a:buFont typeface="Arial" panose="020B0604020202020204" pitchFamily="34" charset="0"/>
                        <a:buChar char="•"/>
                      </a:pPr>
                      <a:r>
                        <a:rPr lang="en-US" sz="1800" kern="1200" dirty="0">
                          <a:effectLst/>
                        </a:rPr>
                        <a:t>Assist in the development of Self-concept. </a:t>
                      </a:r>
                    </a:p>
                    <a:p>
                      <a:pPr marL="285750" indent="-285750">
                        <a:buFont typeface="Arial" panose="020B0604020202020204" pitchFamily="34" charset="0"/>
                        <a:buChar char="•"/>
                      </a:pPr>
                      <a:r>
                        <a:rPr lang="en-US" sz="1800" kern="1200" dirty="0">
                          <a:effectLst/>
                        </a:rPr>
                        <a:t>Source and disseminate worksheets to assisting learners in building positive Self-concept and understanding themselves better</a:t>
                      </a:r>
                      <a:endParaRPr lang="en-ZA" sz="1800" kern="1200" dirty="0">
                        <a:solidFill>
                          <a:schemeClr val="dk1"/>
                        </a:solidFill>
                        <a:effectLst/>
                        <a:latin typeface="Arial Narrow" panose="020B0606020202030204" pitchFamily="34" charset="0"/>
                        <a:ea typeface="+mn-ea"/>
                        <a:cs typeface="+mn-cs"/>
                      </a:endParaRPr>
                    </a:p>
                  </a:txBody>
                  <a:tcPr marL="51436" marR="51436" marT="0" marB="0"/>
                </a:tc>
                <a:extLst>
                  <a:ext uri="{0D108BD9-81ED-4DB2-BD59-A6C34878D82A}">
                    <a16:rowId xmlns:a16="http://schemas.microsoft.com/office/drawing/2014/main" val="10001"/>
                  </a:ext>
                </a:extLst>
              </a:tr>
              <a:tr h="2271001">
                <a:tc>
                  <a:txBody>
                    <a:bodyPr/>
                    <a:lstStyle/>
                    <a:p>
                      <a:pPr>
                        <a:lnSpc>
                          <a:spcPct val="107000"/>
                        </a:lnSpc>
                        <a:spcAft>
                          <a:spcPts val="0"/>
                        </a:spcAft>
                      </a:pPr>
                      <a:r>
                        <a:rPr lang="en-US" sz="1800" kern="1200" dirty="0">
                          <a:effectLst/>
                        </a:rPr>
                        <a:t>Further Education and Training Phase</a:t>
                      </a:r>
                      <a:endParaRPr lang="en-ZA" sz="1800" kern="1200" dirty="0">
                        <a:solidFill>
                          <a:schemeClr val="dk1"/>
                        </a:solidFill>
                        <a:effectLst/>
                        <a:latin typeface="Arial Narrow" panose="020B0606020202030204" pitchFamily="34" charset="0"/>
                        <a:ea typeface="+mn-ea"/>
                        <a:cs typeface="+mn-cs"/>
                      </a:endParaRPr>
                    </a:p>
                  </a:txBody>
                  <a:tcPr marL="51436" marR="51436" marT="0" marB="0"/>
                </a:tc>
                <a:tc>
                  <a:txBody>
                    <a:bodyPr/>
                    <a:lstStyle/>
                    <a:p>
                      <a:pPr marL="285750" indent="-285750">
                        <a:lnSpc>
                          <a:spcPct val="107000"/>
                        </a:lnSpc>
                        <a:spcAft>
                          <a:spcPts val="0"/>
                        </a:spcAft>
                        <a:buFont typeface="Arial" panose="020B0604020202020204" pitchFamily="34" charset="0"/>
                        <a:buChar char="•"/>
                      </a:pPr>
                      <a:r>
                        <a:rPr lang="en-US" sz="1800" kern="1200" dirty="0">
                          <a:effectLst/>
                        </a:rPr>
                        <a:t>Facilitate sound career planning decisions based of informed choices about Post School Education and Training (PSET) opportunities</a:t>
                      </a:r>
                      <a:endParaRPr lang="en-ZA" sz="1800" kern="1200" dirty="0">
                        <a:effectLst/>
                      </a:endParaRPr>
                    </a:p>
                    <a:p>
                      <a:pPr marL="285750" indent="-285750">
                        <a:lnSpc>
                          <a:spcPct val="107000"/>
                        </a:lnSpc>
                        <a:spcAft>
                          <a:spcPts val="0"/>
                        </a:spcAft>
                        <a:buFont typeface="Arial" panose="020B0604020202020204" pitchFamily="34" charset="0"/>
                        <a:buChar char="•"/>
                      </a:pPr>
                      <a:r>
                        <a:rPr lang="en-US" sz="1800" kern="1200" dirty="0">
                          <a:effectLst/>
                        </a:rPr>
                        <a:t>Timely application for admission to relevant programmers</a:t>
                      </a:r>
                      <a:endParaRPr lang="en-ZA" sz="1800" kern="1200" dirty="0">
                        <a:effectLst/>
                      </a:endParaRPr>
                    </a:p>
                    <a:p>
                      <a:pPr marL="285750" indent="-285750">
                        <a:lnSpc>
                          <a:spcPct val="107000"/>
                        </a:lnSpc>
                        <a:spcAft>
                          <a:spcPts val="0"/>
                        </a:spcAft>
                        <a:buFont typeface="Arial" panose="020B0604020202020204" pitchFamily="34" charset="0"/>
                        <a:buChar char="•"/>
                      </a:pPr>
                      <a:r>
                        <a:rPr lang="en-US" sz="1800" kern="1200" dirty="0">
                          <a:effectLst/>
                        </a:rPr>
                        <a:t>Applications for funding;</a:t>
                      </a:r>
                    </a:p>
                    <a:p>
                      <a:pPr marL="285750" lvl="0" indent="-285750">
                        <a:buFont typeface="Arial" panose="020B0604020202020204" pitchFamily="34" charset="0"/>
                        <a:buChar char="•"/>
                      </a:pPr>
                      <a:r>
                        <a:rPr lang="en-US" sz="1800" kern="1200" dirty="0">
                          <a:effectLst/>
                        </a:rPr>
                        <a:t>Assist learners in recognizing progression routes from their subjects and think about how they may be used in the world of work</a:t>
                      </a:r>
                      <a:endParaRPr lang="en-ZA" sz="1800" kern="1200" dirty="0">
                        <a:effectLst/>
                      </a:endParaRPr>
                    </a:p>
                    <a:p>
                      <a:pPr marL="285750" lvl="0" indent="-285750">
                        <a:buFont typeface="Arial" panose="020B0604020202020204" pitchFamily="34" charset="0"/>
                        <a:buChar char="•"/>
                      </a:pPr>
                      <a:r>
                        <a:rPr lang="en-US" sz="1800" kern="1200" dirty="0">
                          <a:effectLst/>
                        </a:rPr>
                        <a:t>Provide information about study and career-related matters e.g. PSET opportunities, labor market, occupations in high demand etc.</a:t>
                      </a:r>
                      <a:endParaRPr lang="en-ZA" sz="1800" kern="1200" dirty="0">
                        <a:solidFill>
                          <a:schemeClr val="dk1"/>
                        </a:solidFill>
                        <a:effectLst/>
                        <a:latin typeface="Arial Narrow" panose="020B0606020202030204" pitchFamily="34" charset="0"/>
                        <a:ea typeface="+mn-ea"/>
                        <a:cs typeface="+mn-cs"/>
                      </a:endParaRPr>
                    </a:p>
                  </a:txBody>
                  <a:tcPr marL="51436" marR="51436" marT="0" marB="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4876079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6563" y="693738"/>
            <a:ext cx="8493125" cy="909637"/>
          </a:xfrm>
        </p:spPr>
        <p:txBody>
          <a:bodyPr rtlCol="0">
            <a:normAutofit fontScale="90000"/>
          </a:bodyPr>
          <a:lstStyle/>
          <a:p>
            <a:pPr fontAlgn="auto">
              <a:spcAft>
                <a:spcPts val="0"/>
              </a:spcAft>
              <a:defRPr/>
            </a:pPr>
            <a:br>
              <a:rPr lang="en-ZA" sz="3000" dirty="0">
                <a:effectLst>
                  <a:outerShdw blurRad="38100" dist="38100" dir="2700000" algn="tl">
                    <a:srgbClr val="000000">
                      <a:alpha val="43137"/>
                    </a:srgbClr>
                  </a:outerShdw>
                </a:effectLst>
                <a:latin typeface="Arial Narrow" panose="020B0606020202030204" pitchFamily="34" charset="0"/>
              </a:rPr>
            </a:br>
            <a:r>
              <a:rPr lang="en-ZA" sz="3000" dirty="0">
                <a:effectLst>
                  <a:outerShdw blurRad="38100" dist="38100" dir="2700000" algn="tl">
                    <a:srgbClr val="000000">
                      <a:alpha val="43137"/>
                    </a:srgbClr>
                  </a:outerShdw>
                </a:effectLst>
                <a:latin typeface="Arial Narrow" panose="020B0606020202030204" pitchFamily="34" charset="0"/>
              </a:rPr>
              <a:t>EAs – assisting in classrooms</a:t>
            </a:r>
            <a:br>
              <a:rPr lang="en-ZA" sz="3000" dirty="0">
                <a:effectLst>
                  <a:outerShdw blurRad="38100" dist="38100" dir="2700000" algn="tl">
                    <a:srgbClr val="000000">
                      <a:alpha val="43137"/>
                    </a:srgbClr>
                  </a:outerShdw>
                </a:effectLst>
                <a:latin typeface="Arial Narrow" panose="020B0606020202030204" pitchFamily="34" charset="0"/>
              </a:rPr>
            </a:br>
            <a:r>
              <a:rPr lang="en-ZA" sz="3000" dirty="0">
                <a:effectLst>
                  <a:outerShdw blurRad="38100" dist="38100" dir="2700000" algn="tl">
                    <a:srgbClr val="000000">
                      <a:alpha val="43137"/>
                    </a:srgbClr>
                  </a:outerShdw>
                </a:effectLst>
                <a:latin typeface="Arial Narrow" panose="020B0606020202030204" pitchFamily="34" charset="0"/>
              </a:rPr>
              <a:t>Provision of Remediation Support</a:t>
            </a:r>
            <a:br>
              <a:rPr lang="en-ZA" sz="3000" dirty="0">
                <a:effectLst>
                  <a:outerShdw blurRad="38100" dist="38100" dir="2700000" algn="tl">
                    <a:srgbClr val="000000">
                      <a:alpha val="43137"/>
                    </a:srgbClr>
                  </a:outerShdw>
                </a:effectLst>
                <a:latin typeface="Arial Narrow" panose="020B0606020202030204" pitchFamily="34" charset="0"/>
              </a:rPr>
            </a:br>
            <a:endParaRPr lang="en-ZA" sz="3000" dirty="0">
              <a:effectLst>
                <a:outerShdw blurRad="38100" dist="38100" dir="2700000" algn="tl">
                  <a:srgbClr val="000000">
                    <a:alpha val="43137"/>
                  </a:srgbClr>
                </a:outerShdw>
              </a:effectLst>
              <a:latin typeface="Arial Narrow" panose="020B0606020202030204" pitchFamily="34" charset="0"/>
            </a:endParaRPr>
          </a:p>
        </p:txBody>
      </p:sp>
      <p:sp>
        <p:nvSpPr>
          <p:cNvPr id="3" name="Content Placeholder 2"/>
          <p:cNvSpPr>
            <a:spLocks noGrp="1"/>
          </p:cNvSpPr>
          <p:nvPr>
            <p:ph idx="1"/>
          </p:nvPr>
        </p:nvSpPr>
        <p:spPr>
          <a:xfrm>
            <a:off x="1706563" y="1484313"/>
            <a:ext cx="8713787" cy="5218112"/>
          </a:xfrm>
        </p:spPr>
        <p:txBody>
          <a:bodyPr rtlCol="0"/>
          <a:lstStyle/>
          <a:p>
            <a:pPr fontAlgn="auto">
              <a:spcAft>
                <a:spcPts val="0"/>
              </a:spcAft>
              <a:defRPr/>
            </a:pPr>
            <a:r>
              <a:rPr lang="en-ZA" sz="2625" dirty="0">
                <a:latin typeface="Arial Narrow" panose="020B0606020202030204" pitchFamily="34" charset="0"/>
              </a:rPr>
              <a:t>Under the guidance of the teacher, the EAs will be orientated to assist in the following (</a:t>
            </a:r>
            <a:r>
              <a:rPr lang="en-ZA" sz="2625" b="1" dirty="0">
                <a:latin typeface="Arial Narrow" panose="020B0606020202030204" pitchFamily="34" charset="0"/>
              </a:rPr>
              <a:t>Buddy Support</a:t>
            </a:r>
            <a:r>
              <a:rPr lang="en-ZA" sz="2625" dirty="0">
                <a:latin typeface="Arial Narrow" panose="020B0606020202030204" pitchFamily="34" charset="0"/>
              </a:rPr>
              <a:t>):</a:t>
            </a:r>
          </a:p>
          <a:p>
            <a:pPr lvl="1" fontAlgn="auto">
              <a:spcAft>
                <a:spcPts val="0"/>
              </a:spcAft>
              <a:defRPr/>
            </a:pPr>
            <a:r>
              <a:rPr lang="en-ZA" sz="2925" b="1" dirty="0">
                <a:latin typeface="Arial Narrow" panose="020B0606020202030204" pitchFamily="34" charset="0"/>
              </a:rPr>
              <a:t>Homework assistance - </a:t>
            </a:r>
            <a:r>
              <a:rPr lang="en-ZA" sz="2925" dirty="0">
                <a:latin typeface="Arial Narrow" panose="020B0606020202030204" pitchFamily="34" charset="0"/>
              </a:rPr>
              <a:t>One-on-One assistance to struggling learners</a:t>
            </a:r>
          </a:p>
          <a:p>
            <a:pPr lvl="1" fontAlgn="auto">
              <a:spcAft>
                <a:spcPts val="0"/>
              </a:spcAft>
              <a:defRPr/>
            </a:pPr>
            <a:r>
              <a:rPr lang="en-ZA" sz="2925" b="1" dirty="0">
                <a:latin typeface="Arial Narrow" panose="020B0606020202030204" pitchFamily="34" charset="0"/>
              </a:rPr>
              <a:t>Task/ Question Analysis – </a:t>
            </a:r>
            <a:r>
              <a:rPr lang="en-ZA" sz="2925" dirty="0">
                <a:latin typeface="Arial Narrow" panose="020B0606020202030204" pitchFamily="34" charset="0"/>
              </a:rPr>
              <a:t>Assisting to deal with complex tasks/ questions</a:t>
            </a:r>
            <a:r>
              <a:rPr lang="en-ZA" sz="2925" b="1" dirty="0">
                <a:latin typeface="Arial Narrow" panose="020B0606020202030204" pitchFamily="34" charset="0"/>
              </a:rPr>
              <a:t>;</a:t>
            </a:r>
          </a:p>
          <a:p>
            <a:pPr lvl="1" fontAlgn="auto">
              <a:spcAft>
                <a:spcPts val="0"/>
              </a:spcAft>
              <a:defRPr/>
            </a:pPr>
            <a:r>
              <a:rPr lang="en-ZA" sz="2925" b="1" dirty="0">
                <a:latin typeface="Arial Narrow" panose="020B0606020202030204" pitchFamily="34" charset="0"/>
              </a:rPr>
              <a:t>Summarising notes as teachers teach to facilitate learner support afterwards;</a:t>
            </a:r>
          </a:p>
          <a:p>
            <a:pPr lvl="1" fontAlgn="auto">
              <a:spcAft>
                <a:spcPts val="0"/>
              </a:spcAft>
              <a:defRPr/>
            </a:pPr>
            <a:r>
              <a:rPr lang="en-ZA" sz="2925" b="1" dirty="0">
                <a:latin typeface="Arial Narrow" panose="020B0606020202030204" pitchFamily="34" charset="0"/>
              </a:rPr>
              <a:t>Assist in the creation and support peer learning groups</a:t>
            </a:r>
            <a:endParaRPr lang="en-ZA" sz="2925" dirty="0">
              <a:latin typeface="Arial Narrow" panose="020B0606020202030204" pitchFamily="34" charset="0"/>
            </a:endParaRPr>
          </a:p>
        </p:txBody>
      </p:sp>
      <p:pic>
        <p:nvPicPr>
          <p:cNvPr id="84996" name="Picture 1" descr="Economic Recovery Plan Logo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2938" y="3175"/>
            <a:ext cx="18859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7" name="Picture 2" descr="Department of Education Intran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3013" y="0"/>
            <a:ext cx="1952625"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8"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0213" y="65088"/>
            <a:ext cx="2082800"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65701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210312"/>
            <a:ext cx="8229600" cy="1033272"/>
          </a:xfrm>
        </p:spPr>
        <p:txBody>
          <a:bodyPr>
            <a:normAutofit/>
          </a:bodyPr>
          <a:lstStyle/>
          <a:p>
            <a:r>
              <a:rPr lang="en-ZA" b="1" dirty="0">
                <a:solidFill>
                  <a:srgbClr val="C00000"/>
                </a:solidFill>
              </a:rPr>
              <a:t>READING CHAMPIONS</a:t>
            </a:r>
          </a:p>
        </p:txBody>
      </p:sp>
      <p:sp>
        <p:nvSpPr>
          <p:cNvPr id="5" name="Content Placeholder 4"/>
          <p:cNvSpPr>
            <a:spLocks noGrp="1"/>
          </p:cNvSpPr>
          <p:nvPr>
            <p:ph idx="1"/>
          </p:nvPr>
        </p:nvSpPr>
        <p:spPr/>
        <p:txBody>
          <a:bodyPr>
            <a:normAutofit fontScale="85000" lnSpcReduction="20000"/>
          </a:bodyPr>
          <a:lstStyle/>
          <a:p>
            <a:pPr lvl="0">
              <a:spcBef>
                <a:spcPts val="0"/>
              </a:spcBef>
              <a:buFont typeface="Symbol" panose="05050102010706020507" pitchFamily="18" charset="2"/>
              <a:buChar char=""/>
            </a:pPr>
            <a:r>
              <a:rPr lang="en-ZA" dirty="0">
                <a:latin typeface="Arial Narrow" panose="020B0606020202030204" pitchFamily="34" charset="0"/>
                <a:cs typeface="Calibri" panose="020F0502020204030204" pitchFamily="34" charset="0"/>
              </a:rPr>
              <a:t>Support teachers who teach reading</a:t>
            </a:r>
            <a:endParaRPr lang="en-US" dirty="0"/>
          </a:p>
          <a:p>
            <a:pPr lvl="0">
              <a:spcBef>
                <a:spcPts val="0"/>
              </a:spcBef>
              <a:buFont typeface="Symbol" panose="05050102010706020507" pitchFamily="18" charset="2"/>
              <a:buChar char=""/>
            </a:pPr>
            <a:r>
              <a:rPr lang="en-ZA" dirty="0">
                <a:latin typeface="Arial Narrow" panose="020B0606020202030204" pitchFamily="34" charset="0"/>
                <a:cs typeface="Calibri" panose="020F0502020204030204" pitchFamily="34" charset="0"/>
              </a:rPr>
              <a:t>Assist teachers to manage reading</a:t>
            </a:r>
            <a:endParaRPr lang="en-US" dirty="0"/>
          </a:p>
          <a:p>
            <a:pPr lvl="0">
              <a:spcBef>
                <a:spcPts val="0"/>
              </a:spcBef>
              <a:buFont typeface="Symbol" panose="05050102010706020507" pitchFamily="18" charset="2"/>
              <a:buChar char=""/>
            </a:pPr>
            <a:r>
              <a:rPr lang="en-ZA" dirty="0">
                <a:latin typeface="Arial Narrow" panose="020B0606020202030204" pitchFamily="34" charset="0"/>
                <a:cs typeface="Calibri" panose="020F0502020204030204" pitchFamily="34" charset="0"/>
              </a:rPr>
              <a:t>Assist teachers in promoting a reading culture in the school and its community</a:t>
            </a:r>
            <a:endParaRPr lang="en-US" dirty="0"/>
          </a:p>
          <a:p>
            <a:pPr lvl="0">
              <a:spcBef>
                <a:spcPts val="0"/>
              </a:spcBef>
              <a:buFont typeface="Symbol" panose="05050102010706020507" pitchFamily="18" charset="2"/>
              <a:buChar char=""/>
            </a:pPr>
            <a:r>
              <a:rPr lang="en-ZA" dirty="0">
                <a:latin typeface="Arial Narrow" panose="020B0606020202030204" pitchFamily="34" charset="0"/>
                <a:cs typeface="Calibri" panose="020F0502020204030204" pitchFamily="34" charset="0"/>
              </a:rPr>
              <a:t>Provide support to learners in schools who have lost teaching and learning time by supporting their reading development by:</a:t>
            </a:r>
            <a:endParaRPr lang="en-US" dirty="0"/>
          </a:p>
          <a:p>
            <a:pPr lvl="0">
              <a:spcBef>
                <a:spcPts val="0"/>
              </a:spcBef>
              <a:buFont typeface="Wingdings" panose="05000000000000000000" pitchFamily="2" charset="2"/>
              <a:buChar char=""/>
            </a:pPr>
            <a:r>
              <a:rPr lang="en-ZA" dirty="0">
                <a:latin typeface="Arial Narrow" panose="020B0606020202030204" pitchFamily="34" charset="0"/>
                <a:cs typeface="Calibri" panose="020F0502020204030204" pitchFamily="34" charset="0"/>
              </a:rPr>
              <a:t>Helping to set up reading corners and monitor the issuing and return of books;</a:t>
            </a:r>
            <a:endParaRPr lang="en-US" dirty="0"/>
          </a:p>
          <a:p>
            <a:pPr lvl="0">
              <a:spcBef>
                <a:spcPts val="0"/>
              </a:spcBef>
              <a:buFont typeface="Wingdings" panose="05000000000000000000" pitchFamily="2" charset="2"/>
              <a:buChar char=""/>
            </a:pPr>
            <a:r>
              <a:rPr lang="en-ZA" dirty="0">
                <a:latin typeface="Arial Narrow" panose="020B0606020202030204" pitchFamily="34" charset="0"/>
                <a:cs typeface="Calibri" panose="020F0502020204030204" pitchFamily="34" charset="0"/>
              </a:rPr>
              <a:t>Helping to set up and manage Reading Clubs;</a:t>
            </a:r>
            <a:endParaRPr lang="en-US" dirty="0"/>
          </a:p>
          <a:p>
            <a:pPr lvl="0">
              <a:spcBef>
                <a:spcPts val="0"/>
              </a:spcBef>
              <a:buFont typeface="Wingdings" panose="05000000000000000000" pitchFamily="2" charset="2"/>
              <a:buChar char=""/>
            </a:pPr>
            <a:r>
              <a:rPr lang="en-ZA" dirty="0">
                <a:latin typeface="Arial Narrow" panose="020B0606020202030204" pitchFamily="34" charset="0"/>
                <a:cs typeface="Calibri" panose="020F0502020204030204" pitchFamily="34" charset="0"/>
              </a:rPr>
              <a:t>Involving children in reading and literacy activities; </a:t>
            </a:r>
            <a:endParaRPr lang="en-US" dirty="0"/>
          </a:p>
          <a:p>
            <a:pPr lvl="0">
              <a:spcBef>
                <a:spcPts val="0"/>
              </a:spcBef>
              <a:buFont typeface="Wingdings" panose="05000000000000000000" pitchFamily="2" charset="2"/>
              <a:buChar char=""/>
            </a:pPr>
            <a:r>
              <a:rPr lang="en-ZA" dirty="0">
                <a:latin typeface="Arial Narrow" panose="020B0606020202030204" pitchFamily="34" charset="0"/>
                <a:cs typeface="Calibri" panose="020F0502020204030204" pitchFamily="34" charset="0"/>
              </a:rPr>
              <a:t>Organising story-telling and story-sharing activities for children;</a:t>
            </a:r>
            <a:endParaRPr lang="en-US" dirty="0"/>
          </a:p>
          <a:p>
            <a:pPr lvl="0">
              <a:spcBef>
                <a:spcPts val="0"/>
              </a:spcBef>
              <a:buFont typeface="Wingdings" panose="05000000000000000000" pitchFamily="2" charset="2"/>
              <a:buChar char=""/>
            </a:pPr>
            <a:r>
              <a:rPr lang="en-ZA" dirty="0">
                <a:latin typeface="Arial Narrow" panose="020B0606020202030204" pitchFamily="34" charset="0"/>
                <a:cs typeface="Calibri" panose="020F0502020204030204" pitchFamily="34" charset="0"/>
              </a:rPr>
              <a:t>Organising reading festivals;</a:t>
            </a:r>
            <a:endParaRPr lang="en-US" dirty="0"/>
          </a:p>
          <a:p>
            <a:pPr lvl="0">
              <a:spcBef>
                <a:spcPts val="0"/>
              </a:spcBef>
              <a:buFont typeface="Wingdings" panose="05000000000000000000" pitchFamily="2" charset="2"/>
              <a:buChar char=""/>
            </a:pPr>
            <a:r>
              <a:rPr lang="en-ZA" dirty="0">
                <a:latin typeface="Arial Narrow" panose="020B0606020202030204" pitchFamily="34" charset="0"/>
                <a:cs typeface="Calibri" panose="020F0502020204030204" pitchFamily="34" charset="0"/>
              </a:rPr>
              <a:t>Campaigning for Read to Lead</a:t>
            </a:r>
            <a:endParaRPr lang="en-US" dirty="0"/>
          </a:p>
          <a:p>
            <a:pPr lvl="0" algn="just">
              <a:spcBef>
                <a:spcPts val="0"/>
              </a:spcBef>
              <a:buFont typeface="Wingdings" panose="05000000000000000000" pitchFamily="2" charset="2"/>
              <a:buChar char=""/>
            </a:pPr>
            <a:r>
              <a:rPr lang="en-ZA" dirty="0">
                <a:latin typeface="Arial Narrow" panose="020B0606020202030204" pitchFamily="34" charset="0"/>
                <a:cs typeface="Calibri" panose="020F0502020204030204" pitchFamily="34" charset="0"/>
              </a:rPr>
              <a:t>Be the link between schools and parents by ensuring that learners take books home and that they read them.</a:t>
            </a:r>
            <a:endParaRPr lang="en-US" dirty="0"/>
          </a:p>
          <a:p>
            <a:endParaRPr lang="en-ZA" dirty="0"/>
          </a:p>
        </p:txBody>
      </p:sp>
    </p:spTree>
    <p:extLst>
      <p:ext uri="{BB962C8B-B14F-4D97-AF65-F5344CB8AC3E}">
        <p14:creationId xmlns:p14="http://schemas.microsoft.com/office/powerpoint/2010/main" val="8087121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0"/>
            <a:ext cx="8229600" cy="1024128"/>
          </a:xfrm>
        </p:spPr>
        <p:txBody>
          <a:bodyPr>
            <a:normAutofit/>
          </a:bodyPr>
          <a:lstStyle/>
          <a:p>
            <a:r>
              <a:rPr lang="en-ZA" sz="2800" b="1" dirty="0" err="1">
                <a:solidFill>
                  <a:srgbClr val="C0504D">
                    <a:lumMod val="75000"/>
                  </a:srgbClr>
                </a:solidFill>
              </a:rPr>
              <a:t>eCADRES</a:t>
            </a:r>
            <a:r>
              <a:rPr lang="en-ZA" sz="2800" b="1" dirty="0">
                <a:solidFill>
                  <a:srgbClr val="C0504D">
                    <a:lumMod val="75000"/>
                  </a:srgbClr>
                </a:solidFill>
              </a:rPr>
              <a:t>/ICT CHAMPIONS</a:t>
            </a:r>
            <a:endParaRPr lang="en-ZA" dirty="0"/>
          </a:p>
        </p:txBody>
      </p:sp>
      <p:sp>
        <p:nvSpPr>
          <p:cNvPr id="5" name="Content Placeholder 4"/>
          <p:cNvSpPr>
            <a:spLocks noGrp="1"/>
          </p:cNvSpPr>
          <p:nvPr>
            <p:ph idx="1"/>
          </p:nvPr>
        </p:nvSpPr>
        <p:spPr>
          <a:xfrm>
            <a:off x="609600" y="941832"/>
            <a:ext cx="10972800" cy="5797296"/>
          </a:xfrm>
        </p:spPr>
        <p:txBody>
          <a:bodyPr>
            <a:normAutofit lnSpcReduction="10000"/>
          </a:bodyPr>
          <a:lstStyle/>
          <a:p>
            <a:pPr marL="0" lvl="0" indent="0">
              <a:buNone/>
              <a:defRPr/>
            </a:pPr>
            <a:r>
              <a:rPr lang="en-ZA" sz="1800" b="1" dirty="0">
                <a:solidFill>
                  <a:prstClr val="black"/>
                </a:solidFill>
              </a:rPr>
              <a:t>Before the lesson</a:t>
            </a:r>
            <a:r>
              <a:rPr lang="en-ZA" sz="1800" dirty="0">
                <a:solidFill>
                  <a:prstClr val="black"/>
                </a:solidFill>
              </a:rPr>
              <a:t>:</a:t>
            </a:r>
          </a:p>
          <a:p>
            <a:pPr lvl="0">
              <a:defRPr/>
            </a:pPr>
            <a:r>
              <a:rPr lang="en-ZA" sz="1800" dirty="0">
                <a:solidFill>
                  <a:prstClr val="black"/>
                </a:solidFill>
              </a:rPr>
              <a:t>Ensures compliance to COVID-19 protocols </a:t>
            </a:r>
          </a:p>
          <a:p>
            <a:pPr lvl="0">
              <a:defRPr/>
            </a:pPr>
            <a:r>
              <a:rPr lang="en-ZA" sz="1800" dirty="0">
                <a:solidFill>
                  <a:prstClr val="black"/>
                </a:solidFill>
              </a:rPr>
              <a:t>Check if all IT equipment are fully functional and distributes ICT resources for use </a:t>
            </a:r>
          </a:p>
          <a:p>
            <a:pPr lvl="0">
              <a:defRPr/>
            </a:pPr>
            <a:r>
              <a:rPr lang="en-ZA" sz="1800" dirty="0">
                <a:solidFill>
                  <a:prstClr val="black"/>
                </a:solidFill>
              </a:rPr>
              <a:t>Compile a register with serial numbers of the teachers and learners’ devices</a:t>
            </a:r>
          </a:p>
          <a:p>
            <a:pPr lvl="0">
              <a:defRPr/>
            </a:pPr>
            <a:r>
              <a:rPr lang="en-ZA" sz="1800" dirty="0">
                <a:solidFill>
                  <a:prstClr val="black"/>
                </a:solidFill>
              </a:rPr>
              <a:t>Apprises the teacher of absence or any matter that warrants the teacher’s attention </a:t>
            </a:r>
          </a:p>
          <a:p>
            <a:pPr marL="0" lvl="0" indent="0">
              <a:buNone/>
              <a:defRPr/>
            </a:pPr>
            <a:r>
              <a:rPr lang="en-ZA" sz="1800" b="1" dirty="0">
                <a:solidFill>
                  <a:prstClr val="black"/>
                </a:solidFill>
              </a:rPr>
              <a:t>During the lesson:</a:t>
            </a:r>
          </a:p>
          <a:p>
            <a:pPr lvl="0">
              <a:defRPr/>
            </a:pPr>
            <a:r>
              <a:rPr lang="en-ZA" sz="1800" dirty="0">
                <a:solidFill>
                  <a:prstClr val="black"/>
                </a:solidFill>
              </a:rPr>
              <a:t>Ensures that learners follow the teacher’s instructions.</a:t>
            </a:r>
          </a:p>
          <a:p>
            <a:pPr lvl="0">
              <a:defRPr/>
            </a:pPr>
            <a:r>
              <a:rPr lang="en-ZA" sz="1800" dirty="0">
                <a:solidFill>
                  <a:prstClr val="black"/>
                </a:solidFill>
              </a:rPr>
              <a:t>Distributes IT equipment to be used learners during the lesson.</a:t>
            </a:r>
          </a:p>
          <a:p>
            <a:pPr lvl="0">
              <a:defRPr/>
            </a:pPr>
            <a:r>
              <a:rPr lang="en-ZA" sz="1800" dirty="0">
                <a:solidFill>
                  <a:prstClr val="black"/>
                </a:solidFill>
              </a:rPr>
              <a:t>Establishes, where possible, problems that could be created by non-detection of learner challenges like poor vision or difficulty with hearing.</a:t>
            </a:r>
          </a:p>
          <a:p>
            <a:pPr lvl="0">
              <a:defRPr/>
            </a:pPr>
            <a:r>
              <a:rPr lang="en-ZA" sz="1800" dirty="0">
                <a:solidFill>
                  <a:prstClr val="black"/>
                </a:solidFill>
              </a:rPr>
              <a:t>Observes and notes those learners that might be struggling during the lesson and brings them to the attention of the teacher.</a:t>
            </a:r>
          </a:p>
          <a:p>
            <a:pPr lvl="0">
              <a:defRPr/>
            </a:pPr>
            <a:r>
              <a:rPr lang="en-ZA" sz="1800" dirty="0">
                <a:solidFill>
                  <a:prstClr val="black"/>
                </a:solidFill>
              </a:rPr>
              <a:t>Assists, monitors and supports group activities.</a:t>
            </a:r>
          </a:p>
          <a:p>
            <a:pPr marL="0" lvl="0" indent="0">
              <a:buNone/>
              <a:defRPr/>
            </a:pPr>
            <a:r>
              <a:rPr lang="en-ZA" sz="1800" b="1" dirty="0">
                <a:solidFill>
                  <a:prstClr val="black"/>
                </a:solidFill>
              </a:rPr>
              <a:t>After the lesson: </a:t>
            </a:r>
          </a:p>
          <a:p>
            <a:pPr lvl="0">
              <a:defRPr/>
            </a:pPr>
            <a:r>
              <a:rPr lang="en-ZA" sz="1800" dirty="0">
                <a:solidFill>
                  <a:prstClr val="black"/>
                </a:solidFill>
              </a:rPr>
              <a:t>Collects IT resource from the learners if applicable.</a:t>
            </a:r>
          </a:p>
          <a:p>
            <a:pPr lvl="0">
              <a:defRPr/>
            </a:pPr>
            <a:r>
              <a:rPr lang="en-ZA" sz="1800" dirty="0">
                <a:solidFill>
                  <a:prstClr val="black"/>
                </a:solidFill>
              </a:rPr>
              <a:t>Check all the IT equipment are in good working order.</a:t>
            </a:r>
          </a:p>
          <a:p>
            <a:pPr lvl="0">
              <a:defRPr/>
            </a:pPr>
            <a:r>
              <a:rPr lang="en-ZA" sz="1800" dirty="0">
                <a:solidFill>
                  <a:prstClr val="black"/>
                </a:solidFill>
              </a:rPr>
              <a:t>Notes the learners with content gaps for assistance during intervention classes.</a:t>
            </a:r>
          </a:p>
          <a:p>
            <a:pPr lvl="0">
              <a:defRPr/>
            </a:pPr>
            <a:r>
              <a:rPr lang="en-ZA" sz="1800" dirty="0">
                <a:solidFill>
                  <a:prstClr val="black"/>
                </a:solidFill>
              </a:rPr>
              <a:t>Provides informal tasks/ remedial work/ home work for reinforcement</a:t>
            </a:r>
          </a:p>
          <a:p>
            <a:endParaRPr lang="en-ZA" dirty="0"/>
          </a:p>
        </p:txBody>
      </p:sp>
    </p:spTree>
    <p:extLst>
      <p:ext uri="{BB962C8B-B14F-4D97-AF65-F5344CB8AC3E}">
        <p14:creationId xmlns:p14="http://schemas.microsoft.com/office/powerpoint/2010/main" val="2418164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260648"/>
            <a:ext cx="8229600" cy="1143000"/>
          </a:xfrm>
        </p:spPr>
        <p:txBody>
          <a:bodyPr>
            <a:normAutofit/>
          </a:bodyPr>
          <a:lstStyle/>
          <a:p>
            <a:r>
              <a:rPr lang="en-ZA" sz="2800" b="1" dirty="0">
                <a:solidFill>
                  <a:srgbClr val="C0504D">
                    <a:lumMod val="75000"/>
                  </a:srgbClr>
                </a:solidFill>
              </a:rPr>
              <a:t>CHILD AND YOUTH CARE WORKERS</a:t>
            </a:r>
            <a:endParaRPr lang="en-ZA"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026846045"/>
              </p:ext>
            </p:extLst>
          </p:nvPr>
        </p:nvGraphicFramePr>
        <p:xfrm>
          <a:off x="685800" y="1124714"/>
          <a:ext cx="9848089" cy="5129782"/>
        </p:xfrm>
        <a:graphic>
          <a:graphicData uri="http://schemas.openxmlformats.org/drawingml/2006/table">
            <a:tbl>
              <a:tblPr firstRow="1" firstCol="1" bandRow="1"/>
              <a:tblGrid>
                <a:gridCol w="5019997">
                  <a:extLst>
                    <a:ext uri="{9D8B030D-6E8A-4147-A177-3AD203B41FA5}">
                      <a16:colId xmlns:a16="http://schemas.microsoft.com/office/drawing/2014/main" val="3104523620"/>
                    </a:ext>
                  </a:extLst>
                </a:gridCol>
                <a:gridCol w="1995128">
                  <a:extLst>
                    <a:ext uri="{9D8B030D-6E8A-4147-A177-3AD203B41FA5}">
                      <a16:colId xmlns:a16="http://schemas.microsoft.com/office/drawing/2014/main" val="4050148563"/>
                    </a:ext>
                  </a:extLst>
                </a:gridCol>
                <a:gridCol w="2832964">
                  <a:extLst>
                    <a:ext uri="{9D8B030D-6E8A-4147-A177-3AD203B41FA5}">
                      <a16:colId xmlns:a16="http://schemas.microsoft.com/office/drawing/2014/main" val="2130911849"/>
                    </a:ext>
                  </a:extLst>
                </a:gridCol>
              </a:tblGrid>
              <a:tr h="626366">
                <a:tc>
                  <a:txBody>
                    <a:bodyPr/>
                    <a:lstStyle/>
                    <a:p>
                      <a:pPr marL="0" marR="0">
                        <a:lnSpc>
                          <a:spcPct val="107000"/>
                        </a:lnSpc>
                        <a:spcBef>
                          <a:spcPts val="0"/>
                        </a:spcBef>
                        <a:spcAft>
                          <a:spcPts val="0"/>
                        </a:spcAft>
                      </a:pPr>
                      <a:r>
                        <a:rPr lang="en-US" sz="1600" b="1" dirty="0">
                          <a:effectLst/>
                          <a:latin typeface="Arial Narrow" panose="020B0606020202030204" pitchFamily="34" charset="0"/>
                          <a:ea typeface="Calibri" panose="020F0502020204030204" pitchFamily="34" charset="0"/>
                          <a:cs typeface="Times New Roman" panose="02020603050405020304" pitchFamily="18" charset="0"/>
                        </a:rPr>
                        <a:t>TASK</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marL="0" marR="0">
                        <a:lnSpc>
                          <a:spcPct val="107000"/>
                        </a:lnSpc>
                        <a:spcBef>
                          <a:spcPts val="0"/>
                        </a:spcBef>
                        <a:spcAft>
                          <a:spcPts val="0"/>
                        </a:spcAft>
                      </a:pPr>
                      <a:r>
                        <a:rPr lang="en-US" sz="1600" b="1" dirty="0">
                          <a:effectLst/>
                          <a:latin typeface="Arial Narrow" panose="020B0606020202030204" pitchFamily="34" charset="0"/>
                          <a:ea typeface="Calibri" panose="020F0502020204030204" pitchFamily="34" charset="0"/>
                          <a:cs typeface="Times New Roman" panose="02020603050405020304" pitchFamily="18" charset="0"/>
                        </a:rPr>
                        <a:t>NO. OF HOURS A MONTH</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marL="0" marR="0">
                        <a:lnSpc>
                          <a:spcPct val="107000"/>
                        </a:lnSpc>
                        <a:spcBef>
                          <a:spcPts val="0"/>
                        </a:spcBef>
                        <a:spcAft>
                          <a:spcPts val="0"/>
                        </a:spcAft>
                      </a:pPr>
                      <a:r>
                        <a:rPr lang="en-US" sz="1600" b="1">
                          <a:effectLst/>
                          <a:latin typeface="Arial Narrow" panose="020B0606020202030204" pitchFamily="34" charset="0"/>
                          <a:ea typeface="Calibri" panose="020F0502020204030204" pitchFamily="34" charset="0"/>
                          <a:cs typeface="Times New Roman" panose="02020603050405020304" pitchFamily="18" charset="0"/>
                        </a:rPr>
                        <a:t>ASSUMPTION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extLst>
                  <a:ext uri="{0D108BD9-81ED-4DB2-BD59-A6C34878D82A}">
                    <a16:rowId xmlns:a16="http://schemas.microsoft.com/office/drawing/2014/main" val="2938664309"/>
                  </a:ext>
                </a:extLst>
              </a:tr>
              <a:tr h="320624">
                <a:tc>
                  <a:txBody>
                    <a:bodyPr/>
                    <a:lstStyle/>
                    <a:p>
                      <a:pPr marL="0" marR="0">
                        <a:lnSpc>
                          <a:spcPct val="107000"/>
                        </a:lnSpc>
                        <a:spcBef>
                          <a:spcPts val="0"/>
                        </a:spcBef>
                        <a:spcAft>
                          <a:spcPts val="0"/>
                        </a:spcAft>
                      </a:pPr>
                      <a:r>
                        <a:rPr lang="en-US" sz="1600" dirty="0">
                          <a:effectLst/>
                          <a:latin typeface="Arial Narrow" panose="020B0606020202030204" pitchFamily="34" charset="0"/>
                          <a:ea typeface="Calibri" panose="020F0502020204030204" pitchFamily="34" charset="0"/>
                          <a:cs typeface="Times New Roman" panose="02020603050405020304" pitchFamily="18" charset="0"/>
                        </a:rPr>
                        <a:t>Morning gate supervision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dirty="0">
                          <a:effectLst/>
                          <a:latin typeface="Arial Narrow" panose="020B0606020202030204" pitchFamily="34" charset="0"/>
                          <a:ea typeface="Calibri" panose="020F0502020204030204" pitchFamily="34" charset="0"/>
                          <a:cs typeface="Times New Roman" panose="02020603050405020304" pitchFamily="18" charset="0"/>
                        </a:rPr>
                        <a:t>10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dirty="0">
                          <a:effectLst/>
                          <a:latin typeface="Arial Narrow" panose="020B0606020202030204" pitchFamily="34" charset="0"/>
                          <a:ea typeface="Calibri" panose="020F0502020204030204" pitchFamily="34" charset="0"/>
                          <a:cs typeface="Times New Roman" panose="02020603050405020304" pitchFamily="18" charset="0"/>
                        </a:rPr>
                        <a:t>30 minutes every day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3916439417"/>
                  </a:ext>
                </a:extLst>
              </a:tr>
              <a:tr h="350186">
                <a:tc>
                  <a:txBody>
                    <a:bodyPr/>
                    <a:lstStyle/>
                    <a:p>
                      <a:pPr marL="0" marR="0">
                        <a:lnSpc>
                          <a:spcPct val="107000"/>
                        </a:lnSpc>
                        <a:spcBef>
                          <a:spcPts val="0"/>
                        </a:spcBef>
                        <a:spcAft>
                          <a:spcPts val="0"/>
                        </a:spcAft>
                      </a:pPr>
                      <a:r>
                        <a:rPr lang="en-US" sz="1600" dirty="0">
                          <a:effectLst/>
                          <a:latin typeface="Arial Narrow" panose="020B0606020202030204" pitchFamily="34" charset="0"/>
                          <a:ea typeface="Calibri" panose="020F0502020204030204" pitchFamily="34" charset="0"/>
                          <a:cs typeface="Times New Roman" panose="02020603050405020304" pitchFamily="18" charset="0"/>
                        </a:rPr>
                        <a:t>Break/corridor/toilet supervision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dirty="0">
                          <a:effectLst/>
                          <a:latin typeface="Arial Narrow" panose="020B0606020202030204" pitchFamily="34" charset="0"/>
                          <a:ea typeface="Calibri" panose="020F0502020204030204" pitchFamily="34" charset="0"/>
                          <a:cs typeface="Times New Roman" panose="02020603050405020304" pitchFamily="18" charset="0"/>
                        </a:rPr>
                        <a:t>10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dirty="0">
                          <a:effectLst/>
                          <a:latin typeface="Arial Narrow" panose="020B0606020202030204" pitchFamily="34" charset="0"/>
                          <a:ea typeface="Calibri" panose="020F0502020204030204" pitchFamily="34" charset="0"/>
                          <a:cs typeface="Times New Roman" panose="02020603050405020304" pitchFamily="18" charset="0"/>
                        </a:rPr>
                        <a:t>30 minutes every day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996129961"/>
                  </a:ext>
                </a:extLst>
              </a:tr>
              <a:tr h="626366">
                <a:tc>
                  <a:txBody>
                    <a:bodyPr/>
                    <a:lstStyle/>
                    <a:p>
                      <a:pPr marL="0" marR="0">
                        <a:lnSpc>
                          <a:spcPct val="107000"/>
                        </a:lnSpc>
                        <a:spcBef>
                          <a:spcPts val="0"/>
                        </a:spcBef>
                        <a:spcAft>
                          <a:spcPts val="0"/>
                        </a:spcAft>
                      </a:pPr>
                      <a:r>
                        <a:rPr lang="en-US" sz="1600">
                          <a:effectLst/>
                          <a:latin typeface="Arial Narrow" panose="020B0606020202030204" pitchFamily="34" charset="0"/>
                          <a:ea typeface="Calibri" panose="020F0502020204030204" pitchFamily="34" charset="0"/>
                          <a:cs typeface="Times New Roman" panose="02020603050405020304" pitchFamily="18" charset="0"/>
                        </a:rPr>
                        <a:t>Educational/awareness discussions (group, class, whole-school services) services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dirty="0">
                          <a:effectLst/>
                          <a:latin typeface="Arial Narrow" panose="020B0606020202030204" pitchFamily="34" charset="0"/>
                          <a:ea typeface="Calibri" panose="020F0502020204030204" pitchFamily="34" charset="0"/>
                          <a:cs typeface="Times New Roman" panose="02020603050405020304" pitchFamily="18" charset="0"/>
                        </a:rPr>
                        <a:t>20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dirty="0">
                          <a:effectLst/>
                          <a:latin typeface="Arial Narrow" panose="020B0606020202030204" pitchFamily="34" charset="0"/>
                          <a:ea typeface="Calibri" panose="020F0502020204030204" pitchFamily="34" charset="0"/>
                          <a:cs typeface="Times New Roman" panose="02020603050405020304" pitchFamily="18" charset="0"/>
                        </a:rPr>
                        <a:t>5 hours a week</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329980950"/>
                  </a:ext>
                </a:extLst>
              </a:tr>
              <a:tr h="320624">
                <a:tc>
                  <a:txBody>
                    <a:bodyPr/>
                    <a:lstStyle/>
                    <a:p>
                      <a:pPr marL="0" marR="0">
                        <a:lnSpc>
                          <a:spcPct val="107000"/>
                        </a:lnSpc>
                        <a:spcBef>
                          <a:spcPts val="0"/>
                        </a:spcBef>
                        <a:spcAft>
                          <a:spcPts val="0"/>
                        </a:spcAft>
                      </a:pPr>
                      <a:r>
                        <a:rPr lang="en-US" sz="1600">
                          <a:effectLst/>
                          <a:latin typeface="Arial Narrow" panose="020B0606020202030204" pitchFamily="34" charset="0"/>
                          <a:ea typeface="Calibri" panose="020F0502020204030204" pitchFamily="34" charset="0"/>
                          <a:cs typeface="Times New Roman" panose="02020603050405020304" pitchFamily="18" charset="0"/>
                        </a:rPr>
                        <a:t>Drop-out/irregular attendance identification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dirty="0">
                          <a:effectLst/>
                          <a:latin typeface="Arial Narrow" panose="020B0606020202030204" pitchFamily="34" charset="0"/>
                          <a:ea typeface="Calibri" panose="020F0502020204030204" pitchFamily="34" charset="0"/>
                          <a:cs typeface="Times New Roman" panose="02020603050405020304" pitchFamily="18" charset="0"/>
                        </a:rPr>
                        <a:t>10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dirty="0">
                          <a:effectLst/>
                          <a:latin typeface="Arial Narrow" panose="020B0606020202030204" pitchFamily="34" charset="0"/>
                          <a:ea typeface="Calibri" panose="020F0502020204030204" pitchFamily="34" charset="0"/>
                          <a:cs typeface="Times New Roman" panose="02020603050405020304" pitchFamily="18" charset="0"/>
                        </a:rPr>
                        <a:t>30 minutes every day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1486337445"/>
                  </a:ext>
                </a:extLst>
              </a:tr>
              <a:tr h="320624">
                <a:tc>
                  <a:txBody>
                    <a:bodyPr/>
                    <a:lstStyle/>
                    <a:p>
                      <a:pPr marL="0" marR="0">
                        <a:lnSpc>
                          <a:spcPct val="107000"/>
                        </a:lnSpc>
                        <a:spcBef>
                          <a:spcPts val="0"/>
                        </a:spcBef>
                        <a:spcAft>
                          <a:spcPts val="0"/>
                        </a:spcAft>
                      </a:pPr>
                      <a:r>
                        <a:rPr lang="en-US" sz="1600">
                          <a:effectLst/>
                          <a:latin typeface="Arial Narrow" panose="020B0606020202030204" pitchFamily="34" charset="0"/>
                          <a:ea typeface="Calibri" panose="020F0502020204030204" pitchFamily="34" charset="0"/>
                          <a:cs typeface="Times New Roman" panose="02020603050405020304" pitchFamily="18" charset="0"/>
                        </a:rPr>
                        <a:t>Follow-up with drop-out/irregular attendees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a:effectLst/>
                          <a:latin typeface="Arial Narrow" panose="020B0606020202030204" pitchFamily="34" charset="0"/>
                          <a:ea typeface="Calibri" panose="020F0502020204030204" pitchFamily="34" charset="0"/>
                          <a:cs typeface="Times New Roman" panose="02020603050405020304" pitchFamily="18" charset="0"/>
                        </a:rPr>
                        <a:t>32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dirty="0">
                          <a:effectLst/>
                          <a:latin typeface="Arial Narrow" panose="020B0606020202030204" pitchFamily="34" charset="0"/>
                          <a:ea typeface="Calibri" panose="020F0502020204030204" pitchFamily="34" charset="0"/>
                          <a:cs typeface="Times New Roman" panose="02020603050405020304" pitchFamily="18" charset="0"/>
                        </a:rPr>
                        <a:t>8 hours a week</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539836172"/>
                  </a:ext>
                </a:extLst>
              </a:tr>
              <a:tr h="320624">
                <a:tc>
                  <a:txBody>
                    <a:bodyPr/>
                    <a:lstStyle/>
                    <a:p>
                      <a:pPr marL="0" marR="0">
                        <a:lnSpc>
                          <a:spcPct val="107000"/>
                        </a:lnSpc>
                        <a:spcBef>
                          <a:spcPts val="0"/>
                        </a:spcBef>
                        <a:spcAft>
                          <a:spcPts val="0"/>
                        </a:spcAft>
                      </a:pPr>
                      <a:r>
                        <a:rPr lang="en-US" sz="1600">
                          <a:effectLst/>
                          <a:latin typeface="Arial Narrow" panose="020B0606020202030204" pitchFamily="34" charset="0"/>
                          <a:ea typeface="Calibri" panose="020F0502020204030204" pitchFamily="34" charset="0"/>
                          <a:cs typeface="Times New Roman" panose="02020603050405020304" pitchFamily="18" charset="0"/>
                        </a:rPr>
                        <a:t>Pregnancy identification and support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a:effectLst/>
                          <a:latin typeface="Arial Narrow" panose="020B0606020202030204" pitchFamily="34" charset="0"/>
                          <a:ea typeface="Calibri" panose="020F0502020204030204" pitchFamily="34" charset="0"/>
                          <a:cs typeface="Times New Roman" panose="02020603050405020304" pitchFamily="18" charset="0"/>
                        </a:rPr>
                        <a:t>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dirty="0">
                          <a:effectLst/>
                          <a:latin typeface="Arial Narrow" panose="020B0606020202030204" pitchFamily="34" charset="0"/>
                          <a:ea typeface="Calibri" panose="020F0502020204030204" pitchFamily="34" charset="0"/>
                          <a:cs typeface="Times New Roman" panose="02020603050405020304" pitchFamily="18" charset="0"/>
                        </a:rPr>
                        <a:t>1.5 hours a week</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1720451462"/>
                  </a:ext>
                </a:extLst>
              </a:tr>
              <a:tr h="320624">
                <a:tc>
                  <a:txBody>
                    <a:bodyPr/>
                    <a:lstStyle/>
                    <a:p>
                      <a:pPr marL="0" marR="0">
                        <a:lnSpc>
                          <a:spcPct val="107000"/>
                        </a:lnSpc>
                        <a:spcBef>
                          <a:spcPts val="0"/>
                        </a:spcBef>
                        <a:spcAft>
                          <a:spcPts val="0"/>
                        </a:spcAft>
                      </a:pPr>
                      <a:r>
                        <a:rPr lang="en-US" sz="1600">
                          <a:effectLst/>
                          <a:latin typeface="Arial Narrow" panose="020B0606020202030204" pitchFamily="34" charset="0"/>
                          <a:ea typeface="Calibri" panose="020F0502020204030204" pitchFamily="34" charset="0"/>
                          <a:cs typeface="Times New Roman" panose="02020603050405020304" pitchFamily="18" charset="0"/>
                        </a:rPr>
                        <a:t>Life space counselling (any)</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a:effectLst/>
                          <a:latin typeface="Arial Narrow" panose="020B0606020202030204" pitchFamily="34" charset="0"/>
                          <a:ea typeface="Calibri" panose="020F0502020204030204" pitchFamily="34" charset="0"/>
                          <a:cs typeface="Times New Roman" panose="02020603050405020304" pitchFamily="18" charset="0"/>
                        </a:rPr>
                        <a:t>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dirty="0">
                          <a:effectLst/>
                          <a:latin typeface="Arial Narrow" panose="020B0606020202030204" pitchFamily="34" charset="0"/>
                          <a:ea typeface="Calibri" panose="020F0502020204030204" pitchFamily="34" charset="0"/>
                          <a:cs typeface="Times New Roman" panose="02020603050405020304" pitchFamily="18" charset="0"/>
                        </a:rPr>
                        <a:t>2 hours a week</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1261328092"/>
                  </a:ext>
                </a:extLst>
              </a:tr>
              <a:tr h="320624">
                <a:tc>
                  <a:txBody>
                    <a:bodyPr/>
                    <a:lstStyle/>
                    <a:p>
                      <a:pPr marL="0" marR="0">
                        <a:lnSpc>
                          <a:spcPct val="107000"/>
                        </a:lnSpc>
                        <a:spcBef>
                          <a:spcPts val="0"/>
                        </a:spcBef>
                        <a:spcAft>
                          <a:spcPts val="0"/>
                        </a:spcAft>
                      </a:pPr>
                      <a:r>
                        <a:rPr lang="en-US" sz="1600">
                          <a:effectLst/>
                          <a:latin typeface="Arial Narrow" panose="020B0606020202030204" pitchFamily="34" charset="0"/>
                          <a:ea typeface="Calibri" panose="020F0502020204030204" pitchFamily="34" charset="0"/>
                          <a:cs typeface="Times New Roman" panose="02020603050405020304" pitchFamily="18" charset="0"/>
                        </a:rPr>
                        <a:t>Referrals (child protection etc.)</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a:effectLst/>
                          <a:latin typeface="Arial Narrow" panose="020B0606020202030204" pitchFamily="34" charset="0"/>
                          <a:ea typeface="Calibri" panose="020F0502020204030204" pitchFamily="34" charset="0"/>
                          <a:cs typeface="Times New Roman" panose="02020603050405020304" pitchFamily="18" charset="0"/>
                        </a:rPr>
                        <a:t>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dirty="0">
                          <a:effectLst/>
                          <a:latin typeface="Arial Narrow" panose="020B0606020202030204" pitchFamily="34" charset="0"/>
                          <a:ea typeface="Calibri" panose="020F0502020204030204" pitchFamily="34" charset="0"/>
                          <a:cs typeface="Times New Roman" panose="02020603050405020304" pitchFamily="18" charset="0"/>
                        </a:rPr>
                        <a:t>1.5 hours a week</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3849097535"/>
                  </a:ext>
                </a:extLst>
              </a:tr>
              <a:tr h="320624">
                <a:tc>
                  <a:txBody>
                    <a:bodyPr/>
                    <a:lstStyle/>
                    <a:p>
                      <a:pPr marL="0" marR="0">
                        <a:lnSpc>
                          <a:spcPct val="107000"/>
                        </a:lnSpc>
                        <a:spcBef>
                          <a:spcPts val="0"/>
                        </a:spcBef>
                        <a:spcAft>
                          <a:spcPts val="0"/>
                        </a:spcAft>
                      </a:pPr>
                      <a:r>
                        <a:rPr lang="en-US" sz="1600">
                          <a:effectLst/>
                          <a:latin typeface="Arial Narrow" panose="020B0606020202030204" pitchFamily="34" charset="0"/>
                          <a:ea typeface="Calibri" panose="020F0502020204030204" pitchFamily="34" charset="0"/>
                          <a:cs typeface="Times New Roman" panose="02020603050405020304" pitchFamily="18" charset="0"/>
                        </a:rPr>
                        <a:t>Virtual Connection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a:effectLst/>
                          <a:latin typeface="Arial Narrow" panose="020B0606020202030204" pitchFamily="34" charset="0"/>
                          <a:ea typeface="Calibri" panose="020F0502020204030204" pitchFamily="34" charset="0"/>
                          <a:cs typeface="Times New Roman" panose="02020603050405020304" pitchFamily="18" charset="0"/>
                        </a:rPr>
                        <a:t>10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dirty="0">
                          <a:effectLst/>
                          <a:latin typeface="Arial Narrow" panose="020B0606020202030204" pitchFamily="34" charset="0"/>
                          <a:ea typeface="Calibri" panose="020F0502020204030204" pitchFamily="34" charset="0"/>
                          <a:cs typeface="Times New Roman" panose="02020603050405020304" pitchFamily="18" charset="0"/>
                        </a:rPr>
                        <a:t>30 minutes every day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3337295510"/>
                  </a:ext>
                </a:extLst>
              </a:tr>
              <a:tr h="320624">
                <a:tc>
                  <a:txBody>
                    <a:bodyPr/>
                    <a:lstStyle/>
                    <a:p>
                      <a:pPr marL="0" marR="0">
                        <a:lnSpc>
                          <a:spcPct val="107000"/>
                        </a:lnSpc>
                        <a:spcBef>
                          <a:spcPts val="0"/>
                        </a:spcBef>
                        <a:spcAft>
                          <a:spcPts val="0"/>
                        </a:spcAft>
                      </a:pPr>
                      <a:r>
                        <a:rPr lang="en-US" sz="1600">
                          <a:effectLst/>
                          <a:latin typeface="Arial Narrow" panose="020B0606020202030204" pitchFamily="34" charset="0"/>
                          <a:ea typeface="Calibri" panose="020F0502020204030204" pitchFamily="34" charset="0"/>
                          <a:cs typeface="Times New Roman" panose="02020603050405020304" pitchFamily="18" charset="0"/>
                        </a:rPr>
                        <a:t>COVID-19 safety precaution monitoring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a:effectLst/>
                          <a:latin typeface="Arial Narrow" panose="020B0606020202030204" pitchFamily="34" charset="0"/>
                          <a:ea typeface="Calibri" panose="020F0502020204030204" pitchFamily="34" charset="0"/>
                          <a:cs typeface="Times New Roman" panose="02020603050405020304" pitchFamily="18" charset="0"/>
                        </a:rPr>
                        <a:t>10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dirty="0">
                          <a:effectLst/>
                          <a:latin typeface="Arial Narrow" panose="020B0606020202030204" pitchFamily="34" charset="0"/>
                          <a:ea typeface="Calibri" panose="020F0502020204030204" pitchFamily="34" charset="0"/>
                          <a:cs typeface="Times New Roman" panose="02020603050405020304" pitchFamily="18" charset="0"/>
                        </a:rPr>
                        <a:t>2.5 hours a week</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306572605"/>
                  </a:ext>
                </a:extLst>
              </a:tr>
              <a:tr h="320624">
                <a:tc>
                  <a:txBody>
                    <a:bodyPr/>
                    <a:lstStyle/>
                    <a:p>
                      <a:pPr marL="0" marR="0">
                        <a:lnSpc>
                          <a:spcPct val="107000"/>
                        </a:lnSpc>
                        <a:spcBef>
                          <a:spcPts val="0"/>
                        </a:spcBef>
                        <a:spcAft>
                          <a:spcPts val="0"/>
                        </a:spcAft>
                      </a:pPr>
                      <a:r>
                        <a:rPr lang="en-US" sz="1600">
                          <a:effectLst/>
                          <a:latin typeface="Arial Narrow" panose="020B0606020202030204" pitchFamily="34" charset="0"/>
                          <a:ea typeface="Calibri" panose="020F0502020204030204" pitchFamily="34" charset="0"/>
                          <a:cs typeface="Times New Roman" panose="02020603050405020304" pitchFamily="18" charset="0"/>
                        </a:rPr>
                        <a:t>Supervision/Training/Meetings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a:effectLst/>
                          <a:latin typeface="Arial Narrow" panose="020B0606020202030204" pitchFamily="34" charset="0"/>
                          <a:ea typeface="Calibri" panose="020F0502020204030204" pitchFamily="34" charset="0"/>
                          <a:cs typeface="Times New Roman" panose="02020603050405020304" pitchFamily="18" charset="0"/>
                        </a:rPr>
                        <a:t>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dirty="0">
                          <a:effectLst/>
                          <a:latin typeface="Arial Narrow" panose="020B0606020202030204" pitchFamily="34" charset="0"/>
                          <a:ea typeface="Calibri" panose="020F0502020204030204" pitchFamily="34" charset="0"/>
                          <a:cs typeface="Times New Roman" panose="02020603050405020304" pitchFamily="18" charset="0"/>
                        </a:rPr>
                        <a:t>1.5 hours a week</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1543120797"/>
                  </a:ext>
                </a:extLst>
              </a:tr>
              <a:tr h="320624">
                <a:tc>
                  <a:txBody>
                    <a:bodyPr/>
                    <a:lstStyle/>
                    <a:p>
                      <a:pPr marL="0" marR="0">
                        <a:lnSpc>
                          <a:spcPct val="107000"/>
                        </a:lnSpc>
                        <a:spcBef>
                          <a:spcPts val="0"/>
                        </a:spcBef>
                        <a:spcAft>
                          <a:spcPts val="0"/>
                        </a:spcAft>
                      </a:pPr>
                      <a:r>
                        <a:rPr lang="en-US" sz="1600">
                          <a:effectLst/>
                          <a:latin typeface="Arial Narrow" panose="020B0606020202030204" pitchFamily="34" charset="0"/>
                          <a:ea typeface="Calibri" panose="020F0502020204030204" pitchFamily="34" charset="0"/>
                          <a:cs typeface="Times New Roman" panose="02020603050405020304" pitchFamily="18" charset="0"/>
                        </a:rPr>
                        <a:t>Administration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a:effectLst/>
                          <a:latin typeface="Arial Narrow" panose="020B0606020202030204" pitchFamily="34" charset="0"/>
                          <a:ea typeface="Calibri" panose="020F0502020204030204" pitchFamily="34" charset="0"/>
                          <a:cs typeface="Times New Roman" panose="02020603050405020304" pitchFamily="18" charset="0"/>
                        </a:rPr>
                        <a:t>32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tc>
                  <a:txBody>
                    <a:bodyPr/>
                    <a:lstStyle/>
                    <a:p>
                      <a:pPr marL="0" marR="0">
                        <a:lnSpc>
                          <a:spcPct val="107000"/>
                        </a:lnSpc>
                        <a:spcBef>
                          <a:spcPts val="0"/>
                        </a:spcBef>
                        <a:spcAft>
                          <a:spcPts val="0"/>
                        </a:spcAft>
                      </a:pPr>
                      <a:r>
                        <a:rPr lang="en-US" sz="1600" dirty="0">
                          <a:effectLst/>
                          <a:latin typeface="Arial Narrow" panose="020B0606020202030204" pitchFamily="34" charset="0"/>
                          <a:ea typeface="Calibri" panose="020F0502020204030204" pitchFamily="34" charset="0"/>
                          <a:cs typeface="Times New Roman" panose="02020603050405020304" pitchFamily="18" charset="0"/>
                        </a:rPr>
                        <a:t>8 hours a week</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BF7"/>
                    </a:solidFill>
                  </a:tcPr>
                </a:tc>
                <a:extLst>
                  <a:ext uri="{0D108BD9-81ED-4DB2-BD59-A6C34878D82A}">
                    <a16:rowId xmlns:a16="http://schemas.microsoft.com/office/drawing/2014/main" val="3661625878"/>
                  </a:ext>
                </a:extLst>
              </a:tr>
              <a:tr h="320624">
                <a:tc>
                  <a:txBody>
                    <a:bodyPr/>
                    <a:lstStyle/>
                    <a:p>
                      <a:pPr marL="0" marR="0">
                        <a:lnSpc>
                          <a:spcPct val="107000"/>
                        </a:lnSpc>
                        <a:spcBef>
                          <a:spcPts val="0"/>
                        </a:spcBef>
                        <a:spcAft>
                          <a:spcPts val="0"/>
                        </a:spcAft>
                      </a:pPr>
                      <a:r>
                        <a:rPr lang="en-US" sz="1600" b="1">
                          <a:effectLst/>
                          <a:latin typeface="Arial Narrow" panose="020B0606020202030204" pitchFamily="34" charset="0"/>
                          <a:ea typeface="Calibri" panose="020F0502020204030204" pitchFamily="34" charset="0"/>
                          <a:cs typeface="Times New Roman" panose="02020603050405020304" pitchFamily="18" charset="0"/>
                        </a:rPr>
                        <a:t>Average hours per month</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marL="0" marR="0">
                        <a:lnSpc>
                          <a:spcPct val="107000"/>
                        </a:lnSpc>
                        <a:spcBef>
                          <a:spcPts val="0"/>
                        </a:spcBef>
                        <a:spcAft>
                          <a:spcPts val="0"/>
                        </a:spcAft>
                      </a:pPr>
                      <a:r>
                        <a:rPr lang="en-US" sz="1600" b="1">
                          <a:effectLst/>
                          <a:latin typeface="Arial Narrow" panose="020B0606020202030204" pitchFamily="34" charset="0"/>
                          <a:ea typeface="Calibri" panose="020F0502020204030204" pitchFamily="34" charset="0"/>
                          <a:cs typeface="Times New Roman" panose="02020603050405020304" pitchFamily="18" charset="0"/>
                        </a:rPr>
                        <a:t>160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a:txBody>
                    <a:bodyPr/>
                    <a:lstStyle/>
                    <a:p>
                      <a:pPr>
                        <a:lnSpc>
                          <a:spcPct val="107000"/>
                        </a:lnSpc>
                      </a:pPr>
                      <a:endParaRPr lang="en-US" sz="1600" dirty="0">
                        <a:effectLst/>
                        <a:latin typeface="Calibri" panose="020F0502020204030204" pitchFamily="34" charset="0"/>
                        <a:cs typeface="Times New Roman" panose="02020603050405020304" pitchFamily="18" charset="0"/>
                      </a:endParaRPr>
                    </a:p>
                  </a:txBody>
                  <a:tcPr marL="68580" marR="68580"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3029259530"/>
                  </a:ext>
                </a:extLst>
              </a:tr>
            </a:tbl>
          </a:graphicData>
        </a:graphic>
      </p:graphicFrame>
    </p:spTree>
    <p:extLst>
      <p:ext uri="{BB962C8B-B14F-4D97-AF65-F5344CB8AC3E}">
        <p14:creationId xmlns:p14="http://schemas.microsoft.com/office/powerpoint/2010/main" val="3511011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260648"/>
            <a:ext cx="8229600" cy="845777"/>
          </a:xfrm>
        </p:spPr>
        <p:txBody>
          <a:bodyPr>
            <a:normAutofit/>
          </a:bodyPr>
          <a:lstStyle/>
          <a:p>
            <a:r>
              <a:rPr lang="en-ZA" sz="2800" b="1" dirty="0">
                <a:solidFill>
                  <a:srgbClr val="F79646">
                    <a:lumMod val="50000"/>
                  </a:srgbClr>
                </a:solidFill>
              </a:rPr>
              <a:t>HANDYMEN</a:t>
            </a:r>
            <a:endParaRPr lang="en-ZA" dirty="0"/>
          </a:p>
        </p:txBody>
      </p:sp>
      <p:sp>
        <p:nvSpPr>
          <p:cNvPr id="5" name="Content Placeholder 4"/>
          <p:cNvSpPr>
            <a:spLocks noGrp="1"/>
          </p:cNvSpPr>
          <p:nvPr>
            <p:ph idx="1"/>
          </p:nvPr>
        </p:nvSpPr>
        <p:spPr>
          <a:xfrm>
            <a:off x="609600" y="1106424"/>
            <a:ext cx="10972800" cy="5623559"/>
          </a:xfrm>
        </p:spPr>
        <p:txBody>
          <a:bodyPr/>
          <a:lstStyle/>
          <a:p>
            <a:pPr marL="0" lvl="0" indent="0">
              <a:buNone/>
              <a:defRPr/>
            </a:pPr>
            <a:r>
              <a:rPr lang="en-ZA" sz="2000" dirty="0">
                <a:solidFill>
                  <a:prstClr val="black"/>
                </a:solidFill>
              </a:rPr>
              <a:t>The General School Assistants (GSA) could assist the teacher in the following way:</a:t>
            </a:r>
          </a:p>
          <a:p>
            <a:pPr lvl="0">
              <a:defRPr/>
            </a:pPr>
            <a:r>
              <a:rPr lang="en-ZA" sz="2000" dirty="0">
                <a:solidFill>
                  <a:prstClr val="black"/>
                </a:solidFill>
              </a:rPr>
              <a:t>Assessment of the condition of the school</a:t>
            </a:r>
          </a:p>
          <a:p>
            <a:pPr lvl="0">
              <a:defRPr/>
            </a:pPr>
            <a:r>
              <a:rPr lang="en-ZA" sz="2000" dirty="0">
                <a:solidFill>
                  <a:prstClr val="black"/>
                </a:solidFill>
              </a:rPr>
              <a:t>Compile a maintenance plan for work to be undertaken</a:t>
            </a:r>
          </a:p>
          <a:p>
            <a:pPr lvl="0">
              <a:defRPr/>
            </a:pPr>
            <a:r>
              <a:rPr lang="en-ZA" sz="2000" dirty="0">
                <a:solidFill>
                  <a:prstClr val="black"/>
                </a:solidFill>
              </a:rPr>
              <a:t>Type of Work to be undertaken</a:t>
            </a:r>
          </a:p>
          <a:p>
            <a:pPr lvl="0">
              <a:defRPr/>
            </a:pPr>
            <a:r>
              <a:rPr lang="en-ZA" sz="2000" dirty="0">
                <a:solidFill>
                  <a:prstClr val="black"/>
                </a:solidFill>
              </a:rPr>
              <a:t>Painting</a:t>
            </a:r>
          </a:p>
          <a:p>
            <a:pPr lvl="0">
              <a:defRPr/>
            </a:pPr>
            <a:r>
              <a:rPr lang="en-ZA" sz="2000" dirty="0">
                <a:solidFill>
                  <a:prstClr val="black"/>
                </a:solidFill>
              </a:rPr>
              <a:t>Repairs of Windows</a:t>
            </a:r>
          </a:p>
          <a:p>
            <a:pPr lvl="0">
              <a:defRPr/>
            </a:pPr>
            <a:r>
              <a:rPr lang="en-ZA" sz="2000" dirty="0">
                <a:solidFill>
                  <a:prstClr val="black"/>
                </a:solidFill>
              </a:rPr>
              <a:t>Repairs of Doors</a:t>
            </a:r>
          </a:p>
          <a:p>
            <a:pPr lvl="0">
              <a:defRPr/>
            </a:pPr>
            <a:r>
              <a:rPr lang="en-ZA" sz="2000" dirty="0">
                <a:solidFill>
                  <a:prstClr val="black"/>
                </a:solidFill>
              </a:rPr>
              <a:t>Repairs of damaged floors</a:t>
            </a:r>
          </a:p>
          <a:p>
            <a:pPr lvl="0">
              <a:defRPr/>
            </a:pPr>
            <a:r>
              <a:rPr lang="en-ZA" sz="2000" dirty="0">
                <a:solidFill>
                  <a:prstClr val="black"/>
                </a:solidFill>
              </a:rPr>
              <a:t>Repair and maintenance of ablution facilities</a:t>
            </a:r>
          </a:p>
          <a:p>
            <a:pPr lvl="0">
              <a:defRPr/>
            </a:pPr>
            <a:r>
              <a:rPr lang="en-ZA" sz="2000" dirty="0">
                <a:solidFill>
                  <a:prstClr val="black"/>
                </a:solidFill>
              </a:rPr>
              <a:t>Repair of fencing</a:t>
            </a:r>
          </a:p>
          <a:p>
            <a:pPr lvl="0">
              <a:defRPr/>
            </a:pPr>
            <a:r>
              <a:rPr lang="en-ZA" sz="2000" dirty="0">
                <a:solidFill>
                  <a:prstClr val="black"/>
                </a:solidFill>
              </a:rPr>
              <a:t>Repair and cleaning of roofs and gutters</a:t>
            </a:r>
          </a:p>
          <a:p>
            <a:pPr lvl="0">
              <a:defRPr/>
            </a:pPr>
            <a:r>
              <a:rPr lang="en-ZA" sz="2000" dirty="0">
                <a:solidFill>
                  <a:prstClr val="black"/>
                </a:solidFill>
              </a:rPr>
              <a:t>Repairs and rehabilitation of desks and furniture</a:t>
            </a:r>
          </a:p>
          <a:p>
            <a:pPr lvl="0">
              <a:defRPr/>
            </a:pPr>
            <a:r>
              <a:rPr lang="en-ZA" sz="2000" dirty="0">
                <a:solidFill>
                  <a:prstClr val="black"/>
                </a:solidFill>
              </a:rPr>
              <a:t>Repairs of leaking taps </a:t>
            </a:r>
          </a:p>
          <a:p>
            <a:pPr lvl="0">
              <a:defRPr/>
            </a:pPr>
            <a:r>
              <a:rPr lang="en-ZA" sz="2000" dirty="0">
                <a:solidFill>
                  <a:prstClr val="black"/>
                </a:solidFill>
              </a:rPr>
              <a:t>Maintenance of gardens and grounds</a:t>
            </a:r>
          </a:p>
          <a:p>
            <a:endParaRPr lang="en-ZA" dirty="0"/>
          </a:p>
        </p:txBody>
      </p:sp>
    </p:spTree>
    <p:extLst>
      <p:ext uri="{BB962C8B-B14F-4D97-AF65-F5344CB8AC3E}">
        <p14:creationId xmlns:p14="http://schemas.microsoft.com/office/powerpoint/2010/main" val="4003088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4326"/>
            <a:ext cx="10972800" cy="1143000"/>
          </a:xfrm>
        </p:spPr>
        <p:txBody>
          <a:bodyPr>
            <a:normAutofit/>
          </a:bodyPr>
          <a:lstStyle/>
          <a:p>
            <a:r>
              <a:rPr lang="en-ZA" sz="3200" b="1" dirty="0">
                <a:solidFill>
                  <a:srgbClr val="C0504D">
                    <a:lumMod val="75000"/>
                  </a:srgbClr>
                </a:solidFill>
              </a:rPr>
              <a:t>SPORT &amp; ENRICHMENT ASSISTANTS</a:t>
            </a:r>
            <a:endParaRPr lang="en-US" sz="3200" dirty="0"/>
          </a:p>
        </p:txBody>
      </p:sp>
      <p:sp>
        <p:nvSpPr>
          <p:cNvPr id="3" name="Content Placeholder 2"/>
          <p:cNvSpPr>
            <a:spLocks noGrp="1"/>
          </p:cNvSpPr>
          <p:nvPr>
            <p:ph idx="1"/>
          </p:nvPr>
        </p:nvSpPr>
        <p:spPr>
          <a:xfrm>
            <a:off x="609600" y="987552"/>
            <a:ext cx="10972800" cy="5513831"/>
          </a:xfrm>
        </p:spPr>
        <p:txBody>
          <a:bodyPr>
            <a:normAutofit fontScale="92500" lnSpcReduction="20000"/>
          </a:bodyPr>
          <a:lstStyle/>
          <a:p>
            <a:pPr marL="0" lvl="0" indent="0">
              <a:buNone/>
              <a:defRPr/>
            </a:pPr>
            <a:r>
              <a:rPr lang="en-ZA" sz="1600" b="1" dirty="0">
                <a:solidFill>
                  <a:prstClr val="black"/>
                </a:solidFill>
              </a:rPr>
              <a:t>Before the PE lesson</a:t>
            </a:r>
            <a:r>
              <a:rPr lang="en-ZA" sz="1600" dirty="0">
                <a:solidFill>
                  <a:prstClr val="black"/>
                </a:solidFill>
              </a:rPr>
              <a:t>:</a:t>
            </a:r>
          </a:p>
          <a:p>
            <a:pPr lvl="0">
              <a:defRPr/>
            </a:pPr>
            <a:r>
              <a:rPr lang="en-ZA" sz="1600" dirty="0">
                <a:solidFill>
                  <a:prstClr val="black"/>
                </a:solidFill>
              </a:rPr>
              <a:t>Ensures compliance to COVID-19 protocols </a:t>
            </a:r>
          </a:p>
          <a:p>
            <a:pPr lvl="0">
              <a:defRPr/>
            </a:pPr>
            <a:r>
              <a:rPr lang="en-ZA" sz="1600" dirty="0">
                <a:solidFill>
                  <a:prstClr val="black"/>
                </a:solidFill>
              </a:rPr>
              <a:t>Marks the register</a:t>
            </a:r>
          </a:p>
          <a:p>
            <a:pPr lvl="0">
              <a:defRPr/>
            </a:pPr>
            <a:r>
              <a:rPr lang="en-ZA" sz="1600" dirty="0">
                <a:solidFill>
                  <a:prstClr val="black"/>
                </a:solidFill>
              </a:rPr>
              <a:t>Assist in setting-up and sanitising PE equipment in line with the lesson</a:t>
            </a:r>
          </a:p>
          <a:p>
            <a:pPr marL="0" lvl="0" indent="0">
              <a:buNone/>
              <a:defRPr/>
            </a:pPr>
            <a:r>
              <a:rPr lang="en-ZA" sz="1600" b="1" dirty="0">
                <a:solidFill>
                  <a:prstClr val="black"/>
                </a:solidFill>
              </a:rPr>
              <a:t>During the lesson:</a:t>
            </a:r>
            <a:endParaRPr lang="en-ZA" sz="1600" dirty="0">
              <a:solidFill>
                <a:prstClr val="black"/>
              </a:solidFill>
            </a:endParaRPr>
          </a:p>
          <a:p>
            <a:pPr lvl="0">
              <a:defRPr/>
            </a:pPr>
            <a:r>
              <a:rPr lang="en-ZA" sz="1600" dirty="0">
                <a:solidFill>
                  <a:prstClr val="black"/>
                </a:solidFill>
              </a:rPr>
              <a:t>Ensures that learners follow the teacher’s instructions.</a:t>
            </a:r>
          </a:p>
          <a:p>
            <a:pPr lvl="0">
              <a:defRPr/>
            </a:pPr>
            <a:r>
              <a:rPr lang="en-ZA" sz="1600" dirty="0">
                <a:solidFill>
                  <a:prstClr val="black"/>
                </a:solidFill>
              </a:rPr>
              <a:t>Observes and notes those learners that might be struggling during the lesson and brings them to the attention of the teacher.</a:t>
            </a:r>
          </a:p>
          <a:p>
            <a:pPr lvl="0">
              <a:defRPr/>
            </a:pPr>
            <a:r>
              <a:rPr lang="en-ZA" sz="1600" dirty="0">
                <a:solidFill>
                  <a:prstClr val="black"/>
                </a:solidFill>
              </a:rPr>
              <a:t>Assists, monitors and supports group activities.</a:t>
            </a:r>
          </a:p>
          <a:p>
            <a:pPr lvl="0">
              <a:defRPr/>
            </a:pPr>
            <a:r>
              <a:rPr lang="en-ZA" sz="1600" dirty="0">
                <a:solidFill>
                  <a:prstClr val="black"/>
                </a:solidFill>
              </a:rPr>
              <a:t>Assists learners during class discussions and group work by providing clarification where necessary.</a:t>
            </a:r>
          </a:p>
          <a:p>
            <a:pPr marL="0" lvl="0" indent="0">
              <a:buNone/>
              <a:defRPr/>
            </a:pPr>
            <a:r>
              <a:rPr lang="en-ZA" sz="1600" b="1" dirty="0">
                <a:solidFill>
                  <a:prstClr val="black"/>
                </a:solidFill>
              </a:rPr>
              <a:t>After the lesson: </a:t>
            </a:r>
            <a:endParaRPr lang="en-ZA" sz="1600" dirty="0">
              <a:solidFill>
                <a:prstClr val="black"/>
              </a:solidFill>
            </a:endParaRPr>
          </a:p>
          <a:p>
            <a:pPr lvl="0">
              <a:defRPr/>
            </a:pPr>
            <a:r>
              <a:rPr lang="en-ZA" sz="1600" dirty="0">
                <a:solidFill>
                  <a:prstClr val="black"/>
                </a:solidFill>
              </a:rPr>
              <a:t>Collects resource materials or PE equipment.</a:t>
            </a:r>
          </a:p>
          <a:p>
            <a:pPr lvl="0">
              <a:defRPr/>
            </a:pPr>
            <a:r>
              <a:rPr lang="en-ZA" sz="1600" dirty="0">
                <a:solidFill>
                  <a:prstClr val="black"/>
                </a:solidFill>
              </a:rPr>
              <a:t>Provides learners with notes to help summarise the lesson where necessary.</a:t>
            </a:r>
          </a:p>
          <a:p>
            <a:pPr lvl="0">
              <a:defRPr/>
            </a:pPr>
            <a:r>
              <a:rPr lang="en-ZA" sz="1600" dirty="0">
                <a:solidFill>
                  <a:prstClr val="black"/>
                </a:solidFill>
              </a:rPr>
              <a:t>Notes the learners with content gaps for assistance during intervention classes.</a:t>
            </a:r>
          </a:p>
          <a:p>
            <a:pPr lvl="0">
              <a:defRPr/>
            </a:pPr>
            <a:r>
              <a:rPr lang="en-ZA" sz="1600" dirty="0">
                <a:solidFill>
                  <a:prstClr val="black"/>
                </a:solidFill>
              </a:rPr>
              <a:t>Provides informal tasks/ remedial work/ home work for reinforcement</a:t>
            </a:r>
          </a:p>
          <a:p>
            <a:pPr marL="0" lvl="0" indent="0">
              <a:buNone/>
              <a:defRPr/>
            </a:pPr>
            <a:r>
              <a:rPr lang="en-ZA" sz="1600" b="1" dirty="0">
                <a:solidFill>
                  <a:prstClr val="black"/>
                </a:solidFill>
              </a:rPr>
              <a:t>Other General Tasks</a:t>
            </a:r>
            <a:endParaRPr lang="en-ZA" sz="1600" dirty="0">
              <a:solidFill>
                <a:prstClr val="black"/>
              </a:solidFill>
            </a:endParaRPr>
          </a:p>
          <a:p>
            <a:pPr lvl="0">
              <a:defRPr/>
            </a:pPr>
            <a:r>
              <a:rPr lang="en-US" sz="1600" dirty="0">
                <a:solidFill>
                  <a:prstClr val="black"/>
                </a:solidFill>
              </a:rPr>
              <a:t>Assist in coordinating the after school </a:t>
            </a:r>
            <a:r>
              <a:rPr lang="en-US" sz="1600" dirty="0" err="1">
                <a:solidFill>
                  <a:prstClr val="black"/>
                </a:solidFill>
              </a:rPr>
              <a:t>programmes</a:t>
            </a:r>
            <a:endParaRPr lang="en-ZA" sz="1600" dirty="0">
              <a:solidFill>
                <a:prstClr val="black"/>
              </a:solidFill>
            </a:endParaRPr>
          </a:p>
          <a:p>
            <a:pPr lvl="0">
              <a:defRPr/>
            </a:pPr>
            <a:r>
              <a:rPr lang="en-US" sz="1600" dirty="0">
                <a:solidFill>
                  <a:prstClr val="black"/>
                </a:solidFill>
              </a:rPr>
              <a:t>Develop playing fixtures within the schools</a:t>
            </a:r>
            <a:endParaRPr lang="en-ZA" sz="1600" dirty="0">
              <a:solidFill>
                <a:prstClr val="black"/>
              </a:solidFill>
            </a:endParaRPr>
          </a:p>
          <a:p>
            <a:pPr lvl="0">
              <a:defRPr/>
            </a:pPr>
            <a:r>
              <a:rPr lang="en-US" sz="1600" dirty="0">
                <a:solidFill>
                  <a:prstClr val="black"/>
                </a:solidFill>
              </a:rPr>
              <a:t>Keep the record of scores for all matches</a:t>
            </a:r>
            <a:endParaRPr lang="en-ZA" sz="1600" dirty="0">
              <a:solidFill>
                <a:prstClr val="black"/>
              </a:solidFill>
            </a:endParaRPr>
          </a:p>
          <a:p>
            <a:pPr lvl="0">
              <a:defRPr/>
            </a:pPr>
            <a:r>
              <a:rPr lang="en-US" sz="1600" dirty="0">
                <a:solidFill>
                  <a:prstClr val="black"/>
                </a:solidFill>
              </a:rPr>
              <a:t>Introduce learners to new codes of sport and arts</a:t>
            </a:r>
            <a:endParaRPr lang="en-ZA" sz="1600" dirty="0">
              <a:solidFill>
                <a:prstClr val="black"/>
              </a:solidFill>
            </a:endParaRPr>
          </a:p>
          <a:p>
            <a:pPr lvl="0">
              <a:defRPr/>
            </a:pPr>
            <a:r>
              <a:rPr lang="en-US" sz="1600" dirty="0">
                <a:solidFill>
                  <a:prstClr val="black"/>
                </a:solidFill>
              </a:rPr>
              <a:t>Promote intra school competition </a:t>
            </a:r>
            <a:endParaRPr lang="en-ZA" sz="1600" dirty="0">
              <a:solidFill>
                <a:prstClr val="black"/>
              </a:solidFill>
            </a:endParaRPr>
          </a:p>
          <a:p>
            <a:pPr lvl="0">
              <a:defRPr/>
            </a:pPr>
            <a:r>
              <a:rPr lang="en-US" sz="1600" dirty="0">
                <a:solidFill>
                  <a:prstClr val="black"/>
                </a:solidFill>
              </a:rPr>
              <a:t>Promote learner participation in enrichment clubs </a:t>
            </a:r>
            <a:endParaRPr lang="en-ZA" sz="1600" dirty="0">
              <a:solidFill>
                <a:prstClr val="black"/>
              </a:solidFill>
            </a:endParaRPr>
          </a:p>
          <a:p>
            <a:pPr lvl="0">
              <a:defRPr/>
            </a:pPr>
            <a:r>
              <a:rPr lang="en-US" sz="1600" dirty="0">
                <a:solidFill>
                  <a:prstClr val="black"/>
                </a:solidFill>
              </a:rPr>
              <a:t>Assist in capturing participation data on the SA-SAMS</a:t>
            </a:r>
            <a:endParaRPr lang="en-ZA" sz="1600" dirty="0">
              <a:solidFill>
                <a:prstClr val="black"/>
              </a:solidFill>
            </a:endParaRPr>
          </a:p>
          <a:p>
            <a:endParaRPr lang="en-US" dirty="0"/>
          </a:p>
        </p:txBody>
      </p:sp>
    </p:spTree>
    <p:extLst>
      <p:ext uri="{BB962C8B-B14F-4D97-AF65-F5344CB8AC3E}">
        <p14:creationId xmlns:p14="http://schemas.microsoft.com/office/powerpoint/2010/main" val="395773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260648"/>
            <a:ext cx="8229600" cy="1143000"/>
          </a:xfrm>
        </p:spPr>
        <p:txBody>
          <a:bodyPr>
            <a:normAutofit/>
          </a:bodyPr>
          <a:lstStyle/>
          <a:p>
            <a:r>
              <a:rPr lang="en-ZA" sz="2800" b="1" dirty="0">
                <a:solidFill>
                  <a:srgbClr val="C0504D">
                    <a:lumMod val="75000"/>
                  </a:srgbClr>
                </a:solidFill>
              </a:rPr>
              <a:t>BACKGROUND INFORMATION &amp; CONTEXT </a:t>
            </a:r>
            <a:endParaRPr lang="en-ZA" dirty="0"/>
          </a:p>
        </p:txBody>
      </p:sp>
      <p:pic>
        <p:nvPicPr>
          <p:cNvPr id="3" name="Content Placeholder 2"/>
          <p:cNvPicPr>
            <a:picLocks noGrp="1" noChangeAspect="1"/>
          </p:cNvPicPr>
          <p:nvPr>
            <p:ph idx="1"/>
          </p:nvPr>
        </p:nvPicPr>
        <p:blipFill>
          <a:blip r:embed="rId2"/>
          <a:stretch>
            <a:fillRect/>
          </a:stretch>
        </p:blipFill>
        <p:spPr>
          <a:xfrm>
            <a:off x="795528" y="1280160"/>
            <a:ext cx="9802368" cy="5129784"/>
          </a:xfrm>
          <a:prstGeom prst="rect">
            <a:avLst/>
          </a:prstGeom>
        </p:spPr>
      </p:pic>
    </p:spTree>
    <p:extLst>
      <p:ext uri="{BB962C8B-B14F-4D97-AF65-F5344CB8AC3E}">
        <p14:creationId xmlns:p14="http://schemas.microsoft.com/office/powerpoint/2010/main" val="23850646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10972800" cy="960438"/>
          </a:xfrm>
        </p:spPr>
        <p:txBody>
          <a:bodyPr>
            <a:normAutofit fontScale="90000"/>
          </a:bodyPr>
          <a:lstStyle/>
          <a:p>
            <a:r>
              <a:rPr lang="en-US" b="1" dirty="0">
                <a:solidFill>
                  <a:srgbClr val="C00000"/>
                </a:solidFill>
              </a:rPr>
              <a:t>CONDITIONS OF PLACEMENT FOR EAs AND GSAs</a:t>
            </a:r>
            <a:br>
              <a:rPr lang="en-US" b="1" dirty="0">
                <a:solidFill>
                  <a:srgbClr val="C00000"/>
                </a:solidFill>
              </a:rPr>
            </a:br>
            <a:endParaRPr lang="en-US" dirty="0"/>
          </a:p>
        </p:txBody>
      </p:sp>
      <p:sp>
        <p:nvSpPr>
          <p:cNvPr id="3" name="Content Placeholder 2"/>
          <p:cNvSpPr>
            <a:spLocks noGrp="1"/>
          </p:cNvSpPr>
          <p:nvPr>
            <p:ph idx="1"/>
          </p:nvPr>
        </p:nvSpPr>
        <p:spPr/>
        <p:txBody>
          <a:bodyPr>
            <a:normAutofit/>
          </a:bodyPr>
          <a:lstStyle/>
          <a:p>
            <a:pPr marL="0" indent="0">
              <a:buNone/>
            </a:pPr>
            <a:endParaRPr lang="en-US" dirty="0"/>
          </a:p>
          <a:p>
            <a:pPr marL="914400" marR="0" algn="just">
              <a:lnSpc>
                <a:spcPct val="150000"/>
              </a:lnSpc>
              <a:spcBef>
                <a:spcPts val="0"/>
              </a:spcBef>
              <a:spcAft>
                <a:spcPts val="0"/>
              </a:spcAft>
            </a:pPr>
            <a:r>
              <a:rPr lang="en-ZA" dirty="0">
                <a:latin typeface="Arial Narrow" panose="020B0606020202030204" pitchFamily="34" charset="0"/>
                <a:ea typeface="Calibri" panose="020F0502020204030204" pitchFamily="34" charset="0"/>
                <a:cs typeface="Calibri" panose="020F0502020204030204" pitchFamily="34" charset="0"/>
              </a:rPr>
              <a:t>The contract of the EAs &amp; GSAs will be based on the conditions of employment drafted by the department of basic education for the programme – Presidential Youth Employment Initiative as spelt out in the Orientation Manual </a:t>
            </a:r>
            <a:r>
              <a:rPr lang="en-ZA" b="1" dirty="0">
                <a:latin typeface="Arial Narrow" panose="020B0606020202030204" pitchFamily="34" charset="0"/>
                <a:ea typeface="Calibri" panose="020F0502020204030204" pitchFamily="34" charset="0"/>
                <a:cs typeface="Calibri" panose="020F0502020204030204" pitchFamily="34" charset="0"/>
              </a:rPr>
              <a:t>Annexure A </a:t>
            </a:r>
            <a:r>
              <a:rPr lang="en-ZA" dirty="0">
                <a:latin typeface="Arial Narrow" panose="020B0606020202030204" pitchFamily="34" charset="0"/>
                <a:ea typeface="Calibri" panose="020F0502020204030204" pitchFamily="34" charset="0"/>
                <a:cs typeface="Calibri" panose="020F0502020204030204" pitchFamily="34" charset="0"/>
              </a:rPr>
              <a:t>and the Implementation Framework.</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endParaRPr lang="en-US" b="1" dirty="0">
              <a:solidFill>
                <a:srgbClr val="C00000"/>
              </a:solidFill>
            </a:endParaRPr>
          </a:p>
        </p:txBody>
      </p:sp>
    </p:spTree>
    <p:extLst>
      <p:ext uri="{BB962C8B-B14F-4D97-AF65-F5344CB8AC3E}">
        <p14:creationId xmlns:p14="http://schemas.microsoft.com/office/powerpoint/2010/main" val="3378530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C00000"/>
                </a:solidFill>
              </a:rPr>
              <a:t>RELEVANT LEGISLATION GOVERNING THE PYEI</a:t>
            </a:r>
          </a:p>
        </p:txBody>
      </p:sp>
      <p:sp>
        <p:nvSpPr>
          <p:cNvPr id="3" name="Content Placeholder 2"/>
          <p:cNvSpPr>
            <a:spLocks noGrp="1"/>
          </p:cNvSpPr>
          <p:nvPr>
            <p:ph idx="1"/>
          </p:nvPr>
        </p:nvSpPr>
        <p:spPr>
          <a:xfrm>
            <a:off x="609600" y="1335024"/>
            <a:ext cx="10972800" cy="5074919"/>
          </a:xfrm>
        </p:spPr>
        <p:txBody>
          <a:bodyPr>
            <a:normAutofit fontScale="70000" lnSpcReduction="20000"/>
          </a:bodyPr>
          <a:lstStyle/>
          <a:p>
            <a:pPr lvl="1" algn="just">
              <a:lnSpc>
                <a:spcPct val="150000"/>
              </a:lnSpc>
              <a:buSzPts val="1100"/>
              <a:buFont typeface="+mj-lt"/>
              <a:buAutoNum type="alphaLcParenR"/>
            </a:pPr>
            <a:r>
              <a:rPr lang="en-ZA" dirty="0">
                <a:latin typeface="Arial Narrow" panose="020B0606020202030204" pitchFamily="34" charset="0"/>
                <a:cs typeface="Arial" panose="020B0604020202020204" pitchFamily="34" charset="0"/>
              </a:rPr>
              <a:t>Labour Relations Act, 1995;</a:t>
            </a:r>
            <a:endParaRPr lang="en-US" dirty="0"/>
          </a:p>
          <a:p>
            <a:pPr lvl="1" algn="just">
              <a:lnSpc>
                <a:spcPct val="150000"/>
              </a:lnSpc>
              <a:buSzPts val="1100"/>
              <a:buFont typeface="+mj-lt"/>
              <a:buAutoNum type="alphaLcParenR"/>
            </a:pPr>
            <a:r>
              <a:rPr lang="en-ZA" dirty="0">
                <a:latin typeface="Arial Narrow" panose="020B0606020202030204" pitchFamily="34" charset="0"/>
                <a:cs typeface="Arial" panose="020B0604020202020204" pitchFamily="34" charset="0"/>
              </a:rPr>
              <a:t>Basic Conditions of Employment Act, 1997: </a:t>
            </a:r>
            <a:endParaRPr lang="en-US" dirty="0"/>
          </a:p>
          <a:p>
            <a:pPr lvl="1" algn="just">
              <a:lnSpc>
                <a:spcPct val="150000"/>
              </a:lnSpc>
              <a:buSzPts val="1100"/>
              <a:buFont typeface="+mj-lt"/>
              <a:buAutoNum type="alphaLcParenR"/>
            </a:pPr>
            <a:r>
              <a:rPr lang="en-ZA" dirty="0">
                <a:latin typeface="Arial Narrow" panose="020B0606020202030204" pitchFamily="34" charset="0"/>
                <a:cs typeface="Arial" panose="020B0604020202020204" pitchFamily="34" charset="0"/>
              </a:rPr>
              <a:t>Codes of Good Practice for employment and conditions of work for PYEI-BES</a:t>
            </a:r>
            <a:endParaRPr lang="en-US" dirty="0"/>
          </a:p>
          <a:p>
            <a:pPr lvl="1" algn="just">
              <a:lnSpc>
                <a:spcPct val="150000"/>
              </a:lnSpc>
              <a:buSzPts val="1100"/>
              <a:buFont typeface="+mj-lt"/>
              <a:buAutoNum type="alphaLcParenR"/>
            </a:pPr>
            <a:r>
              <a:rPr lang="en-ZA" dirty="0">
                <a:latin typeface="Arial Narrow" panose="020B0606020202030204" pitchFamily="34" charset="0"/>
                <a:cs typeface="Arial" panose="020B0604020202020204" pitchFamily="34" charset="0"/>
              </a:rPr>
              <a:t>The South African Schools Act, 1996; </a:t>
            </a:r>
            <a:endParaRPr lang="en-US" dirty="0"/>
          </a:p>
          <a:p>
            <a:pPr lvl="1" algn="just">
              <a:lnSpc>
                <a:spcPct val="150000"/>
              </a:lnSpc>
              <a:buSzPts val="1100"/>
              <a:buFont typeface="+mj-lt"/>
              <a:buAutoNum type="alphaLcParenR"/>
            </a:pPr>
            <a:r>
              <a:rPr lang="en-ZA" dirty="0">
                <a:latin typeface="Arial Narrow" panose="020B0606020202030204" pitchFamily="34" charset="0"/>
                <a:cs typeface="Arial" panose="020B0604020202020204" pitchFamily="34" charset="0"/>
              </a:rPr>
              <a:t>The Educators Employment Act, 1994; </a:t>
            </a:r>
            <a:endParaRPr lang="en-US" dirty="0"/>
          </a:p>
          <a:p>
            <a:pPr lvl="1" algn="just">
              <a:lnSpc>
                <a:spcPct val="150000"/>
              </a:lnSpc>
              <a:buSzPts val="1100"/>
              <a:buFont typeface="+mj-lt"/>
              <a:buAutoNum type="alphaLcParenR"/>
            </a:pPr>
            <a:r>
              <a:rPr lang="en-ZA" dirty="0">
                <a:latin typeface="Arial Narrow" panose="020B0606020202030204" pitchFamily="34" charset="0"/>
                <a:cs typeface="Arial" panose="020B0604020202020204" pitchFamily="34" charset="0"/>
              </a:rPr>
              <a:t>Public Service Act, 1994;</a:t>
            </a:r>
            <a:endParaRPr lang="en-US" dirty="0"/>
          </a:p>
          <a:p>
            <a:pPr lvl="1" algn="just">
              <a:lnSpc>
                <a:spcPct val="150000"/>
              </a:lnSpc>
              <a:buSzPts val="1100"/>
              <a:buFont typeface="+mj-lt"/>
              <a:buAutoNum type="alphaLcParenR"/>
            </a:pPr>
            <a:r>
              <a:rPr lang="en-ZA" dirty="0">
                <a:latin typeface="Arial Narrow" panose="020B0606020202030204" pitchFamily="34" charset="0"/>
                <a:cs typeface="Arial" panose="020B0604020202020204" pitchFamily="34" charset="0"/>
              </a:rPr>
              <a:t>The Occupation Health and Safety Act, 1993</a:t>
            </a:r>
            <a:endParaRPr lang="en-US" dirty="0"/>
          </a:p>
          <a:p>
            <a:pPr lvl="1" algn="just">
              <a:lnSpc>
                <a:spcPct val="150000"/>
              </a:lnSpc>
              <a:buSzPts val="1100"/>
              <a:buFont typeface="+mj-lt"/>
              <a:buAutoNum type="alphaLcParenR"/>
            </a:pPr>
            <a:r>
              <a:rPr lang="en-ZA" dirty="0">
                <a:latin typeface="Arial Narrow" panose="020B0606020202030204" pitchFamily="34" charset="0"/>
                <a:cs typeface="Arial" panose="020B0604020202020204" pitchFamily="34" charset="0"/>
              </a:rPr>
              <a:t>The Skills Development Act, 1998, </a:t>
            </a:r>
            <a:endParaRPr lang="en-US" dirty="0"/>
          </a:p>
          <a:p>
            <a:pPr lvl="1" algn="just">
              <a:lnSpc>
                <a:spcPct val="150000"/>
              </a:lnSpc>
              <a:buSzPts val="1100"/>
              <a:buFont typeface="+mj-lt"/>
              <a:buAutoNum type="alphaLcParenR"/>
            </a:pPr>
            <a:r>
              <a:rPr lang="en-ZA" dirty="0">
                <a:latin typeface="Arial Narrow" panose="020B0606020202030204" pitchFamily="34" charset="0"/>
                <a:cs typeface="Arial" panose="020B0604020202020204" pitchFamily="34" charset="0"/>
              </a:rPr>
              <a:t>Compensation for Occupational and Diseases Act, 1993 (COIDA)</a:t>
            </a:r>
            <a:endParaRPr lang="en-US" dirty="0"/>
          </a:p>
          <a:p>
            <a:pPr lvl="1" algn="just">
              <a:lnSpc>
                <a:spcPct val="150000"/>
              </a:lnSpc>
              <a:buSzPts val="1100"/>
              <a:buFont typeface="+mj-lt"/>
              <a:buAutoNum type="alphaLcParenR"/>
            </a:pPr>
            <a:r>
              <a:rPr lang="en-ZA" dirty="0">
                <a:latin typeface="Arial Narrow" panose="020B0606020202030204" pitchFamily="34" charset="0"/>
                <a:cs typeface="Arial" panose="020B0604020202020204" pitchFamily="34" charset="0"/>
              </a:rPr>
              <a:t>Protocol to Deal with Incidences of Corporal Punishment in Schools</a:t>
            </a:r>
            <a:endParaRPr lang="en-US" dirty="0"/>
          </a:p>
          <a:p>
            <a:pPr lvl="1" algn="just">
              <a:lnSpc>
                <a:spcPct val="150000"/>
              </a:lnSpc>
              <a:buSzPts val="1100"/>
              <a:buFont typeface="+mj-lt"/>
              <a:buAutoNum type="alphaLcParenR"/>
            </a:pPr>
            <a:r>
              <a:rPr lang="en-ZA" dirty="0">
                <a:latin typeface="Arial Narrow" panose="020B0606020202030204" pitchFamily="34" charset="0"/>
                <a:cs typeface="Arial" panose="020B0604020202020204" pitchFamily="34" charset="0"/>
              </a:rPr>
              <a:t>Employment Equity Act, 1998</a:t>
            </a:r>
            <a:endParaRPr lang="en-US" dirty="0"/>
          </a:p>
          <a:p>
            <a:pPr marL="0" indent="0">
              <a:buNone/>
            </a:pPr>
            <a:endParaRPr lang="en-US" dirty="0"/>
          </a:p>
        </p:txBody>
      </p:sp>
    </p:spTree>
    <p:extLst>
      <p:ext uri="{BB962C8B-B14F-4D97-AF65-F5344CB8AC3E}">
        <p14:creationId xmlns:p14="http://schemas.microsoft.com/office/powerpoint/2010/main" val="40057088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2800" b="1" dirty="0">
                <a:solidFill>
                  <a:srgbClr val="C0504D">
                    <a:lumMod val="75000"/>
                  </a:srgbClr>
                </a:solidFill>
              </a:rPr>
              <a:t>COMPULSORY TRAINING PROGRAMMES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57458017"/>
              </p:ext>
            </p:extLst>
          </p:nvPr>
        </p:nvGraphicFramePr>
        <p:xfrm>
          <a:off x="1014984" y="1170429"/>
          <a:ext cx="9436608" cy="5212083"/>
        </p:xfrm>
        <a:graphic>
          <a:graphicData uri="http://schemas.openxmlformats.org/drawingml/2006/table">
            <a:tbl>
              <a:tblPr firstRow="1" firstCol="1" bandRow="1">
                <a:tableStyleId>{08FB837D-C827-4EFA-A057-4D05807E0F7C}</a:tableStyleId>
              </a:tblPr>
              <a:tblGrid>
                <a:gridCol w="4771766">
                  <a:extLst>
                    <a:ext uri="{9D8B030D-6E8A-4147-A177-3AD203B41FA5}">
                      <a16:colId xmlns:a16="http://schemas.microsoft.com/office/drawing/2014/main" val="506815455"/>
                    </a:ext>
                  </a:extLst>
                </a:gridCol>
                <a:gridCol w="4664842">
                  <a:extLst>
                    <a:ext uri="{9D8B030D-6E8A-4147-A177-3AD203B41FA5}">
                      <a16:colId xmlns:a16="http://schemas.microsoft.com/office/drawing/2014/main" val="3695403551"/>
                    </a:ext>
                  </a:extLst>
                </a:gridCol>
              </a:tblGrid>
              <a:tr h="598449">
                <a:tc>
                  <a:txBody>
                    <a:bodyPr/>
                    <a:lstStyle/>
                    <a:p>
                      <a:pPr marL="0" marR="0">
                        <a:lnSpc>
                          <a:spcPct val="107000"/>
                        </a:lnSpc>
                        <a:spcBef>
                          <a:spcPts val="0"/>
                        </a:spcBef>
                        <a:spcAft>
                          <a:spcPts val="0"/>
                        </a:spcAft>
                      </a:pPr>
                      <a:r>
                        <a:rPr lang="en-ZA" sz="1800" dirty="0">
                          <a:effectLst/>
                        </a:rPr>
                        <a:t>Training Areas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ZA" sz="1800" dirty="0">
                          <a:effectLst/>
                        </a:rPr>
                        <a:t>Target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26394414"/>
                  </a:ext>
                </a:extLst>
              </a:tr>
              <a:tr h="512626">
                <a:tc>
                  <a:txBody>
                    <a:bodyPr/>
                    <a:lstStyle/>
                    <a:p>
                      <a:pPr marL="0" marR="0">
                        <a:spcBef>
                          <a:spcPts val="0"/>
                        </a:spcBef>
                        <a:spcAft>
                          <a:spcPts val="0"/>
                        </a:spcAft>
                      </a:pPr>
                      <a:r>
                        <a:rPr lang="en-GB" sz="1800" kern="1200">
                          <a:effectLst/>
                        </a:rPr>
                        <a:t>1. Orientation + SOP (COVID-10) &amp; NSSF</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ZA" sz="1800" kern="1200" dirty="0">
                          <a:effectLst/>
                        </a:rPr>
                        <a:t>287 000</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3399163"/>
                  </a:ext>
                </a:extLst>
              </a:tr>
              <a:tr h="512626">
                <a:tc>
                  <a:txBody>
                    <a:bodyPr/>
                    <a:lstStyle/>
                    <a:p>
                      <a:pPr marL="0" marR="0">
                        <a:spcBef>
                          <a:spcPts val="0"/>
                        </a:spcBef>
                        <a:spcAft>
                          <a:spcPts val="0"/>
                        </a:spcAft>
                      </a:pPr>
                      <a:r>
                        <a:rPr lang="en-GB" sz="1800" kern="1200" dirty="0">
                          <a:effectLst/>
                        </a:rPr>
                        <a:t>2. Curriculum</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ZA" sz="1800" kern="1200" dirty="0">
                          <a:effectLst/>
                        </a:rPr>
                        <a:t>191 000</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19705965"/>
                  </a:ext>
                </a:extLst>
              </a:tr>
              <a:tr h="512626">
                <a:tc>
                  <a:txBody>
                    <a:bodyPr/>
                    <a:lstStyle/>
                    <a:p>
                      <a:pPr marL="0" marR="0">
                        <a:spcBef>
                          <a:spcPts val="0"/>
                        </a:spcBef>
                        <a:spcAft>
                          <a:spcPts val="0"/>
                        </a:spcAft>
                      </a:pPr>
                      <a:r>
                        <a:rPr lang="en-GB" sz="1800" kern="1200">
                          <a:effectLst/>
                        </a:rPr>
                        <a:t>3. eCadres (ICT)</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ZA" sz="1800" kern="1200" dirty="0">
                          <a:effectLst/>
                        </a:rPr>
                        <a:t>22 000</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53396874"/>
                  </a:ext>
                </a:extLst>
              </a:tr>
              <a:tr h="512626">
                <a:tc>
                  <a:txBody>
                    <a:bodyPr/>
                    <a:lstStyle/>
                    <a:p>
                      <a:pPr marL="0" marR="0">
                        <a:spcBef>
                          <a:spcPts val="0"/>
                        </a:spcBef>
                        <a:spcAft>
                          <a:spcPts val="0"/>
                        </a:spcAft>
                      </a:pPr>
                      <a:r>
                        <a:rPr lang="en-GB" sz="1800" kern="1200" dirty="0">
                          <a:effectLst/>
                        </a:rPr>
                        <a:t>4. Reading Champions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ZA" sz="1800" kern="1200" dirty="0">
                          <a:effectLst/>
                        </a:rPr>
                        <a:t>22 000</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975762176"/>
                  </a:ext>
                </a:extLst>
              </a:tr>
              <a:tr h="512626">
                <a:tc>
                  <a:txBody>
                    <a:bodyPr/>
                    <a:lstStyle/>
                    <a:p>
                      <a:pPr marL="0" marR="0">
                        <a:spcBef>
                          <a:spcPts val="0"/>
                        </a:spcBef>
                        <a:spcAft>
                          <a:spcPts val="0"/>
                        </a:spcAft>
                      </a:pPr>
                      <a:r>
                        <a:rPr lang="en-GB" sz="1800" kern="1200">
                          <a:effectLst/>
                        </a:rPr>
                        <a:t>5. Sport and Enrichment Assistants (SEA)</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GB" sz="1800" kern="1200" dirty="0">
                          <a:effectLst/>
                        </a:rPr>
                        <a:t>22 000</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60309823"/>
                  </a:ext>
                </a:extLst>
              </a:tr>
              <a:tr h="512626">
                <a:tc>
                  <a:txBody>
                    <a:bodyPr/>
                    <a:lstStyle/>
                    <a:p>
                      <a:pPr marL="0" marR="0">
                        <a:spcBef>
                          <a:spcPts val="0"/>
                        </a:spcBef>
                        <a:spcAft>
                          <a:spcPts val="0"/>
                        </a:spcAft>
                      </a:pPr>
                      <a:r>
                        <a:rPr lang="en-GB" sz="1800" kern="1200">
                          <a:effectLst/>
                        </a:rPr>
                        <a:t>6. Child and Youth Care Workers (CYCW)</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ZA" sz="1800" kern="1200" dirty="0">
                          <a:effectLst/>
                        </a:rPr>
                        <a:t>800</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97014170"/>
                  </a:ext>
                </a:extLst>
              </a:tr>
              <a:tr h="512626">
                <a:tc>
                  <a:txBody>
                    <a:bodyPr/>
                    <a:lstStyle/>
                    <a:p>
                      <a:pPr marL="0" marR="0">
                        <a:spcBef>
                          <a:spcPts val="0"/>
                        </a:spcBef>
                        <a:spcAft>
                          <a:spcPts val="0"/>
                        </a:spcAft>
                      </a:pPr>
                      <a:r>
                        <a:rPr lang="en-GB" sz="1800" kern="1200">
                          <a:effectLst/>
                        </a:rPr>
                        <a:t>7. Handymen (School Infrastructure)</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GB" sz="1800" kern="1200" dirty="0">
                          <a:effectLst/>
                        </a:rPr>
                        <a:t>22 000</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44443246"/>
                  </a:ext>
                </a:extLst>
              </a:tr>
              <a:tr h="512626">
                <a:tc>
                  <a:txBody>
                    <a:bodyPr/>
                    <a:lstStyle/>
                    <a:p>
                      <a:pPr marL="0" marR="0">
                        <a:spcBef>
                          <a:spcPts val="0"/>
                        </a:spcBef>
                        <a:spcAft>
                          <a:spcPts val="0"/>
                        </a:spcAft>
                      </a:pPr>
                      <a:r>
                        <a:rPr lang="en-GB" sz="1800" kern="1200">
                          <a:effectLst/>
                        </a:rPr>
                        <a:t>8. Digital Skills</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GB" sz="1800" kern="1200" dirty="0">
                          <a:effectLst/>
                        </a:rPr>
                        <a:t>287 000</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08659765"/>
                  </a:ext>
                </a:extLst>
              </a:tr>
              <a:tr h="512626">
                <a:tc>
                  <a:txBody>
                    <a:bodyPr/>
                    <a:lstStyle/>
                    <a:p>
                      <a:pPr marL="0" marR="0">
                        <a:spcBef>
                          <a:spcPts val="0"/>
                        </a:spcBef>
                        <a:spcAft>
                          <a:spcPts val="0"/>
                        </a:spcAft>
                      </a:pPr>
                      <a:r>
                        <a:rPr lang="en-GB" sz="1800" kern="1200">
                          <a:effectLst/>
                        </a:rPr>
                        <a:t>9. Digital Skills for officials</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GB" sz="1800" kern="1200" dirty="0">
                          <a:effectLst/>
                        </a:rPr>
                        <a:t>22 000</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25245494"/>
                  </a:ext>
                </a:extLst>
              </a:tr>
            </a:tbl>
          </a:graphicData>
        </a:graphic>
      </p:graphicFrame>
    </p:spTree>
    <p:extLst>
      <p:ext uri="{BB962C8B-B14F-4D97-AF65-F5344CB8AC3E}">
        <p14:creationId xmlns:p14="http://schemas.microsoft.com/office/powerpoint/2010/main" val="19885257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923226"/>
          </a:xfrm>
        </p:spPr>
        <p:txBody>
          <a:bodyPr>
            <a:normAutofit/>
          </a:bodyPr>
          <a:lstStyle/>
          <a:p>
            <a:r>
              <a:rPr lang="en-US" sz="3600" b="1" dirty="0">
                <a:solidFill>
                  <a:srgbClr val="C00000"/>
                </a:solidFill>
              </a:rPr>
              <a:t>PERFORMANCE MANAGEMENT OF ALL ASSISTANTS</a:t>
            </a:r>
          </a:p>
        </p:txBody>
      </p:sp>
      <p:sp>
        <p:nvSpPr>
          <p:cNvPr id="3" name="Content Placeholder 2"/>
          <p:cNvSpPr>
            <a:spLocks noGrp="1"/>
          </p:cNvSpPr>
          <p:nvPr>
            <p:ph idx="1"/>
          </p:nvPr>
        </p:nvSpPr>
        <p:spPr>
          <a:xfrm>
            <a:off x="609600" y="1197864"/>
            <a:ext cx="10972800" cy="5349239"/>
          </a:xfrm>
        </p:spPr>
        <p:txBody>
          <a:bodyPr>
            <a:normAutofit fontScale="62500" lnSpcReduction="20000"/>
          </a:bodyPr>
          <a:lstStyle/>
          <a:p>
            <a:pPr>
              <a:lnSpc>
                <a:spcPct val="107000"/>
              </a:lnSpc>
              <a:spcBef>
                <a:spcPts val="0"/>
              </a:spcBef>
              <a:spcAft>
                <a:spcPts val="800"/>
              </a:spcAft>
            </a:pPr>
            <a:r>
              <a:rPr lang="en-GB" dirty="0">
                <a:latin typeface="Arial Narrow" panose="020B0606020202030204" pitchFamily="34" charset="0"/>
                <a:ea typeface="Times New Roman" panose="02020603050405020304" pitchFamily="18" charset="0"/>
                <a:cs typeface="Arial" panose="020B0604020202020204" pitchFamily="34" charset="0"/>
              </a:rPr>
              <a:t>The school will be expected to capture performance of the EAs and GSAs using the attached monthly reporting templates in </a:t>
            </a:r>
            <a:r>
              <a:rPr lang="en-GB" b="1" dirty="0">
                <a:latin typeface="Arial Narrow" panose="020B0606020202030204" pitchFamily="34" charset="0"/>
                <a:ea typeface="Times New Roman" panose="02020603050405020304" pitchFamily="18" charset="0"/>
                <a:cs typeface="Arial" panose="020B0604020202020204" pitchFamily="34" charset="0"/>
              </a:rPr>
              <a:t>Annexures B, C &amp; D.</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0"/>
              </a:spcBef>
            </a:pPr>
            <a:r>
              <a:rPr lang="en-ZA" dirty="0">
                <a:latin typeface="Arial Narrow" panose="020B0606020202030204" pitchFamily="34" charset="0"/>
                <a:ea typeface="Times New Roman" panose="02020603050405020304" pitchFamily="18" charset="0"/>
                <a:cs typeface="Arial" panose="020B0604020202020204" pitchFamily="34" charset="0"/>
              </a:rPr>
              <a:t>Informal weekly reviews must be conducted by the employee’s mentor / supervisor.  Monthly and end of contract reviews are more formal where a review template will be completed and signed by both the mentor/supervisor and the employee. The review sessions, in addition generic factors must focus on the following:</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marL="914400" lvl="0" indent="-566738">
              <a:lnSpc>
                <a:spcPct val="150000"/>
              </a:lnSpc>
              <a:spcBef>
                <a:spcPts val="0"/>
              </a:spcBef>
              <a:buFont typeface="Arial Narrow" panose="020B0606020202030204" pitchFamily="34" charset="0"/>
              <a:buAutoNum type="alphaLcParenBoth"/>
              <a:tabLst>
                <a:tab pos="457200" algn="l"/>
              </a:tabLst>
            </a:pPr>
            <a:r>
              <a:rPr lang="en-US" dirty="0">
                <a:solidFill>
                  <a:srgbClr val="202124"/>
                </a:solidFill>
                <a:latin typeface="Arial Narrow" panose="020B0606020202030204" pitchFamily="34" charset="0"/>
                <a:ea typeface="Times New Roman" panose="02020603050405020304" pitchFamily="18" charset="0"/>
                <a:cs typeface="Arial" panose="020B0604020202020204" pitchFamily="34" charset="0"/>
              </a:rPr>
              <a:t>General factors (e.g. Attendance, reliability, etc.)</a:t>
            </a:r>
            <a:endParaRPr lang="en-US" sz="2800" dirty="0">
              <a:latin typeface="Calibri" panose="020F0502020204030204" pitchFamily="34" charset="0"/>
              <a:ea typeface="Calibri" panose="020F0502020204030204" pitchFamily="34" charset="0"/>
              <a:cs typeface="Arial" panose="020B0604020202020204" pitchFamily="34" charset="0"/>
            </a:endParaRPr>
          </a:p>
          <a:p>
            <a:pPr marL="914400" lvl="0" indent="-566738">
              <a:lnSpc>
                <a:spcPct val="150000"/>
              </a:lnSpc>
              <a:spcBef>
                <a:spcPts val="0"/>
              </a:spcBef>
              <a:buFont typeface="Arial Narrow" panose="020B0606020202030204" pitchFamily="34" charset="0"/>
              <a:buAutoNum type="alphaLcParenBoth"/>
              <a:tabLst>
                <a:tab pos="457200" algn="l"/>
              </a:tabLst>
            </a:pPr>
            <a:r>
              <a:rPr lang="en-US" dirty="0">
                <a:solidFill>
                  <a:srgbClr val="202124"/>
                </a:solidFill>
                <a:latin typeface="Arial Narrow" panose="020B0606020202030204" pitchFamily="34" charset="0"/>
                <a:ea typeface="Times New Roman" panose="02020603050405020304" pitchFamily="18" charset="0"/>
                <a:cs typeface="Arial" panose="020B0604020202020204" pitchFamily="34" charset="0"/>
              </a:rPr>
              <a:t>Achievements as per job description</a:t>
            </a:r>
            <a:endParaRPr lang="en-US" sz="2800" dirty="0">
              <a:latin typeface="Calibri" panose="020F0502020204030204" pitchFamily="34" charset="0"/>
              <a:ea typeface="Calibri" panose="020F0502020204030204" pitchFamily="34" charset="0"/>
              <a:cs typeface="Arial" panose="020B0604020202020204" pitchFamily="34" charset="0"/>
            </a:endParaRPr>
          </a:p>
          <a:p>
            <a:pPr marL="914400" lvl="0" indent="-566738">
              <a:lnSpc>
                <a:spcPct val="150000"/>
              </a:lnSpc>
              <a:spcBef>
                <a:spcPts val="0"/>
              </a:spcBef>
              <a:buFont typeface="Arial Narrow" panose="020B0606020202030204" pitchFamily="34" charset="0"/>
              <a:buAutoNum type="alphaLcParenBoth"/>
              <a:tabLst>
                <a:tab pos="457200" algn="l"/>
              </a:tabLst>
            </a:pPr>
            <a:r>
              <a:rPr lang="en-US" dirty="0">
                <a:solidFill>
                  <a:srgbClr val="202124"/>
                </a:solidFill>
                <a:latin typeface="Arial Narrow" panose="020B0606020202030204" pitchFamily="34" charset="0"/>
                <a:ea typeface="Times New Roman" panose="02020603050405020304" pitchFamily="18" charset="0"/>
                <a:cs typeface="Arial" panose="020B0604020202020204" pitchFamily="34" charset="0"/>
              </a:rPr>
              <a:t>Activities completed</a:t>
            </a:r>
            <a:endParaRPr lang="en-US" sz="2800" dirty="0">
              <a:latin typeface="Calibri" panose="020F0502020204030204" pitchFamily="34" charset="0"/>
              <a:ea typeface="Calibri" panose="020F0502020204030204" pitchFamily="34" charset="0"/>
              <a:cs typeface="Arial" panose="020B0604020202020204" pitchFamily="34" charset="0"/>
            </a:endParaRPr>
          </a:p>
          <a:p>
            <a:pPr marL="914400" lvl="0" indent="-566738">
              <a:lnSpc>
                <a:spcPct val="150000"/>
              </a:lnSpc>
              <a:spcBef>
                <a:spcPts val="0"/>
              </a:spcBef>
              <a:buFont typeface="Arial Narrow" panose="020B0606020202030204" pitchFamily="34" charset="0"/>
              <a:buAutoNum type="alphaLcParenBoth"/>
              <a:tabLst>
                <a:tab pos="457200" algn="l"/>
              </a:tabLst>
            </a:pPr>
            <a:r>
              <a:rPr lang="en-US" dirty="0">
                <a:solidFill>
                  <a:srgbClr val="202124"/>
                </a:solidFill>
                <a:latin typeface="Arial Narrow" panose="020B0606020202030204" pitchFamily="34" charset="0"/>
                <a:ea typeface="Times New Roman" panose="02020603050405020304" pitchFamily="18" charset="0"/>
                <a:cs typeface="Arial" panose="020B0604020202020204" pitchFamily="34" charset="0"/>
              </a:rPr>
              <a:t>Skills acquired</a:t>
            </a:r>
            <a:endParaRPr lang="en-US" sz="2800" dirty="0">
              <a:latin typeface="Calibri" panose="020F0502020204030204" pitchFamily="34" charset="0"/>
              <a:ea typeface="Calibri" panose="020F0502020204030204" pitchFamily="34" charset="0"/>
              <a:cs typeface="Arial" panose="020B0604020202020204" pitchFamily="34" charset="0"/>
            </a:endParaRPr>
          </a:p>
          <a:p>
            <a:pPr marL="914400" lvl="0" indent="-566738">
              <a:lnSpc>
                <a:spcPct val="150000"/>
              </a:lnSpc>
              <a:spcBef>
                <a:spcPts val="0"/>
              </a:spcBef>
              <a:buFont typeface="Arial Narrow" panose="020B0606020202030204" pitchFamily="34" charset="0"/>
              <a:buAutoNum type="alphaLcParenBoth"/>
              <a:tabLst>
                <a:tab pos="457200" algn="l"/>
              </a:tabLst>
            </a:pPr>
            <a:r>
              <a:rPr lang="en-US" dirty="0">
                <a:solidFill>
                  <a:srgbClr val="202124"/>
                </a:solidFill>
                <a:latin typeface="Arial Narrow" panose="020B0606020202030204" pitchFamily="34" charset="0"/>
                <a:ea typeface="Times New Roman" panose="02020603050405020304" pitchFamily="18" charset="0"/>
                <a:cs typeface="Arial" panose="020B0604020202020204" pitchFamily="34" charset="0"/>
              </a:rPr>
              <a:t>Training</a:t>
            </a:r>
            <a:r>
              <a:rPr lang="en-ZA" dirty="0">
                <a:latin typeface="Arial Narrow" panose="020B0606020202030204" pitchFamily="34" charset="0"/>
                <a:ea typeface="Times New Roman" panose="02020603050405020304" pitchFamily="18" charset="0"/>
                <a:cs typeface="Arial" panose="020B0604020202020204" pitchFamily="34" charset="0"/>
              </a:rPr>
              <a:t> </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0"/>
              </a:spcBef>
              <a:tabLst>
                <a:tab pos="0" algn="l"/>
              </a:tabLst>
            </a:pPr>
            <a:r>
              <a:rPr lang="en-ZA" dirty="0">
                <a:latin typeface="Arial Narrow" panose="020B0606020202030204" pitchFamily="34" charset="0"/>
                <a:ea typeface="Times New Roman" panose="02020603050405020304" pitchFamily="18" charset="0"/>
                <a:cs typeface="Arial" panose="020B0604020202020204" pitchFamily="34" charset="0"/>
              </a:rPr>
              <a:t>The performance reviews must be used by the principal when preparing </a:t>
            </a:r>
            <a:r>
              <a:rPr lang="en-ZA" b="1" dirty="0">
                <a:latin typeface="Arial Narrow" panose="020B0606020202030204" pitchFamily="34" charset="0"/>
                <a:ea typeface="Times New Roman" panose="02020603050405020304" pitchFamily="18" charset="0"/>
                <a:cs typeface="Arial" panose="020B0604020202020204" pitchFamily="34" charset="0"/>
              </a:rPr>
              <a:t>an Employment Reference Certificate</a:t>
            </a:r>
            <a:r>
              <a:rPr lang="en-ZA" dirty="0">
                <a:latin typeface="Arial Narrow" panose="020B0606020202030204" pitchFamily="34" charset="0"/>
                <a:ea typeface="Times New Roman" panose="02020603050405020304" pitchFamily="18" charset="0"/>
                <a:cs typeface="Arial" panose="020B0604020202020204" pitchFamily="34" charset="0"/>
              </a:rPr>
              <a:t> for each EA and GSA at the end of the contract. </a:t>
            </a:r>
            <a:r>
              <a:rPr lang="en-ZA" b="1" dirty="0">
                <a:latin typeface="Arial Narrow" panose="020B0606020202030204" pitchFamily="34" charset="0"/>
                <a:ea typeface="Times New Roman" panose="02020603050405020304" pitchFamily="18" charset="0"/>
                <a:cs typeface="Arial" panose="020B0604020202020204" pitchFamily="34" charset="0"/>
              </a:rPr>
              <a:t>(Annexure F)</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2514808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C00000"/>
                </a:solidFill>
              </a:rPr>
              <a:t>CODE OF CONDUCT</a:t>
            </a:r>
          </a:p>
        </p:txBody>
      </p:sp>
      <p:sp>
        <p:nvSpPr>
          <p:cNvPr id="3" name="Content Placeholder 2"/>
          <p:cNvSpPr>
            <a:spLocks noGrp="1"/>
          </p:cNvSpPr>
          <p:nvPr>
            <p:ph idx="1"/>
          </p:nvPr>
        </p:nvSpPr>
        <p:spPr>
          <a:xfrm>
            <a:off x="609600" y="1344169"/>
            <a:ext cx="10972800" cy="5010912"/>
          </a:xfrm>
        </p:spPr>
        <p:txBody>
          <a:bodyPr>
            <a:normAutofit fontScale="70000" lnSpcReduction="20000"/>
          </a:bodyPr>
          <a:lstStyle/>
          <a:p>
            <a:pPr lvl="0" algn="just">
              <a:lnSpc>
                <a:spcPct val="150000"/>
              </a:lnSpc>
              <a:spcBef>
                <a:spcPts val="0"/>
              </a:spcBef>
              <a:buFont typeface="Symbol" panose="05050102010706020507" pitchFamily="18" charset="2"/>
              <a:buChar char=""/>
            </a:pPr>
            <a:r>
              <a:rPr lang="en-ZA" dirty="0">
                <a:cs typeface="Arial" panose="020B0604020202020204" pitchFamily="34" charset="0"/>
              </a:rPr>
              <a:t>The Code of Conduct spells out the rules regarding the Education Assistants (EAs) and General School Assistants (GSAs) conduct at school and describes the disciplinary processes to be implemented by the School concerning transgressions by these EAs and GSEs </a:t>
            </a:r>
            <a:r>
              <a:rPr lang="en-ZA" b="1" dirty="0">
                <a:cs typeface="Arial" panose="020B0604020202020204" pitchFamily="34" charset="0"/>
              </a:rPr>
              <a:t>(Annexure E).</a:t>
            </a:r>
            <a:endParaRPr lang="en-US" dirty="0"/>
          </a:p>
          <a:p>
            <a:pPr lvl="0" algn="just">
              <a:lnSpc>
                <a:spcPct val="150000"/>
              </a:lnSpc>
              <a:spcBef>
                <a:spcPts val="0"/>
              </a:spcBef>
              <a:buFont typeface="Symbol" panose="05050102010706020507" pitchFamily="18" charset="2"/>
              <a:buChar char=""/>
            </a:pPr>
            <a:r>
              <a:rPr lang="en-ZA" dirty="0">
                <a:cs typeface="Arial" panose="020B0604020202020204" pitchFamily="34" charset="0"/>
              </a:rPr>
              <a:t>The Code applies to all EAs and GSAs while they are on the school premises or when they are away from school representing it or attending school functions. </a:t>
            </a:r>
            <a:endParaRPr lang="en-US" dirty="0"/>
          </a:p>
          <a:p>
            <a:pPr lvl="0" algn="just">
              <a:lnSpc>
                <a:spcPct val="150000"/>
              </a:lnSpc>
              <a:spcBef>
                <a:spcPts val="0"/>
              </a:spcBef>
              <a:buFont typeface="Symbol" panose="05050102010706020507" pitchFamily="18" charset="2"/>
              <a:buChar char=""/>
            </a:pPr>
            <a:r>
              <a:rPr lang="en-ZA" dirty="0">
                <a:cs typeface="Arial" panose="020B0604020202020204" pitchFamily="34" charset="0"/>
              </a:rPr>
              <a:t>By signing the employment contract, the EAs and GSAs are committing to abide by this Code of Conduct. </a:t>
            </a:r>
            <a:endParaRPr lang="en-US" dirty="0"/>
          </a:p>
          <a:p>
            <a:pPr lvl="0" algn="just">
              <a:lnSpc>
                <a:spcPct val="150000"/>
              </a:lnSpc>
              <a:spcBef>
                <a:spcPts val="0"/>
              </a:spcBef>
              <a:buFont typeface="Symbol" panose="05050102010706020507" pitchFamily="18" charset="2"/>
              <a:buChar char=""/>
            </a:pPr>
            <a:r>
              <a:rPr lang="en-ZA" dirty="0">
                <a:cs typeface="Arial" panose="020B0604020202020204" pitchFamily="34" charset="0"/>
              </a:rPr>
              <a:t>The administration of the Code of Conduct is the responsibility of the School’s Management </a:t>
            </a:r>
            <a:endParaRPr lang="en-US" dirty="0"/>
          </a:p>
          <a:p>
            <a:endParaRPr lang="en-US" dirty="0"/>
          </a:p>
        </p:txBody>
      </p:sp>
    </p:spTree>
    <p:extLst>
      <p:ext uri="{BB962C8B-B14F-4D97-AF65-F5344CB8AC3E}">
        <p14:creationId xmlns:p14="http://schemas.microsoft.com/office/powerpoint/2010/main" val="13935246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10046"/>
            <a:ext cx="10972800" cy="1143000"/>
          </a:xfrm>
        </p:spPr>
        <p:txBody>
          <a:bodyPr>
            <a:normAutofit/>
          </a:bodyPr>
          <a:lstStyle/>
          <a:p>
            <a:r>
              <a:rPr lang="en-US" sz="3600" b="1" dirty="0">
                <a:solidFill>
                  <a:srgbClr val="C00000"/>
                </a:solidFill>
              </a:rPr>
              <a:t>MISCONDUCT AND DISCIPLINARY PROCEDURES</a:t>
            </a:r>
          </a:p>
        </p:txBody>
      </p:sp>
      <p:sp>
        <p:nvSpPr>
          <p:cNvPr id="3" name="Content Placeholder 2"/>
          <p:cNvSpPr>
            <a:spLocks noGrp="1"/>
          </p:cNvSpPr>
          <p:nvPr>
            <p:ph idx="1"/>
          </p:nvPr>
        </p:nvSpPr>
        <p:spPr/>
        <p:txBody>
          <a:bodyPr>
            <a:normAutofit fontScale="70000" lnSpcReduction="20000"/>
          </a:bodyPr>
          <a:lstStyle/>
          <a:p>
            <a:pPr marL="0" lvl="0" indent="0">
              <a:buNone/>
            </a:pPr>
            <a:r>
              <a:rPr lang="en-GB" dirty="0">
                <a:latin typeface="Arial Narrow" panose="020B0606020202030204" pitchFamily="34" charset="0"/>
              </a:rPr>
              <a:t>The principles of underlying disciplinary procedures are based on the following: </a:t>
            </a:r>
            <a:endParaRPr lang="en-US" dirty="0"/>
          </a:p>
          <a:p>
            <a:pPr lvl="0">
              <a:buFont typeface="Wingdings" panose="05000000000000000000" pitchFamily="2" charset="2"/>
              <a:buChar char=""/>
            </a:pPr>
            <a:r>
              <a:rPr lang="en-GB" dirty="0">
                <a:latin typeface="Arial Narrow" panose="020B0606020202030204" pitchFamily="34" charset="0"/>
              </a:rPr>
              <a:t>discipline is a corrective and not a punitive measure; </a:t>
            </a:r>
            <a:endParaRPr lang="en-US" dirty="0"/>
          </a:p>
          <a:p>
            <a:pPr lvl="0">
              <a:buFont typeface="Wingdings" panose="05000000000000000000" pitchFamily="2" charset="2"/>
              <a:buChar char=""/>
            </a:pPr>
            <a:r>
              <a:rPr lang="en-GB" dirty="0">
                <a:latin typeface="Arial Narrow" panose="020B0606020202030204" pitchFamily="34" charset="0"/>
              </a:rPr>
              <a:t>discipline must be applied in a prompt, fair, consistent and just manner; </a:t>
            </a:r>
            <a:endParaRPr lang="en-US" dirty="0"/>
          </a:p>
          <a:p>
            <a:pPr lvl="0">
              <a:buFont typeface="Wingdings" panose="05000000000000000000" pitchFamily="2" charset="2"/>
              <a:buChar char=""/>
            </a:pPr>
            <a:r>
              <a:rPr lang="en-GB" dirty="0">
                <a:latin typeface="Arial Narrow" panose="020B0606020202030204" pitchFamily="34" charset="0"/>
              </a:rPr>
              <a:t>discipline is the responsibility of an employer; </a:t>
            </a:r>
            <a:endParaRPr lang="en-US" dirty="0"/>
          </a:p>
          <a:p>
            <a:pPr lvl="0">
              <a:buFont typeface="Wingdings" panose="05000000000000000000" pitchFamily="2" charset="2"/>
              <a:buChar char=""/>
            </a:pPr>
            <a:r>
              <a:rPr lang="en-GB" dirty="0">
                <a:latin typeface="Arial Narrow" panose="020B0606020202030204" pitchFamily="34" charset="0"/>
              </a:rPr>
              <a:t>the fair treatment of employees to ensure that they:  – </a:t>
            </a:r>
            <a:endParaRPr lang="en-US" dirty="0"/>
          </a:p>
          <a:p>
            <a:pPr lvl="1">
              <a:buFont typeface="Wingdings" panose="05000000000000000000" pitchFamily="2" charset="2"/>
              <a:buChar char=""/>
            </a:pPr>
            <a:r>
              <a:rPr lang="en-GB" dirty="0">
                <a:latin typeface="Arial Narrow" panose="020B0606020202030204" pitchFamily="34" charset="0"/>
              </a:rPr>
              <a:t>have a fair hearing in a formal or informal setting; </a:t>
            </a:r>
            <a:endParaRPr lang="en-US" dirty="0"/>
          </a:p>
          <a:p>
            <a:pPr lvl="1">
              <a:buFont typeface="Wingdings" panose="05000000000000000000" pitchFamily="2" charset="2"/>
              <a:buChar char=""/>
            </a:pPr>
            <a:r>
              <a:rPr lang="en-GB" dirty="0">
                <a:latin typeface="Arial Narrow" panose="020B0606020202030204" pitchFamily="34" charset="0"/>
              </a:rPr>
              <a:t>are timeously informed of allegations of misconduct made against them; </a:t>
            </a:r>
            <a:endParaRPr lang="en-US" dirty="0"/>
          </a:p>
          <a:p>
            <a:pPr lvl="1">
              <a:buFont typeface="Wingdings" panose="05000000000000000000" pitchFamily="2" charset="2"/>
              <a:buChar char=""/>
            </a:pPr>
            <a:r>
              <a:rPr lang="en-GB" dirty="0">
                <a:latin typeface="Arial Narrow" panose="020B0606020202030204" pitchFamily="34" charset="0"/>
              </a:rPr>
              <a:t>receive written reasons for any decision taken; and </a:t>
            </a:r>
            <a:endParaRPr lang="en-US" dirty="0"/>
          </a:p>
          <a:p>
            <a:pPr lvl="1">
              <a:buFont typeface="Wingdings" panose="05000000000000000000" pitchFamily="2" charset="2"/>
              <a:buChar char=""/>
            </a:pPr>
            <a:r>
              <a:rPr lang="en-GB" dirty="0">
                <a:latin typeface="Arial Narrow" panose="020B0606020202030204" pitchFamily="34" charset="0"/>
              </a:rPr>
              <a:t>have the right to appeal against a finding or </a:t>
            </a:r>
            <a:endParaRPr lang="en-US" dirty="0"/>
          </a:p>
          <a:p>
            <a:pPr lvl="0">
              <a:buFont typeface="Wingdings" panose="05000000000000000000" pitchFamily="2" charset="2"/>
              <a:buChar char=""/>
            </a:pPr>
            <a:r>
              <a:rPr lang="en-GB" dirty="0">
                <a:latin typeface="Arial Narrow" panose="020B0606020202030204" pitchFamily="34" charset="0"/>
              </a:rPr>
              <a:t>as far as possible, disciplinary procedures are held at the place of work and are understand-able to all employees; </a:t>
            </a:r>
            <a:endParaRPr lang="en-US" dirty="0"/>
          </a:p>
          <a:p>
            <a:pPr lvl="0">
              <a:buFont typeface="Wingdings" panose="05000000000000000000" pitchFamily="2" charset="2"/>
              <a:buChar char=""/>
            </a:pPr>
            <a:r>
              <a:rPr lang="en-GB" dirty="0">
                <a:latin typeface="Arial Narrow" panose="020B0606020202030204" pitchFamily="34" charset="0"/>
              </a:rPr>
              <a:t>if an employee commits misconduct that is also a criminal offence, the criminal procedure and the disciplinary procedure will continue as separate and different proceedings; and </a:t>
            </a:r>
            <a:endParaRPr lang="en-US" dirty="0"/>
          </a:p>
          <a:p>
            <a:pPr lvl="0">
              <a:buFont typeface="Wingdings" panose="05000000000000000000" pitchFamily="2" charset="2"/>
              <a:buChar char=""/>
            </a:pPr>
            <a:r>
              <a:rPr lang="en-GB" dirty="0">
                <a:latin typeface="Arial Narrow" panose="020B0606020202030204" pitchFamily="34" charset="0"/>
              </a:rPr>
              <a:t>disciplinary proceedings must be concluded in the shortest possible time frame.</a:t>
            </a:r>
            <a:endParaRPr lang="en-US" dirty="0"/>
          </a:p>
          <a:p>
            <a:endParaRPr lang="en-US" dirty="0"/>
          </a:p>
        </p:txBody>
      </p:sp>
    </p:spTree>
    <p:extLst>
      <p:ext uri="{BB962C8B-B14F-4D97-AF65-F5344CB8AC3E}">
        <p14:creationId xmlns:p14="http://schemas.microsoft.com/office/powerpoint/2010/main" val="15321532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1143000"/>
          </a:xfrm>
        </p:spPr>
        <p:txBody>
          <a:bodyPr>
            <a:normAutofit/>
          </a:bodyPr>
          <a:lstStyle/>
          <a:p>
            <a:r>
              <a:rPr lang="en-US" sz="3600" b="1" dirty="0">
                <a:solidFill>
                  <a:srgbClr val="C00000"/>
                </a:solidFill>
              </a:rPr>
              <a:t>EXIT STRATEGY</a:t>
            </a:r>
          </a:p>
        </p:txBody>
      </p:sp>
      <p:sp>
        <p:nvSpPr>
          <p:cNvPr id="3" name="Content Placeholder 2"/>
          <p:cNvSpPr>
            <a:spLocks noGrp="1"/>
          </p:cNvSpPr>
          <p:nvPr>
            <p:ph idx="1"/>
          </p:nvPr>
        </p:nvSpPr>
        <p:spPr>
          <a:xfrm>
            <a:off x="609600" y="1060705"/>
            <a:ext cx="10972800" cy="5065460"/>
          </a:xfrm>
        </p:spPr>
        <p:txBody>
          <a:bodyPr/>
          <a:lstStyle/>
          <a:p>
            <a:pPr lvl="0" algn="just">
              <a:defRPr/>
            </a:pPr>
            <a:r>
              <a:rPr lang="en-US" sz="1500" b="1" dirty="0">
                <a:solidFill>
                  <a:prstClr val="black"/>
                </a:solidFill>
              </a:rPr>
              <a:t>National Pathway Management Network </a:t>
            </a:r>
            <a:r>
              <a:rPr lang="en-US" sz="1500" dirty="0">
                <a:solidFill>
                  <a:prstClr val="black"/>
                </a:solidFill>
              </a:rPr>
              <a:t>(NPMN) with the following key focus areas:</a:t>
            </a:r>
          </a:p>
          <a:p>
            <a:pPr lvl="1" algn="just">
              <a:defRPr/>
            </a:pPr>
            <a:r>
              <a:rPr lang="en-US" sz="1500" dirty="0">
                <a:solidFill>
                  <a:prstClr val="black"/>
                </a:solidFill>
              </a:rPr>
              <a:t>Training and learning</a:t>
            </a:r>
          </a:p>
          <a:p>
            <a:pPr lvl="1" algn="just">
              <a:defRPr/>
            </a:pPr>
            <a:r>
              <a:rPr lang="en-US" sz="1500" dirty="0">
                <a:solidFill>
                  <a:prstClr val="black"/>
                </a:solidFill>
              </a:rPr>
              <a:t>Linkages to other employment opportunities</a:t>
            </a:r>
          </a:p>
          <a:p>
            <a:pPr lvl="1" algn="just">
              <a:defRPr/>
            </a:pPr>
            <a:r>
              <a:rPr lang="en-US" sz="1500" dirty="0">
                <a:solidFill>
                  <a:prstClr val="black"/>
                </a:solidFill>
              </a:rPr>
              <a:t>Self sustainability (starting of small enterprises) </a:t>
            </a:r>
          </a:p>
          <a:p>
            <a:pPr marL="0" lvl="0" indent="0" algn="just">
              <a:buNone/>
              <a:defRPr/>
            </a:pPr>
            <a:endParaRPr lang="en-US" sz="300" dirty="0">
              <a:solidFill>
                <a:prstClr val="black"/>
              </a:solidFill>
            </a:endParaRPr>
          </a:p>
          <a:p>
            <a:pPr lvl="0" algn="just">
              <a:defRPr/>
            </a:pPr>
            <a:r>
              <a:rPr lang="en-US" sz="1500" b="1" dirty="0">
                <a:solidFill>
                  <a:prstClr val="black"/>
                </a:solidFill>
              </a:rPr>
              <a:t>Registered youth</a:t>
            </a:r>
            <a:r>
              <a:rPr lang="en-US" sz="1500" dirty="0">
                <a:solidFill>
                  <a:prstClr val="black"/>
                </a:solidFill>
              </a:rPr>
              <a:t> on platforms such as </a:t>
            </a:r>
            <a:r>
              <a:rPr lang="en-US" sz="1500" u="sng" dirty="0">
                <a:solidFill>
                  <a:prstClr val="black"/>
                </a:solidFill>
              </a:rPr>
              <a:t>SA Youth </a:t>
            </a:r>
            <a:r>
              <a:rPr lang="en-US" sz="1500" u="sng" dirty="0" err="1">
                <a:solidFill>
                  <a:prstClr val="black"/>
                </a:solidFill>
              </a:rPr>
              <a:t>Mobi</a:t>
            </a:r>
            <a:r>
              <a:rPr lang="en-US" sz="1500" dirty="0">
                <a:solidFill>
                  <a:prstClr val="black"/>
                </a:solidFill>
              </a:rPr>
              <a:t> -  provides </a:t>
            </a:r>
            <a:r>
              <a:rPr lang="en-US" sz="1500" b="1" dirty="0">
                <a:solidFill>
                  <a:prstClr val="black"/>
                </a:solidFill>
              </a:rPr>
              <a:t>access</a:t>
            </a:r>
            <a:r>
              <a:rPr lang="en-US" sz="1500" dirty="0">
                <a:solidFill>
                  <a:prstClr val="black"/>
                </a:solidFill>
              </a:rPr>
              <a:t> to</a:t>
            </a:r>
          </a:p>
          <a:p>
            <a:pPr marL="722313" lvl="0" indent="-366713" algn="just">
              <a:buFont typeface="Wingdings" panose="05000000000000000000" pitchFamily="2" charset="2"/>
              <a:buChar char="Ø"/>
              <a:defRPr/>
            </a:pPr>
            <a:r>
              <a:rPr lang="en-US" sz="1500" b="1" dirty="0">
                <a:solidFill>
                  <a:prstClr val="black"/>
                </a:solidFill>
              </a:rPr>
              <a:t>various</a:t>
            </a:r>
            <a:r>
              <a:rPr lang="en-US" sz="1500" dirty="0">
                <a:solidFill>
                  <a:prstClr val="black"/>
                </a:solidFill>
              </a:rPr>
              <a:t> </a:t>
            </a:r>
            <a:r>
              <a:rPr lang="en-US" sz="1500" b="1" dirty="0">
                <a:solidFill>
                  <a:prstClr val="black"/>
                </a:solidFill>
              </a:rPr>
              <a:t>employment</a:t>
            </a:r>
            <a:r>
              <a:rPr lang="en-US" sz="1500" dirty="0">
                <a:solidFill>
                  <a:prstClr val="black"/>
                </a:solidFill>
              </a:rPr>
              <a:t> </a:t>
            </a:r>
            <a:r>
              <a:rPr lang="en-US" sz="1500" b="1" dirty="0">
                <a:solidFill>
                  <a:prstClr val="black"/>
                </a:solidFill>
              </a:rPr>
              <a:t>opportunities</a:t>
            </a:r>
            <a:r>
              <a:rPr lang="en-US" sz="1500" dirty="0">
                <a:solidFill>
                  <a:prstClr val="black"/>
                </a:solidFill>
              </a:rPr>
              <a:t>, </a:t>
            </a:r>
          </a:p>
          <a:p>
            <a:pPr marL="722313" lvl="0" indent="-366713" algn="just">
              <a:buFont typeface="Wingdings" panose="05000000000000000000" pitchFamily="2" charset="2"/>
              <a:buChar char="Ø"/>
              <a:defRPr/>
            </a:pPr>
            <a:r>
              <a:rPr lang="en-US" sz="1500" b="1" dirty="0">
                <a:solidFill>
                  <a:prstClr val="black"/>
                </a:solidFill>
              </a:rPr>
              <a:t>business opportunities,</a:t>
            </a:r>
          </a:p>
          <a:p>
            <a:pPr marL="722313" lvl="0" indent="-366713" algn="just">
              <a:buFont typeface="Wingdings" panose="05000000000000000000" pitchFamily="2" charset="2"/>
              <a:buChar char="Ø"/>
              <a:defRPr/>
            </a:pPr>
            <a:r>
              <a:rPr lang="en-US" sz="1500" b="1" dirty="0">
                <a:solidFill>
                  <a:prstClr val="black"/>
                </a:solidFill>
              </a:rPr>
              <a:t> bursaries information</a:t>
            </a:r>
            <a:r>
              <a:rPr lang="en-US" sz="1500" dirty="0">
                <a:solidFill>
                  <a:prstClr val="black"/>
                </a:solidFill>
              </a:rPr>
              <a:t>, </a:t>
            </a:r>
          </a:p>
          <a:p>
            <a:pPr marL="0" lvl="0" indent="0" algn="just">
              <a:buNone/>
              <a:defRPr/>
            </a:pPr>
            <a:endParaRPr lang="en-US" sz="300" dirty="0">
              <a:solidFill>
                <a:prstClr val="black"/>
              </a:solidFill>
            </a:endParaRPr>
          </a:p>
          <a:p>
            <a:pPr lvl="0" algn="just">
              <a:defRPr/>
            </a:pPr>
            <a:r>
              <a:rPr lang="en-US" sz="1500" dirty="0">
                <a:solidFill>
                  <a:prstClr val="black"/>
                </a:solidFill>
              </a:rPr>
              <a:t>The training of the Assistants - plays a </a:t>
            </a:r>
            <a:r>
              <a:rPr lang="en-US" sz="1500" b="1" dirty="0">
                <a:solidFill>
                  <a:prstClr val="black"/>
                </a:solidFill>
              </a:rPr>
              <a:t>critical role in upskilling, employability and or self-sustainability</a:t>
            </a:r>
          </a:p>
          <a:p>
            <a:pPr lvl="0" algn="just">
              <a:defRPr/>
            </a:pPr>
            <a:endParaRPr lang="en-US" sz="700" dirty="0">
              <a:solidFill>
                <a:prstClr val="black"/>
              </a:solidFill>
            </a:endParaRPr>
          </a:p>
          <a:p>
            <a:pPr marL="0" lvl="0" indent="0" algn="just">
              <a:buNone/>
              <a:defRPr/>
            </a:pPr>
            <a:endParaRPr lang="en-US" sz="500" dirty="0">
              <a:solidFill>
                <a:prstClr val="black"/>
              </a:solidFill>
            </a:endParaRPr>
          </a:p>
          <a:p>
            <a:pPr lvl="0" algn="just">
              <a:defRPr/>
            </a:pPr>
            <a:r>
              <a:rPr lang="en-US" sz="1500" dirty="0">
                <a:solidFill>
                  <a:prstClr val="black"/>
                </a:solidFill>
              </a:rPr>
              <a:t>PEDs should ensure that all assistants receive </a:t>
            </a:r>
            <a:r>
              <a:rPr lang="en-US" sz="1500" b="1" dirty="0">
                <a:solidFill>
                  <a:prstClr val="black"/>
                </a:solidFill>
              </a:rPr>
              <a:t>reference letters</a:t>
            </a:r>
            <a:r>
              <a:rPr lang="en-US" sz="1500" dirty="0">
                <a:solidFill>
                  <a:prstClr val="black"/>
                </a:solidFill>
              </a:rPr>
              <a:t>, indicating their participation on the PYEI and should leave the system with a </a:t>
            </a:r>
            <a:r>
              <a:rPr lang="en-US" sz="1500" b="1" u="sng" dirty="0">
                <a:solidFill>
                  <a:prstClr val="black"/>
                </a:solidFill>
              </a:rPr>
              <a:t>draft CV</a:t>
            </a:r>
          </a:p>
          <a:p>
            <a:pPr lvl="0" algn="just">
              <a:defRPr/>
            </a:pPr>
            <a:endParaRPr lang="en-US" sz="800" dirty="0">
              <a:solidFill>
                <a:prstClr val="black"/>
              </a:solidFill>
            </a:endParaRPr>
          </a:p>
          <a:p>
            <a:pPr lvl="0" algn="just">
              <a:defRPr/>
            </a:pPr>
            <a:r>
              <a:rPr lang="en-US" sz="1500" b="1" dirty="0">
                <a:solidFill>
                  <a:prstClr val="black"/>
                </a:solidFill>
              </a:rPr>
              <a:t>Encouraging</a:t>
            </a:r>
            <a:r>
              <a:rPr lang="en-US" sz="1500" dirty="0">
                <a:solidFill>
                  <a:prstClr val="black"/>
                </a:solidFill>
              </a:rPr>
              <a:t> young to </a:t>
            </a:r>
            <a:r>
              <a:rPr lang="en-US" sz="1500" b="1" dirty="0">
                <a:solidFill>
                  <a:prstClr val="black"/>
                </a:solidFill>
              </a:rPr>
              <a:t>study</a:t>
            </a:r>
            <a:r>
              <a:rPr lang="en-US" sz="1500" dirty="0">
                <a:solidFill>
                  <a:prstClr val="black"/>
                </a:solidFill>
              </a:rPr>
              <a:t> </a:t>
            </a:r>
            <a:r>
              <a:rPr lang="en-US" sz="1500" b="1" dirty="0">
                <a:solidFill>
                  <a:prstClr val="black"/>
                </a:solidFill>
              </a:rPr>
              <a:t>teaching</a:t>
            </a:r>
            <a:r>
              <a:rPr lang="en-US" sz="1500" dirty="0">
                <a:solidFill>
                  <a:prstClr val="black"/>
                </a:solidFill>
              </a:rPr>
              <a:t> by informing them of funding such as </a:t>
            </a:r>
            <a:r>
              <a:rPr lang="en-US" sz="1500" b="1" dirty="0" err="1">
                <a:solidFill>
                  <a:prstClr val="black"/>
                </a:solidFill>
              </a:rPr>
              <a:t>Funza</a:t>
            </a:r>
            <a:r>
              <a:rPr lang="en-US" sz="1500" dirty="0">
                <a:solidFill>
                  <a:prstClr val="black"/>
                </a:solidFill>
              </a:rPr>
              <a:t> </a:t>
            </a:r>
            <a:r>
              <a:rPr lang="en-US" sz="1500" b="1" dirty="0" err="1">
                <a:solidFill>
                  <a:prstClr val="black"/>
                </a:solidFill>
              </a:rPr>
              <a:t>Lushaka</a:t>
            </a:r>
            <a:r>
              <a:rPr lang="en-US" sz="1500" b="1" dirty="0">
                <a:solidFill>
                  <a:prstClr val="black"/>
                </a:solidFill>
              </a:rPr>
              <a:t>, NSFAS, and other funding opportunities</a:t>
            </a:r>
          </a:p>
          <a:p>
            <a:pPr marL="0" lvl="0" indent="0" algn="just">
              <a:buNone/>
              <a:defRPr/>
            </a:pPr>
            <a:endParaRPr lang="en-US" sz="700" b="1" dirty="0">
              <a:solidFill>
                <a:prstClr val="black"/>
              </a:solidFill>
            </a:endParaRPr>
          </a:p>
          <a:p>
            <a:pPr lvl="0" algn="just">
              <a:defRPr/>
            </a:pPr>
            <a:r>
              <a:rPr lang="en-US" sz="1500" dirty="0">
                <a:solidFill>
                  <a:prstClr val="black"/>
                </a:solidFill>
              </a:rPr>
              <a:t>Provide </a:t>
            </a:r>
            <a:r>
              <a:rPr lang="en-US" sz="1500" b="1" dirty="0">
                <a:solidFill>
                  <a:prstClr val="black"/>
                </a:solidFill>
              </a:rPr>
              <a:t>an exit workshop </a:t>
            </a:r>
            <a:r>
              <a:rPr lang="en-US" sz="1500" dirty="0">
                <a:solidFill>
                  <a:prstClr val="black"/>
                </a:solidFill>
              </a:rPr>
              <a:t>on </a:t>
            </a:r>
            <a:r>
              <a:rPr lang="en-US" sz="1500" u="sng" dirty="0">
                <a:solidFill>
                  <a:prstClr val="black"/>
                </a:solidFill>
              </a:rPr>
              <a:t>career guidance and possible opportunities </a:t>
            </a:r>
          </a:p>
          <a:p>
            <a:pPr marL="0" lvl="0" indent="0" algn="just">
              <a:buNone/>
              <a:defRPr/>
            </a:pPr>
            <a:endParaRPr lang="en-US" sz="500" dirty="0">
              <a:solidFill>
                <a:prstClr val="black"/>
              </a:solidFill>
            </a:endParaRPr>
          </a:p>
          <a:p>
            <a:pPr lvl="0" algn="just">
              <a:defRPr/>
            </a:pPr>
            <a:r>
              <a:rPr lang="en-US" sz="1500" b="1" dirty="0">
                <a:solidFill>
                  <a:prstClr val="black"/>
                </a:solidFill>
              </a:rPr>
              <a:t>Provision of information on training opportunities </a:t>
            </a:r>
            <a:r>
              <a:rPr lang="en-US" sz="1500" dirty="0">
                <a:solidFill>
                  <a:prstClr val="black"/>
                </a:solidFill>
              </a:rPr>
              <a:t>offered by other </a:t>
            </a:r>
            <a:r>
              <a:rPr lang="en-US" sz="1500" u="sng" dirty="0">
                <a:solidFill>
                  <a:prstClr val="black"/>
                </a:solidFill>
              </a:rPr>
              <a:t>Government departments and entities, such as NYDA, SANDF and SEDA</a:t>
            </a:r>
          </a:p>
          <a:p>
            <a:endParaRPr lang="en-US" dirty="0"/>
          </a:p>
        </p:txBody>
      </p:sp>
    </p:spTree>
    <p:extLst>
      <p:ext uri="{BB962C8B-B14F-4D97-AF65-F5344CB8AC3E}">
        <p14:creationId xmlns:p14="http://schemas.microsoft.com/office/powerpoint/2010/main" val="30421569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C0504D">
                    <a:lumMod val="75000"/>
                  </a:srgbClr>
                </a:solidFill>
              </a:rPr>
              <a:t>SKILLS TRANSFER AND TRAINING PLAN</a:t>
            </a:r>
            <a:endParaRPr lang="en-US" dirty="0"/>
          </a:p>
        </p:txBody>
      </p:sp>
      <p:pic>
        <p:nvPicPr>
          <p:cNvPr id="4" name="Content Placeholder 3"/>
          <p:cNvPicPr>
            <a:picLocks noGrp="1" noChangeAspect="1"/>
          </p:cNvPicPr>
          <p:nvPr>
            <p:ph idx="1"/>
          </p:nvPr>
        </p:nvPicPr>
        <p:blipFill>
          <a:blip r:embed="rId2"/>
          <a:stretch>
            <a:fillRect/>
          </a:stretch>
        </p:blipFill>
        <p:spPr>
          <a:xfrm>
            <a:off x="1883299" y="1811699"/>
            <a:ext cx="8425402" cy="4102964"/>
          </a:xfrm>
          <a:prstGeom prst="rect">
            <a:avLst/>
          </a:prstGeom>
        </p:spPr>
      </p:pic>
    </p:spTree>
    <p:extLst>
      <p:ext uri="{BB962C8B-B14F-4D97-AF65-F5344CB8AC3E}">
        <p14:creationId xmlns:p14="http://schemas.microsoft.com/office/powerpoint/2010/main" val="20569602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704513" cy="908050"/>
          </a:xfrm>
        </p:spPr>
        <p:txBody>
          <a:bodyPr rtlCol="0"/>
          <a:lstStyle/>
          <a:p>
            <a:pPr fontAlgn="auto">
              <a:spcAft>
                <a:spcPts val="0"/>
              </a:spcAft>
              <a:defRPr/>
            </a:pPr>
            <a:r>
              <a:rPr lang="en-US" dirty="0"/>
              <a:t>CONTRACTS</a:t>
            </a:r>
            <a:endParaRPr lang="en-ZA" dirty="0"/>
          </a:p>
        </p:txBody>
      </p:sp>
      <p:sp>
        <p:nvSpPr>
          <p:cNvPr id="3" name="Content Placeholder 2"/>
          <p:cNvSpPr>
            <a:spLocks noGrp="1"/>
          </p:cNvSpPr>
          <p:nvPr>
            <p:ph idx="1"/>
          </p:nvPr>
        </p:nvSpPr>
        <p:spPr>
          <a:xfrm>
            <a:off x="334963" y="908050"/>
            <a:ext cx="11617325" cy="5218113"/>
          </a:xfrm>
        </p:spPr>
        <p:txBody>
          <a:bodyPr rtlCol="0"/>
          <a:lstStyle/>
          <a:p>
            <a:pPr marL="0" indent="0" fontAlgn="auto">
              <a:spcAft>
                <a:spcPts val="0"/>
              </a:spcAft>
              <a:buFont typeface="Arial" panose="020B0604020202020204" pitchFamily="34" charset="0"/>
              <a:buNone/>
              <a:defRPr/>
            </a:pPr>
            <a:r>
              <a:rPr lang="en-GB" sz="2400" dirty="0"/>
              <a:t>YOUTH must sign a Contract indicating the following: </a:t>
            </a:r>
          </a:p>
          <a:p>
            <a:pPr fontAlgn="auto">
              <a:spcAft>
                <a:spcPts val="0"/>
              </a:spcAft>
              <a:buFont typeface="Wingdings" panose="05000000000000000000" pitchFamily="2" charset="2"/>
              <a:buChar char="Ø"/>
              <a:defRPr/>
            </a:pPr>
            <a:r>
              <a:rPr lang="en-GB" sz="2400" dirty="0"/>
              <a:t> Date of assumption of duty;</a:t>
            </a:r>
          </a:p>
          <a:p>
            <a:pPr fontAlgn="auto">
              <a:spcAft>
                <a:spcPts val="0"/>
              </a:spcAft>
              <a:buFont typeface="Wingdings" panose="05000000000000000000" pitchFamily="2" charset="2"/>
              <a:buChar char="Ø"/>
              <a:defRPr/>
            </a:pPr>
            <a:r>
              <a:rPr lang="en-GB" sz="2400" dirty="0"/>
              <a:t>Commitment to adhere to relevant legislation and codes of conduct e.g. SACE;</a:t>
            </a:r>
          </a:p>
          <a:p>
            <a:pPr fontAlgn="auto">
              <a:spcAft>
                <a:spcPts val="0"/>
              </a:spcAft>
              <a:buFont typeface="Wingdings" panose="05000000000000000000" pitchFamily="2" charset="2"/>
              <a:buChar char="Ø"/>
              <a:defRPr/>
            </a:pPr>
            <a:r>
              <a:rPr lang="en-US" sz="2400" b="1" dirty="0"/>
              <a:t> </a:t>
            </a:r>
            <a:r>
              <a:rPr lang="en-US" sz="2400" dirty="0"/>
              <a:t>Last day of service;</a:t>
            </a:r>
          </a:p>
          <a:p>
            <a:pPr fontAlgn="auto">
              <a:spcAft>
                <a:spcPts val="0"/>
              </a:spcAft>
              <a:buFont typeface="Wingdings" panose="05000000000000000000" pitchFamily="2" charset="2"/>
              <a:buChar char="Ø"/>
              <a:defRPr/>
            </a:pPr>
            <a:r>
              <a:rPr lang="en-US" sz="2400" dirty="0"/>
              <a:t> Stipend amount;</a:t>
            </a:r>
          </a:p>
          <a:p>
            <a:pPr fontAlgn="auto">
              <a:spcAft>
                <a:spcPts val="0"/>
              </a:spcAft>
              <a:buFont typeface="Wingdings" panose="05000000000000000000" pitchFamily="2" charset="2"/>
              <a:buChar char="Ø"/>
              <a:defRPr/>
            </a:pPr>
            <a:r>
              <a:rPr lang="en-US" sz="2400" dirty="0"/>
              <a:t>UIF payment;</a:t>
            </a:r>
          </a:p>
          <a:p>
            <a:pPr fontAlgn="auto">
              <a:spcAft>
                <a:spcPts val="0"/>
              </a:spcAft>
              <a:buFont typeface="Wingdings" panose="05000000000000000000" pitchFamily="2" charset="2"/>
              <a:buChar char="Ø"/>
              <a:defRPr/>
            </a:pPr>
            <a:r>
              <a:rPr lang="en-US" sz="2400" dirty="0"/>
              <a:t> Work hours; </a:t>
            </a:r>
          </a:p>
          <a:p>
            <a:pPr fontAlgn="auto">
              <a:spcAft>
                <a:spcPts val="0"/>
              </a:spcAft>
              <a:buFont typeface="Wingdings" panose="05000000000000000000" pitchFamily="2" charset="2"/>
              <a:buChar char="Ø"/>
              <a:defRPr/>
            </a:pPr>
            <a:r>
              <a:rPr lang="en-GB" sz="2400" dirty="0"/>
              <a:t>Submission of exit report. </a:t>
            </a:r>
          </a:p>
        </p:txBody>
      </p:sp>
    </p:spTree>
    <p:extLst>
      <p:ext uri="{BB962C8B-B14F-4D97-AF65-F5344CB8AC3E}">
        <p14:creationId xmlns:p14="http://schemas.microsoft.com/office/powerpoint/2010/main" val="12257675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solidFill>
                  <a:srgbClr val="C0504D">
                    <a:lumMod val="75000"/>
                  </a:srgbClr>
                </a:solidFill>
              </a:rPr>
              <a:t>ANNEXURES OF THE ORIENTATION MANUAL</a:t>
            </a:r>
            <a:endParaRPr lang="en-US" dirty="0"/>
          </a:p>
        </p:txBody>
      </p:sp>
      <p:sp>
        <p:nvSpPr>
          <p:cNvPr id="3" name="Content Placeholder 2"/>
          <p:cNvSpPr>
            <a:spLocks noGrp="1"/>
          </p:cNvSpPr>
          <p:nvPr>
            <p:ph idx="1"/>
          </p:nvPr>
        </p:nvSpPr>
        <p:spPr/>
        <p:txBody>
          <a:bodyPr>
            <a:normAutofit fontScale="92500"/>
          </a:bodyPr>
          <a:lstStyle/>
          <a:p>
            <a:pPr lvl="0">
              <a:defRPr/>
            </a:pPr>
            <a:r>
              <a:rPr lang="en-US" sz="2400" dirty="0">
                <a:solidFill>
                  <a:prstClr val="black"/>
                </a:solidFill>
              </a:rPr>
              <a:t>Conditions of placement for EAs and GSAs</a:t>
            </a:r>
          </a:p>
          <a:p>
            <a:pPr lvl="0">
              <a:defRPr/>
            </a:pPr>
            <a:r>
              <a:rPr lang="en-US" sz="2400" dirty="0">
                <a:solidFill>
                  <a:prstClr val="black"/>
                </a:solidFill>
              </a:rPr>
              <a:t>Performance Management tools:</a:t>
            </a:r>
          </a:p>
          <a:p>
            <a:pPr marL="684213" lvl="0">
              <a:buFont typeface="Wingdings" panose="05000000000000000000" pitchFamily="2" charset="2"/>
              <a:buChar char="ü"/>
              <a:defRPr/>
            </a:pPr>
            <a:r>
              <a:rPr lang="en-US" sz="2400" dirty="0">
                <a:solidFill>
                  <a:prstClr val="black"/>
                </a:solidFill>
              </a:rPr>
              <a:t>Monthly performance report;</a:t>
            </a:r>
          </a:p>
          <a:p>
            <a:pPr marL="684213" lvl="0">
              <a:buFont typeface="Wingdings" panose="05000000000000000000" pitchFamily="2" charset="2"/>
              <a:buChar char="ü"/>
              <a:defRPr/>
            </a:pPr>
            <a:r>
              <a:rPr lang="en-US" sz="2400" dirty="0">
                <a:solidFill>
                  <a:prstClr val="black"/>
                </a:solidFill>
              </a:rPr>
              <a:t>Register for training attended;</a:t>
            </a:r>
          </a:p>
          <a:p>
            <a:pPr marL="684213" lvl="0">
              <a:buFont typeface="Wingdings" panose="05000000000000000000" pitchFamily="2" charset="2"/>
              <a:buChar char="ü"/>
              <a:defRPr/>
            </a:pPr>
            <a:r>
              <a:rPr lang="en-US" sz="2400" dirty="0">
                <a:solidFill>
                  <a:prstClr val="black"/>
                </a:solidFill>
              </a:rPr>
              <a:t>Sample timesheet/Attendance registers;</a:t>
            </a:r>
          </a:p>
          <a:p>
            <a:pPr lvl="0">
              <a:defRPr/>
            </a:pPr>
            <a:r>
              <a:rPr lang="en-US" sz="2400" dirty="0">
                <a:solidFill>
                  <a:prstClr val="black"/>
                </a:solidFill>
              </a:rPr>
              <a:t>Code of Conduct for Assistants placed in Presidential Employment Initiative (PYEI); and</a:t>
            </a:r>
          </a:p>
          <a:p>
            <a:pPr lvl="0">
              <a:defRPr/>
            </a:pPr>
            <a:r>
              <a:rPr lang="en-US" sz="2400" dirty="0">
                <a:solidFill>
                  <a:prstClr val="black"/>
                </a:solidFill>
              </a:rPr>
              <a:t>Sample Testimonial/Letter of Reference for Assistants/Sample letter for Declaration by principals.</a:t>
            </a:r>
          </a:p>
          <a:p>
            <a:pPr marL="0" lvl="0" indent="0">
              <a:buNone/>
              <a:defRPr/>
            </a:pPr>
            <a:r>
              <a:rPr lang="en-US" sz="2400" b="1" u="sng" dirty="0">
                <a:solidFill>
                  <a:srgbClr val="FF0000"/>
                </a:solidFill>
              </a:rPr>
              <a:t>LINKS BELOW</a:t>
            </a:r>
          </a:p>
          <a:p>
            <a:pPr lvl="0">
              <a:defRPr/>
            </a:pPr>
            <a:r>
              <a:rPr lang="en-US" sz="2400" dirty="0">
                <a:solidFill>
                  <a:srgbClr val="00B050"/>
                </a:solidFill>
              </a:rPr>
              <a:t>Orientation Assessment Task and Certification </a:t>
            </a:r>
            <a:r>
              <a:rPr lang="en-ZA" sz="2400" u="sng" dirty="0">
                <a:solidFill>
                  <a:srgbClr val="00B050"/>
                </a:solidFill>
                <a:ea typeface="Calibri" panose="020F0502020204030204" pitchFamily="34" charset="0"/>
              </a:rPr>
              <a:t>; </a:t>
            </a:r>
            <a:r>
              <a:rPr lang="en-US" sz="2400" dirty="0">
                <a:solidFill>
                  <a:srgbClr val="00B050"/>
                </a:solidFill>
              </a:rPr>
              <a:t>and</a:t>
            </a:r>
          </a:p>
          <a:p>
            <a:pPr lvl="0">
              <a:defRPr/>
            </a:pPr>
            <a:r>
              <a:rPr lang="en-US" sz="2400" dirty="0">
                <a:solidFill>
                  <a:srgbClr val="0070C0"/>
                </a:solidFill>
              </a:rPr>
              <a:t>COVID-19 SOP</a:t>
            </a:r>
          </a:p>
          <a:p>
            <a:endParaRPr lang="en-US" dirty="0"/>
          </a:p>
        </p:txBody>
      </p:sp>
    </p:spTree>
    <p:extLst>
      <p:ext uri="{BB962C8B-B14F-4D97-AF65-F5344CB8AC3E}">
        <p14:creationId xmlns:p14="http://schemas.microsoft.com/office/powerpoint/2010/main" val="3850385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260648"/>
            <a:ext cx="8229600" cy="1143000"/>
          </a:xfrm>
        </p:spPr>
        <p:txBody>
          <a:bodyPr>
            <a:normAutofit/>
          </a:bodyPr>
          <a:lstStyle/>
          <a:p>
            <a:r>
              <a:rPr lang="en-ZA" sz="2800" b="1" dirty="0">
                <a:solidFill>
                  <a:srgbClr val="C0504D">
                    <a:lumMod val="75000"/>
                  </a:srgbClr>
                </a:solidFill>
              </a:rPr>
              <a:t>BACKGROUND INFORMATION &amp; CONTEXT </a:t>
            </a:r>
            <a:endParaRPr lang="en-ZA" dirty="0"/>
          </a:p>
        </p:txBody>
      </p:sp>
      <p:pic>
        <p:nvPicPr>
          <p:cNvPr id="3" name="Content Placeholder 2"/>
          <p:cNvPicPr>
            <a:picLocks noGrp="1" noChangeAspect="1"/>
          </p:cNvPicPr>
          <p:nvPr>
            <p:ph idx="1"/>
          </p:nvPr>
        </p:nvPicPr>
        <p:blipFill>
          <a:blip r:embed="rId2"/>
          <a:stretch>
            <a:fillRect/>
          </a:stretch>
        </p:blipFill>
        <p:spPr>
          <a:xfrm>
            <a:off x="950976" y="1600200"/>
            <a:ext cx="9857232" cy="4901184"/>
          </a:xfrm>
          <a:prstGeom prst="rect">
            <a:avLst/>
          </a:prstGeom>
        </p:spPr>
      </p:pic>
    </p:spTree>
    <p:extLst>
      <p:ext uri="{BB962C8B-B14F-4D97-AF65-F5344CB8AC3E}">
        <p14:creationId xmlns:p14="http://schemas.microsoft.com/office/powerpoint/2010/main" val="83359547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7552" y="0"/>
            <a:ext cx="9716961" cy="908050"/>
          </a:xfrm>
        </p:spPr>
        <p:txBody>
          <a:bodyPr rtlCol="0"/>
          <a:lstStyle/>
          <a:p>
            <a:pPr fontAlgn="auto">
              <a:spcAft>
                <a:spcPts val="0"/>
              </a:spcAft>
              <a:defRPr/>
            </a:pPr>
            <a:r>
              <a:rPr lang="en-US" sz="4400" dirty="0">
                <a:solidFill>
                  <a:srgbClr val="C00000"/>
                </a:solidFill>
              </a:rPr>
              <a:t>COMPULSORY LINKS FOR THE YOUTH</a:t>
            </a:r>
            <a:r>
              <a:rPr lang="en-US" dirty="0"/>
              <a:t> </a:t>
            </a:r>
          </a:p>
        </p:txBody>
      </p:sp>
      <p:sp>
        <p:nvSpPr>
          <p:cNvPr id="116739" name="Content Placeholder 2"/>
          <p:cNvSpPr>
            <a:spLocks noGrp="1"/>
          </p:cNvSpPr>
          <p:nvPr>
            <p:ph idx="1"/>
          </p:nvPr>
        </p:nvSpPr>
        <p:spPr>
          <a:xfrm>
            <a:off x="334963" y="908050"/>
            <a:ext cx="11617325" cy="5218113"/>
          </a:xfrm>
        </p:spPr>
        <p:txBody>
          <a:bodyPr/>
          <a:lstStyle/>
          <a:p>
            <a:endParaRPr lang="en-ZA" altLang="en-US" u="sng" dirty="0">
              <a:solidFill>
                <a:srgbClr val="0563C1"/>
              </a:solidFill>
              <a:cs typeface="Calibri" panose="020F0502020204030204" pitchFamily="34" charset="0"/>
              <a:hlinkClick r:id="rId2"/>
            </a:endParaRPr>
          </a:p>
          <a:p>
            <a:endParaRPr lang="en-ZA" altLang="en-US" u="sng" dirty="0">
              <a:solidFill>
                <a:srgbClr val="0563C1"/>
              </a:solidFill>
              <a:cs typeface="Calibri" panose="020F0502020204030204" pitchFamily="34" charset="0"/>
              <a:hlinkClick r:id="rId2"/>
            </a:endParaRPr>
          </a:p>
          <a:p>
            <a:r>
              <a:rPr lang="en-ZA" altLang="en-US" u="sng" dirty="0">
                <a:solidFill>
                  <a:srgbClr val="0563C1"/>
                </a:solidFill>
                <a:cs typeface="Calibri" panose="020F0502020204030204" pitchFamily="34" charset="0"/>
                <a:hlinkClick r:id="rId2"/>
              </a:rPr>
              <a:t>https://forms.gle/iXbXDrmaS8BqLGme9</a:t>
            </a:r>
            <a:endParaRPr lang="en-ZA" altLang="en-US" u="sng" dirty="0">
              <a:solidFill>
                <a:srgbClr val="0563C1"/>
              </a:solidFill>
              <a:cs typeface="Calibri" panose="020F0502020204030204" pitchFamily="34" charset="0"/>
            </a:endParaRPr>
          </a:p>
          <a:p>
            <a:pPr marL="0" indent="0">
              <a:buNone/>
            </a:pPr>
            <a:endParaRPr lang="en-ZA" altLang="en-US" dirty="0"/>
          </a:p>
          <a:p>
            <a:r>
              <a:rPr lang="en-ZA" altLang="en-US" u="sng" dirty="0">
                <a:hlinkClick r:id="rId3"/>
              </a:rPr>
              <a:t>https://www.education.gov.za/Portals/0/Documents/Recovery%20plan%20page/SOPs%20Guide.pdf?ver=2020-12-10-133221-420</a:t>
            </a:r>
            <a:endParaRPr lang="en-ZA" altLang="en-US" u="sng" dirty="0"/>
          </a:p>
          <a:p>
            <a:endParaRPr lang="en-ZA" altLang="en-US" dirty="0"/>
          </a:p>
        </p:txBody>
      </p:sp>
      <p:sp>
        <p:nvSpPr>
          <p:cNvPr id="11674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06C7B21F-F661-4EDB-8FDD-A8E3BB71F2CE}" type="slidenum">
              <a:rPr kumimoji="0" lang="en-ZA" altLang="en-US" sz="1200" b="0" i="0" u="none" strike="noStrike" kern="1200" cap="none" spc="0" normalizeH="0" baseline="0" noProof="0" smtClean="0">
                <a:ln>
                  <a:noFill/>
                </a:ln>
                <a:solidFill>
                  <a:srgbClr val="898989"/>
                </a:solidFill>
                <a:effectLst/>
                <a:uLnTx/>
                <a:uFillTx/>
                <a:latin typeface="Calibri" panose="020F050202020403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50</a:t>
            </a:fld>
            <a:endParaRPr kumimoji="0" lang="en-ZA"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4271171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moja.b\Documents\slide shows\pres template page 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7488" y="0"/>
            <a:ext cx="9180512" cy="6885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6736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260648"/>
            <a:ext cx="8229600" cy="1143000"/>
          </a:xfrm>
        </p:spPr>
        <p:txBody>
          <a:bodyPr>
            <a:normAutofit/>
          </a:bodyPr>
          <a:lstStyle/>
          <a:p>
            <a:r>
              <a:rPr lang="en-ZA" sz="2500" b="1" dirty="0">
                <a:solidFill>
                  <a:srgbClr val="C0504D">
                    <a:lumMod val="75000"/>
                  </a:srgbClr>
                </a:solidFill>
              </a:rPr>
              <a:t>OBJECTIVES OF THE PRESIDENTIAL EMPLOYMENT YOUTH EMPLOYMENT INITIATIVE (PYEI)</a:t>
            </a:r>
            <a:endParaRPr lang="en-ZA" dirty="0"/>
          </a:p>
        </p:txBody>
      </p:sp>
      <p:sp>
        <p:nvSpPr>
          <p:cNvPr id="5" name="Content Placeholder 4"/>
          <p:cNvSpPr>
            <a:spLocks noGrp="1"/>
          </p:cNvSpPr>
          <p:nvPr>
            <p:ph idx="1"/>
          </p:nvPr>
        </p:nvSpPr>
        <p:spPr/>
        <p:txBody>
          <a:bodyPr>
            <a:normAutofit fontScale="92500" lnSpcReduction="20000"/>
          </a:bodyPr>
          <a:lstStyle/>
          <a:p>
            <a:pPr lvl="0">
              <a:defRPr/>
            </a:pPr>
            <a:r>
              <a:rPr lang="en-GB" sz="2200" b="1" dirty="0">
                <a:solidFill>
                  <a:prstClr val="black"/>
                </a:solidFill>
              </a:rPr>
              <a:t>Transform</a:t>
            </a:r>
            <a:r>
              <a:rPr lang="en-GB" sz="2200" dirty="0">
                <a:solidFill>
                  <a:prstClr val="black"/>
                </a:solidFill>
              </a:rPr>
              <a:t> economy and society</a:t>
            </a:r>
          </a:p>
          <a:p>
            <a:pPr lvl="0">
              <a:defRPr/>
            </a:pPr>
            <a:r>
              <a:rPr lang="en-GB" sz="2200" b="1" dirty="0">
                <a:solidFill>
                  <a:prstClr val="black"/>
                </a:solidFill>
              </a:rPr>
              <a:t>Building back better </a:t>
            </a:r>
            <a:r>
              <a:rPr lang="en-GB" sz="2200" dirty="0">
                <a:solidFill>
                  <a:prstClr val="black"/>
                </a:solidFill>
              </a:rPr>
              <a:t>(the country’s economy, education system and programmes, etc.) means </a:t>
            </a:r>
            <a:r>
              <a:rPr lang="en-GB" sz="2200" b="1" dirty="0">
                <a:solidFill>
                  <a:prstClr val="black"/>
                </a:solidFill>
              </a:rPr>
              <a:t>efficiency and effectiveness </a:t>
            </a:r>
          </a:p>
          <a:p>
            <a:pPr lvl="0">
              <a:defRPr/>
            </a:pPr>
            <a:r>
              <a:rPr lang="en-GB" sz="2200" b="1" dirty="0">
                <a:solidFill>
                  <a:prstClr val="black"/>
                </a:solidFill>
              </a:rPr>
              <a:t>Stimulate</a:t>
            </a:r>
            <a:r>
              <a:rPr lang="en-GB" sz="2200" dirty="0">
                <a:solidFill>
                  <a:prstClr val="black"/>
                </a:solidFill>
              </a:rPr>
              <a:t> the economic recovery</a:t>
            </a:r>
          </a:p>
          <a:p>
            <a:pPr lvl="0">
              <a:defRPr/>
            </a:pPr>
            <a:r>
              <a:rPr lang="en-GB" sz="2200" b="1" dirty="0">
                <a:solidFill>
                  <a:prstClr val="black"/>
                </a:solidFill>
              </a:rPr>
              <a:t>Expand</a:t>
            </a:r>
            <a:r>
              <a:rPr lang="en-GB" sz="2200" dirty="0">
                <a:solidFill>
                  <a:prstClr val="black"/>
                </a:solidFill>
              </a:rPr>
              <a:t> public employment</a:t>
            </a:r>
          </a:p>
          <a:p>
            <a:pPr lvl="0">
              <a:defRPr/>
            </a:pPr>
            <a:r>
              <a:rPr lang="en-GB" sz="2200" dirty="0">
                <a:solidFill>
                  <a:prstClr val="black"/>
                </a:solidFill>
              </a:rPr>
              <a:t>Creating </a:t>
            </a:r>
            <a:r>
              <a:rPr lang="en-GB" sz="2200" b="1" dirty="0">
                <a:solidFill>
                  <a:prstClr val="black"/>
                </a:solidFill>
              </a:rPr>
              <a:t>decent jobs</a:t>
            </a:r>
          </a:p>
          <a:p>
            <a:pPr lvl="0">
              <a:defRPr/>
            </a:pPr>
            <a:r>
              <a:rPr lang="en-GB" sz="2200" b="1" dirty="0">
                <a:solidFill>
                  <a:prstClr val="black"/>
                </a:solidFill>
              </a:rPr>
              <a:t>Reduce</a:t>
            </a:r>
            <a:r>
              <a:rPr lang="en-GB" sz="2200" dirty="0">
                <a:solidFill>
                  <a:prstClr val="black"/>
                </a:solidFill>
              </a:rPr>
              <a:t> </a:t>
            </a:r>
            <a:r>
              <a:rPr lang="en-GB" sz="2200" b="1" dirty="0">
                <a:solidFill>
                  <a:prstClr val="black"/>
                </a:solidFill>
              </a:rPr>
              <a:t>youth</a:t>
            </a:r>
            <a:r>
              <a:rPr lang="en-GB" sz="2200" dirty="0">
                <a:solidFill>
                  <a:prstClr val="black"/>
                </a:solidFill>
              </a:rPr>
              <a:t> unemployment</a:t>
            </a:r>
          </a:p>
          <a:p>
            <a:pPr lvl="0">
              <a:defRPr/>
            </a:pPr>
            <a:r>
              <a:rPr lang="en-GB" sz="2200" dirty="0">
                <a:solidFill>
                  <a:prstClr val="black"/>
                </a:solidFill>
              </a:rPr>
              <a:t>Provide youth with opportunities for </a:t>
            </a:r>
            <a:r>
              <a:rPr lang="en-GB" sz="2200" b="1" dirty="0">
                <a:solidFill>
                  <a:prstClr val="black"/>
                </a:solidFill>
              </a:rPr>
              <a:t>meaningful experiential learning</a:t>
            </a:r>
          </a:p>
          <a:p>
            <a:pPr lvl="0">
              <a:defRPr/>
            </a:pPr>
            <a:r>
              <a:rPr lang="en-GB" sz="2200" b="1" dirty="0">
                <a:solidFill>
                  <a:prstClr val="black"/>
                </a:solidFill>
              </a:rPr>
              <a:t>Poverty alleviation</a:t>
            </a:r>
          </a:p>
          <a:p>
            <a:pPr lvl="0">
              <a:defRPr/>
            </a:pPr>
            <a:r>
              <a:rPr lang="en-GB" sz="2200" b="1" dirty="0">
                <a:solidFill>
                  <a:prstClr val="black"/>
                </a:solidFill>
              </a:rPr>
              <a:t>Support livelihoods</a:t>
            </a:r>
          </a:p>
          <a:p>
            <a:pPr lvl="0">
              <a:defRPr/>
            </a:pPr>
            <a:r>
              <a:rPr lang="en-GB" sz="2200" dirty="0">
                <a:solidFill>
                  <a:prstClr val="black"/>
                </a:solidFill>
              </a:rPr>
              <a:t>Provide </a:t>
            </a:r>
            <a:r>
              <a:rPr lang="en-GB" sz="2200" b="1" dirty="0">
                <a:solidFill>
                  <a:prstClr val="black"/>
                </a:solidFill>
              </a:rPr>
              <a:t>economic opportunities</a:t>
            </a:r>
          </a:p>
          <a:p>
            <a:pPr lvl="0">
              <a:defRPr/>
            </a:pPr>
            <a:r>
              <a:rPr lang="en-GB" sz="2200" dirty="0">
                <a:solidFill>
                  <a:prstClr val="black"/>
                </a:solidFill>
              </a:rPr>
              <a:t>Create </a:t>
            </a:r>
            <a:r>
              <a:rPr lang="en-GB" sz="2200" b="1" dirty="0">
                <a:solidFill>
                  <a:prstClr val="black"/>
                </a:solidFill>
              </a:rPr>
              <a:t>social value</a:t>
            </a:r>
          </a:p>
          <a:p>
            <a:pPr lvl="0">
              <a:defRPr/>
            </a:pPr>
            <a:r>
              <a:rPr lang="en-GB" sz="2200" dirty="0">
                <a:solidFill>
                  <a:prstClr val="black"/>
                </a:solidFill>
              </a:rPr>
              <a:t>Formation of </a:t>
            </a:r>
            <a:r>
              <a:rPr lang="en-GB" sz="2200" b="1" dirty="0">
                <a:solidFill>
                  <a:prstClr val="black"/>
                </a:solidFill>
              </a:rPr>
              <a:t>Partnerships and Collaboration </a:t>
            </a:r>
          </a:p>
          <a:p>
            <a:pPr lvl="0">
              <a:defRPr/>
            </a:pPr>
            <a:r>
              <a:rPr lang="en-GB" sz="2200" b="1" dirty="0">
                <a:solidFill>
                  <a:prstClr val="black"/>
                </a:solidFill>
              </a:rPr>
              <a:t>Pathways</a:t>
            </a:r>
            <a:r>
              <a:rPr lang="en-GB" sz="2200" dirty="0">
                <a:solidFill>
                  <a:prstClr val="black"/>
                </a:solidFill>
              </a:rPr>
              <a:t> into other forms of work</a:t>
            </a:r>
            <a:endParaRPr lang="en-GB" sz="1700" dirty="0">
              <a:solidFill>
                <a:prstClr val="black"/>
              </a:solidFill>
            </a:endParaRPr>
          </a:p>
          <a:p>
            <a:endParaRPr lang="en-ZA" dirty="0"/>
          </a:p>
        </p:txBody>
      </p:sp>
    </p:spTree>
    <p:extLst>
      <p:ext uri="{BB962C8B-B14F-4D97-AF65-F5344CB8AC3E}">
        <p14:creationId xmlns:p14="http://schemas.microsoft.com/office/powerpoint/2010/main" val="1291034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260648"/>
            <a:ext cx="8229600" cy="891497"/>
          </a:xfrm>
        </p:spPr>
        <p:txBody>
          <a:bodyPr>
            <a:normAutofit/>
          </a:bodyPr>
          <a:lstStyle/>
          <a:p>
            <a:r>
              <a:rPr lang="en-GB" sz="2800" b="1" dirty="0">
                <a:solidFill>
                  <a:srgbClr val="C0504D">
                    <a:lumMod val="75000"/>
                  </a:srgbClr>
                </a:solidFill>
              </a:rPr>
              <a:t>DBE - PROJECT OBJECTIVES</a:t>
            </a:r>
            <a:endParaRPr lang="en-ZA" dirty="0"/>
          </a:p>
        </p:txBody>
      </p:sp>
      <p:sp>
        <p:nvSpPr>
          <p:cNvPr id="4" name="Content Placeholder 2"/>
          <p:cNvSpPr>
            <a:spLocks noGrp="1"/>
          </p:cNvSpPr>
          <p:nvPr>
            <p:ph idx="1"/>
          </p:nvPr>
        </p:nvSpPr>
        <p:spPr>
          <a:xfrm>
            <a:off x="609600" y="1152144"/>
            <a:ext cx="10418064" cy="5321807"/>
          </a:xfrm>
        </p:spPr>
        <p:txBody>
          <a:bodyPr rtlCol="0">
            <a:normAutofit fontScale="70000" lnSpcReduction="20000"/>
          </a:bodyPr>
          <a:lstStyle/>
          <a:p>
            <a:pPr marL="0" indent="0" fontAlgn="auto">
              <a:spcAft>
                <a:spcPts val="0"/>
              </a:spcAft>
              <a:buFont typeface="Arial" panose="020B0604020202020204" pitchFamily="34" charset="0"/>
              <a:buNone/>
              <a:defRPr/>
            </a:pPr>
            <a:r>
              <a:rPr lang="en-ZA" dirty="0"/>
              <a:t>The PYEI-BEEI positions the Basic Education Sector to address systemic challenges and to begin to make strides towards a post-COVID-19 future, through the following overarching objectives:</a:t>
            </a:r>
          </a:p>
          <a:p>
            <a:pPr fontAlgn="auto">
              <a:spcAft>
                <a:spcPts val="0"/>
              </a:spcAft>
              <a:defRPr/>
            </a:pPr>
            <a:endParaRPr lang="en-ZA" sz="1400" dirty="0"/>
          </a:p>
          <a:p>
            <a:pPr algn="just" fontAlgn="auto">
              <a:spcAft>
                <a:spcPts val="0"/>
              </a:spcAft>
              <a:defRPr/>
            </a:pPr>
            <a:r>
              <a:rPr lang="en-ZA" dirty="0"/>
              <a:t>Provide </a:t>
            </a:r>
            <a:r>
              <a:rPr lang="en-ZA" b="1" u="sng" dirty="0"/>
              <a:t>capacity to schools to manage the impact of COVID-19</a:t>
            </a:r>
            <a:r>
              <a:rPr lang="en-ZA" b="1" dirty="0"/>
              <a:t> </a:t>
            </a:r>
            <a:r>
              <a:rPr lang="en-ZA" dirty="0"/>
              <a:t>on schooling, whilst supporting the Basic Education Sector as it </a:t>
            </a:r>
            <a:r>
              <a:rPr lang="en-ZA" b="1" u="sng" dirty="0"/>
              <a:t>repositions and re-imagines</a:t>
            </a:r>
            <a:r>
              <a:rPr lang="en-ZA" b="1" dirty="0"/>
              <a:t> </a:t>
            </a:r>
            <a:r>
              <a:rPr lang="en-ZA" dirty="0"/>
              <a:t>the future beyond COVID-19; </a:t>
            </a:r>
            <a:r>
              <a:rPr lang="en-ZA" b="1" u="sng" dirty="0"/>
              <a:t>building back better</a:t>
            </a:r>
            <a:r>
              <a:rPr lang="en-ZA" b="1" dirty="0"/>
              <a:t> </a:t>
            </a:r>
            <a:r>
              <a:rPr lang="en-ZA" dirty="0"/>
              <a:t>to bring </a:t>
            </a:r>
            <a:r>
              <a:rPr lang="en-ZA" u="sng" dirty="0"/>
              <a:t>efficiency</a:t>
            </a:r>
            <a:r>
              <a:rPr lang="en-ZA" dirty="0"/>
              <a:t> and </a:t>
            </a:r>
            <a:r>
              <a:rPr lang="en-ZA" u="sng" dirty="0"/>
              <a:t>effectiveness</a:t>
            </a:r>
            <a:r>
              <a:rPr lang="en-ZA" dirty="0"/>
              <a:t> to the system through the capacity provided in the form of Assistants.</a:t>
            </a:r>
          </a:p>
          <a:p>
            <a:pPr marL="0" indent="0" algn="just" fontAlgn="auto">
              <a:spcAft>
                <a:spcPts val="0"/>
              </a:spcAft>
              <a:buFont typeface="Arial" panose="020B0604020202020204" pitchFamily="34" charset="0"/>
              <a:buNone/>
              <a:defRPr/>
            </a:pPr>
            <a:endParaRPr lang="en-ZA" sz="1400" dirty="0"/>
          </a:p>
          <a:p>
            <a:pPr algn="just" fontAlgn="auto">
              <a:spcAft>
                <a:spcPts val="0"/>
              </a:spcAft>
              <a:defRPr/>
            </a:pPr>
            <a:r>
              <a:rPr lang="en-ZA" dirty="0"/>
              <a:t>Through the provision of Educations Assistants provide </a:t>
            </a:r>
            <a:r>
              <a:rPr lang="en-ZA" b="1" u="sng" dirty="0"/>
              <a:t>support to sector priorities such as Mathematics, Science and Technology (MST)</a:t>
            </a:r>
            <a:r>
              <a:rPr lang="en-ZA" u="sng" dirty="0"/>
              <a:t>, </a:t>
            </a:r>
            <a:r>
              <a:rPr lang="en-ZA" b="1" u="sng" dirty="0"/>
              <a:t>Reading and Literary</a:t>
            </a:r>
            <a:r>
              <a:rPr lang="en-ZA" b="1" dirty="0"/>
              <a:t>, </a:t>
            </a:r>
            <a:r>
              <a:rPr lang="en-ZA" b="1" u="sng" dirty="0"/>
              <a:t>supporting teacher in classrooms</a:t>
            </a:r>
            <a:r>
              <a:rPr lang="en-ZA" dirty="0"/>
              <a:t> and also </a:t>
            </a:r>
            <a:r>
              <a:rPr lang="en-ZA" b="1" u="sng" dirty="0"/>
              <a:t>support reading initiatives </a:t>
            </a:r>
            <a:r>
              <a:rPr lang="en-ZA" dirty="0"/>
              <a:t>in schools and communities.</a:t>
            </a:r>
          </a:p>
          <a:p>
            <a:pPr algn="just" fontAlgn="auto">
              <a:spcAft>
                <a:spcPts val="0"/>
              </a:spcAft>
              <a:defRPr/>
            </a:pPr>
            <a:endParaRPr lang="en-ZA" sz="1400" dirty="0"/>
          </a:p>
          <a:p>
            <a:pPr algn="just" fontAlgn="auto">
              <a:spcAft>
                <a:spcPts val="0"/>
              </a:spcAft>
              <a:defRPr/>
            </a:pPr>
            <a:r>
              <a:rPr lang="en-ZA" dirty="0"/>
              <a:t>To</a:t>
            </a:r>
            <a:r>
              <a:rPr lang="en-US" dirty="0"/>
              <a:t> ensure that schools are assisted in coping with the need to create a </a:t>
            </a:r>
            <a:r>
              <a:rPr lang="en-US" b="1" u="sng" dirty="0"/>
              <a:t>safe and conducive learning environment</a:t>
            </a:r>
            <a:r>
              <a:rPr lang="en-US" u="sng" dirty="0"/>
              <a:t>,</a:t>
            </a:r>
            <a:r>
              <a:rPr lang="en-US" dirty="0"/>
              <a:t> and </a:t>
            </a:r>
            <a:r>
              <a:rPr lang="en-US" b="1" u="sng" dirty="0"/>
              <a:t>adherence to COVID-19 protocols</a:t>
            </a:r>
            <a:r>
              <a:rPr lang="en-US" b="1" dirty="0"/>
              <a:t> </a:t>
            </a:r>
            <a:r>
              <a:rPr lang="en-US" dirty="0"/>
              <a:t>by maintaining infrastructure, cleaning school surroundings, screening and sanitizing learners, educators and visitors to the schools – through the provision of General School Assistants.</a:t>
            </a:r>
          </a:p>
          <a:p>
            <a:pPr algn="just" fontAlgn="auto">
              <a:spcAft>
                <a:spcPts val="0"/>
              </a:spcAft>
              <a:defRPr/>
            </a:pPr>
            <a:endParaRPr lang="en-ZA" sz="1200" dirty="0"/>
          </a:p>
          <a:p>
            <a:pPr algn="just" fontAlgn="auto">
              <a:spcAft>
                <a:spcPts val="0"/>
              </a:spcAft>
              <a:defRPr/>
            </a:pPr>
            <a:endParaRPr lang="en-ZA" dirty="0"/>
          </a:p>
        </p:txBody>
      </p:sp>
    </p:spTree>
    <p:extLst>
      <p:ext uri="{BB962C8B-B14F-4D97-AF65-F5344CB8AC3E}">
        <p14:creationId xmlns:p14="http://schemas.microsoft.com/office/powerpoint/2010/main" val="780738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260648"/>
            <a:ext cx="8229600" cy="1143000"/>
          </a:xfrm>
        </p:spPr>
        <p:txBody>
          <a:bodyPr>
            <a:normAutofit/>
          </a:bodyPr>
          <a:lstStyle/>
          <a:p>
            <a:r>
              <a:rPr lang="en-GB" sz="2800" b="1" dirty="0">
                <a:solidFill>
                  <a:srgbClr val="C0504D">
                    <a:lumMod val="75000"/>
                  </a:srgbClr>
                </a:solidFill>
              </a:rPr>
              <a:t>DBE - PROJECT OBJECTIVES</a:t>
            </a:r>
            <a:endParaRPr lang="en-ZA" dirty="0"/>
          </a:p>
        </p:txBody>
      </p:sp>
      <p:pic>
        <p:nvPicPr>
          <p:cNvPr id="3" name="Content Placeholder 2"/>
          <p:cNvPicPr>
            <a:picLocks noGrp="1" noChangeAspect="1"/>
          </p:cNvPicPr>
          <p:nvPr>
            <p:ph idx="1"/>
          </p:nvPr>
        </p:nvPicPr>
        <p:blipFill>
          <a:blip r:embed="rId2"/>
          <a:stretch>
            <a:fillRect/>
          </a:stretch>
        </p:blipFill>
        <p:spPr>
          <a:xfrm>
            <a:off x="1234441" y="1225296"/>
            <a:ext cx="9136736" cy="4900867"/>
          </a:xfrm>
          <a:prstGeom prst="rect">
            <a:avLst/>
          </a:prstGeom>
        </p:spPr>
      </p:pic>
    </p:spTree>
    <p:extLst>
      <p:ext uri="{BB962C8B-B14F-4D97-AF65-F5344CB8AC3E}">
        <p14:creationId xmlns:p14="http://schemas.microsoft.com/office/powerpoint/2010/main" val="13212467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260648"/>
            <a:ext cx="8229600" cy="946360"/>
          </a:xfrm>
        </p:spPr>
        <p:txBody>
          <a:bodyPr>
            <a:normAutofit/>
          </a:bodyPr>
          <a:lstStyle/>
          <a:p>
            <a:r>
              <a:rPr lang="en-US" altLang="en-US" sz="4000" b="1" dirty="0">
                <a:solidFill>
                  <a:srgbClr val="C0504D"/>
                </a:solidFill>
              </a:rPr>
              <a:t>WHY A GENERIC ORIENTATION?</a:t>
            </a:r>
            <a:endParaRPr lang="en-ZA" dirty="0"/>
          </a:p>
        </p:txBody>
      </p:sp>
      <p:sp>
        <p:nvSpPr>
          <p:cNvPr id="4" name="Content Placeholder 2"/>
          <p:cNvSpPr>
            <a:spLocks noGrp="1"/>
          </p:cNvSpPr>
          <p:nvPr>
            <p:ph idx="1"/>
          </p:nvPr>
        </p:nvSpPr>
        <p:spPr>
          <a:xfrm>
            <a:off x="609600" y="1271017"/>
            <a:ext cx="10972800" cy="4855148"/>
          </a:xfrm>
        </p:spPr>
        <p:txBody>
          <a:bodyPr rtlCol="0">
            <a:normAutofit fontScale="92500"/>
          </a:bodyPr>
          <a:lstStyle/>
          <a:p>
            <a:pPr fontAlgn="auto">
              <a:spcAft>
                <a:spcPts val="0"/>
              </a:spcAft>
              <a:defRPr/>
            </a:pPr>
            <a:r>
              <a:rPr lang="en-ZA" dirty="0">
                <a:latin typeface="Arial" panose="020B0604020202020204" pitchFamily="34" charset="0"/>
                <a:ea typeface="Calibri" panose="020F0502020204030204" pitchFamily="34" charset="0"/>
              </a:rPr>
              <a:t>This orientation</a:t>
            </a:r>
            <a:r>
              <a:rPr lang="en-CA" dirty="0">
                <a:latin typeface="Arial" panose="020B0604020202020204" pitchFamily="34" charset="0"/>
                <a:ea typeface="Times New Roman" panose="02020603050405020304" pitchFamily="18" charset="0"/>
              </a:rPr>
              <a:t> program will provide EAs and GSAs with an extensive background in completing many different tasks a teacher or school might need help with and will allow them to provide exceptional assistance throughout their career; </a:t>
            </a:r>
          </a:p>
          <a:p>
            <a:pPr fontAlgn="auto">
              <a:spcAft>
                <a:spcPts val="0"/>
              </a:spcAft>
              <a:defRPr/>
            </a:pPr>
            <a:r>
              <a:rPr lang="en-CA" dirty="0">
                <a:latin typeface="Arial" panose="020B0604020202020204" pitchFamily="34" charset="0"/>
              </a:rPr>
              <a:t>Provide proper induction to an organised work environment with expectations properly tabled; </a:t>
            </a:r>
            <a:r>
              <a:rPr lang="en-US" dirty="0"/>
              <a:t>Provide a foundation for the Specific training such as reading, skills training, e-cadres, screeners and others;</a:t>
            </a:r>
            <a:r>
              <a:rPr lang="en-CA" dirty="0">
                <a:latin typeface="Arial" panose="020B0604020202020204" pitchFamily="34" charset="0"/>
              </a:rPr>
              <a:t> and</a:t>
            </a:r>
          </a:p>
          <a:p>
            <a:pPr fontAlgn="auto">
              <a:spcAft>
                <a:spcPts val="0"/>
              </a:spcAft>
              <a:defRPr/>
            </a:pPr>
            <a:r>
              <a:rPr lang="en-CA" dirty="0">
                <a:latin typeface="Arial" panose="020B0604020202020204" pitchFamily="34" charset="0"/>
              </a:rPr>
              <a:t>Improve state of readiness for the implementation of the BEEI by PEDs, Districts, Circuits, SGBs and Principals. </a:t>
            </a:r>
          </a:p>
          <a:p>
            <a:pPr fontAlgn="auto">
              <a:spcAft>
                <a:spcPts val="0"/>
              </a:spcAft>
              <a:defRPr/>
            </a:pPr>
            <a:endParaRPr lang="en-US" dirty="0"/>
          </a:p>
        </p:txBody>
      </p:sp>
    </p:spTree>
    <p:extLst>
      <p:ext uri="{BB962C8B-B14F-4D97-AF65-F5344CB8AC3E}">
        <p14:creationId xmlns:p14="http://schemas.microsoft.com/office/powerpoint/2010/main" val="2770286532"/>
      </p:ext>
    </p:extLst>
  </p:cSld>
  <p:clrMapOvr>
    <a:masterClrMapping/>
  </p:clrMapOvr>
</p:sld>
</file>

<file path=ppt/theme/theme1.xml><?xml version="1.0" encoding="utf-8"?>
<a:theme xmlns:a="http://schemas.openxmlformats.org/drawingml/2006/main" name="New DBE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acher Development presentation slide.potm" id="{3798DC5B-30DC-4A88-A72E-591DD0FF0232}" vid="{FC8D22A0-A422-4EC7-B7B9-3A7CE99646DD}"/>
    </a:ext>
  </a:extLst>
</a:theme>
</file>

<file path=ppt/theme/theme3.xml><?xml version="1.0" encoding="utf-8"?>
<a:theme xmlns:a="http://schemas.openxmlformats.org/drawingml/2006/main" name="1_New DBE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New DBE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New DBE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New DBE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356</TotalTime>
  <Words>3798</Words>
  <Application>Microsoft Office PowerPoint</Application>
  <PresentationFormat>Widescreen</PresentationFormat>
  <Paragraphs>458</Paragraphs>
  <Slides>51</Slides>
  <Notes>0</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51</vt:i4>
      </vt:variant>
    </vt:vector>
  </HeadingPairs>
  <TitlesOfParts>
    <vt:vector size="63" baseType="lpstr">
      <vt:lpstr>Arial</vt:lpstr>
      <vt:lpstr>Arial Narrow</vt:lpstr>
      <vt:lpstr>Calibri</vt:lpstr>
      <vt:lpstr>Century Gothic</vt:lpstr>
      <vt:lpstr>Symbol</vt:lpstr>
      <vt:lpstr>Wingdings</vt:lpstr>
      <vt:lpstr>New DBE Presentation template</vt:lpstr>
      <vt:lpstr>Office Theme</vt:lpstr>
      <vt:lpstr>1_New DBE Presentation template</vt:lpstr>
      <vt:lpstr>3_New DBE Presentation template</vt:lpstr>
      <vt:lpstr>4_New DBE Presentation template</vt:lpstr>
      <vt:lpstr>2_New DBE Presentation template</vt:lpstr>
      <vt:lpstr>PRESIDENTIAL YOUTH EMPLOYMENT INITIATIVE (PYEI)   implemented in the  BASIC EDUCATION SECTOR:   EDUCATION ASSISTANTS (EAs) AND GENERAL SCHOOL ASSISTANTS (GSAs) ORIENTATION  2-5 NOVEMBER 2021</vt:lpstr>
      <vt:lpstr>CONTENTS OF ORIENTATION</vt:lpstr>
      <vt:lpstr>PowerPoint Presentation</vt:lpstr>
      <vt:lpstr>BACKGROUND INFORMATION &amp; CONTEXT </vt:lpstr>
      <vt:lpstr>BACKGROUND INFORMATION &amp; CONTEXT </vt:lpstr>
      <vt:lpstr>OBJECTIVES OF THE PRESIDENTIAL EMPLOYMENT YOUTH EMPLOYMENT INITIATIVE (PYEI)</vt:lpstr>
      <vt:lpstr>DBE - PROJECT OBJECTIVES</vt:lpstr>
      <vt:lpstr>DBE - PROJECT OBJECTIVES</vt:lpstr>
      <vt:lpstr>WHY A GENERIC ORIENTATION?</vt:lpstr>
      <vt:lpstr>PowerPoint Presentation</vt:lpstr>
      <vt:lpstr>WHO QUALIFIES    WHO MAY BE SELECTED OR PLACED</vt:lpstr>
      <vt:lpstr>DOCUMENTS REQUIRED</vt:lpstr>
      <vt:lpstr>PowerPoint Presentation</vt:lpstr>
      <vt:lpstr> GENERIC CRITERIA FOR THE APPOINTMENT OF THE EAS AND GSAS-(cont) </vt:lpstr>
      <vt:lpstr> GENERIC CRITERIA FOR THE APPOINTMENT OF THE EAS AND GSAS </vt:lpstr>
      <vt:lpstr>PowerPoint Presentation</vt:lpstr>
      <vt:lpstr>DAILY/ WEEKLY ACTIVITIES OF CURRICULUM EDUCATION ASSISTANTS - GET</vt:lpstr>
      <vt:lpstr>PowerPoint Presentation</vt:lpstr>
      <vt:lpstr>Daily Activities</vt:lpstr>
      <vt:lpstr>PowerPoint Presentation</vt:lpstr>
      <vt:lpstr>After the Lesson</vt:lpstr>
      <vt:lpstr>Enhancing Reading… using DBE Work Book</vt:lpstr>
      <vt:lpstr>Multi-grade Classrooms</vt:lpstr>
      <vt:lpstr>Learner Assessment</vt:lpstr>
      <vt:lpstr>Parental Support</vt:lpstr>
      <vt:lpstr>DAILY/ WEEKLY ACTIVITIES OF CURRICULUM EDUCATION ASSISTANTS - FET</vt:lpstr>
      <vt:lpstr>Reinforcement (Re-teaching)</vt:lpstr>
      <vt:lpstr>PowerPoint Presentation</vt:lpstr>
      <vt:lpstr>Reading across the Curriculum</vt:lpstr>
      <vt:lpstr>Daily Word Attack Skills</vt:lpstr>
      <vt:lpstr>Feedback to learners on Assessment</vt:lpstr>
      <vt:lpstr>PowerPoint Presentation</vt:lpstr>
      <vt:lpstr> EAs – assisting in classrooms Improving Training: Skills and Knowledge Focus </vt:lpstr>
      <vt:lpstr> EAs – assisting in classrooms Provision of Remediation Support </vt:lpstr>
      <vt:lpstr>READING CHAMPIONS</vt:lpstr>
      <vt:lpstr>eCADRES/ICT CHAMPIONS</vt:lpstr>
      <vt:lpstr>CHILD AND YOUTH CARE WORKERS</vt:lpstr>
      <vt:lpstr>HANDYMEN</vt:lpstr>
      <vt:lpstr>SPORT &amp; ENRICHMENT ASSISTANTS</vt:lpstr>
      <vt:lpstr>CONDITIONS OF PLACEMENT FOR EAs AND GSAs </vt:lpstr>
      <vt:lpstr>RELEVANT LEGISLATION GOVERNING THE PYEI</vt:lpstr>
      <vt:lpstr>COMPULSORY TRAINING PROGRAMMES</vt:lpstr>
      <vt:lpstr>PERFORMANCE MANAGEMENT OF ALL ASSISTANTS</vt:lpstr>
      <vt:lpstr>CODE OF CONDUCT</vt:lpstr>
      <vt:lpstr>MISCONDUCT AND DISCIPLINARY PROCEDURES</vt:lpstr>
      <vt:lpstr>EXIT STRATEGY</vt:lpstr>
      <vt:lpstr>SKILLS TRANSFER AND TRAINING PLAN</vt:lpstr>
      <vt:lpstr>CONTRACTS</vt:lpstr>
      <vt:lpstr>ANNEXURES OF THE ORIENTATION MANUAL</vt:lpstr>
      <vt:lpstr>COMPULSORY LINKS FOR THE YOUTH </vt:lpstr>
      <vt:lpstr>PowerPoint Presentation</vt:lpstr>
    </vt:vector>
  </TitlesOfParts>
  <Company>Department of Basic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PRESIDENTIAL YOUTH EMPLOYMENT INITIATIVE (PYEI)   implemented in the  BASIC EDUCATION SECTOR:   EDUCATION ASSISTSANTS (EAs) AND GENERAL SCHOOL ASSISTANTS (GSAs) ORIENTATION  2-5 NOVEMBER 2021</dc:title>
  <dc:creator>Nkosi.A</dc:creator>
  <cp:lastModifiedBy>Zandile Makayi</cp:lastModifiedBy>
  <cp:revision>19</cp:revision>
  <dcterms:created xsi:type="dcterms:W3CDTF">2021-10-24T06:42:00Z</dcterms:created>
  <dcterms:modified xsi:type="dcterms:W3CDTF">2021-12-07T08:27:46Z</dcterms:modified>
</cp:coreProperties>
</file>