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1" r:id="rId1"/>
  </p:sldMasterIdLst>
  <p:sldIdLst>
    <p:sldId id="256" r:id="rId2"/>
    <p:sldId id="257" r:id="rId3"/>
    <p:sldId id="258" r:id="rId4"/>
    <p:sldId id="266" r:id="rId5"/>
    <p:sldId id="267" r:id="rId6"/>
    <p:sldId id="268" r:id="rId7"/>
    <p:sldId id="269" r:id="rId8"/>
    <p:sldId id="273" r:id="rId9"/>
    <p:sldId id="274" r:id="rId10"/>
    <p:sldId id="275" r:id="rId11"/>
    <p:sldId id="276" r:id="rId12"/>
    <p:sldId id="277" r:id="rId13"/>
    <p:sldId id="278" r:id="rId14"/>
    <p:sldId id="280" r:id="rId15"/>
    <p:sldId id="281" r:id="rId16"/>
    <p:sldId id="282" r:id="rId17"/>
    <p:sldId id="283" r:id="rId18"/>
    <p:sldId id="284" r:id="rId19"/>
    <p:sldId id="259" r:id="rId20"/>
    <p:sldId id="260" r:id="rId21"/>
    <p:sldId id="261" r:id="rId22"/>
    <p:sldId id="262" r:id="rId23"/>
    <p:sldId id="263" r:id="rId24"/>
    <p:sldId id="264" r:id="rId25"/>
    <p:sldId id="265" r:id="rId26"/>
    <p:sldId id="270" r:id="rId27"/>
    <p:sldId id="271" r:id="rId28"/>
    <p:sldId id="272"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F7D5"/>
    <a:srgbClr val="EEF4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78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2020/05/11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5633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2020/05/11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4680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2020/05/11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211374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2020/05/11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4191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2020/05/11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831074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2020/05/11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805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2020/05/11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57838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2020/05/11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6223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2020/05/11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9282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2020/05/11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1923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2020/05/11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28585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2020/05/11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8431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2020/05/11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4221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2020/05/11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06895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2020/05/11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5469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2020/05/11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5655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2020/05/11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0911547"/>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 id="2147483786" r:id="rId15"/>
    <p:sldLayoutId id="214748378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23609E-EF80-4C44-9FAC-C94BA4BE4999}"/>
              </a:ext>
            </a:extLst>
          </p:cNvPr>
          <p:cNvSpPr>
            <a:spLocks noGrp="1"/>
          </p:cNvSpPr>
          <p:nvPr>
            <p:ph type="ctrTitle"/>
          </p:nvPr>
        </p:nvSpPr>
        <p:spPr>
          <a:xfrm>
            <a:off x="975360" y="-971550"/>
            <a:ext cx="8400243" cy="2343150"/>
          </a:xfrm>
        </p:spPr>
        <p:txBody>
          <a:bodyPr/>
          <a:lstStyle/>
          <a:p>
            <a:pPr algn="ctr"/>
            <a:r>
              <a:rPr lang="en-US" b="1" u="sng" dirty="0">
                <a:solidFill>
                  <a:schemeClr val="accent2">
                    <a:lumMod val="75000"/>
                  </a:schemeClr>
                </a:solidFill>
              </a:rPr>
              <a:t/>
            </a:r>
            <a:br>
              <a:rPr lang="en-US" b="1" u="sng" dirty="0">
                <a:solidFill>
                  <a:schemeClr val="accent2">
                    <a:lumMod val="75000"/>
                  </a:schemeClr>
                </a:solidFill>
              </a:rPr>
            </a:br>
            <a:r>
              <a:rPr lang="en-US" b="1" u="sng" dirty="0">
                <a:solidFill>
                  <a:schemeClr val="accent2">
                    <a:lumMod val="75000"/>
                  </a:schemeClr>
                </a:solidFill>
              </a:rPr>
              <a:t/>
            </a:r>
            <a:br>
              <a:rPr lang="en-US" b="1" u="sng" dirty="0">
                <a:solidFill>
                  <a:schemeClr val="accent2">
                    <a:lumMod val="75000"/>
                  </a:schemeClr>
                </a:solidFill>
              </a:rPr>
            </a:br>
            <a:r>
              <a:rPr lang="en-US" b="1" u="sng" dirty="0">
                <a:solidFill>
                  <a:schemeClr val="accent2">
                    <a:lumMod val="75000"/>
                  </a:schemeClr>
                </a:solidFill>
              </a:rPr>
              <a:t/>
            </a:r>
            <a:br>
              <a:rPr lang="en-US" b="1" u="sng" dirty="0">
                <a:solidFill>
                  <a:schemeClr val="accent2">
                    <a:lumMod val="75000"/>
                  </a:schemeClr>
                </a:solidFill>
              </a:rPr>
            </a:br>
            <a:r>
              <a:rPr lang="en-US" b="1" u="sng" dirty="0">
                <a:solidFill>
                  <a:schemeClr val="accent2">
                    <a:lumMod val="75000"/>
                  </a:schemeClr>
                </a:solidFill>
              </a:rPr>
              <a:t/>
            </a:r>
            <a:br>
              <a:rPr lang="en-US" b="1" u="sng" dirty="0">
                <a:solidFill>
                  <a:schemeClr val="accent2">
                    <a:lumMod val="75000"/>
                  </a:schemeClr>
                </a:solidFill>
              </a:rPr>
            </a:br>
            <a:r>
              <a:rPr lang="en-US" b="1" u="sng" dirty="0">
                <a:solidFill>
                  <a:schemeClr val="accent2">
                    <a:lumMod val="75000"/>
                  </a:schemeClr>
                </a:solidFill>
              </a:rPr>
              <a:t/>
            </a:r>
            <a:br>
              <a:rPr lang="en-US" b="1" u="sng" dirty="0">
                <a:solidFill>
                  <a:schemeClr val="accent2">
                    <a:lumMod val="75000"/>
                  </a:schemeClr>
                </a:solidFill>
              </a:rPr>
            </a:br>
            <a:r>
              <a:rPr lang="en-US" sz="3200" b="1" u="sng" dirty="0">
                <a:solidFill>
                  <a:schemeClr val="accent2">
                    <a:lumMod val="75000"/>
                  </a:schemeClr>
                </a:solidFill>
              </a:rPr>
              <a:t>ACCOUNTING GRADE 10 FINAL ACCOUNTS</a:t>
            </a:r>
            <a:r>
              <a:rPr lang="en-ZA" sz="3200" dirty="0"/>
              <a:t/>
            </a:r>
            <a:br>
              <a:rPr lang="en-ZA" sz="3200" dirty="0"/>
            </a:br>
            <a:endParaRPr lang="en-ZA" sz="3200" dirty="0"/>
          </a:p>
        </p:txBody>
      </p:sp>
      <p:sp>
        <p:nvSpPr>
          <p:cNvPr id="3" name="Subtitle 2">
            <a:extLst>
              <a:ext uri="{FF2B5EF4-FFF2-40B4-BE49-F238E27FC236}">
                <a16:creationId xmlns:a16="http://schemas.microsoft.com/office/drawing/2014/main" xmlns="" id="{16F6B848-399C-4D8D-B18F-0822BDC298DC}"/>
              </a:ext>
            </a:extLst>
          </p:cNvPr>
          <p:cNvSpPr>
            <a:spLocks noGrp="1"/>
          </p:cNvSpPr>
          <p:nvPr>
            <p:ph type="subTitle" idx="1"/>
          </p:nvPr>
        </p:nvSpPr>
        <p:spPr>
          <a:xfrm>
            <a:off x="619760" y="1076960"/>
            <a:ext cx="8654243" cy="5333999"/>
          </a:xfrm>
        </p:spPr>
        <p:txBody>
          <a:bodyPr>
            <a:normAutofit/>
          </a:bodyPr>
          <a:lstStyle/>
          <a:p>
            <a:pPr algn="l"/>
            <a:r>
              <a:rPr lang="en-US" sz="2400" dirty="0">
                <a:solidFill>
                  <a:srgbClr val="002060"/>
                </a:solidFill>
                <a:latin typeface="Arial" panose="020B0604020202020204" pitchFamily="34" charset="0"/>
                <a:cs typeface="Arial" panose="020B0604020202020204" pitchFamily="34" charset="0"/>
              </a:rPr>
              <a:t>At the end of the accounting period or end of the financial year, the final accounts are prepared for the owner.</a:t>
            </a:r>
            <a:endParaRPr lang="en-ZA" sz="2400" dirty="0">
              <a:solidFill>
                <a:srgbClr val="002060"/>
              </a:solidFill>
              <a:latin typeface="Arial" panose="020B0604020202020204" pitchFamily="34" charset="0"/>
              <a:cs typeface="Arial" panose="020B0604020202020204" pitchFamily="34" charset="0"/>
            </a:endParaRPr>
          </a:p>
          <a:p>
            <a:pPr algn="l"/>
            <a:r>
              <a:rPr lang="en-US" sz="2400" b="1" dirty="0">
                <a:solidFill>
                  <a:srgbClr val="002060"/>
                </a:solidFill>
                <a:latin typeface="Arial" panose="020B0604020202020204" pitchFamily="34" charset="0"/>
                <a:cs typeface="Arial" panose="020B0604020202020204" pitchFamily="34" charset="0"/>
              </a:rPr>
              <a:t> </a:t>
            </a:r>
            <a:endParaRPr lang="en-ZA" sz="2400" b="1" dirty="0">
              <a:solidFill>
                <a:srgbClr val="002060"/>
              </a:solidFill>
              <a:latin typeface="Arial" panose="020B0604020202020204" pitchFamily="34" charset="0"/>
              <a:cs typeface="Arial" panose="020B0604020202020204" pitchFamily="34" charset="0"/>
            </a:endParaRPr>
          </a:p>
          <a:p>
            <a:pPr lvl="0" algn="l"/>
            <a:r>
              <a:rPr lang="en-US" sz="2400" b="1" dirty="0">
                <a:solidFill>
                  <a:srgbClr val="002060"/>
                </a:solidFill>
                <a:latin typeface="Arial" panose="020B0604020202020204" pitchFamily="34" charset="0"/>
                <a:cs typeface="Arial" panose="020B0604020202020204" pitchFamily="34" charset="0"/>
              </a:rPr>
              <a:t>REASON:</a:t>
            </a:r>
            <a:endParaRPr lang="en-ZA" sz="2400" b="1" dirty="0">
              <a:solidFill>
                <a:srgbClr val="002060"/>
              </a:solidFill>
              <a:latin typeface="Arial" panose="020B0604020202020204" pitchFamily="34" charset="0"/>
              <a:cs typeface="Arial" panose="020B0604020202020204" pitchFamily="34" charset="0"/>
            </a:endParaRPr>
          </a:p>
          <a:p>
            <a:pPr lvl="0" algn="l"/>
            <a:r>
              <a:rPr lang="en-US" sz="2400" dirty="0">
                <a:solidFill>
                  <a:srgbClr val="002060"/>
                </a:solidFill>
                <a:latin typeface="Arial" panose="020B0604020202020204" pitchFamily="34" charset="0"/>
                <a:cs typeface="Arial" panose="020B0604020202020204" pitchFamily="34" charset="0"/>
              </a:rPr>
              <a:t>To determine how much profit the business has made, so that he knows how much money he can take out as drawings and how much tax he personally will have to pay.</a:t>
            </a:r>
            <a:endParaRPr lang="en-ZA" sz="2400" dirty="0">
              <a:solidFill>
                <a:srgbClr val="002060"/>
              </a:solidFill>
              <a:latin typeface="Arial" panose="020B0604020202020204" pitchFamily="34" charset="0"/>
              <a:cs typeface="Arial" panose="020B0604020202020204" pitchFamily="34" charset="0"/>
            </a:endParaRPr>
          </a:p>
          <a:p>
            <a:pPr lvl="0" algn="l"/>
            <a:r>
              <a:rPr lang="en-US" sz="2400" dirty="0">
                <a:solidFill>
                  <a:srgbClr val="002060"/>
                </a:solidFill>
                <a:latin typeface="Arial" panose="020B0604020202020204" pitchFamily="34" charset="0"/>
                <a:cs typeface="Arial" panose="020B0604020202020204" pitchFamily="34" charset="0"/>
              </a:rPr>
              <a:t>To determine whether the business has been managed properly and has improved from the previous year, or whether changes must be made to improve profitability.</a:t>
            </a:r>
            <a:endParaRPr lang="en-ZA" sz="2400" dirty="0">
              <a:solidFill>
                <a:srgbClr val="002060"/>
              </a:solidFill>
              <a:latin typeface="Arial" panose="020B0604020202020204" pitchFamily="34" charset="0"/>
              <a:cs typeface="Arial" panose="020B0604020202020204" pitchFamily="34" charset="0"/>
            </a:endParaRPr>
          </a:p>
          <a:p>
            <a:pPr algn="l"/>
            <a:endParaRPr lang="en-ZA" sz="2400" dirty="0"/>
          </a:p>
        </p:txBody>
      </p:sp>
    </p:spTree>
    <p:extLst>
      <p:ext uri="{BB962C8B-B14F-4D97-AF65-F5344CB8AC3E}">
        <p14:creationId xmlns:p14="http://schemas.microsoft.com/office/powerpoint/2010/main" val="3976858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0ABE770-28E6-43DB-82AE-098C4227E5AD}"/>
              </a:ext>
            </a:extLst>
          </p:cNvPr>
          <p:cNvSpPr>
            <a:spLocks noGrp="1"/>
          </p:cNvSpPr>
          <p:nvPr>
            <p:ph idx="1"/>
          </p:nvPr>
        </p:nvSpPr>
        <p:spPr>
          <a:xfrm>
            <a:off x="677334" y="0"/>
            <a:ext cx="8596668" cy="6857999"/>
          </a:xfrm>
        </p:spPr>
        <p:txBody>
          <a:bodyPr/>
          <a:lstStyle/>
          <a:p>
            <a:pPr marL="0" indent="0">
              <a:buNone/>
            </a:pPr>
            <a:r>
              <a:rPr lang="en-ZA" dirty="0"/>
              <a:t>9.	S. Stoney deposited R600 directly into the bank account of the business.  It 	was discovered that his account had previously been written off as bad.</a:t>
            </a:r>
          </a:p>
          <a:p>
            <a:pPr marL="0" indent="0">
              <a:buNone/>
            </a:pPr>
            <a:r>
              <a:rPr lang="en-ZA" dirty="0"/>
              <a:t>10.	Included in insurance is an amount of R1 440 paid for the period                   	1 October 20.8 to 30 September 20.9.</a:t>
            </a:r>
          </a:p>
          <a:p>
            <a:pPr marL="0" indent="0">
              <a:buNone/>
            </a:pPr>
            <a:r>
              <a:rPr lang="en-ZA" dirty="0"/>
              <a:t>11.	The telephone account of R400 for June is still outstanding.</a:t>
            </a:r>
          </a:p>
          <a:p>
            <a:pPr marL="0" indent="0">
              <a:buNone/>
            </a:pPr>
            <a:r>
              <a:rPr lang="en-ZA" dirty="0"/>
              <a:t>12.	The loan statement received from JSE Bank reflected the following:</a:t>
            </a:r>
          </a:p>
          <a:p>
            <a:pPr marL="0" indent="0">
              <a:buNone/>
            </a:pPr>
            <a:r>
              <a:rPr lang="en-ZA" dirty="0"/>
              <a:t>	</a:t>
            </a:r>
          </a:p>
          <a:p>
            <a:pPr marL="0" indent="0">
              <a:buNone/>
            </a:pPr>
            <a:endParaRPr lang="en-ZA" dirty="0"/>
          </a:p>
          <a:p>
            <a:pPr marL="0" indent="0">
              <a:buNone/>
            </a:pPr>
            <a:endParaRPr lang="en-ZA" dirty="0"/>
          </a:p>
          <a:p>
            <a:pPr marL="0" indent="0">
              <a:buNone/>
            </a:pPr>
            <a:endParaRPr lang="en-ZA" dirty="0"/>
          </a:p>
          <a:p>
            <a:pPr marL="0" indent="0">
              <a:buNone/>
            </a:pPr>
            <a:endParaRPr lang="en-ZA" dirty="0"/>
          </a:p>
          <a:p>
            <a:pPr marL="0" indent="0">
              <a:buNone/>
            </a:pPr>
            <a:r>
              <a:rPr lang="en-ZA" dirty="0"/>
              <a:t>	Calculate the interest on loan.</a:t>
            </a:r>
          </a:p>
          <a:p>
            <a:pPr marL="0" indent="0">
              <a:buNone/>
            </a:pPr>
            <a:r>
              <a:rPr lang="en-ZA" dirty="0"/>
              <a:t>	The business is expected to pay R12 000 of the loan the following year.</a:t>
            </a:r>
          </a:p>
          <a:p>
            <a:pPr marL="0" indent="0">
              <a:buNone/>
            </a:pPr>
            <a:r>
              <a:rPr lang="en-ZA" dirty="0"/>
              <a:t>13.	Depreciation should be provided for:</a:t>
            </a:r>
          </a:p>
          <a:p>
            <a:pPr>
              <a:buFont typeface="Wingdings" panose="05000000000000000000" pitchFamily="2" charset="2"/>
              <a:buChar char="v"/>
            </a:pPr>
            <a:r>
              <a:rPr lang="en-ZA" dirty="0"/>
              <a:t>on Vehicles at 15% per year on the cost price.  A second vehicle was bought by cheque on 1 May 20.9 for R240 000.</a:t>
            </a:r>
          </a:p>
          <a:p>
            <a:pPr>
              <a:buFont typeface="Wingdings" panose="05000000000000000000" pitchFamily="2" charset="2"/>
              <a:buChar char="v"/>
            </a:pPr>
            <a:r>
              <a:rPr lang="en-ZA" dirty="0"/>
              <a:t>on Equipment at 10% per year on the carrying value.</a:t>
            </a:r>
          </a:p>
          <a:p>
            <a:pPr marL="0" indent="0">
              <a:buNone/>
            </a:pPr>
            <a:endParaRPr lang="en-ZA" dirty="0"/>
          </a:p>
        </p:txBody>
      </p:sp>
      <p:graphicFrame>
        <p:nvGraphicFramePr>
          <p:cNvPr id="4" name="Table 4">
            <a:extLst>
              <a:ext uri="{FF2B5EF4-FFF2-40B4-BE49-F238E27FC236}">
                <a16:creationId xmlns:a16="http://schemas.microsoft.com/office/drawing/2014/main" xmlns="" id="{FBA7496E-E766-4F9D-98DF-873030BD9FE3}"/>
              </a:ext>
            </a:extLst>
          </p:cNvPr>
          <p:cNvGraphicFramePr>
            <a:graphicFrameLocks noGrp="1"/>
          </p:cNvGraphicFramePr>
          <p:nvPr>
            <p:extLst>
              <p:ext uri="{D42A27DB-BD31-4B8C-83A1-F6EECF244321}">
                <p14:modId xmlns:p14="http://schemas.microsoft.com/office/powerpoint/2010/main" val="3960709446"/>
              </p:ext>
            </p:extLst>
          </p:nvPr>
        </p:nvGraphicFramePr>
        <p:xfrm>
          <a:off x="1012614" y="2167466"/>
          <a:ext cx="8128000" cy="1828800"/>
        </p:xfrm>
        <a:graphic>
          <a:graphicData uri="http://schemas.openxmlformats.org/drawingml/2006/table">
            <a:tbl>
              <a:tblPr firstRow="1" bandRow="1">
                <a:tableStyleId>{5C22544A-7EE6-4342-B048-85BDC9FD1C3A}</a:tableStyleId>
              </a:tblPr>
              <a:tblGrid>
                <a:gridCol w="6136640">
                  <a:extLst>
                    <a:ext uri="{9D8B030D-6E8A-4147-A177-3AD203B41FA5}">
                      <a16:colId xmlns:a16="http://schemas.microsoft.com/office/drawing/2014/main" xmlns="" val="1064966677"/>
                    </a:ext>
                  </a:extLst>
                </a:gridCol>
                <a:gridCol w="1991360">
                  <a:extLst>
                    <a:ext uri="{9D8B030D-6E8A-4147-A177-3AD203B41FA5}">
                      <a16:colId xmlns:a16="http://schemas.microsoft.com/office/drawing/2014/main" xmlns="" val="4289647470"/>
                    </a:ext>
                  </a:extLst>
                </a:gridCol>
              </a:tblGrid>
              <a:tr h="177461">
                <a:tc>
                  <a:txBody>
                    <a:bodyPr/>
                    <a:lstStyle/>
                    <a:p>
                      <a:endParaRPr lang="en-ZA" dirty="0"/>
                    </a:p>
                  </a:txBody>
                  <a:tcPr/>
                </a:tc>
                <a:tc>
                  <a:txBody>
                    <a:bodyPr/>
                    <a:lstStyle/>
                    <a:p>
                      <a:pPr algn="ctr"/>
                      <a:r>
                        <a:rPr lang="en-ZA" dirty="0"/>
                        <a:t>R</a:t>
                      </a:r>
                    </a:p>
                  </a:txBody>
                  <a:tcPr/>
                </a:tc>
                <a:extLst>
                  <a:ext uri="{0D108BD9-81ED-4DB2-BD59-A6C34878D82A}">
                    <a16:rowId xmlns:a16="http://schemas.microsoft.com/office/drawing/2014/main" xmlns="" val="2922319172"/>
                  </a:ext>
                </a:extLst>
              </a:tr>
              <a:tr h="177461">
                <a:tc>
                  <a:txBody>
                    <a:bodyPr/>
                    <a:lstStyle/>
                    <a:p>
                      <a:r>
                        <a:rPr lang="en-ZA" dirty="0"/>
                        <a:t>Balance at the beginning of financial year</a:t>
                      </a:r>
                    </a:p>
                  </a:txBody>
                  <a:tcPr/>
                </a:tc>
                <a:tc>
                  <a:txBody>
                    <a:bodyPr/>
                    <a:lstStyle/>
                    <a:p>
                      <a:pPr algn="r"/>
                      <a:r>
                        <a:rPr lang="en-ZA" dirty="0"/>
                        <a:t>60 475</a:t>
                      </a:r>
                    </a:p>
                  </a:txBody>
                  <a:tcPr/>
                </a:tc>
                <a:extLst>
                  <a:ext uri="{0D108BD9-81ED-4DB2-BD59-A6C34878D82A}">
                    <a16:rowId xmlns:a16="http://schemas.microsoft.com/office/drawing/2014/main" xmlns="" val="290271251"/>
                  </a:ext>
                </a:extLst>
              </a:tr>
              <a:tr h="177461">
                <a:tc>
                  <a:txBody>
                    <a:bodyPr/>
                    <a:lstStyle/>
                    <a:p>
                      <a:r>
                        <a:rPr lang="en-ZA" dirty="0"/>
                        <a:t>Repayments during the year, including interest</a:t>
                      </a:r>
                    </a:p>
                  </a:txBody>
                  <a:tcPr/>
                </a:tc>
                <a:tc>
                  <a:txBody>
                    <a:bodyPr/>
                    <a:lstStyle/>
                    <a:p>
                      <a:pPr algn="r"/>
                      <a:r>
                        <a:rPr lang="en-ZA" dirty="0"/>
                        <a:t>15 000</a:t>
                      </a:r>
                    </a:p>
                  </a:txBody>
                  <a:tcPr/>
                </a:tc>
                <a:extLst>
                  <a:ext uri="{0D108BD9-81ED-4DB2-BD59-A6C34878D82A}">
                    <a16:rowId xmlns:a16="http://schemas.microsoft.com/office/drawing/2014/main" xmlns="" val="1171830815"/>
                  </a:ext>
                </a:extLst>
              </a:tr>
              <a:tr h="177461">
                <a:tc>
                  <a:txBody>
                    <a:bodyPr/>
                    <a:lstStyle/>
                    <a:p>
                      <a:r>
                        <a:rPr lang="en-ZA" dirty="0"/>
                        <a:t>Interest at 15% per year capitalised</a:t>
                      </a:r>
                    </a:p>
                  </a:txBody>
                  <a:tcPr/>
                </a:tc>
                <a:tc>
                  <a:txBody>
                    <a:bodyPr/>
                    <a:lstStyle/>
                    <a:p>
                      <a:pPr algn="r"/>
                      <a:r>
                        <a:rPr lang="en-ZA" dirty="0"/>
                        <a:t>?</a:t>
                      </a:r>
                    </a:p>
                  </a:txBody>
                  <a:tcPr/>
                </a:tc>
                <a:extLst>
                  <a:ext uri="{0D108BD9-81ED-4DB2-BD59-A6C34878D82A}">
                    <a16:rowId xmlns:a16="http://schemas.microsoft.com/office/drawing/2014/main" xmlns="" val="647027571"/>
                  </a:ext>
                </a:extLst>
              </a:tr>
              <a:tr h="177461">
                <a:tc>
                  <a:txBody>
                    <a:bodyPr/>
                    <a:lstStyle/>
                    <a:p>
                      <a:r>
                        <a:rPr lang="en-ZA" dirty="0"/>
                        <a:t>Balance at end of financial year</a:t>
                      </a:r>
                    </a:p>
                  </a:txBody>
                  <a:tcPr/>
                </a:tc>
                <a:tc>
                  <a:txBody>
                    <a:bodyPr/>
                    <a:lstStyle/>
                    <a:p>
                      <a:pPr algn="r"/>
                      <a:r>
                        <a:rPr lang="en-ZA" dirty="0"/>
                        <a:t>53 500</a:t>
                      </a:r>
                    </a:p>
                  </a:txBody>
                  <a:tcPr/>
                </a:tc>
                <a:extLst>
                  <a:ext uri="{0D108BD9-81ED-4DB2-BD59-A6C34878D82A}">
                    <a16:rowId xmlns:a16="http://schemas.microsoft.com/office/drawing/2014/main" xmlns="" val="290100164"/>
                  </a:ext>
                </a:extLst>
              </a:tr>
            </a:tbl>
          </a:graphicData>
        </a:graphic>
      </p:graphicFrame>
    </p:spTree>
    <p:extLst>
      <p:ext uri="{BB962C8B-B14F-4D97-AF65-F5344CB8AC3E}">
        <p14:creationId xmlns:p14="http://schemas.microsoft.com/office/powerpoint/2010/main" val="1536646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D1C8B7-E959-494F-AA31-EC558760BD25}"/>
              </a:ext>
            </a:extLst>
          </p:cNvPr>
          <p:cNvSpPr>
            <a:spLocks noGrp="1"/>
          </p:cNvSpPr>
          <p:nvPr>
            <p:ph type="title"/>
          </p:nvPr>
        </p:nvSpPr>
        <p:spPr>
          <a:xfrm>
            <a:off x="677334" y="0"/>
            <a:ext cx="7958666" cy="694718"/>
          </a:xfrm>
        </p:spPr>
        <p:txBody>
          <a:bodyPr>
            <a:normAutofit/>
          </a:bodyPr>
          <a:lstStyle/>
          <a:p>
            <a:pPr algn="ctr"/>
            <a:r>
              <a:rPr lang="en-ZA" b="1" u="sng" dirty="0">
                <a:solidFill>
                  <a:schemeClr val="accent2">
                    <a:lumMod val="50000"/>
                  </a:schemeClr>
                </a:solidFill>
              </a:rPr>
              <a:t>ACCOUNTING FOR ADJUSTMENTS</a:t>
            </a:r>
            <a:r>
              <a:rPr lang="en-ZA" b="1" dirty="0">
                <a:solidFill>
                  <a:schemeClr val="accent2">
                    <a:lumMod val="50000"/>
                  </a:schemeClr>
                </a:solidFill>
              </a:rPr>
              <a:t>:</a:t>
            </a:r>
          </a:p>
        </p:txBody>
      </p:sp>
      <p:sp>
        <p:nvSpPr>
          <p:cNvPr id="3" name="Content Placeholder 2">
            <a:extLst>
              <a:ext uri="{FF2B5EF4-FFF2-40B4-BE49-F238E27FC236}">
                <a16:creationId xmlns:a16="http://schemas.microsoft.com/office/drawing/2014/main" xmlns="" id="{1B24E1E8-1225-4882-8C06-D7F64582B792}"/>
              </a:ext>
            </a:extLst>
          </p:cNvPr>
          <p:cNvSpPr>
            <a:spLocks noGrp="1"/>
          </p:cNvSpPr>
          <p:nvPr>
            <p:ph idx="1"/>
          </p:nvPr>
        </p:nvSpPr>
        <p:spPr>
          <a:xfrm>
            <a:off x="677334" y="609600"/>
            <a:ext cx="9533466" cy="6248400"/>
          </a:xfrm>
        </p:spPr>
        <p:txBody>
          <a:bodyPr>
            <a:normAutofit fontScale="85000" lnSpcReduction="20000"/>
          </a:bodyPr>
          <a:lstStyle/>
          <a:p>
            <a:pPr marL="0" indent="0">
              <a:buNone/>
            </a:pPr>
            <a:r>
              <a:rPr lang="en-ZA" b="1" u="sng" dirty="0"/>
              <a:t>EXPANDED ACCOUNTING EQUATION</a:t>
            </a:r>
            <a:r>
              <a:rPr lang="en-ZA" b="1" dirty="0"/>
              <a:t>:</a:t>
            </a:r>
          </a:p>
          <a:p>
            <a:pPr marL="0" indent="0">
              <a:buNone/>
            </a:pPr>
            <a:r>
              <a:rPr lang="en-ZA" b="1" dirty="0">
                <a:solidFill>
                  <a:srgbClr val="C00000"/>
                </a:solidFill>
              </a:rPr>
              <a:t>Assets + Expenses + Drawings (A E D)</a:t>
            </a:r>
            <a:r>
              <a:rPr lang="en-ZA" b="1" dirty="0"/>
              <a:t>= </a:t>
            </a:r>
            <a:r>
              <a:rPr lang="en-ZA" b="1" dirty="0">
                <a:solidFill>
                  <a:srgbClr val="00B050"/>
                </a:solidFill>
              </a:rPr>
              <a:t>Liabilities + Capital + Income (L C I)</a:t>
            </a:r>
          </a:p>
          <a:p>
            <a:pPr marL="0" indent="0">
              <a:buNone/>
            </a:pPr>
            <a:r>
              <a:rPr lang="en-ZA" dirty="0">
                <a:solidFill>
                  <a:srgbClr val="C00000"/>
                </a:solidFill>
              </a:rPr>
              <a:t>Assets + Expenses + Drawings </a:t>
            </a:r>
            <a:r>
              <a:rPr lang="en-ZA" dirty="0">
                <a:sym typeface="Wingdings" panose="05000000000000000000" pitchFamily="2" charset="2"/>
              </a:rPr>
              <a:t> Have </a:t>
            </a:r>
            <a:r>
              <a:rPr lang="en-ZA" dirty="0">
                <a:solidFill>
                  <a:srgbClr val="0070C0"/>
                </a:solidFill>
                <a:sym typeface="Wingdings" panose="05000000000000000000" pitchFamily="2" charset="2"/>
              </a:rPr>
              <a:t>DEBIT </a:t>
            </a:r>
            <a:r>
              <a:rPr lang="en-ZA" dirty="0">
                <a:sym typeface="Wingdings" panose="05000000000000000000" pitchFamily="2" charset="2"/>
              </a:rPr>
              <a:t>balances/totals   </a:t>
            </a:r>
          </a:p>
          <a:p>
            <a:pPr marL="0" indent="0">
              <a:buNone/>
            </a:pPr>
            <a:r>
              <a:rPr lang="en-ZA" dirty="0">
                <a:sym typeface="Wingdings" panose="05000000000000000000" pitchFamily="2" charset="2"/>
              </a:rPr>
              <a:t>They will </a:t>
            </a:r>
            <a:r>
              <a:rPr lang="en-ZA" dirty="0">
                <a:solidFill>
                  <a:srgbClr val="FF0000"/>
                </a:solidFill>
                <a:sym typeface="Wingdings" panose="05000000000000000000" pitchFamily="2" charset="2"/>
              </a:rPr>
              <a:t>increase (+) on the debit </a:t>
            </a:r>
            <a:r>
              <a:rPr lang="en-ZA" dirty="0">
                <a:sym typeface="Wingdings" panose="05000000000000000000" pitchFamily="2" charset="2"/>
              </a:rPr>
              <a:t>side and </a:t>
            </a:r>
            <a:r>
              <a:rPr lang="en-ZA" dirty="0">
                <a:solidFill>
                  <a:srgbClr val="FFC000"/>
                </a:solidFill>
                <a:sym typeface="Wingdings" panose="05000000000000000000" pitchFamily="2" charset="2"/>
              </a:rPr>
              <a:t>decrease(-) on the credit </a:t>
            </a:r>
            <a:r>
              <a:rPr lang="en-ZA" dirty="0">
                <a:solidFill>
                  <a:schemeClr val="tx1"/>
                </a:solidFill>
                <a:sym typeface="Wingdings" panose="05000000000000000000" pitchFamily="2" charset="2"/>
              </a:rPr>
              <a:t>side</a:t>
            </a:r>
          </a:p>
          <a:p>
            <a:pPr marL="0" indent="0">
              <a:buNone/>
            </a:pPr>
            <a:r>
              <a:rPr lang="en-ZA" dirty="0">
                <a:solidFill>
                  <a:srgbClr val="00B050"/>
                </a:solidFill>
                <a:sym typeface="Wingdings" panose="05000000000000000000" pitchFamily="2" charset="2"/>
              </a:rPr>
              <a:t>Liabilities + Capital + Income </a:t>
            </a:r>
            <a:r>
              <a:rPr lang="en-ZA" dirty="0">
                <a:sym typeface="Wingdings" panose="05000000000000000000" pitchFamily="2" charset="2"/>
              </a:rPr>
              <a:t> Have </a:t>
            </a:r>
            <a:r>
              <a:rPr lang="en-ZA" dirty="0">
                <a:solidFill>
                  <a:srgbClr val="0070C0"/>
                </a:solidFill>
                <a:sym typeface="Wingdings" panose="05000000000000000000" pitchFamily="2" charset="2"/>
              </a:rPr>
              <a:t>CREDIT </a:t>
            </a:r>
            <a:r>
              <a:rPr lang="en-ZA" dirty="0">
                <a:sym typeface="Wingdings" panose="05000000000000000000" pitchFamily="2" charset="2"/>
              </a:rPr>
              <a:t>balances/totals  </a:t>
            </a:r>
          </a:p>
          <a:p>
            <a:pPr marL="0" indent="0">
              <a:buNone/>
            </a:pPr>
            <a:r>
              <a:rPr lang="en-ZA" dirty="0">
                <a:sym typeface="Wingdings" panose="05000000000000000000" pitchFamily="2" charset="2"/>
              </a:rPr>
              <a:t>They will </a:t>
            </a:r>
            <a:r>
              <a:rPr lang="en-ZA" dirty="0">
                <a:solidFill>
                  <a:srgbClr val="FF0000"/>
                </a:solidFill>
                <a:sym typeface="Wingdings" panose="05000000000000000000" pitchFamily="2" charset="2"/>
              </a:rPr>
              <a:t>increase (+) on the credit </a:t>
            </a:r>
            <a:r>
              <a:rPr lang="en-ZA" dirty="0">
                <a:sym typeface="Wingdings" panose="05000000000000000000" pitchFamily="2" charset="2"/>
              </a:rPr>
              <a:t>side and </a:t>
            </a:r>
            <a:r>
              <a:rPr lang="en-ZA" dirty="0">
                <a:solidFill>
                  <a:srgbClr val="FFC000"/>
                </a:solidFill>
                <a:sym typeface="Wingdings" panose="05000000000000000000" pitchFamily="2" charset="2"/>
              </a:rPr>
              <a:t>decrease (-) on the debit</a:t>
            </a:r>
            <a:r>
              <a:rPr lang="en-ZA" dirty="0">
                <a:sym typeface="Wingdings" panose="05000000000000000000" pitchFamily="2" charset="2"/>
              </a:rPr>
              <a:t> side</a:t>
            </a:r>
          </a:p>
          <a:p>
            <a:pPr marL="0" indent="0">
              <a:buNone/>
            </a:pPr>
            <a:r>
              <a:rPr lang="en-ZA" dirty="0">
                <a:solidFill>
                  <a:srgbClr val="7030A0"/>
                </a:solidFill>
              </a:rPr>
              <a:t>Expenses and Income affect Equity: Expenses decrease equity whilst Income</a:t>
            </a:r>
          </a:p>
          <a:p>
            <a:pPr marL="0" indent="0">
              <a:buNone/>
            </a:pPr>
            <a:r>
              <a:rPr lang="en-ZA" dirty="0">
                <a:solidFill>
                  <a:srgbClr val="7030A0"/>
                </a:solidFill>
              </a:rPr>
              <a:t> increase Equity</a:t>
            </a:r>
          </a:p>
          <a:p>
            <a:pPr marL="0" indent="0">
              <a:buNone/>
            </a:pPr>
            <a:r>
              <a:rPr lang="en-ZA" b="1" i="1" u="sng" dirty="0"/>
              <a:t>ADJUSTMENT 1</a:t>
            </a:r>
            <a:r>
              <a:rPr lang="en-ZA" b="1" dirty="0"/>
              <a:t>:</a:t>
            </a:r>
          </a:p>
          <a:p>
            <a:pPr>
              <a:buAutoNum type="alphaLcParenBoth"/>
            </a:pPr>
            <a:r>
              <a:rPr lang="en-ZA" u="sng" dirty="0"/>
              <a:t>Trading stock surplus</a:t>
            </a:r>
            <a:r>
              <a:rPr lang="en-ZA" dirty="0"/>
              <a:t>:  69216 – 5 578 + 70 – 67 360 = 3 652 (This reflects the  amount in the Trial Balance, minus Donation not taken into account, plus credit note not taken into account and minus amount according to physical stocktaking)</a:t>
            </a:r>
          </a:p>
          <a:p>
            <a:pPr>
              <a:buAutoNum type="alphaLcParenBoth"/>
            </a:pPr>
            <a:endParaRPr lang="en-ZA" dirty="0"/>
          </a:p>
          <a:p>
            <a:pPr marL="0" indent="0">
              <a:buNone/>
            </a:pPr>
            <a:endParaRPr lang="en-ZA" dirty="0"/>
          </a:p>
          <a:p>
            <a:pPr marL="0" indent="0">
              <a:buNone/>
            </a:pPr>
            <a:r>
              <a:rPr lang="en-ZA" b="1" dirty="0"/>
              <a:t>EFFECT OF ACCOUNTING EQUATION</a:t>
            </a:r>
          </a:p>
          <a:p>
            <a:pPr marL="0" indent="0">
              <a:buNone/>
            </a:pPr>
            <a:endParaRPr lang="en-ZA" b="1" dirty="0"/>
          </a:p>
          <a:p>
            <a:pPr marL="0" indent="0">
              <a:buNone/>
            </a:pPr>
            <a:endParaRPr lang="en-ZA" b="1" dirty="0"/>
          </a:p>
          <a:p>
            <a:pPr marL="0" indent="0">
              <a:buNone/>
            </a:pPr>
            <a:endParaRPr lang="en-ZA" b="1" dirty="0"/>
          </a:p>
          <a:p>
            <a:pPr marL="0" indent="0">
              <a:buNone/>
            </a:pPr>
            <a:endParaRPr lang="en-ZA" b="1" dirty="0">
              <a:solidFill>
                <a:srgbClr val="FF0000"/>
              </a:solidFill>
            </a:endParaRPr>
          </a:p>
          <a:p>
            <a:pPr marL="0" indent="0">
              <a:buNone/>
            </a:pPr>
            <a:endParaRPr lang="en-ZA" b="1" dirty="0">
              <a:solidFill>
                <a:srgbClr val="FF0000"/>
              </a:solidFill>
            </a:endParaRPr>
          </a:p>
          <a:p>
            <a:pPr marL="0" indent="0">
              <a:buNone/>
            </a:pPr>
            <a:r>
              <a:rPr lang="en-ZA" b="1" dirty="0">
                <a:solidFill>
                  <a:srgbClr val="FF0000"/>
                </a:solidFill>
              </a:rPr>
              <a:t>Asset: Trading stock – Increase; </a:t>
            </a:r>
            <a:r>
              <a:rPr lang="en-ZA" b="1" dirty="0">
                <a:solidFill>
                  <a:srgbClr val="0070C0"/>
                </a:solidFill>
              </a:rPr>
              <a:t>and </a:t>
            </a:r>
            <a:r>
              <a:rPr lang="en-ZA" b="1" dirty="0">
                <a:solidFill>
                  <a:srgbClr val="FF0000"/>
                </a:solidFill>
              </a:rPr>
              <a:t>Income: Trading stock surplus – Increase (Equity +)</a:t>
            </a:r>
          </a:p>
          <a:p>
            <a:pPr marL="0" indent="0">
              <a:buNone/>
            </a:pPr>
            <a:endParaRPr lang="en-ZA" dirty="0"/>
          </a:p>
        </p:txBody>
      </p:sp>
      <p:graphicFrame>
        <p:nvGraphicFramePr>
          <p:cNvPr id="6" name="Table 6">
            <a:extLst>
              <a:ext uri="{FF2B5EF4-FFF2-40B4-BE49-F238E27FC236}">
                <a16:creationId xmlns:a16="http://schemas.microsoft.com/office/drawing/2014/main" xmlns="" id="{18E27FA4-CB09-4434-9A3E-E1DB122624DD}"/>
              </a:ext>
            </a:extLst>
          </p:cNvPr>
          <p:cNvGraphicFramePr>
            <a:graphicFrameLocks noGrp="1"/>
          </p:cNvGraphicFramePr>
          <p:nvPr>
            <p:extLst>
              <p:ext uri="{D42A27DB-BD31-4B8C-83A1-F6EECF244321}">
                <p14:modId xmlns:p14="http://schemas.microsoft.com/office/powerpoint/2010/main" val="3753426226"/>
              </p:ext>
            </p:extLst>
          </p:nvPr>
        </p:nvGraphicFramePr>
        <p:xfrm>
          <a:off x="843279" y="3952239"/>
          <a:ext cx="7413943" cy="741680"/>
        </p:xfrm>
        <a:graphic>
          <a:graphicData uri="http://schemas.openxmlformats.org/drawingml/2006/table">
            <a:tbl>
              <a:tblPr firstRow="1" bandRow="1">
                <a:tableStyleId>{5C22544A-7EE6-4342-B048-85BDC9FD1C3A}</a:tableStyleId>
              </a:tblPr>
              <a:tblGrid>
                <a:gridCol w="2242503">
                  <a:extLst>
                    <a:ext uri="{9D8B030D-6E8A-4147-A177-3AD203B41FA5}">
                      <a16:colId xmlns:a16="http://schemas.microsoft.com/office/drawing/2014/main" xmlns="" val="3716037096"/>
                    </a:ext>
                  </a:extLst>
                </a:gridCol>
                <a:gridCol w="3657600">
                  <a:extLst>
                    <a:ext uri="{9D8B030D-6E8A-4147-A177-3AD203B41FA5}">
                      <a16:colId xmlns:a16="http://schemas.microsoft.com/office/drawing/2014/main" xmlns="" val="3893297791"/>
                    </a:ext>
                  </a:extLst>
                </a:gridCol>
                <a:gridCol w="1513840">
                  <a:extLst>
                    <a:ext uri="{9D8B030D-6E8A-4147-A177-3AD203B41FA5}">
                      <a16:colId xmlns:a16="http://schemas.microsoft.com/office/drawing/2014/main" xmlns="" val="2357998440"/>
                    </a:ext>
                  </a:extLst>
                </a:gridCol>
              </a:tblGrid>
              <a:tr h="370840">
                <a:tc>
                  <a:txBody>
                    <a:bodyPr/>
                    <a:lstStyle/>
                    <a:p>
                      <a:pPr algn="ctr"/>
                      <a:r>
                        <a:rPr lang="en-ZA" dirty="0"/>
                        <a:t>ACCOUNT DEBITED</a:t>
                      </a:r>
                    </a:p>
                  </a:txBody>
                  <a:tcPr/>
                </a:tc>
                <a:tc>
                  <a:txBody>
                    <a:bodyPr/>
                    <a:lstStyle/>
                    <a:p>
                      <a:pPr algn="ctr"/>
                      <a:r>
                        <a:rPr lang="en-ZA" dirty="0"/>
                        <a:t>ACCOUNT CREDITED</a:t>
                      </a:r>
                    </a:p>
                  </a:txBody>
                  <a:tcPr/>
                </a:tc>
                <a:tc>
                  <a:txBody>
                    <a:bodyPr/>
                    <a:lstStyle/>
                    <a:p>
                      <a:pPr algn="ctr"/>
                      <a:r>
                        <a:rPr lang="en-ZA" dirty="0"/>
                        <a:t>AMOUNT</a:t>
                      </a:r>
                    </a:p>
                  </a:txBody>
                  <a:tcPr/>
                </a:tc>
                <a:extLst>
                  <a:ext uri="{0D108BD9-81ED-4DB2-BD59-A6C34878D82A}">
                    <a16:rowId xmlns:a16="http://schemas.microsoft.com/office/drawing/2014/main" xmlns="" val="2626850322"/>
                  </a:ext>
                </a:extLst>
              </a:tr>
              <a:tr h="370840">
                <a:tc>
                  <a:txBody>
                    <a:bodyPr/>
                    <a:lstStyle/>
                    <a:p>
                      <a:r>
                        <a:rPr lang="en-ZA" dirty="0"/>
                        <a:t>Trading Stock</a:t>
                      </a:r>
                    </a:p>
                  </a:txBody>
                  <a:tcPr/>
                </a:tc>
                <a:tc>
                  <a:txBody>
                    <a:bodyPr/>
                    <a:lstStyle/>
                    <a:p>
                      <a:r>
                        <a:rPr lang="en-ZA" dirty="0"/>
                        <a:t>Trading Stock </a:t>
                      </a:r>
                      <a:r>
                        <a:rPr lang="en-ZA" dirty="0" err="1"/>
                        <a:t>surpus</a:t>
                      </a:r>
                      <a:endParaRPr lang="en-ZA" dirty="0"/>
                    </a:p>
                  </a:txBody>
                  <a:tcPr/>
                </a:tc>
                <a:tc>
                  <a:txBody>
                    <a:bodyPr/>
                    <a:lstStyle/>
                    <a:p>
                      <a:pPr algn="r"/>
                      <a:r>
                        <a:rPr lang="en-ZA" dirty="0"/>
                        <a:t>R3 652</a:t>
                      </a:r>
                    </a:p>
                  </a:txBody>
                  <a:tcPr/>
                </a:tc>
                <a:extLst>
                  <a:ext uri="{0D108BD9-81ED-4DB2-BD59-A6C34878D82A}">
                    <a16:rowId xmlns:a16="http://schemas.microsoft.com/office/drawing/2014/main" xmlns="" val="3292790449"/>
                  </a:ext>
                </a:extLst>
              </a:tr>
            </a:tbl>
          </a:graphicData>
        </a:graphic>
      </p:graphicFrame>
      <p:graphicFrame>
        <p:nvGraphicFramePr>
          <p:cNvPr id="8" name="Table 8">
            <a:extLst>
              <a:ext uri="{FF2B5EF4-FFF2-40B4-BE49-F238E27FC236}">
                <a16:creationId xmlns:a16="http://schemas.microsoft.com/office/drawing/2014/main" xmlns="" id="{A55F247F-BA93-4CA9-A6B7-6AE54C48ADBD}"/>
              </a:ext>
            </a:extLst>
          </p:cNvPr>
          <p:cNvGraphicFramePr>
            <a:graphicFrameLocks noGrp="1"/>
          </p:cNvGraphicFramePr>
          <p:nvPr>
            <p:extLst>
              <p:ext uri="{D42A27DB-BD31-4B8C-83A1-F6EECF244321}">
                <p14:modId xmlns:p14="http://schemas.microsoft.com/office/powerpoint/2010/main" val="3956048615"/>
              </p:ext>
            </p:extLst>
          </p:nvPr>
        </p:nvGraphicFramePr>
        <p:xfrm>
          <a:off x="812799" y="5218402"/>
          <a:ext cx="8859521" cy="1280160"/>
        </p:xfrm>
        <a:graphic>
          <a:graphicData uri="http://schemas.openxmlformats.org/drawingml/2006/table">
            <a:tbl>
              <a:tblPr firstRow="1" bandRow="1">
                <a:tableStyleId>{5C22544A-7EE6-4342-B048-85BDC9FD1C3A}</a:tableStyleId>
              </a:tblPr>
              <a:tblGrid>
                <a:gridCol w="1036321">
                  <a:extLst>
                    <a:ext uri="{9D8B030D-6E8A-4147-A177-3AD203B41FA5}">
                      <a16:colId xmlns:a16="http://schemas.microsoft.com/office/drawing/2014/main" xmlns="" val="2203177064"/>
                    </a:ext>
                  </a:extLst>
                </a:gridCol>
                <a:gridCol w="1412240">
                  <a:extLst>
                    <a:ext uri="{9D8B030D-6E8A-4147-A177-3AD203B41FA5}">
                      <a16:colId xmlns:a16="http://schemas.microsoft.com/office/drawing/2014/main" xmlns="" val="1006613461"/>
                    </a:ext>
                  </a:extLst>
                </a:gridCol>
                <a:gridCol w="1371600">
                  <a:extLst>
                    <a:ext uri="{9D8B030D-6E8A-4147-A177-3AD203B41FA5}">
                      <a16:colId xmlns:a16="http://schemas.microsoft.com/office/drawing/2014/main" xmlns="" val="3783727645"/>
                    </a:ext>
                  </a:extLst>
                </a:gridCol>
                <a:gridCol w="1838960">
                  <a:extLst>
                    <a:ext uri="{9D8B030D-6E8A-4147-A177-3AD203B41FA5}">
                      <a16:colId xmlns:a16="http://schemas.microsoft.com/office/drawing/2014/main" xmlns="" val="3817576030"/>
                    </a:ext>
                  </a:extLst>
                </a:gridCol>
                <a:gridCol w="1046480">
                  <a:extLst>
                    <a:ext uri="{9D8B030D-6E8A-4147-A177-3AD203B41FA5}">
                      <a16:colId xmlns:a16="http://schemas.microsoft.com/office/drawing/2014/main" xmlns="" val="3840586211"/>
                    </a:ext>
                  </a:extLst>
                </a:gridCol>
                <a:gridCol w="1046480">
                  <a:extLst>
                    <a:ext uri="{9D8B030D-6E8A-4147-A177-3AD203B41FA5}">
                      <a16:colId xmlns:a16="http://schemas.microsoft.com/office/drawing/2014/main" xmlns="" val="895979110"/>
                    </a:ext>
                  </a:extLst>
                </a:gridCol>
                <a:gridCol w="1107440">
                  <a:extLst>
                    <a:ext uri="{9D8B030D-6E8A-4147-A177-3AD203B41FA5}">
                      <a16:colId xmlns:a16="http://schemas.microsoft.com/office/drawing/2014/main" xmlns="" val="672701716"/>
                    </a:ext>
                  </a:extLst>
                </a:gridCol>
              </a:tblGrid>
              <a:tr h="370840">
                <a:tc>
                  <a:txBody>
                    <a:bodyPr/>
                    <a:lstStyle/>
                    <a:p>
                      <a:pPr algn="ctr"/>
                      <a:r>
                        <a:rPr lang="en-ZA" dirty="0"/>
                        <a:t>Journal</a:t>
                      </a:r>
                    </a:p>
                  </a:txBody>
                  <a:tcPr/>
                </a:tc>
                <a:tc>
                  <a:txBody>
                    <a:bodyPr/>
                    <a:lstStyle/>
                    <a:p>
                      <a:pPr algn="ctr"/>
                      <a:r>
                        <a:rPr lang="en-ZA" dirty="0"/>
                        <a:t>Source document</a:t>
                      </a:r>
                    </a:p>
                  </a:txBody>
                  <a:tcPr/>
                </a:tc>
                <a:tc>
                  <a:txBody>
                    <a:bodyPr/>
                    <a:lstStyle/>
                    <a:p>
                      <a:pPr algn="ctr"/>
                      <a:r>
                        <a:rPr lang="en-ZA" dirty="0"/>
                        <a:t>Account Debit</a:t>
                      </a:r>
                    </a:p>
                  </a:txBody>
                  <a:tcPr/>
                </a:tc>
                <a:tc>
                  <a:txBody>
                    <a:bodyPr/>
                    <a:lstStyle/>
                    <a:p>
                      <a:pPr algn="ctr"/>
                      <a:r>
                        <a:rPr lang="en-ZA" dirty="0"/>
                        <a:t>Account Credit</a:t>
                      </a:r>
                    </a:p>
                  </a:txBody>
                  <a:tcPr/>
                </a:tc>
                <a:tc>
                  <a:txBody>
                    <a:bodyPr/>
                    <a:lstStyle/>
                    <a:p>
                      <a:pPr algn="ctr"/>
                      <a:r>
                        <a:rPr lang="en-ZA" dirty="0"/>
                        <a:t>A</a:t>
                      </a:r>
                    </a:p>
                  </a:txBody>
                  <a:tcPr/>
                </a:tc>
                <a:tc>
                  <a:txBody>
                    <a:bodyPr/>
                    <a:lstStyle/>
                    <a:p>
                      <a:pPr algn="ctr"/>
                      <a:r>
                        <a:rPr lang="en-ZA" dirty="0"/>
                        <a:t>E</a:t>
                      </a:r>
                    </a:p>
                  </a:txBody>
                  <a:tcPr/>
                </a:tc>
                <a:tc>
                  <a:txBody>
                    <a:bodyPr/>
                    <a:lstStyle/>
                    <a:p>
                      <a:pPr algn="ctr"/>
                      <a:r>
                        <a:rPr lang="en-ZA" dirty="0"/>
                        <a:t>L</a:t>
                      </a:r>
                    </a:p>
                  </a:txBody>
                  <a:tcPr/>
                </a:tc>
                <a:extLst>
                  <a:ext uri="{0D108BD9-81ED-4DB2-BD59-A6C34878D82A}">
                    <a16:rowId xmlns:a16="http://schemas.microsoft.com/office/drawing/2014/main" xmlns="" val="1235497912"/>
                  </a:ext>
                </a:extLst>
              </a:tr>
              <a:tr h="370840">
                <a:tc>
                  <a:txBody>
                    <a:bodyPr/>
                    <a:lstStyle/>
                    <a:p>
                      <a:r>
                        <a:rPr lang="en-ZA" dirty="0"/>
                        <a:t>GJ</a:t>
                      </a:r>
                    </a:p>
                  </a:txBody>
                  <a:tcPr/>
                </a:tc>
                <a:tc>
                  <a:txBody>
                    <a:bodyPr/>
                    <a:lstStyle/>
                    <a:p>
                      <a:r>
                        <a:rPr lang="en-ZA" dirty="0"/>
                        <a:t>Journal Voucher</a:t>
                      </a:r>
                    </a:p>
                  </a:txBody>
                  <a:tcPr/>
                </a:tc>
                <a:tc>
                  <a:txBody>
                    <a:bodyPr/>
                    <a:lstStyle/>
                    <a:p>
                      <a:r>
                        <a:rPr lang="en-ZA" dirty="0"/>
                        <a:t>Trading Stock</a:t>
                      </a:r>
                    </a:p>
                  </a:txBody>
                  <a:tcPr/>
                </a:tc>
                <a:tc>
                  <a:txBody>
                    <a:bodyPr/>
                    <a:lstStyle/>
                    <a:p>
                      <a:r>
                        <a:rPr lang="en-ZA" dirty="0"/>
                        <a:t>Trading Stock surplus</a:t>
                      </a:r>
                    </a:p>
                  </a:txBody>
                  <a:tcPr/>
                </a:tc>
                <a:tc>
                  <a:txBody>
                    <a:bodyPr/>
                    <a:lstStyle/>
                    <a:p>
                      <a:pPr algn="ctr"/>
                      <a:r>
                        <a:rPr lang="en-ZA" dirty="0"/>
                        <a:t>+</a:t>
                      </a:r>
                    </a:p>
                  </a:txBody>
                  <a:tcPr/>
                </a:tc>
                <a:tc>
                  <a:txBody>
                    <a:bodyPr/>
                    <a:lstStyle/>
                    <a:p>
                      <a:pPr algn="ctr"/>
                      <a:r>
                        <a:rPr lang="en-ZA" dirty="0"/>
                        <a:t>+</a:t>
                      </a:r>
                    </a:p>
                  </a:txBody>
                  <a:tcPr/>
                </a:tc>
                <a:tc>
                  <a:txBody>
                    <a:bodyPr/>
                    <a:lstStyle/>
                    <a:p>
                      <a:pPr algn="ctr"/>
                      <a:r>
                        <a:rPr lang="en-ZA" dirty="0"/>
                        <a:t>0</a:t>
                      </a:r>
                    </a:p>
                  </a:txBody>
                  <a:tcPr/>
                </a:tc>
                <a:extLst>
                  <a:ext uri="{0D108BD9-81ED-4DB2-BD59-A6C34878D82A}">
                    <a16:rowId xmlns:a16="http://schemas.microsoft.com/office/drawing/2014/main" xmlns="" val="989035721"/>
                  </a:ext>
                </a:extLst>
              </a:tr>
            </a:tbl>
          </a:graphicData>
        </a:graphic>
      </p:graphicFrame>
      <p:graphicFrame>
        <p:nvGraphicFramePr>
          <p:cNvPr id="14" name="Table 14">
            <a:extLst>
              <a:ext uri="{FF2B5EF4-FFF2-40B4-BE49-F238E27FC236}">
                <a16:creationId xmlns:a16="http://schemas.microsoft.com/office/drawing/2014/main" xmlns="" id="{802A4427-F8EC-4369-921B-C009FBCFC557}"/>
              </a:ext>
            </a:extLst>
          </p:cNvPr>
          <p:cNvGraphicFramePr>
            <a:graphicFrameLocks noGrp="1"/>
          </p:cNvGraphicFramePr>
          <p:nvPr>
            <p:extLst>
              <p:ext uri="{D42A27DB-BD31-4B8C-83A1-F6EECF244321}">
                <p14:modId xmlns:p14="http://schemas.microsoft.com/office/powerpoint/2010/main" val="1862366861"/>
              </p:ext>
            </p:extLst>
          </p:nvPr>
        </p:nvGraphicFramePr>
        <p:xfrm>
          <a:off x="7559039" y="999518"/>
          <a:ext cx="1615440" cy="822960"/>
        </p:xfrm>
        <a:graphic>
          <a:graphicData uri="http://schemas.openxmlformats.org/drawingml/2006/table">
            <a:tbl>
              <a:tblPr firstRow="1" bandRow="1">
                <a:tableStyleId>{5C22544A-7EE6-4342-B048-85BDC9FD1C3A}</a:tableStyleId>
              </a:tblPr>
              <a:tblGrid>
                <a:gridCol w="640081">
                  <a:extLst>
                    <a:ext uri="{9D8B030D-6E8A-4147-A177-3AD203B41FA5}">
                      <a16:colId xmlns:a16="http://schemas.microsoft.com/office/drawing/2014/main" xmlns="" val="741718456"/>
                    </a:ext>
                  </a:extLst>
                </a:gridCol>
                <a:gridCol w="493776">
                  <a:extLst>
                    <a:ext uri="{9D8B030D-6E8A-4147-A177-3AD203B41FA5}">
                      <a16:colId xmlns:a16="http://schemas.microsoft.com/office/drawing/2014/main" xmlns="" val="1507787622"/>
                    </a:ext>
                  </a:extLst>
                </a:gridCol>
                <a:gridCol w="481583">
                  <a:extLst>
                    <a:ext uri="{9D8B030D-6E8A-4147-A177-3AD203B41FA5}">
                      <a16:colId xmlns:a16="http://schemas.microsoft.com/office/drawing/2014/main" xmlns="" val="246598327"/>
                    </a:ext>
                  </a:extLst>
                </a:gridCol>
              </a:tblGrid>
              <a:tr h="0">
                <a:tc>
                  <a:txBody>
                    <a:bodyPr/>
                    <a:lstStyle/>
                    <a:p>
                      <a:pPr algn="ctr"/>
                      <a:endParaRPr lang="en-ZA" sz="1200" b="1" dirty="0"/>
                    </a:p>
                  </a:txBody>
                  <a:tcPr/>
                </a:tc>
                <a:tc>
                  <a:txBody>
                    <a:bodyPr/>
                    <a:lstStyle/>
                    <a:p>
                      <a:pPr algn="ctr"/>
                      <a:r>
                        <a:rPr lang="en-ZA" sz="1200" b="1" dirty="0"/>
                        <a:t>Dr</a:t>
                      </a:r>
                    </a:p>
                  </a:txBody>
                  <a:tcPr/>
                </a:tc>
                <a:tc>
                  <a:txBody>
                    <a:bodyPr/>
                    <a:lstStyle/>
                    <a:p>
                      <a:pPr algn="ctr"/>
                      <a:r>
                        <a:rPr lang="en-ZA" sz="1200" b="1" dirty="0"/>
                        <a:t>Cr</a:t>
                      </a:r>
                    </a:p>
                  </a:txBody>
                  <a:tcPr/>
                </a:tc>
                <a:extLst>
                  <a:ext uri="{0D108BD9-81ED-4DB2-BD59-A6C34878D82A}">
                    <a16:rowId xmlns:a16="http://schemas.microsoft.com/office/drawing/2014/main" xmlns="" val="3317282711"/>
                  </a:ext>
                </a:extLst>
              </a:tr>
              <a:tr h="231573">
                <a:tc>
                  <a:txBody>
                    <a:bodyPr/>
                    <a:lstStyle/>
                    <a:p>
                      <a:r>
                        <a:rPr lang="en-ZA" sz="1200" b="1" dirty="0"/>
                        <a:t>A E D</a:t>
                      </a:r>
                    </a:p>
                  </a:txBody>
                  <a:tcPr/>
                </a:tc>
                <a:tc>
                  <a:txBody>
                    <a:bodyPr/>
                    <a:lstStyle/>
                    <a:p>
                      <a:pPr algn="ctr"/>
                      <a:r>
                        <a:rPr lang="en-ZA" sz="1200" b="1" dirty="0"/>
                        <a:t>+</a:t>
                      </a:r>
                    </a:p>
                  </a:txBody>
                  <a:tcPr/>
                </a:tc>
                <a:tc>
                  <a:txBody>
                    <a:bodyPr/>
                    <a:lstStyle/>
                    <a:p>
                      <a:pPr algn="ctr"/>
                      <a:r>
                        <a:rPr lang="en-ZA" sz="1200" b="1" dirty="0"/>
                        <a:t>-</a:t>
                      </a:r>
                    </a:p>
                  </a:txBody>
                  <a:tcPr/>
                </a:tc>
                <a:extLst>
                  <a:ext uri="{0D108BD9-81ED-4DB2-BD59-A6C34878D82A}">
                    <a16:rowId xmlns:a16="http://schemas.microsoft.com/office/drawing/2014/main" xmlns="" val="14380523"/>
                  </a:ext>
                </a:extLst>
              </a:tr>
              <a:tr h="231573">
                <a:tc>
                  <a:txBody>
                    <a:bodyPr/>
                    <a:lstStyle/>
                    <a:p>
                      <a:r>
                        <a:rPr lang="en-ZA" sz="1200" b="1" dirty="0"/>
                        <a:t>L C I </a:t>
                      </a:r>
                    </a:p>
                  </a:txBody>
                  <a:tcPr/>
                </a:tc>
                <a:tc>
                  <a:txBody>
                    <a:bodyPr/>
                    <a:lstStyle/>
                    <a:p>
                      <a:pPr algn="ctr"/>
                      <a:r>
                        <a:rPr lang="en-ZA" sz="1200" b="1" dirty="0"/>
                        <a:t>-</a:t>
                      </a:r>
                    </a:p>
                  </a:txBody>
                  <a:tcPr/>
                </a:tc>
                <a:tc>
                  <a:txBody>
                    <a:bodyPr/>
                    <a:lstStyle/>
                    <a:p>
                      <a:pPr algn="ctr"/>
                      <a:r>
                        <a:rPr lang="en-ZA" sz="1200" b="1" dirty="0"/>
                        <a:t>+</a:t>
                      </a:r>
                    </a:p>
                  </a:txBody>
                  <a:tcPr/>
                </a:tc>
                <a:extLst>
                  <a:ext uri="{0D108BD9-81ED-4DB2-BD59-A6C34878D82A}">
                    <a16:rowId xmlns:a16="http://schemas.microsoft.com/office/drawing/2014/main" xmlns="" val="959690978"/>
                  </a:ext>
                </a:extLst>
              </a:tr>
            </a:tbl>
          </a:graphicData>
        </a:graphic>
      </p:graphicFrame>
      <p:graphicFrame>
        <p:nvGraphicFramePr>
          <p:cNvPr id="16" name="Table 14">
            <a:extLst>
              <a:ext uri="{FF2B5EF4-FFF2-40B4-BE49-F238E27FC236}">
                <a16:creationId xmlns:a16="http://schemas.microsoft.com/office/drawing/2014/main" xmlns="" id="{D4B1F63A-D4D3-47DB-AD5C-3DD7BEDE7719}"/>
              </a:ext>
            </a:extLst>
          </p:cNvPr>
          <p:cNvGraphicFramePr>
            <a:graphicFrameLocks noGrp="1"/>
          </p:cNvGraphicFramePr>
          <p:nvPr>
            <p:extLst>
              <p:ext uri="{D42A27DB-BD31-4B8C-83A1-F6EECF244321}">
                <p14:modId xmlns:p14="http://schemas.microsoft.com/office/powerpoint/2010/main" val="3402452518"/>
              </p:ext>
            </p:extLst>
          </p:nvPr>
        </p:nvGraphicFramePr>
        <p:xfrm>
          <a:off x="7449502" y="2127278"/>
          <a:ext cx="2517458" cy="1005840"/>
        </p:xfrm>
        <a:graphic>
          <a:graphicData uri="http://schemas.openxmlformats.org/drawingml/2006/table">
            <a:tbl>
              <a:tblPr firstRow="1" bandRow="1">
                <a:tableStyleId>{5C22544A-7EE6-4342-B048-85BDC9FD1C3A}</a:tableStyleId>
              </a:tblPr>
              <a:tblGrid>
                <a:gridCol w="843281">
                  <a:extLst>
                    <a:ext uri="{9D8B030D-6E8A-4147-A177-3AD203B41FA5}">
                      <a16:colId xmlns:a16="http://schemas.microsoft.com/office/drawing/2014/main" xmlns="" val="741718456"/>
                    </a:ext>
                  </a:extLst>
                </a:gridCol>
                <a:gridCol w="830897">
                  <a:extLst>
                    <a:ext uri="{9D8B030D-6E8A-4147-A177-3AD203B41FA5}">
                      <a16:colId xmlns:a16="http://schemas.microsoft.com/office/drawing/2014/main" xmlns="" val="1507787622"/>
                    </a:ext>
                  </a:extLst>
                </a:gridCol>
                <a:gridCol w="843280">
                  <a:extLst>
                    <a:ext uri="{9D8B030D-6E8A-4147-A177-3AD203B41FA5}">
                      <a16:colId xmlns:a16="http://schemas.microsoft.com/office/drawing/2014/main" xmlns="" val="246598327"/>
                    </a:ext>
                  </a:extLst>
                </a:gridCol>
              </a:tblGrid>
              <a:tr h="0">
                <a:tc>
                  <a:txBody>
                    <a:bodyPr/>
                    <a:lstStyle/>
                    <a:p>
                      <a:pPr algn="l"/>
                      <a:r>
                        <a:rPr lang="en-ZA" sz="1200" b="1" dirty="0"/>
                        <a:t>Effect on Equity</a:t>
                      </a:r>
                    </a:p>
                  </a:txBody>
                  <a:tcPr/>
                </a:tc>
                <a:tc>
                  <a:txBody>
                    <a:bodyPr/>
                    <a:lstStyle/>
                    <a:p>
                      <a:pPr algn="ctr"/>
                      <a:r>
                        <a:rPr lang="en-ZA" sz="2400" b="1" dirty="0"/>
                        <a:t>+</a:t>
                      </a:r>
                    </a:p>
                  </a:txBody>
                  <a:tcPr/>
                </a:tc>
                <a:tc>
                  <a:txBody>
                    <a:bodyPr/>
                    <a:lstStyle/>
                    <a:p>
                      <a:pPr algn="ctr"/>
                      <a:r>
                        <a:rPr lang="en-ZA" sz="2400" b="1" dirty="0"/>
                        <a:t>-</a:t>
                      </a:r>
                    </a:p>
                  </a:txBody>
                  <a:tcPr/>
                </a:tc>
                <a:extLst>
                  <a:ext uri="{0D108BD9-81ED-4DB2-BD59-A6C34878D82A}">
                    <a16:rowId xmlns:a16="http://schemas.microsoft.com/office/drawing/2014/main" xmlns="" val="3317282711"/>
                  </a:ext>
                </a:extLst>
              </a:tr>
              <a:tr h="231573">
                <a:tc>
                  <a:txBody>
                    <a:bodyPr/>
                    <a:lstStyle/>
                    <a:p>
                      <a:r>
                        <a:rPr lang="en-ZA" sz="1200" b="1" dirty="0"/>
                        <a:t>Income</a:t>
                      </a:r>
                    </a:p>
                  </a:txBody>
                  <a:tcPr/>
                </a:tc>
                <a:tc>
                  <a:txBody>
                    <a:bodyPr/>
                    <a:lstStyle/>
                    <a:p>
                      <a:pPr algn="ctr"/>
                      <a:r>
                        <a:rPr lang="en-ZA" sz="1200" b="1" dirty="0" err="1"/>
                        <a:t>Incr</a:t>
                      </a:r>
                      <a:r>
                        <a:rPr lang="en-ZA" sz="1200" b="1" dirty="0"/>
                        <a:t> (</a:t>
                      </a:r>
                      <a:r>
                        <a:rPr lang="en-ZA" sz="1200" b="1" dirty="0" err="1"/>
                        <a:t>cr</a:t>
                      </a:r>
                      <a:r>
                        <a:rPr lang="en-ZA" sz="1200" b="1" dirty="0"/>
                        <a:t>)</a:t>
                      </a:r>
                    </a:p>
                  </a:txBody>
                  <a:tcPr/>
                </a:tc>
                <a:tc>
                  <a:txBody>
                    <a:bodyPr/>
                    <a:lstStyle/>
                    <a:p>
                      <a:pPr algn="ctr"/>
                      <a:r>
                        <a:rPr lang="en-ZA" sz="1200" b="1" dirty="0" err="1"/>
                        <a:t>Decr</a:t>
                      </a:r>
                      <a:r>
                        <a:rPr lang="en-ZA" sz="1200" b="1" dirty="0"/>
                        <a:t> (</a:t>
                      </a:r>
                      <a:r>
                        <a:rPr lang="en-ZA" sz="1200" b="1" dirty="0" err="1"/>
                        <a:t>dr</a:t>
                      </a:r>
                      <a:r>
                        <a:rPr lang="en-ZA" sz="1200" b="1" dirty="0"/>
                        <a:t>)</a:t>
                      </a:r>
                    </a:p>
                  </a:txBody>
                  <a:tcPr/>
                </a:tc>
                <a:extLst>
                  <a:ext uri="{0D108BD9-81ED-4DB2-BD59-A6C34878D82A}">
                    <a16:rowId xmlns:a16="http://schemas.microsoft.com/office/drawing/2014/main" xmlns="" val="14380523"/>
                  </a:ext>
                </a:extLst>
              </a:tr>
              <a:tr h="231573">
                <a:tc>
                  <a:txBody>
                    <a:bodyPr/>
                    <a:lstStyle/>
                    <a:p>
                      <a:r>
                        <a:rPr lang="en-ZA" sz="1200" b="1" dirty="0"/>
                        <a:t>Expense</a:t>
                      </a:r>
                    </a:p>
                  </a:txBody>
                  <a:tcPr/>
                </a:tc>
                <a:tc>
                  <a:txBody>
                    <a:bodyPr/>
                    <a:lstStyle/>
                    <a:p>
                      <a:pPr algn="ctr"/>
                      <a:r>
                        <a:rPr lang="en-ZA" sz="1200" b="1" dirty="0" err="1"/>
                        <a:t>Decr</a:t>
                      </a:r>
                      <a:r>
                        <a:rPr lang="en-ZA" sz="1200" b="1" dirty="0"/>
                        <a:t> (</a:t>
                      </a:r>
                      <a:r>
                        <a:rPr lang="en-ZA" sz="1200" b="1" dirty="0" err="1"/>
                        <a:t>cr</a:t>
                      </a:r>
                      <a:r>
                        <a:rPr lang="en-ZA" sz="1200" b="1" dirty="0"/>
                        <a:t>)</a:t>
                      </a:r>
                    </a:p>
                  </a:txBody>
                  <a:tcPr/>
                </a:tc>
                <a:tc>
                  <a:txBody>
                    <a:bodyPr/>
                    <a:lstStyle/>
                    <a:p>
                      <a:pPr algn="ctr"/>
                      <a:r>
                        <a:rPr lang="en-ZA" sz="1200" b="1" dirty="0" err="1"/>
                        <a:t>Incr</a:t>
                      </a:r>
                      <a:r>
                        <a:rPr lang="en-ZA" sz="1200" b="1" dirty="0"/>
                        <a:t> (</a:t>
                      </a:r>
                      <a:r>
                        <a:rPr lang="en-ZA" sz="1200" b="1" dirty="0" err="1"/>
                        <a:t>dr</a:t>
                      </a:r>
                      <a:r>
                        <a:rPr lang="en-ZA" sz="1200" b="1" dirty="0"/>
                        <a:t>)</a:t>
                      </a:r>
                    </a:p>
                  </a:txBody>
                  <a:tcPr/>
                </a:tc>
                <a:extLst>
                  <a:ext uri="{0D108BD9-81ED-4DB2-BD59-A6C34878D82A}">
                    <a16:rowId xmlns:a16="http://schemas.microsoft.com/office/drawing/2014/main" xmlns="" val="959690978"/>
                  </a:ext>
                </a:extLst>
              </a:tr>
            </a:tbl>
          </a:graphicData>
        </a:graphic>
      </p:graphicFrame>
    </p:spTree>
    <p:extLst>
      <p:ext uri="{BB962C8B-B14F-4D97-AF65-F5344CB8AC3E}">
        <p14:creationId xmlns:p14="http://schemas.microsoft.com/office/powerpoint/2010/main" val="1976740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3C9A229-1875-4CC4-95EF-27162FB0BCE0}"/>
              </a:ext>
            </a:extLst>
          </p:cNvPr>
          <p:cNvSpPr>
            <a:spLocks noGrp="1"/>
          </p:cNvSpPr>
          <p:nvPr>
            <p:ph idx="1"/>
          </p:nvPr>
        </p:nvSpPr>
        <p:spPr>
          <a:xfrm>
            <a:off x="254000" y="91440"/>
            <a:ext cx="9398000" cy="6766559"/>
          </a:xfrm>
        </p:spPr>
        <p:txBody>
          <a:bodyPr>
            <a:normAutofit fontScale="92500" lnSpcReduction="20000"/>
          </a:bodyPr>
          <a:lstStyle/>
          <a:p>
            <a:pPr>
              <a:buAutoNum type="alphaLcParenBoth" startAt="2"/>
            </a:pPr>
            <a:r>
              <a:rPr lang="en-ZA" u="sng" dirty="0"/>
              <a:t>Consumable Stores on hand</a:t>
            </a:r>
            <a:r>
              <a:rPr lang="en-ZA" dirty="0"/>
              <a:t>:  	This is given as R2 456</a:t>
            </a:r>
          </a:p>
          <a:p>
            <a:pPr>
              <a:buAutoNum type="alphaLcParenBoth" startAt="2"/>
            </a:pPr>
            <a:endParaRPr lang="en-ZA" dirty="0"/>
          </a:p>
          <a:p>
            <a:pPr>
              <a:buAutoNum type="alphaLcParenBoth" startAt="2"/>
            </a:pPr>
            <a:endParaRPr lang="en-ZA" dirty="0"/>
          </a:p>
          <a:p>
            <a:pPr>
              <a:buAutoNum type="alphaLcParenBoth" startAt="2"/>
            </a:pPr>
            <a:endParaRPr lang="en-ZA" dirty="0"/>
          </a:p>
          <a:p>
            <a:pPr marL="0" indent="0">
              <a:buNone/>
            </a:pPr>
            <a:r>
              <a:rPr lang="en-ZA" dirty="0"/>
              <a:t>  </a:t>
            </a:r>
            <a:r>
              <a:rPr lang="en-ZA" b="1" dirty="0"/>
              <a:t>	EFFECT OF ACCOUNTING EQUATION</a:t>
            </a:r>
          </a:p>
          <a:p>
            <a:pPr marL="0" indent="0">
              <a:buNone/>
            </a:pPr>
            <a:endParaRPr lang="en-ZA" b="1" dirty="0"/>
          </a:p>
          <a:p>
            <a:pPr marL="0" indent="0">
              <a:buNone/>
            </a:pPr>
            <a:endParaRPr lang="en-ZA" b="1" dirty="0"/>
          </a:p>
          <a:p>
            <a:pPr marL="0" indent="0">
              <a:buNone/>
            </a:pPr>
            <a:endParaRPr lang="en-ZA" b="1" dirty="0"/>
          </a:p>
          <a:p>
            <a:pPr marL="0" indent="0">
              <a:buNone/>
            </a:pPr>
            <a:endParaRPr lang="en-ZA" b="1" dirty="0"/>
          </a:p>
          <a:p>
            <a:pPr marL="0" indent="0">
              <a:buNone/>
            </a:pPr>
            <a:r>
              <a:rPr lang="en-ZA" b="1" dirty="0">
                <a:solidFill>
                  <a:srgbClr val="FF0000"/>
                </a:solidFill>
              </a:rPr>
              <a:t>Asset: Consumables Stores on hand – Increase; </a:t>
            </a:r>
            <a:r>
              <a:rPr lang="en-ZA" b="1" dirty="0">
                <a:solidFill>
                  <a:srgbClr val="0070C0"/>
                </a:solidFill>
              </a:rPr>
              <a:t>and</a:t>
            </a:r>
            <a:r>
              <a:rPr lang="en-ZA" b="1" dirty="0">
                <a:solidFill>
                  <a:srgbClr val="FF0000"/>
                </a:solidFill>
              </a:rPr>
              <a:t> Expense: Stationery – Decrease (</a:t>
            </a:r>
            <a:r>
              <a:rPr lang="en-ZA" b="1" dirty="0" err="1">
                <a:solidFill>
                  <a:srgbClr val="FF0000"/>
                </a:solidFill>
              </a:rPr>
              <a:t>Eq</a:t>
            </a:r>
            <a:r>
              <a:rPr lang="en-ZA" b="1" dirty="0">
                <a:solidFill>
                  <a:srgbClr val="FF0000"/>
                </a:solidFill>
              </a:rPr>
              <a:t>+)</a:t>
            </a:r>
          </a:p>
          <a:p>
            <a:pPr marL="0" indent="0">
              <a:buNone/>
            </a:pPr>
            <a:r>
              <a:rPr lang="en-ZA" b="1" i="1" dirty="0">
                <a:solidFill>
                  <a:schemeClr val="tx1"/>
                </a:solidFill>
              </a:rPr>
              <a:t>	</a:t>
            </a:r>
            <a:r>
              <a:rPr lang="en-ZA" b="1" i="1" u="sng" dirty="0">
                <a:solidFill>
                  <a:schemeClr val="tx1"/>
                </a:solidFill>
              </a:rPr>
              <a:t>ADJUSTMENT 2</a:t>
            </a:r>
            <a:r>
              <a:rPr lang="en-ZA" b="1" i="1" dirty="0">
                <a:solidFill>
                  <a:schemeClr val="tx1"/>
                </a:solidFill>
              </a:rPr>
              <a:t>:</a:t>
            </a:r>
          </a:p>
          <a:p>
            <a:pPr marL="0" indent="0">
              <a:buNone/>
            </a:pPr>
            <a:r>
              <a:rPr lang="en-ZA" dirty="0">
                <a:solidFill>
                  <a:schemeClr val="tx1"/>
                </a:solidFill>
              </a:rPr>
              <a:t>	Bank charges (not taken into account by the bank).  The amount is given as R504.</a:t>
            </a:r>
          </a:p>
          <a:p>
            <a:pPr marL="0" indent="0">
              <a:buNone/>
            </a:pPr>
            <a:endParaRPr lang="en-ZA" dirty="0">
              <a:solidFill>
                <a:schemeClr val="tx1"/>
              </a:solidFill>
            </a:endParaRPr>
          </a:p>
          <a:p>
            <a:pPr marL="0" indent="0">
              <a:buNone/>
            </a:pPr>
            <a:endParaRPr lang="en-ZA" dirty="0">
              <a:solidFill>
                <a:schemeClr val="tx1"/>
              </a:solidFill>
            </a:endParaRPr>
          </a:p>
          <a:p>
            <a:pPr marL="0" indent="0">
              <a:buNone/>
            </a:pPr>
            <a:endParaRPr lang="en-ZA" dirty="0">
              <a:solidFill>
                <a:schemeClr val="tx1"/>
              </a:solidFill>
            </a:endParaRPr>
          </a:p>
          <a:p>
            <a:pPr marL="0" indent="0">
              <a:buNone/>
            </a:pPr>
            <a:r>
              <a:rPr lang="en-ZA" b="1" dirty="0">
                <a:solidFill>
                  <a:schemeClr val="tx1"/>
                </a:solidFill>
              </a:rPr>
              <a:t>	EFFECT ON ACCOUNTING EQUATION</a:t>
            </a:r>
          </a:p>
          <a:p>
            <a:pPr marL="0" indent="0">
              <a:buNone/>
            </a:pPr>
            <a:endParaRPr lang="en-ZA" b="1" dirty="0">
              <a:solidFill>
                <a:schemeClr val="tx1"/>
              </a:solidFill>
            </a:endParaRPr>
          </a:p>
          <a:p>
            <a:pPr marL="0" indent="0">
              <a:buNone/>
            </a:pPr>
            <a:endParaRPr lang="en-ZA" b="1" dirty="0">
              <a:solidFill>
                <a:schemeClr val="tx1"/>
              </a:solidFill>
            </a:endParaRPr>
          </a:p>
          <a:p>
            <a:pPr marL="0" indent="0">
              <a:buNone/>
            </a:pPr>
            <a:endParaRPr lang="en-ZA" b="1" dirty="0">
              <a:solidFill>
                <a:schemeClr val="tx1"/>
              </a:solidFill>
            </a:endParaRPr>
          </a:p>
          <a:p>
            <a:pPr marL="0" indent="0">
              <a:buNone/>
            </a:pPr>
            <a:r>
              <a:rPr lang="en-ZA" b="1" dirty="0">
                <a:solidFill>
                  <a:schemeClr val="tx1"/>
                </a:solidFill>
              </a:rPr>
              <a:t>         </a:t>
            </a:r>
            <a:r>
              <a:rPr lang="en-ZA" b="1" dirty="0">
                <a:solidFill>
                  <a:srgbClr val="FF0000"/>
                </a:solidFill>
              </a:rPr>
              <a:t>Expense: Bank Charges – Increase (</a:t>
            </a:r>
            <a:r>
              <a:rPr lang="en-ZA" b="1" dirty="0" err="1">
                <a:solidFill>
                  <a:srgbClr val="FF0000"/>
                </a:solidFill>
              </a:rPr>
              <a:t>Eq</a:t>
            </a:r>
            <a:r>
              <a:rPr lang="en-ZA" b="1" dirty="0">
                <a:solidFill>
                  <a:srgbClr val="FF0000"/>
                </a:solidFill>
              </a:rPr>
              <a:t> -); </a:t>
            </a:r>
            <a:r>
              <a:rPr lang="en-ZA" b="1" dirty="0">
                <a:solidFill>
                  <a:srgbClr val="0070C0"/>
                </a:solidFill>
              </a:rPr>
              <a:t>and</a:t>
            </a:r>
            <a:r>
              <a:rPr lang="en-ZA" b="1" dirty="0">
                <a:solidFill>
                  <a:srgbClr val="FF0000"/>
                </a:solidFill>
              </a:rPr>
              <a:t> Asset: Bank - decrease</a:t>
            </a:r>
            <a:endParaRPr lang="en-ZA" dirty="0"/>
          </a:p>
          <a:p>
            <a:pPr marL="0" indent="0">
              <a:buNone/>
            </a:pPr>
            <a:endParaRPr lang="en-ZA" dirty="0"/>
          </a:p>
        </p:txBody>
      </p:sp>
      <p:graphicFrame>
        <p:nvGraphicFramePr>
          <p:cNvPr id="5" name="Table 6">
            <a:extLst>
              <a:ext uri="{FF2B5EF4-FFF2-40B4-BE49-F238E27FC236}">
                <a16:creationId xmlns:a16="http://schemas.microsoft.com/office/drawing/2014/main" xmlns="" id="{AA1B424F-4891-48F3-A44F-23A3694A98EC}"/>
              </a:ext>
            </a:extLst>
          </p:cNvPr>
          <p:cNvGraphicFramePr>
            <a:graphicFrameLocks noGrp="1"/>
          </p:cNvGraphicFramePr>
          <p:nvPr>
            <p:extLst>
              <p:ext uri="{D42A27DB-BD31-4B8C-83A1-F6EECF244321}">
                <p14:modId xmlns:p14="http://schemas.microsoft.com/office/powerpoint/2010/main" val="1930298784"/>
              </p:ext>
            </p:extLst>
          </p:nvPr>
        </p:nvGraphicFramePr>
        <p:xfrm>
          <a:off x="386080" y="475826"/>
          <a:ext cx="8859520" cy="741680"/>
        </p:xfrm>
        <a:graphic>
          <a:graphicData uri="http://schemas.openxmlformats.org/drawingml/2006/table">
            <a:tbl>
              <a:tblPr firstRow="1" bandRow="1">
                <a:tableStyleId>{5C22544A-7EE6-4342-B048-85BDC9FD1C3A}</a:tableStyleId>
              </a:tblPr>
              <a:tblGrid>
                <a:gridCol w="3688080">
                  <a:extLst>
                    <a:ext uri="{9D8B030D-6E8A-4147-A177-3AD203B41FA5}">
                      <a16:colId xmlns:a16="http://schemas.microsoft.com/office/drawing/2014/main" xmlns="" val="3716037096"/>
                    </a:ext>
                  </a:extLst>
                </a:gridCol>
                <a:gridCol w="3657600">
                  <a:extLst>
                    <a:ext uri="{9D8B030D-6E8A-4147-A177-3AD203B41FA5}">
                      <a16:colId xmlns:a16="http://schemas.microsoft.com/office/drawing/2014/main" xmlns="" val="3893297791"/>
                    </a:ext>
                  </a:extLst>
                </a:gridCol>
                <a:gridCol w="1513840">
                  <a:extLst>
                    <a:ext uri="{9D8B030D-6E8A-4147-A177-3AD203B41FA5}">
                      <a16:colId xmlns:a16="http://schemas.microsoft.com/office/drawing/2014/main" xmlns="" val="2357998440"/>
                    </a:ext>
                  </a:extLst>
                </a:gridCol>
              </a:tblGrid>
              <a:tr h="370840">
                <a:tc>
                  <a:txBody>
                    <a:bodyPr/>
                    <a:lstStyle/>
                    <a:p>
                      <a:pPr algn="ctr"/>
                      <a:r>
                        <a:rPr lang="en-ZA" dirty="0"/>
                        <a:t>ACCOUNT DEBITED</a:t>
                      </a:r>
                    </a:p>
                  </a:txBody>
                  <a:tcPr/>
                </a:tc>
                <a:tc>
                  <a:txBody>
                    <a:bodyPr/>
                    <a:lstStyle/>
                    <a:p>
                      <a:pPr algn="ctr"/>
                      <a:r>
                        <a:rPr lang="en-ZA" dirty="0"/>
                        <a:t>ACCOUNT CREDITED</a:t>
                      </a:r>
                    </a:p>
                  </a:txBody>
                  <a:tcPr/>
                </a:tc>
                <a:tc>
                  <a:txBody>
                    <a:bodyPr/>
                    <a:lstStyle/>
                    <a:p>
                      <a:pPr algn="ctr"/>
                      <a:r>
                        <a:rPr lang="en-ZA" dirty="0"/>
                        <a:t>AMOUNT</a:t>
                      </a:r>
                    </a:p>
                  </a:txBody>
                  <a:tcPr/>
                </a:tc>
                <a:extLst>
                  <a:ext uri="{0D108BD9-81ED-4DB2-BD59-A6C34878D82A}">
                    <a16:rowId xmlns:a16="http://schemas.microsoft.com/office/drawing/2014/main" xmlns="" val="2626850322"/>
                  </a:ext>
                </a:extLst>
              </a:tr>
              <a:tr h="370840">
                <a:tc>
                  <a:txBody>
                    <a:bodyPr/>
                    <a:lstStyle/>
                    <a:p>
                      <a:r>
                        <a:rPr lang="en-ZA" dirty="0"/>
                        <a:t>Consumable stores on hand</a:t>
                      </a:r>
                    </a:p>
                  </a:txBody>
                  <a:tcPr/>
                </a:tc>
                <a:tc>
                  <a:txBody>
                    <a:bodyPr/>
                    <a:lstStyle/>
                    <a:p>
                      <a:r>
                        <a:rPr lang="en-ZA" dirty="0"/>
                        <a:t>Stationery</a:t>
                      </a:r>
                    </a:p>
                  </a:txBody>
                  <a:tcPr/>
                </a:tc>
                <a:tc>
                  <a:txBody>
                    <a:bodyPr/>
                    <a:lstStyle/>
                    <a:p>
                      <a:pPr algn="r"/>
                      <a:r>
                        <a:rPr lang="en-ZA" dirty="0"/>
                        <a:t>R2 456</a:t>
                      </a:r>
                    </a:p>
                  </a:txBody>
                  <a:tcPr/>
                </a:tc>
                <a:extLst>
                  <a:ext uri="{0D108BD9-81ED-4DB2-BD59-A6C34878D82A}">
                    <a16:rowId xmlns:a16="http://schemas.microsoft.com/office/drawing/2014/main" xmlns="" val="3292790449"/>
                  </a:ext>
                </a:extLst>
              </a:tr>
            </a:tbl>
          </a:graphicData>
        </a:graphic>
      </p:graphicFrame>
      <p:graphicFrame>
        <p:nvGraphicFramePr>
          <p:cNvPr id="6" name="Table 8">
            <a:extLst>
              <a:ext uri="{FF2B5EF4-FFF2-40B4-BE49-F238E27FC236}">
                <a16:creationId xmlns:a16="http://schemas.microsoft.com/office/drawing/2014/main" xmlns="" id="{55184EAD-C8BD-4F58-AFC4-D1BB6637ABEE}"/>
              </a:ext>
            </a:extLst>
          </p:cNvPr>
          <p:cNvGraphicFramePr>
            <a:graphicFrameLocks noGrp="1"/>
          </p:cNvGraphicFramePr>
          <p:nvPr>
            <p:extLst>
              <p:ext uri="{D42A27DB-BD31-4B8C-83A1-F6EECF244321}">
                <p14:modId xmlns:p14="http://schemas.microsoft.com/office/powerpoint/2010/main" val="222541849"/>
              </p:ext>
            </p:extLst>
          </p:nvPr>
        </p:nvGraphicFramePr>
        <p:xfrm>
          <a:off x="386079" y="1684866"/>
          <a:ext cx="8859521" cy="1280160"/>
        </p:xfrm>
        <a:graphic>
          <a:graphicData uri="http://schemas.openxmlformats.org/drawingml/2006/table">
            <a:tbl>
              <a:tblPr firstRow="1" bandRow="1">
                <a:tableStyleId>{5C22544A-7EE6-4342-B048-85BDC9FD1C3A}</a:tableStyleId>
              </a:tblPr>
              <a:tblGrid>
                <a:gridCol w="1036321">
                  <a:extLst>
                    <a:ext uri="{9D8B030D-6E8A-4147-A177-3AD203B41FA5}">
                      <a16:colId xmlns:a16="http://schemas.microsoft.com/office/drawing/2014/main" xmlns="" val="2203177064"/>
                    </a:ext>
                  </a:extLst>
                </a:gridCol>
                <a:gridCol w="1412240">
                  <a:extLst>
                    <a:ext uri="{9D8B030D-6E8A-4147-A177-3AD203B41FA5}">
                      <a16:colId xmlns:a16="http://schemas.microsoft.com/office/drawing/2014/main" xmlns="" val="1006613461"/>
                    </a:ext>
                  </a:extLst>
                </a:gridCol>
                <a:gridCol w="1920240">
                  <a:extLst>
                    <a:ext uri="{9D8B030D-6E8A-4147-A177-3AD203B41FA5}">
                      <a16:colId xmlns:a16="http://schemas.microsoft.com/office/drawing/2014/main" xmlns="" val="3783727645"/>
                    </a:ext>
                  </a:extLst>
                </a:gridCol>
                <a:gridCol w="1645920">
                  <a:extLst>
                    <a:ext uri="{9D8B030D-6E8A-4147-A177-3AD203B41FA5}">
                      <a16:colId xmlns:a16="http://schemas.microsoft.com/office/drawing/2014/main" xmlns="" val="3817576030"/>
                    </a:ext>
                  </a:extLst>
                </a:gridCol>
                <a:gridCol w="944880">
                  <a:extLst>
                    <a:ext uri="{9D8B030D-6E8A-4147-A177-3AD203B41FA5}">
                      <a16:colId xmlns:a16="http://schemas.microsoft.com/office/drawing/2014/main" xmlns="" val="3840586211"/>
                    </a:ext>
                  </a:extLst>
                </a:gridCol>
                <a:gridCol w="975360">
                  <a:extLst>
                    <a:ext uri="{9D8B030D-6E8A-4147-A177-3AD203B41FA5}">
                      <a16:colId xmlns:a16="http://schemas.microsoft.com/office/drawing/2014/main" xmlns="" val="895979110"/>
                    </a:ext>
                  </a:extLst>
                </a:gridCol>
                <a:gridCol w="924560">
                  <a:extLst>
                    <a:ext uri="{9D8B030D-6E8A-4147-A177-3AD203B41FA5}">
                      <a16:colId xmlns:a16="http://schemas.microsoft.com/office/drawing/2014/main" xmlns="" val="672701716"/>
                    </a:ext>
                  </a:extLst>
                </a:gridCol>
              </a:tblGrid>
              <a:tr h="370840">
                <a:tc>
                  <a:txBody>
                    <a:bodyPr/>
                    <a:lstStyle/>
                    <a:p>
                      <a:pPr algn="ctr"/>
                      <a:r>
                        <a:rPr lang="en-ZA" dirty="0"/>
                        <a:t>Journal</a:t>
                      </a:r>
                    </a:p>
                  </a:txBody>
                  <a:tcPr/>
                </a:tc>
                <a:tc>
                  <a:txBody>
                    <a:bodyPr/>
                    <a:lstStyle/>
                    <a:p>
                      <a:pPr algn="ctr"/>
                      <a:r>
                        <a:rPr lang="en-ZA" dirty="0"/>
                        <a:t>Source document</a:t>
                      </a:r>
                    </a:p>
                  </a:txBody>
                  <a:tcPr/>
                </a:tc>
                <a:tc>
                  <a:txBody>
                    <a:bodyPr/>
                    <a:lstStyle/>
                    <a:p>
                      <a:pPr algn="ctr"/>
                      <a:r>
                        <a:rPr lang="en-ZA" dirty="0"/>
                        <a:t>Account Debit</a:t>
                      </a:r>
                    </a:p>
                  </a:txBody>
                  <a:tcPr/>
                </a:tc>
                <a:tc>
                  <a:txBody>
                    <a:bodyPr/>
                    <a:lstStyle/>
                    <a:p>
                      <a:pPr algn="ctr"/>
                      <a:r>
                        <a:rPr lang="en-ZA" dirty="0"/>
                        <a:t>Account Credit</a:t>
                      </a:r>
                    </a:p>
                  </a:txBody>
                  <a:tcPr/>
                </a:tc>
                <a:tc>
                  <a:txBody>
                    <a:bodyPr/>
                    <a:lstStyle/>
                    <a:p>
                      <a:pPr algn="ctr"/>
                      <a:r>
                        <a:rPr lang="en-ZA" dirty="0"/>
                        <a:t>A</a:t>
                      </a:r>
                    </a:p>
                  </a:txBody>
                  <a:tcPr/>
                </a:tc>
                <a:tc>
                  <a:txBody>
                    <a:bodyPr/>
                    <a:lstStyle/>
                    <a:p>
                      <a:pPr algn="ctr"/>
                      <a:r>
                        <a:rPr lang="en-ZA" dirty="0"/>
                        <a:t>E</a:t>
                      </a:r>
                    </a:p>
                  </a:txBody>
                  <a:tcPr/>
                </a:tc>
                <a:tc>
                  <a:txBody>
                    <a:bodyPr/>
                    <a:lstStyle/>
                    <a:p>
                      <a:pPr algn="ctr"/>
                      <a:r>
                        <a:rPr lang="en-ZA" dirty="0"/>
                        <a:t>L</a:t>
                      </a:r>
                    </a:p>
                  </a:txBody>
                  <a:tcPr/>
                </a:tc>
                <a:extLst>
                  <a:ext uri="{0D108BD9-81ED-4DB2-BD59-A6C34878D82A}">
                    <a16:rowId xmlns:a16="http://schemas.microsoft.com/office/drawing/2014/main" xmlns="" val="1235497912"/>
                  </a:ext>
                </a:extLst>
              </a:tr>
              <a:tr h="370840">
                <a:tc>
                  <a:txBody>
                    <a:bodyPr/>
                    <a:lstStyle/>
                    <a:p>
                      <a:r>
                        <a:rPr lang="en-ZA" dirty="0"/>
                        <a:t>GJ</a:t>
                      </a:r>
                    </a:p>
                  </a:txBody>
                  <a:tcPr/>
                </a:tc>
                <a:tc>
                  <a:txBody>
                    <a:bodyPr/>
                    <a:lstStyle/>
                    <a:p>
                      <a:r>
                        <a:rPr lang="en-ZA" dirty="0"/>
                        <a:t>Journal Voucher</a:t>
                      </a:r>
                    </a:p>
                  </a:txBody>
                  <a:tcPr/>
                </a:tc>
                <a:tc>
                  <a:txBody>
                    <a:bodyPr/>
                    <a:lstStyle/>
                    <a:p>
                      <a:r>
                        <a:rPr lang="en-ZA" dirty="0"/>
                        <a:t>Consumable stores on hand</a:t>
                      </a:r>
                    </a:p>
                  </a:txBody>
                  <a:tcPr/>
                </a:tc>
                <a:tc>
                  <a:txBody>
                    <a:bodyPr/>
                    <a:lstStyle/>
                    <a:p>
                      <a:r>
                        <a:rPr lang="en-ZA" dirty="0"/>
                        <a:t>Stationery</a:t>
                      </a:r>
                    </a:p>
                  </a:txBody>
                  <a:tcPr/>
                </a:tc>
                <a:tc>
                  <a:txBody>
                    <a:bodyPr/>
                    <a:lstStyle/>
                    <a:p>
                      <a:pPr algn="ctr"/>
                      <a:r>
                        <a:rPr lang="en-ZA" dirty="0"/>
                        <a:t>+</a:t>
                      </a:r>
                    </a:p>
                  </a:txBody>
                  <a:tcPr/>
                </a:tc>
                <a:tc>
                  <a:txBody>
                    <a:bodyPr/>
                    <a:lstStyle/>
                    <a:p>
                      <a:pPr algn="ctr"/>
                      <a:r>
                        <a:rPr lang="en-ZA" dirty="0"/>
                        <a:t>+</a:t>
                      </a:r>
                    </a:p>
                  </a:txBody>
                  <a:tcPr/>
                </a:tc>
                <a:tc>
                  <a:txBody>
                    <a:bodyPr/>
                    <a:lstStyle/>
                    <a:p>
                      <a:pPr algn="ctr"/>
                      <a:r>
                        <a:rPr lang="en-ZA" dirty="0"/>
                        <a:t>0</a:t>
                      </a:r>
                    </a:p>
                  </a:txBody>
                  <a:tcPr/>
                </a:tc>
                <a:extLst>
                  <a:ext uri="{0D108BD9-81ED-4DB2-BD59-A6C34878D82A}">
                    <a16:rowId xmlns:a16="http://schemas.microsoft.com/office/drawing/2014/main" xmlns="" val="989035721"/>
                  </a:ext>
                </a:extLst>
              </a:tr>
            </a:tbl>
          </a:graphicData>
        </a:graphic>
      </p:graphicFrame>
      <p:graphicFrame>
        <p:nvGraphicFramePr>
          <p:cNvPr id="7" name="Table 6">
            <a:extLst>
              <a:ext uri="{FF2B5EF4-FFF2-40B4-BE49-F238E27FC236}">
                <a16:creationId xmlns:a16="http://schemas.microsoft.com/office/drawing/2014/main" xmlns="" id="{81E8F3C8-458C-4E23-B797-9758DFD10ACC}"/>
              </a:ext>
            </a:extLst>
          </p:cNvPr>
          <p:cNvGraphicFramePr>
            <a:graphicFrameLocks noGrp="1"/>
          </p:cNvGraphicFramePr>
          <p:nvPr>
            <p:extLst>
              <p:ext uri="{D42A27DB-BD31-4B8C-83A1-F6EECF244321}">
                <p14:modId xmlns:p14="http://schemas.microsoft.com/office/powerpoint/2010/main" val="2624360777"/>
              </p:ext>
            </p:extLst>
          </p:nvPr>
        </p:nvGraphicFramePr>
        <p:xfrm>
          <a:off x="386079" y="4108026"/>
          <a:ext cx="8859520" cy="741680"/>
        </p:xfrm>
        <a:graphic>
          <a:graphicData uri="http://schemas.openxmlformats.org/drawingml/2006/table">
            <a:tbl>
              <a:tblPr firstRow="1" bandRow="1">
                <a:tableStyleId>{5C22544A-7EE6-4342-B048-85BDC9FD1C3A}</a:tableStyleId>
              </a:tblPr>
              <a:tblGrid>
                <a:gridCol w="3688080">
                  <a:extLst>
                    <a:ext uri="{9D8B030D-6E8A-4147-A177-3AD203B41FA5}">
                      <a16:colId xmlns:a16="http://schemas.microsoft.com/office/drawing/2014/main" xmlns="" val="3716037096"/>
                    </a:ext>
                  </a:extLst>
                </a:gridCol>
                <a:gridCol w="3657600">
                  <a:extLst>
                    <a:ext uri="{9D8B030D-6E8A-4147-A177-3AD203B41FA5}">
                      <a16:colId xmlns:a16="http://schemas.microsoft.com/office/drawing/2014/main" xmlns="" val="3893297791"/>
                    </a:ext>
                  </a:extLst>
                </a:gridCol>
                <a:gridCol w="1513840">
                  <a:extLst>
                    <a:ext uri="{9D8B030D-6E8A-4147-A177-3AD203B41FA5}">
                      <a16:colId xmlns:a16="http://schemas.microsoft.com/office/drawing/2014/main" xmlns="" val="2357998440"/>
                    </a:ext>
                  </a:extLst>
                </a:gridCol>
              </a:tblGrid>
              <a:tr h="370840">
                <a:tc>
                  <a:txBody>
                    <a:bodyPr/>
                    <a:lstStyle/>
                    <a:p>
                      <a:pPr algn="ctr"/>
                      <a:r>
                        <a:rPr lang="en-ZA" dirty="0"/>
                        <a:t>ACCOUNT DEBITED</a:t>
                      </a:r>
                    </a:p>
                  </a:txBody>
                  <a:tcPr/>
                </a:tc>
                <a:tc>
                  <a:txBody>
                    <a:bodyPr/>
                    <a:lstStyle/>
                    <a:p>
                      <a:pPr algn="ctr"/>
                      <a:r>
                        <a:rPr lang="en-ZA" dirty="0"/>
                        <a:t>ACCOUNT CREDITED</a:t>
                      </a:r>
                    </a:p>
                  </a:txBody>
                  <a:tcPr/>
                </a:tc>
                <a:tc>
                  <a:txBody>
                    <a:bodyPr/>
                    <a:lstStyle/>
                    <a:p>
                      <a:pPr algn="ctr"/>
                      <a:r>
                        <a:rPr lang="en-ZA" dirty="0"/>
                        <a:t>AMOUNT</a:t>
                      </a:r>
                    </a:p>
                  </a:txBody>
                  <a:tcPr/>
                </a:tc>
                <a:extLst>
                  <a:ext uri="{0D108BD9-81ED-4DB2-BD59-A6C34878D82A}">
                    <a16:rowId xmlns:a16="http://schemas.microsoft.com/office/drawing/2014/main" xmlns="" val="2626850322"/>
                  </a:ext>
                </a:extLst>
              </a:tr>
              <a:tr h="370840">
                <a:tc>
                  <a:txBody>
                    <a:bodyPr/>
                    <a:lstStyle/>
                    <a:p>
                      <a:r>
                        <a:rPr lang="en-ZA" dirty="0"/>
                        <a:t>Bank Charges</a:t>
                      </a:r>
                    </a:p>
                  </a:txBody>
                  <a:tcPr/>
                </a:tc>
                <a:tc>
                  <a:txBody>
                    <a:bodyPr/>
                    <a:lstStyle/>
                    <a:p>
                      <a:r>
                        <a:rPr lang="en-ZA" dirty="0"/>
                        <a:t>Bank</a:t>
                      </a:r>
                    </a:p>
                  </a:txBody>
                  <a:tcPr/>
                </a:tc>
                <a:tc>
                  <a:txBody>
                    <a:bodyPr/>
                    <a:lstStyle/>
                    <a:p>
                      <a:pPr algn="r"/>
                      <a:r>
                        <a:rPr lang="en-ZA" dirty="0"/>
                        <a:t>R504</a:t>
                      </a:r>
                    </a:p>
                  </a:txBody>
                  <a:tcPr/>
                </a:tc>
                <a:extLst>
                  <a:ext uri="{0D108BD9-81ED-4DB2-BD59-A6C34878D82A}">
                    <a16:rowId xmlns:a16="http://schemas.microsoft.com/office/drawing/2014/main" xmlns="" val="3292790449"/>
                  </a:ext>
                </a:extLst>
              </a:tr>
            </a:tbl>
          </a:graphicData>
        </a:graphic>
      </p:graphicFrame>
      <p:graphicFrame>
        <p:nvGraphicFramePr>
          <p:cNvPr id="8" name="Table 8">
            <a:extLst>
              <a:ext uri="{FF2B5EF4-FFF2-40B4-BE49-F238E27FC236}">
                <a16:creationId xmlns:a16="http://schemas.microsoft.com/office/drawing/2014/main" xmlns="" id="{8954228C-E142-483A-AE07-E007863ECB67}"/>
              </a:ext>
            </a:extLst>
          </p:cNvPr>
          <p:cNvGraphicFramePr>
            <a:graphicFrameLocks noGrp="1"/>
          </p:cNvGraphicFramePr>
          <p:nvPr>
            <p:extLst>
              <p:ext uri="{D42A27DB-BD31-4B8C-83A1-F6EECF244321}">
                <p14:modId xmlns:p14="http://schemas.microsoft.com/office/powerpoint/2010/main" val="614838025"/>
              </p:ext>
            </p:extLst>
          </p:nvPr>
        </p:nvGraphicFramePr>
        <p:xfrm>
          <a:off x="386079" y="5378025"/>
          <a:ext cx="8859521" cy="1010920"/>
        </p:xfrm>
        <a:graphic>
          <a:graphicData uri="http://schemas.openxmlformats.org/drawingml/2006/table">
            <a:tbl>
              <a:tblPr firstRow="1" bandRow="1">
                <a:tableStyleId>{5C22544A-7EE6-4342-B048-85BDC9FD1C3A}</a:tableStyleId>
              </a:tblPr>
              <a:tblGrid>
                <a:gridCol w="1036321">
                  <a:extLst>
                    <a:ext uri="{9D8B030D-6E8A-4147-A177-3AD203B41FA5}">
                      <a16:colId xmlns:a16="http://schemas.microsoft.com/office/drawing/2014/main" xmlns="" val="2203177064"/>
                    </a:ext>
                  </a:extLst>
                </a:gridCol>
                <a:gridCol w="1930400">
                  <a:extLst>
                    <a:ext uri="{9D8B030D-6E8A-4147-A177-3AD203B41FA5}">
                      <a16:colId xmlns:a16="http://schemas.microsoft.com/office/drawing/2014/main" xmlns="" val="1006613461"/>
                    </a:ext>
                  </a:extLst>
                </a:gridCol>
                <a:gridCol w="1706880">
                  <a:extLst>
                    <a:ext uri="{9D8B030D-6E8A-4147-A177-3AD203B41FA5}">
                      <a16:colId xmlns:a16="http://schemas.microsoft.com/office/drawing/2014/main" xmlns="" val="3783727645"/>
                    </a:ext>
                  </a:extLst>
                </a:gridCol>
                <a:gridCol w="1341120">
                  <a:extLst>
                    <a:ext uri="{9D8B030D-6E8A-4147-A177-3AD203B41FA5}">
                      <a16:colId xmlns:a16="http://schemas.microsoft.com/office/drawing/2014/main" xmlns="" val="3817576030"/>
                    </a:ext>
                  </a:extLst>
                </a:gridCol>
                <a:gridCol w="944880">
                  <a:extLst>
                    <a:ext uri="{9D8B030D-6E8A-4147-A177-3AD203B41FA5}">
                      <a16:colId xmlns:a16="http://schemas.microsoft.com/office/drawing/2014/main" xmlns="" val="3840586211"/>
                    </a:ext>
                  </a:extLst>
                </a:gridCol>
                <a:gridCol w="975360">
                  <a:extLst>
                    <a:ext uri="{9D8B030D-6E8A-4147-A177-3AD203B41FA5}">
                      <a16:colId xmlns:a16="http://schemas.microsoft.com/office/drawing/2014/main" xmlns="" val="895979110"/>
                    </a:ext>
                  </a:extLst>
                </a:gridCol>
                <a:gridCol w="924560">
                  <a:extLst>
                    <a:ext uri="{9D8B030D-6E8A-4147-A177-3AD203B41FA5}">
                      <a16:colId xmlns:a16="http://schemas.microsoft.com/office/drawing/2014/main" xmlns="" val="672701716"/>
                    </a:ext>
                  </a:extLst>
                </a:gridCol>
              </a:tblGrid>
              <a:tr h="370840">
                <a:tc>
                  <a:txBody>
                    <a:bodyPr/>
                    <a:lstStyle/>
                    <a:p>
                      <a:pPr algn="ctr"/>
                      <a:r>
                        <a:rPr lang="en-ZA" dirty="0"/>
                        <a:t>Journal</a:t>
                      </a:r>
                    </a:p>
                  </a:txBody>
                  <a:tcPr/>
                </a:tc>
                <a:tc>
                  <a:txBody>
                    <a:bodyPr/>
                    <a:lstStyle/>
                    <a:p>
                      <a:pPr algn="ctr"/>
                      <a:r>
                        <a:rPr lang="en-ZA" dirty="0"/>
                        <a:t>Source document</a:t>
                      </a:r>
                    </a:p>
                  </a:txBody>
                  <a:tcPr/>
                </a:tc>
                <a:tc>
                  <a:txBody>
                    <a:bodyPr/>
                    <a:lstStyle/>
                    <a:p>
                      <a:pPr algn="ctr"/>
                      <a:r>
                        <a:rPr lang="en-ZA" dirty="0"/>
                        <a:t>Account Debit</a:t>
                      </a:r>
                    </a:p>
                  </a:txBody>
                  <a:tcPr/>
                </a:tc>
                <a:tc>
                  <a:txBody>
                    <a:bodyPr/>
                    <a:lstStyle/>
                    <a:p>
                      <a:pPr algn="ctr"/>
                      <a:r>
                        <a:rPr lang="en-ZA" dirty="0"/>
                        <a:t>Account Credit</a:t>
                      </a:r>
                    </a:p>
                  </a:txBody>
                  <a:tcPr/>
                </a:tc>
                <a:tc>
                  <a:txBody>
                    <a:bodyPr/>
                    <a:lstStyle/>
                    <a:p>
                      <a:pPr algn="ctr"/>
                      <a:r>
                        <a:rPr lang="en-ZA" dirty="0"/>
                        <a:t>A</a:t>
                      </a:r>
                    </a:p>
                  </a:txBody>
                  <a:tcPr/>
                </a:tc>
                <a:tc>
                  <a:txBody>
                    <a:bodyPr/>
                    <a:lstStyle/>
                    <a:p>
                      <a:pPr algn="ctr"/>
                      <a:r>
                        <a:rPr lang="en-ZA" dirty="0"/>
                        <a:t>E</a:t>
                      </a:r>
                    </a:p>
                  </a:txBody>
                  <a:tcPr/>
                </a:tc>
                <a:tc>
                  <a:txBody>
                    <a:bodyPr/>
                    <a:lstStyle/>
                    <a:p>
                      <a:pPr algn="ctr"/>
                      <a:r>
                        <a:rPr lang="en-ZA" dirty="0"/>
                        <a:t>L</a:t>
                      </a:r>
                    </a:p>
                  </a:txBody>
                  <a:tcPr/>
                </a:tc>
                <a:extLst>
                  <a:ext uri="{0D108BD9-81ED-4DB2-BD59-A6C34878D82A}">
                    <a16:rowId xmlns:a16="http://schemas.microsoft.com/office/drawing/2014/main" xmlns="" val="1235497912"/>
                  </a:ext>
                </a:extLst>
              </a:tr>
              <a:tr h="370840">
                <a:tc>
                  <a:txBody>
                    <a:bodyPr/>
                    <a:lstStyle/>
                    <a:p>
                      <a:r>
                        <a:rPr lang="en-ZA" dirty="0"/>
                        <a:t>CPJ</a:t>
                      </a:r>
                    </a:p>
                  </a:txBody>
                  <a:tcPr/>
                </a:tc>
                <a:tc>
                  <a:txBody>
                    <a:bodyPr/>
                    <a:lstStyle/>
                    <a:p>
                      <a:r>
                        <a:rPr lang="en-ZA" dirty="0"/>
                        <a:t>Bank Statement</a:t>
                      </a:r>
                    </a:p>
                  </a:txBody>
                  <a:tcPr/>
                </a:tc>
                <a:tc>
                  <a:txBody>
                    <a:bodyPr/>
                    <a:lstStyle/>
                    <a:p>
                      <a:r>
                        <a:rPr lang="en-ZA" dirty="0"/>
                        <a:t>Bank charges</a:t>
                      </a:r>
                    </a:p>
                  </a:txBody>
                  <a:tcPr/>
                </a:tc>
                <a:tc>
                  <a:txBody>
                    <a:bodyPr/>
                    <a:lstStyle/>
                    <a:p>
                      <a:r>
                        <a:rPr lang="en-ZA" dirty="0"/>
                        <a:t>Bank</a:t>
                      </a:r>
                    </a:p>
                  </a:txBody>
                  <a:tcPr/>
                </a:tc>
                <a:tc>
                  <a:txBody>
                    <a:bodyPr/>
                    <a:lstStyle/>
                    <a:p>
                      <a:pPr algn="ctr"/>
                      <a:r>
                        <a:rPr lang="en-ZA" dirty="0"/>
                        <a:t>-</a:t>
                      </a:r>
                    </a:p>
                  </a:txBody>
                  <a:tcPr/>
                </a:tc>
                <a:tc>
                  <a:txBody>
                    <a:bodyPr/>
                    <a:lstStyle/>
                    <a:p>
                      <a:pPr algn="ctr"/>
                      <a:r>
                        <a:rPr lang="en-ZA" dirty="0"/>
                        <a:t>-</a:t>
                      </a:r>
                    </a:p>
                  </a:txBody>
                  <a:tcPr/>
                </a:tc>
                <a:tc>
                  <a:txBody>
                    <a:bodyPr/>
                    <a:lstStyle/>
                    <a:p>
                      <a:pPr algn="ctr"/>
                      <a:r>
                        <a:rPr lang="en-ZA" dirty="0"/>
                        <a:t>0</a:t>
                      </a:r>
                    </a:p>
                  </a:txBody>
                  <a:tcPr/>
                </a:tc>
                <a:extLst>
                  <a:ext uri="{0D108BD9-81ED-4DB2-BD59-A6C34878D82A}">
                    <a16:rowId xmlns:a16="http://schemas.microsoft.com/office/drawing/2014/main" xmlns="" val="989035721"/>
                  </a:ext>
                </a:extLst>
              </a:tr>
            </a:tbl>
          </a:graphicData>
        </a:graphic>
      </p:graphicFrame>
    </p:spTree>
    <p:extLst>
      <p:ext uri="{BB962C8B-B14F-4D97-AF65-F5344CB8AC3E}">
        <p14:creationId xmlns:p14="http://schemas.microsoft.com/office/powerpoint/2010/main" val="3404806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D03C5AB-B513-4C0E-A3BB-8188C9A849DD}"/>
              </a:ext>
            </a:extLst>
          </p:cNvPr>
          <p:cNvSpPr>
            <a:spLocks noGrp="1"/>
          </p:cNvSpPr>
          <p:nvPr>
            <p:ph idx="1"/>
          </p:nvPr>
        </p:nvSpPr>
        <p:spPr>
          <a:xfrm>
            <a:off x="193040" y="0"/>
            <a:ext cx="10078720" cy="6857999"/>
          </a:xfrm>
        </p:spPr>
        <p:txBody>
          <a:bodyPr/>
          <a:lstStyle/>
          <a:p>
            <a:pPr marL="0" indent="0">
              <a:buNone/>
            </a:pPr>
            <a:r>
              <a:rPr lang="en-ZA" b="1" i="1" u="sng" dirty="0">
                <a:solidFill>
                  <a:schemeClr val="tx1"/>
                </a:solidFill>
              </a:rPr>
              <a:t>ADJUSTMENT 3</a:t>
            </a:r>
            <a:r>
              <a:rPr lang="en-ZA" b="1" i="1" dirty="0">
                <a:solidFill>
                  <a:schemeClr val="tx1"/>
                </a:solidFill>
              </a:rPr>
              <a:t>:</a:t>
            </a:r>
          </a:p>
          <a:p>
            <a:pPr marL="0" indent="0">
              <a:buNone/>
            </a:pPr>
            <a:r>
              <a:rPr lang="en-ZA" dirty="0">
                <a:solidFill>
                  <a:schemeClr val="tx1"/>
                </a:solidFill>
              </a:rPr>
              <a:t>Correction of error.  Repairs of R850 treated as Land and Buildings.</a:t>
            </a:r>
          </a:p>
          <a:p>
            <a:pPr marL="0" indent="0">
              <a:buNone/>
            </a:pPr>
            <a:endParaRPr lang="en-ZA" dirty="0">
              <a:solidFill>
                <a:schemeClr val="tx1"/>
              </a:solidFill>
            </a:endParaRPr>
          </a:p>
          <a:p>
            <a:pPr marL="0" indent="0">
              <a:buNone/>
            </a:pPr>
            <a:endParaRPr lang="en-ZA" dirty="0">
              <a:solidFill>
                <a:schemeClr val="tx1"/>
              </a:solidFill>
            </a:endParaRPr>
          </a:p>
          <a:p>
            <a:pPr marL="0" indent="0">
              <a:buNone/>
            </a:pPr>
            <a:r>
              <a:rPr lang="en-ZA" b="1" dirty="0">
                <a:solidFill>
                  <a:schemeClr val="tx1"/>
                </a:solidFill>
              </a:rPr>
              <a:t>	EFFECT ON ACCOUNTING EQUATION</a:t>
            </a:r>
          </a:p>
          <a:p>
            <a:pPr marL="0" indent="0">
              <a:buNone/>
            </a:pPr>
            <a:endParaRPr lang="en-ZA" b="1" dirty="0">
              <a:solidFill>
                <a:schemeClr val="tx1"/>
              </a:solidFill>
            </a:endParaRPr>
          </a:p>
          <a:p>
            <a:pPr marL="0" indent="0">
              <a:buNone/>
            </a:pPr>
            <a:endParaRPr lang="en-ZA" b="1" dirty="0">
              <a:solidFill>
                <a:schemeClr val="tx1"/>
              </a:solidFill>
            </a:endParaRPr>
          </a:p>
          <a:p>
            <a:pPr marL="0" indent="0">
              <a:buNone/>
            </a:pPr>
            <a:endParaRPr lang="en-ZA" b="1" dirty="0">
              <a:solidFill>
                <a:schemeClr val="tx1"/>
              </a:solidFill>
            </a:endParaRPr>
          </a:p>
          <a:p>
            <a:pPr marL="0" indent="0">
              <a:buNone/>
            </a:pPr>
            <a:r>
              <a:rPr lang="en-ZA" b="1" dirty="0">
                <a:solidFill>
                  <a:schemeClr val="tx1"/>
                </a:solidFill>
              </a:rPr>
              <a:t>         </a:t>
            </a:r>
            <a:r>
              <a:rPr lang="en-ZA" b="1" dirty="0">
                <a:solidFill>
                  <a:srgbClr val="FF0000"/>
                </a:solidFill>
              </a:rPr>
              <a:t>Expense: Repairs – Increase (</a:t>
            </a:r>
            <a:r>
              <a:rPr lang="en-ZA" b="1" dirty="0" err="1">
                <a:solidFill>
                  <a:srgbClr val="FF0000"/>
                </a:solidFill>
              </a:rPr>
              <a:t>Eq</a:t>
            </a:r>
            <a:r>
              <a:rPr lang="en-ZA" b="1" dirty="0">
                <a:solidFill>
                  <a:srgbClr val="FF0000"/>
                </a:solidFill>
              </a:rPr>
              <a:t> -); </a:t>
            </a:r>
            <a:r>
              <a:rPr lang="en-ZA" b="1" dirty="0">
                <a:solidFill>
                  <a:srgbClr val="0070C0"/>
                </a:solidFill>
              </a:rPr>
              <a:t>and</a:t>
            </a:r>
            <a:r>
              <a:rPr lang="en-ZA" b="1" dirty="0">
                <a:solidFill>
                  <a:srgbClr val="FF0000"/>
                </a:solidFill>
              </a:rPr>
              <a:t> Asset: Land and Buildings - decrease</a:t>
            </a:r>
            <a:endParaRPr lang="en-ZA" dirty="0"/>
          </a:p>
          <a:p>
            <a:pPr marL="0" indent="0">
              <a:buNone/>
            </a:pPr>
            <a:r>
              <a:rPr lang="en-ZA" b="1" i="1" u="sng" dirty="0"/>
              <a:t>ADJUSTMENT 4:</a:t>
            </a:r>
            <a:r>
              <a:rPr lang="en-ZA" dirty="0"/>
              <a:t>  Donation of R5 578 to a welfare organisation.</a:t>
            </a:r>
          </a:p>
          <a:p>
            <a:pPr marL="0" indent="0">
              <a:buNone/>
            </a:pPr>
            <a:endParaRPr lang="en-ZA" b="1" i="1" u="sng" dirty="0"/>
          </a:p>
          <a:p>
            <a:pPr marL="0" indent="0">
              <a:buNone/>
            </a:pPr>
            <a:endParaRPr lang="en-ZA" b="1" i="1" u="sng" dirty="0"/>
          </a:p>
          <a:p>
            <a:pPr marL="0" indent="0">
              <a:buNone/>
            </a:pPr>
            <a:r>
              <a:rPr lang="en-ZA" b="1" i="1" u="sng" dirty="0"/>
              <a:t>		</a:t>
            </a:r>
            <a:r>
              <a:rPr lang="en-ZA" b="1" dirty="0"/>
              <a:t>EFFECT ON ACCOUNTING EQUATION</a:t>
            </a:r>
          </a:p>
          <a:p>
            <a:pPr marL="0" indent="0">
              <a:buNone/>
            </a:pPr>
            <a:endParaRPr lang="en-ZA" b="1" i="1" u="sng" dirty="0"/>
          </a:p>
          <a:p>
            <a:pPr marL="0" indent="0">
              <a:buNone/>
            </a:pPr>
            <a:endParaRPr lang="en-ZA" b="1" i="1" u="sng" dirty="0"/>
          </a:p>
          <a:p>
            <a:pPr marL="0" indent="0">
              <a:buNone/>
            </a:pPr>
            <a:endParaRPr lang="en-ZA" b="1" i="1" u="sng" dirty="0"/>
          </a:p>
          <a:p>
            <a:pPr marL="0" indent="0">
              <a:buNone/>
            </a:pPr>
            <a:r>
              <a:rPr lang="en-ZA" dirty="0"/>
              <a:t>	</a:t>
            </a:r>
            <a:r>
              <a:rPr lang="en-ZA" b="1" dirty="0">
                <a:solidFill>
                  <a:srgbClr val="FF0000"/>
                </a:solidFill>
              </a:rPr>
              <a:t>Expense: Donation – Increase (</a:t>
            </a:r>
            <a:r>
              <a:rPr lang="en-ZA" b="1" dirty="0" err="1">
                <a:solidFill>
                  <a:srgbClr val="FF0000"/>
                </a:solidFill>
              </a:rPr>
              <a:t>Eq</a:t>
            </a:r>
            <a:r>
              <a:rPr lang="en-ZA" b="1" dirty="0">
                <a:solidFill>
                  <a:srgbClr val="FF0000"/>
                </a:solidFill>
              </a:rPr>
              <a:t> -); </a:t>
            </a:r>
            <a:r>
              <a:rPr lang="en-ZA" b="1" dirty="0">
                <a:solidFill>
                  <a:srgbClr val="0070C0"/>
                </a:solidFill>
              </a:rPr>
              <a:t>and</a:t>
            </a:r>
            <a:r>
              <a:rPr lang="en-ZA" b="1" dirty="0">
                <a:solidFill>
                  <a:srgbClr val="FF0000"/>
                </a:solidFill>
              </a:rPr>
              <a:t> Asset: Trading stock - decrease</a:t>
            </a:r>
            <a:endParaRPr lang="en-ZA" b="1" dirty="0"/>
          </a:p>
        </p:txBody>
      </p:sp>
      <p:graphicFrame>
        <p:nvGraphicFramePr>
          <p:cNvPr id="4" name="Table 6">
            <a:extLst>
              <a:ext uri="{FF2B5EF4-FFF2-40B4-BE49-F238E27FC236}">
                <a16:creationId xmlns:a16="http://schemas.microsoft.com/office/drawing/2014/main" xmlns="" id="{047C54B3-C1AB-46C7-A320-8F3E4C36F461}"/>
              </a:ext>
            </a:extLst>
          </p:cNvPr>
          <p:cNvGraphicFramePr>
            <a:graphicFrameLocks noGrp="1"/>
          </p:cNvGraphicFramePr>
          <p:nvPr>
            <p:extLst>
              <p:ext uri="{D42A27DB-BD31-4B8C-83A1-F6EECF244321}">
                <p14:modId xmlns:p14="http://schemas.microsoft.com/office/powerpoint/2010/main" val="2913330101"/>
              </p:ext>
            </p:extLst>
          </p:nvPr>
        </p:nvGraphicFramePr>
        <p:xfrm>
          <a:off x="355600" y="845819"/>
          <a:ext cx="8859520" cy="741680"/>
        </p:xfrm>
        <a:graphic>
          <a:graphicData uri="http://schemas.openxmlformats.org/drawingml/2006/table">
            <a:tbl>
              <a:tblPr firstRow="1" bandRow="1">
                <a:tableStyleId>{5C22544A-7EE6-4342-B048-85BDC9FD1C3A}</a:tableStyleId>
              </a:tblPr>
              <a:tblGrid>
                <a:gridCol w="3688080">
                  <a:extLst>
                    <a:ext uri="{9D8B030D-6E8A-4147-A177-3AD203B41FA5}">
                      <a16:colId xmlns:a16="http://schemas.microsoft.com/office/drawing/2014/main" xmlns="" val="3716037096"/>
                    </a:ext>
                  </a:extLst>
                </a:gridCol>
                <a:gridCol w="3657600">
                  <a:extLst>
                    <a:ext uri="{9D8B030D-6E8A-4147-A177-3AD203B41FA5}">
                      <a16:colId xmlns:a16="http://schemas.microsoft.com/office/drawing/2014/main" xmlns="" val="3893297791"/>
                    </a:ext>
                  </a:extLst>
                </a:gridCol>
                <a:gridCol w="1513840">
                  <a:extLst>
                    <a:ext uri="{9D8B030D-6E8A-4147-A177-3AD203B41FA5}">
                      <a16:colId xmlns:a16="http://schemas.microsoft.com/office/drawing/2014/main" xmlns="" val="2357998440"/>
                    </a:ext>
                  </a:extLst>
                </a:gridCol>
              </a:tblGrid>
              <a:tr h="370840">
                <a:tc>
                  <a:txBody>
                    <a:bodyPr/>
                    <a:lstStyle/>
                    <a:p>
                      <a:pPr algn="ctr"/>
                      <a:r>
                        <a:rPr lang="en-ZA" dirty="0"/>
                        <a:t>ACCOUNT DEBITED</a:t>
                      </a:r>
                    </a:p>
                  </a:txBody>
                  <a:tcPr/>
                </a:tc>
                <a:tc>
                  <a:txBody>
                    <a:bodyPr/>
                    <a:lstStyle/>
                    <a:p>
                      <a:pPr algn="ctr"/>
                      <a:r>
                        <a:rPr lang="en-ZA" dirty="0"/>
                        <a:t>ACCOUNT CREDITED</a:t>
                      </a:r>
                    </a:p>
                  </a:txBody>
                  <a:tcPr/>
                </a:tc>
                <a:tc>
                  <a:txBody>
                    <a:bodyPr/>
                    <a:lstStyle/>
                    <a:p>
                      <a:pPr algn="ctr"/>
                      <a:r>
                        <a:rPr lang="en-ZA" dirty="0"/>
                        <a:t>AMOUNT</a:t>
                      </a:r>
                    </a:p>
                  </a:txBody>
                  <a:tcPr/>
                </a:tc>
                <a:extLst>
                  <a:ext uri="{0D108BD9-81ED-4DB2-BD59-A6C34878D82A}">
                    <a16:rowId xmlns:a16="http://schemas.microsoft.com/office/drawing/2014/main" xmlns="" val="2626850322"/>
                  </a:ext>
                </a:extLst>
              </a:tr>
              <a:tr h="370840">
                <a:tc>
                  <a:txBody>
                    <a:bodyPr/>
                    <a:lstStyle/>
                    <a:p>
                      <a:r>
                        <a:rPr lang="en-ZA" dirty="0"/>
                        <a:t>Repairs</a:t>
                      </a:r>
                    </a:p>
                  </a:txBody>
                  <a:tcPr/>
                </a:tc>
                <a:tc>
                  <a:txBody>
                    <a:bodyPr/>
                    <a:lstStyle/>
                    <a:p>
                      <a:r>
                        <a:rPr lang="en-ZA" dirty="0"/>
                        <a:t>Land and Buildings</a:t>
                      </a:r>
                    </a:p>
                  </a:txBody>
                  <a:tcPr/>
                </a:tc>
                <a:tc>
                  <a:txBody>
                    <a:bodyPr/>
                    <a:lstStyle/>
                    <a:p>
                      <a:pPr algn="r"/>
                      <a:r>
                        <a:rPr lang="en-ZA" dirty="0"/>
                        <a:t>R850</a:t>
                      </a:r>
                    </a:p>
                  </a:txBody>
                  <a:tcPr/>
                </a:tc>
                <a:extLst>
                  <a:ext uri="{0D108BD9-81ED-4DB2-BD59-A6C34878D82A}">
                    <a16:rowId xmlns:a16="http://schemas.microsoft.com/office/drawing/2014/main" xmlns="" val="3292790449"/>
                  </a:ext>
                </a:extLst>
              </a:tr>
            </a:tbl>
          </a:graphicData>
        </a:graphic>
      </p:graphicFrame>
      <p:graphicFrame>
        <p:nvGraphicFramePr>
          <p:cNvPr id="5" name="Table 8">
            <a:extLst>
              <a:ext uri="{FF2B5EF4-FFF2-40B4-BE49-F238E27FC236}">
                <a16:creationId xmlns:a16="http://schemas.microsoft.com/office/drawing/2014/main" xmlns="" id="{65F1447A-7AC3-413D-AEC5-ABDD8C0BC26E}"/>
              </a:ext>
            </a:extLst>
          </p:cNvPr>
          <p:cNvGraphicFramePr>
            <a:graphicFrameLocks noGrp="1"/>
          </p:cNvGraphicFramePr>
          <p:nvPr>
            <p:extLst>
              <p:ext uri="{D42A27DB-BD31-4B8C-83A1-F6EECF244321}">
                <p14:modId xmlns:p14="http://schemas.microsoft.com/office/powerpoint/2010/main" val="3900233710"/>
              </p:ext>
            </p:extLst>
          </p:nvPr>
        </p:nvGraphicFramePr>
        <p:xfrm>
          <a:off x="355600" y="1917699"/>
          <a:ext cx="8859521" cy="1280160"/>
        </p:xfrm>
        <a:graphic>
          <a:graphicData uri="http://schemas.openxmlformats.org/drawingml/2006/table">
            <a:tbl>
              <a:tblPr firstRow="1" bandRow="1">
                <a:tableStyleId>{5C22544A-7EE6-4342-B048-85BDC9FD1C3A}</a:tableStyleId>
              </a:tblPr>
              <a:tblGrid>
                <a:gridCol w="1036321">
                  <a:extLst>
                    <a:ext uri="{9D8B030D-6E8A-4147-A177-3AD203B41FA5}">
                      <a16:colId xmlns:a16="http://schemas.microsoft.com/office/drawing/2014/main" xmlns="" val="2203177064"/>
                    </a:ext>
                  </a:extLst>
                </a:gridCol>
                <a:gridCol w="1412240">
                  <a:extLst>
                    <a:ext uri="{9D8B030D-6E8A-4147-A177-3AD203B41FA5}">
                      <a16:colId xmlns:a16="http://schemas.microsoft.com/office/drawing/2014/main" xmlns="" val="1006613461"/>
                    </a:ext>
                  </a:extLst>
                </a:gridCol>
                <a:gridCol w="1371600">
                  <a:extLst>
                    <a:ext uri="{9D8B030D-6E8A-4147-A177-3AD203B41FA5}">
                      <a16:colId xmlns:a16="http://schemas.microsoft.com/office/drawing/2014/main" xmlns="" val="3783727645"/>
                    </a:ext>
                  </a:extLst>
                </a:gridCol>
                <a:gridCol w="1838960">
                  <a:extLst>
                    <a:ext uri="{9D8B030D-6E8A-4147-A177-3AD203B41FA5}">
                      <a16:colId xmlns:a16="http://schemas.microsoft.com/office/drawing/2014/main" xmlns="" val="3817576030"/>
                    </a:ext>
                  </a:extLst>
                </a:gridCol>
                <a:gridCol w="1046480">
                  <a:extLst>
                    <a:ext uri="{9D8B030D-6E8A-4147-A177-3AD203B41FA5}">
                      <a16:colId xmlns:a16="http://schemas.microsoft.com/office/drawing/2014/main" xmlns="" val="3840586211"/>
                    </a:ext>
                  </a:extLst>
                </a:gridCol>
                <a:gridCol w="1046480">
                  <a:extLst>
                    <a:ext uri="{9D8B030D-6E8A-4147-A177-3AD203B41FA5}">
                      <a16:colId xmlns:a16="http://schemas.microsoft.com/office/drawing/2014/main" xmlns="" val="895979110"/>
                    </a:ext>
                  </a:extLst>
                </a:gridCol>
                <a:gridCol w="1107440">
                  <a:extLst>
                    <a:ext uri="{9D8B030D-6E8A-4147-A177-3AD203B41FA5}">
                      <a16:colId xmlns:a16="http://schemas.microsoft.com/office/drawing/2014/main" xmlns="" val="672701716"/>
                    </a:ext>
                  </a:extLst>
                </a:gridCol>
              </a:tblGrid>
              <a:tr h="370840">
                <a:tc>
                  <a:txBody>
                    <a:bodyPr/>
                    <a:lstStyle/>
                    <a:p>
                      <a:pPr algn="ctr"/>
                      <a:r>
                        <a:rPr lang="en-ZA" dirty="0"/>
                        <a:t>Journal</a:t>
                      </a:r>
                    </a:p>
                  </a:txBody>
                  <a:tcPr/>
                </a:tc>
                <a:tc>
                  <a:txBody>
                    <a:bodyPr/>
                    <a:lstStyle/>
                    <a:p>
                      <a:pPr algn="ctr"/>
                      <a:r>
                        <a:rPr lang="en-ZA" dirty="0"/>
                        <a:t>Source document</a:t>
                      </a:r>
                    </a:p>
                  </a:txBody>
                  <a:tcPr/>
                </a:tc>
                <a:tc>
                  <a:txBody>
                    <a:bodyPr/>
                    <a:lstStyle/>
                    <a:p>
                      <a:pPr algn="ctr"/>
                      <a:r>
                        <a:rPr lang="en-ZA" dirty="0"/>
                        <a:t>Account Debit</a:t>
                      </a:r>
                    </a:p>
                  </a:txBody>
                  <a:tcPr/>
                </a:tc>
                <a:tc>
                  <a:txBody>
                    <a:bodyPr/>
                    <a:lstStyle/>
                    <a:p>
                      <a:pPr algn="ctr"/>
                      <a:r>
                        <a:rPr lang="en-ZA" dirty="0"/>
                        <a:t>Account Credit</a:t>
                      </a:r>
                    </a:p>
                  </a:txBody>
                  <a:tcPr/>
                </a:tc>
                <a:tc>
                  <a:txBody>
                    <a:bodyPr/>
                    <a:lstStyle/>
                    <a:p>
                      <a:pPr algn="ctr"/>
                      <a:r>
                        <a:rPr lang="en-ZA" dirty="0"/>
                        <a:t>A</a:t>
                      </a:r>
                    </a:p>
                  </a:txBody>
                  <a:tcPr/>
                </a:tc>
                <a:tc>
                  <a:txBody>
                    <a:bodyPr/>
                    <a:lstStyle/>
                    <a:p>
                      <a:pPr algn="ctr"/>
                      <a:r>
                        <a:rPr lang="en-ZA" dirty="0"/>
                        <a:t>E</a:t>
                      </a:r>
                    </a:p>
                  </a:txBody>
                  <a:tcPr/>
                </a:tc>
                <a:tc>
                  <a:txBody>
                    <a:bodyPr/>
                    <a:lstStyle/>
                    <a:p>
                      <a:pPr algn="ctr"/>
                      <a:r>
                        <a:rPr lang="en-ZA" dirty="0"/>
                        <a:t>L</a:t>
                      </a:r>
                    </a:p>
                  </a:txBody>
                  <a:tcPr/>
                </a:tc>
                <a:extLst>
                  <a:ext uri="{0D108BD9-81ED-4DB2-BD59-A6C34878D82A}">
                    <a16:rowId xmlns:a16="http://schemas.microsoft.com/office/drawing/2014/main" xmlns="" val="1235497912"/>
                  </a:ext>
                </a:extLst>
              </a:tr>
              <a:tr h="370840">
                <a:tc>
                  <a:txBody>
                    <a:bodyPr/>
                    <a:lstStyle/>
                    <a:p>
                      <a:r>
                        <a:rPr lang="en-ZA" dirty="0"/>
                        <a:t>GJ</a:t>
                      </a:r>
                    </a:p>
                  </a:txBody>
                  <a:tcPr/>
                </a:tc>
                <a:tc>
                  <a:txBody>
                    <a:bodyPr/>
                    <a:lstStyle/>
                    <a:p>
                      <a:r>
                        <a:rPr lang="en-ZA" dirty="0"/>
                        <a:t>Journal Voucher</a:t>
                      </a:r>
                    </a:p>
                  </a:txBody>
                  <a:tcPr/>
                </a:tc>
                <a:tc>
                  <a:txBody>
                    <a:bodyPr/>
                    <a:lstStyle/>
                    <a:p>
                      <a:r>
                        <a:rPr lang="en-ZA" dirty="0"/>
                        <a:t>Repairs</a:t>
                      </a:r>
                    </a:p>
                  </a:txBody>
                  <a:tcPr/>
                </a:tc>
                <a:tc>
                  <a:txBody>
                    <a:bodyPr/>
                    <a:lstStyle/>
                    <a:p>
                      <a:r>
                        <a:rPr lang="en-ZA" dirty="0"/>
                        <a:t>Land and Buildings</a:t>
                      </a:r>
                    </a:p>
                  </a:txBody>
                  <a:tcPr/>
                </a:tc>
                <a:tc>
                  <a:txBody>
                    <a:bodyPr/>
                    <a:lstStyle/>
                    <a:p>
                      <a:pPr algn="ctr"/>
                      <a:r>
                        <a:rPr lang="en-ZA" dirty="0"/>
                        <a:t>-</a:t>
                      </a:r>
                    </a:p>
                  </a:txBody>
                  <a:tcPr/>
                </a:tc>
                <a:tc>
                  <a:txBody>
                    <a:bodyPr/>
                    <a:lstStyle/>
                    <a:p>
                      <a:pPr algn="ctr"/>
                      <a:r>
                        <a:rPr lang="en-ZA" dirty="0"/>
                        <a:t>-</a:t>
                      </a:r>
                    </a:p>
                  </a:txBody>
                  <a:tcPr/>
                </a:tc>
                <a:tc>
                  <a:txBody>
                    <a:bodyPr/>
                    <a:lstStyle/>
                    <a:p>
                      <a:pPr algn="ctr"/>
                      <a:r>
                        <a:rPr lang="en-ZA" dirty="0"/>
                        <a:t>0</a:t>
                      </a:r>
                    </a:p>
                  </a:txBody>
                  <a:tcPr/>
                </a:tc>
                <a:extLst>
                  <a:ext uri="{0D108BD9-81ED-4DB2-BD59-A6C34878D82A}">
                    <a16:rowId xmlns:a16="http://schemas.microsoft.com/office/drawing/2014/main" xmlns="" val="989035721"/>
                  </a:ext>
                </a:extLst>
              </a:tr>
            </a:tbl>
          </a:graphicData>
        </a:graphic>
      </p:graphicFrame>
      <p:graphicFrame>
        <p:nvGraphicFramePr>
          <p:cNvPr id="6" name="Table 8">
            <a:extLst>
              <a:ext uri="{FF2B5EF4-FFF2-40B4-BE49-F238E27FC236}">
                <a16:creationId xmlns:a16="http://schemas.microsoft.com/office/drawing/2014/main" xmlns="" id="{186961F3-BFD1-45A4-A868-26AB206DEFC1}"/>
              </a:ext>
            </a:extLst>
          </p:cNvPr>
          <p:cNvGraphicFramePr>
            <a:graphicFrameLocks noGrp="1"/>
          </p:cNvGraphicFramePr>
          <p:nvPr>
            <p:extLst>
              <p:ext uri="{D42A27DB-BD31-4B8C-83A1-F6EECF244321}">
                <p14:modId xmlns:p14="http://schemas.microsoft.com/office/powerpoint/2010/main" val="565970789"/>
              </p:ext>
            </p:extLst>
          </p:nvPr>
        </p:nvGraphicFramePr>
        <p:xfrm>
          <a:off x="355600" y="5115558"/>
          <a:ext cx="8859521" cy="1280160"/>
        </p:xfrm>
        <a:graphic>
          <a:graphicData uri="http://schemas.openxmlformats.org/drawingml/2006/table">
            <a:tbl>
              <a:tblPr firstRow="1" bandRow="1">
                <a:tableStyleId>{5C22544A-7EE6-4342-B048-85BDC9FD1C3A}</a:tableStyleId>
              </a:tblPr>
              <a:tblGrid>
                <a:gridCol w="1036321">
                  <a:extLst>
                    <a:ext uri="{9D8B030D-6E8A-4147-A177-3AD203B41FA5}">
                      <a16:colId xmlns:a16="http://schemas.microsoft.com/office/drawing/2014/main" xmlns="" val="2203177064"/>
                    </a:ext>
                  </a:extLst>
                </a:gridCol>
                <a:gridCol w="1412240">
                  <a:extLst>
                    <a:ext uri="{9D8B030D-6E8A-4147-A177-3AD203B41FA5}">
                      <a16:colId xmlns:a16="http://schemas.microsoft.com/office/drawing/2014/main" xmlns="" val="1006613461"/>
                    </a:ext>
                  </a:extLst>
                </a:gridCol>
                <a:gridCol w="1371600">
                  <a:extLst>
                    <a:ext uri="{9D8B030D-6E8A-4147-A177-3AD203B41FA5}">
                      <a16:colId xmlns:a16="http://schemas.microsoft.com/office/drawing/2014/main" xmlns="" val="3783727645"/>
                    </a:ext>
                  </a:extLst>
                </a:gridCol>
                <a:gridCol w="1838960">
                  <a:extLst>
                    <a:ext uri="{9D8B030D-6E8A-4147-A177-3AD203B41FA5}">
                      <a16:colId xmlns:a16="http://schemas.microsoft.com/office/drawing/2014/main" xmlns="" val="3817576030"/>
                    </a:ext>
                  </a:extLst>
                </a:gridCol>
                <a:gridCol w="1046480">
                  <a:extLst>
                    <a:ext uri="{9D8B030D-6E8A-4147-A177-3AD203B41FA5}">
                      <a16:colId xmlns:a16="http://schemas.microsoft.com/office/drawing/2014/main" xmlns="" val="3840586211"/>
                    </a:ext>
                  </a:extLst>
                </a:gridCol>
                <a:gridCol w="1046480">
                  <a:extLst>
                    <a:ext uri="{9D8B030D-6E8A-4147-A177-3AD203B41FA5}">
                      <a16:colId xmlns:a16="http://schemas.microsoft.com/office/drawing/2014/main" xmlns="" val="895979110"/>
                    </a:ext>
                  </a:extLst>
                </a:gridCol>
                <a:gridCol w="1107440">
                  <a:extLst>
                    <a:ext uri="{9D8B030D-6E8A-4147-A177-3AD203B41FA5}">
                      <a16:colId xmlns:a16="http://schemas.microsoft.com/office/drawing/2014/main" xmlns="" val="672701716"/>
                    </a:ext>
                  </a:extLst>
                </a:gridCol>
              </a:tblGrid>
              <a:tr h="370840">
                <a:tc>
                  <a:txBody>
                    <a:bodyPr/>
                    <a:lstStyle/>
                    <a:p>
                      <a:pPr algn="ctr"/>
                      <a:r>
                        <a:rPr lang="en-ZA" dirty="0"/>
                        <a:t>Journal</a:t>
                      </a:r>
                    </a:p>
                  </a:txBody>
                  <a:tcPr/>
                </a:tc>
                <a:tc>
                  <a:txBody>
                    <a:bodyPr/>
                    <a:lstStyle/>
                    <a:p>
                      <a:pPr algn="ctr"/>
                      <a:r>
                        <a:rPr lang="en-ZA" dirty="0"/>
                        <a:t>Source document</a:t>
                      </a:r>
                    </a:p>
                  </a:txBody>
                  <a:tcPr/>
                </a:tc>
                <a:tc>
                  <a:txBody>
                    <a:bodyPr/>
                    <a:lstStyle/>
                    <a:p>
                      <a:pPr algn="ctr"/>
                      <a:r>
                        <a:rPr lang="en-ZA" dirty="0"/>
                        <a:t>Account Debit</a:t>
                      </a:r>
                    </a:p>
                  </a:txBody>
                  <a:tcPr/>
                </a:tc>
                <a:tc>
                  <a:txBody>
                    <a:bodyPr/>
                    <a:lstStyle/>
                    <a:p>
                      <a:pPr algn="ctr"/>
                      <a:r>
                        <a:rPr lang="en-ZA" dirty="0"/>
                        <a:t>Account Credit</a:t>
                      </a:r>
                    </a:p>
                  </a:txBody>
                  <a:tcPr/>
                </a:tc>
                <a:tc>
                  <a:txBody>
                    <a:bodyPr/>
                    <a:lstStyle/>
                    <a:p>
                      <a:pPr algn="ctr"/>
                      <a:r>
                        <a:rPr lang="en-ZA" dirty="0"/>
                        <a:t>A</a:t>
                      </a:r>
                    </a:p>
                  </a:txBody>
                  <a:tcPr/>
                </a:tc>
                <a:tc>
                  <a:txBody>
                    <a:bodyPr/>
                    <a:lstStyle/>
                    <a:p>
                      <a:pPr algn="ctr"/>
                      <a:r>
                        <a:rPr lang="en-ZA" dirty="0"/>
                        <a:t>E</a:t>
                      </a:r>
                    </a:p>
                  </a:txBody>
                  <a:tcPr/>
                </a:tc>
                <a:tc>
                  <a:txBody>
                    <a:bodyPr/>
                    <a:lstStyle/>
                    <a:p>
                      <a:pPr algn="ctr"/>
                      <a:r>
                        <a:rPr lang="en-ZA" dirty="0"/>
                        <a:t>L</a:t>
                      </a:r>
                    </a:p>
                  </a:txBody>
                  <a:tcPr/>
                </a:tc>
                <a:extLst>
                  <a:ext uri="{0D108BD9-81ED-4DB2-BD59-A6C34878D82A}">
                    <a16:rowId xmlns:a16="http://schemas.microsoft.com/office/drawing/2014/main" xmlns="" val="1235497912"/>
                  </a:ext>
                </a:extLst>
              </a:tr>
              <a:tr h="370840">
                <a:tc>
                  <a:txBody>
                    <a:bodyPr/>
                    <a:lstStyle/>
                    <a:p>
                      <a:r>
                        <a:rPr lang="en-ZA" dirty="0"/>
                        <a:t>GJ</a:t>
                      </a:r>
                    </a:p>
                  </a:txBody>
                  <a:tcPr/>
                </a:tc>
                <a:tc>
                  <a:txBody>
                    <a:bodyPr/>
                    <a:lstStyle/>
                    <a:p>
                      <a:r>
                        <a:rPr lang="en-ZA" dirty="0"/>
                        <a:t>Journal Voucher</a:t>
                      </a:r>
                    </a:p>
                  </a:txBody>
                  <a:tcPr/>
                </a:tc>
                <a:tc>
                  <a:txBody>
                    <a:bodyPr/>
                    <a:lstStyle/>
                    <a:p>
                      <a:r>
                        <a:rPr lang="en-ZA" dirty="0"/>
                        <a:t>Donation</a:t>
                      </a:r>
                    </a:p>
                  </a:txBody>
                  <a:tcPr/>
                </a:tc>
                <a:tc>
                  <a:txBody>
                    <a:bodyPr/>
                    <a:lstStyle/>
                    <a:p>
                      <a:r>
                        <a:rPr lang="en-ZA" dirty="0"/>
                        <a:t>Trading Stock </a:t>
                      </a:r>
                    </a:p>
                  </a:txBody>
                  <a:tcPr/>
                </a:tc>
                <a:tc>
                  <a:txBody>
                    <a:bodyPr/>
                    <a:lstStyle/>
                    <a:p>
                      <a:pPr algn="ctr"/>
                      <a:r>
                        <a:rPr lang="en-ZA" dirty="0"/>
                        <a:t>-</a:t>
                      </a:r>
                    </a:p>
                  </a:txBody>
                  <a:tcPr/>
                </a:tc>
                <a:tc>
                  <a:txBody>
                    <a:bodyPr/>
                    <a:lstStyle/>
                    <a:p>
                      <a:pPr algn="ctr"/>
                      <a:r>
                        <a:rPr lang="en-ZA" dirty="0"/>
                        <a:t>-</a:t>
                      </a:r>
                    </a:p>
                  </a:txBody>
                  <a:tcPr/>
                </a:tc>
                <a:tc>
                  <a:txBody>
                    <a:bodyPr/>
                    <a:lstStyle/>
                    <a:p>
                      <a:pPr algn="ctr"/>
                      <a:r>
                        <a:rPr lang="en-ZA" dirty="0"/>
                        <a:t>0</a:t>
                      </a:r>
                    </a:p>
                  </a:txBody>
                  <a:tcPr/>
                </a:tc>
                <a:extLst>
                  <a:ext uri="{0D108BD9-81ED-4DB2-BD59-A6C34878D82A}">
                    <a16:rowId xmlns:a16="http://schemas.microsoft.com/office/drawing/2014/main" xmlns="" val="989035721"/>
                  </a:ext>
                </a:extLst>
              </a:tr>
            </a:tbl>
          </a:graphicData>
        </a:graphic>
      </p:graphicFrame>
      <p:graphicFrame>
        <p:nvGraphicFramePr>
          <p:cNvPr id="7" name="Table 6">
            <a:extLst>
              <a:ext uri="{FF2B5EF4-FFF2-40B4-BE49-F238E27FC236}">
                <a16:creationId xmlns:a16="http://schemas.microsoft.com/office/drawing/2014/main" xmlns="" id="{61578994-4A2F-4DF5-9124-4211E11C984A}"/>
              </a:ext>
            </a:extLst>
          </p:cNvPr>
          <p:cNvGraphicFramePr>
            <a:graphicFrameLocks noGrp="1"/>
          </p:cNvGraphicFramePr>
          <p:nvPr>
            <p:extLst>
              <p:ext uri="{D42A27DB-BD31-4B8C-83A1-F6EECF244321}">
                <p14:modId xmlns:p14="http://schemas.microsoft.com/office/powerpoint/2010/main" val="4008377292"/>
              </p:ext>
            </p:extLst>
          </p:nvPr>
        </p:nvGraphicFramePr>
        <p:xfrm>
          <a:off x="355600" y="4048759"/>
          <a:ext cx="8859520" cy="741680"/>
        </p:xfrm>
        <a:graphic>
          <a:graphicData uri="http://schemas.openxmlformats.org/drawingml/2006/table">
            <a:tbl>
              <a:tblPr firstRow="1" bandRow="1">
                <a:tableStyleId>{5C22544A-7EE6-4342-B048-85BDC9FD1C3A}</a:tableStyleId>
              </a:tblPr>
              <a:tblGrid>
                <a:gridCol w="3688080">
                  <a:extLst>
                    <a:ext uri="{9D8B030D-6E8A-4147-A177-3AD203B41FA5}">
                      <a16:colId xmlns:a16="http://schemas.microsoft.com/office/drawing/2014/main" xmlns="" val="3716037096"/>
                    </a:ext>
                  </a:extLst>
                </a:gridCol>
                <a:gridCol w="3657600">
                  <a:extLst>
                    <a:ext uri="{9D8B030D-6E8A-4147-A177-3AD203B41FA5}">
                      <a16:colId xmlns:a16="http://schemas.microsoft.com/office/drawing/2014/main" xmlns="" val="3893297791"/>
                    </a:ext>
                  </a:extLst>
                </a:gridCol>
                <a:gridCol w="1513840">
                  <a:extLst>
                    <a:ext uri="{9D8B030D-6E8A-4147-A177-3AD203B41FA5}">
                      <a16:colId xmlns:a16="http://schemas.microsoft.com/office/drawing/2014/main" xmlns="" val="2357998440"/>
                    </a:ext>
                  </a:extLst>
                </a:gridCol>
              </a:tblGrid>
              <a:tr h="370840">
                <a:tc>
                  <a:txBody>
                    <a:bodyPr/>
                    <a:lstStyle/>
                    <a:p>
                      <a:pPr algn="ctr"/>
                      <a:r>
                        <a:rPr lang="en-ZA" dirty="0"/>
                        <a:t>ACCOUNT DEBITED</a:t>
                      </a:r>
                    </a:p>
                  </a:txBody>
                  <a:tcPr/>
                </a:tc>
                <a:tc>
                  <a:txBody>
                    <a:bodyPr/>
                    <a:lstStyle/>
                    <a:p>
                      <a:pPr algn="ctr"/>
                      <a:r>
                        <a:rPr lang="en-ZA" dirty="0"/>
                        <a:t>ACCOUNT CREDITED</a:t>
                      </a:r>
                    </a:p>
                  </a:txBody>
                  <a:tcPr/>
                </a:tc>
                <a:tc>
                  <a:txBody>
                    <a:bodyPr/>
                    <a:lstStyle/>
                    <a:p>
                      <a:pPr algn="ctr"/>
                      <a:r>
                        <a:rPr lang="en-ZA" dirty="0"/>
                        <a:t>AMOUNT</a:t>
                      </a:r>
                    </a:p>
                  </a:txBody>
                  <a:tcPr/>
                </a:tc>
                <a:extLst>
                  <a:ext uri="{0D108BD9-81ED-4DB2-BD59-A6C34878D82A}">
                    <a16:rowId xmlns:a16="http://schemas.microsoft.com/office/drawing/2014/main" xmlns="" val="2626850322"/>
                  </a:ext>
                </a:extLst>
              </a:tr>
              <a:tr h="370840">
                <a:tc>
                  <a:txBody>
                    <a:bodyPr/>
                    <a:lstStyle/>
                    <a:p>
                      <a:r>
                        <a:rPr lang="en-ZA" dirty="0"/>
                        <a:t>Donation</a:t>
                      </a:r>
                    </a:p>
                  </a:txBody>
                  <a:tcPr/>
                </a:tc>
                <a:tc>
                  <a:txBody>
                    <a:bodyPr/>
                    <a:lstStyle/>
                    <a:p>
                      <a:r>
                        <a:rPr lang="en-ZA" dirty="0"/>
                        <a:t>Trading Stock</a:t>
                      </a:r>
                    </a:p>
                  </a:txBody>
                  <a:tcPr/>
                </a:tc>
                <a:tc>
                  <a:txBody>
                    <a:bodyPr/>
                    <a:lstStyle/>
                    <a:p>
                      <a:pPr algn="r"/>
                      <a:r>
                        <a:rPr lang="en-ZA" dirty="0"/>
                        <a:t>R5 578</a:t>
                      </a:r>
                    </a:p>
                  </a:txBody>
                  <a:tcPr/>
                </a:tc>
                <a:extLst>
                  <a:ext uri="{0D108BD9-81ED-4DB2-BD59-A6C34878D82A}">
                    <a16:rowId xmlns:a16="http://schemas.microsoft.com/office/drawing/2014/main" xmlns="" val="3292790449"/>
                  </a:ext>
                </a:extLst>
              </a:tr>
            </a:tbl>
          </a:graphicData>
        </a:graphic>
      </p:graphicFrame>
    </p:spTree>
    <p:extLst>
      <p:ext uri="{BB962C8B-B14F-4D97-AF65-F5344CB8AC3E}">
        <p14:creationId xmlns:p14="http://schemas.microsoft.com/office/powerpoint/2010/main" val="3698323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D03C5AB-B513-4C0E-A3BB-8188C9A849DD}"/>
              </a:ext>
            </a:extLst>
          </p:cNvPr>
          <p:cNvSpPr>
            <a:spLocks noGrp="1"/>
          </p:cNvSpPr>
          <p:nvPr>
            <p:ph idx="1"/>
          </p:nvPr>
        </p:nvSpPr>
        <p:spPr>
          <a:xfrm>
            <a:off x="193040" y="0"/>
            <a:ext cx="10078720" cy="6857999"/>
          </a:xfrm>
        </p:spPr>
        <p:txBody>
          <a:bodyPr/>
          <a:lstStyle/>
          <a:p>
            <a:pPr marL="0" indent="0">
              <a:buNone/>
            </a:pPr>
            <a:r>
              <a:rPr lang="en-ZA" b="1" i="1" u="sng" dirty="0">
                <a:solidFill>
                  <a:schemeClr val="tx1"/>
                </a:solidFill>
              </a:rPr>
              <a:t>ADJUSTMENT 5</a:t>
            </a:r>
            <a:r>
              <a:rPr lang="en-ZA" b="1" i="1" dirty="0">
                <a:solidFill>
                  <a:schemeClr val="tx1"/>
                </a:solidFill>
              </a:rPr>
              <a:t>:</a:t>
            </a:r>
          </a:p>
          <a:p>
            <a:pPr marL="0" indent="0">
              <a:buNone/>
            </a:pPr>
            <a:r>
              <a:rPr lang="en-ZA" dirty="0">
                <a:solidFill>
                  <a:schemeClr val="tx1"/>
                </a:solidFill>
              </a:rPr>
              <a:t>Rent for July 20.9 prepaid. R37 440 paid for 13 months. This equals R2 880 per month.</a:t>
            </a:r>
          </a:p>
          <a:p>
            <a:pPr marL="0" indent="0">
              <a:buNone/>
            </a:pPr>
            <a:endParaRPr lang="en-ZA" dirty="0">
              <a:solidFill>
                <a:schemeClr val="tx1"/>
              </a:solidFill>
            </a:endParaRPr>
          </a:p>
          <a:p>
            <a:pPr marL="0" indent="0">
              <a:buNone/>
            </a:pPr>
            <a:endParaRPr lang="en-ZA" dirty="0">
              <a:solidFill>
                <a:schemeClr val="tx1"/>
              </a:solidFill>
            </a:endParaRPr>
          </a:p>
          <a:p>
            <a:pPr marL="0" indent="0">
              <a:buNone/>
            </a:pPr>
            <a:r>
              <a:rPr lang="en-ZA" b="1" dirty="0">
                <a:solidFill>
                  <a:schemeClr val="tx1"/>
                </a:solidFill>
              </a:rPr>
              <a:t>	EFFECT ON ACCOUNTING EQUATION</a:t>
            </a:r>
          </a:p>
          <a:p>
            <a:pPr marL="0" indent="0">
              <a:buNone/>
            </a:pPr>
            <a:endParaRPr lang="en-ZA" b="1" dirty="0">
              <a:solidFill>
                <a:schemeClr val="tx1"/>
              </a:solidFill>
            </a:endParaRPr>
          </a:p>
          <a:p>
            <a:pPr marL="0" indent="0">
              <a:buNone/>
            </a:pPr>
            <a:endParaRPr lang="en-ZA" b="1" dirty="0">
              <a:solidFill>
                <a:schemeClr val="tx1"/>
              </a:solidFill>
            </a:endParaRPr>
          </a:p>
          <a:p>
            <a:pPr marL="0" indent="0">
              <a:buNone/>
            </a:pPr>
            <a:endParaRPr lang="en-ZA" b="1" dirty="0">
              <a:solidFill>
                <a:schemeClr val="tx1"/>
              </a:solidFill>
            </a:endParaRPr>
          </a:p>
          <a:p>
            <a:pPr marL="0" indent="0">
              <a:buNone/>
            </a:pPr>
            <a:r>
              <a:rPr lang="en-ZA" b="1" dirty="0">
                <a:solidFill>
                  <a:schemeClr val="tx1"/>
                </a:solidFill>
              </a:rPr>
              <a:t>         </a:t>
            </a:r>
            <a:r>
              <a:rPr lang="en-ZA" b="1" dirty="0">
                <a:solidFill>
                  <a:srgbClr val="FF0000"/>
                </a:solidFill>
              </a:rPr>
              <a:t>Income: Rent Income – Decrease (</a:t>
            </a:r>
            <a:r>
              <a:rPr lang="en-ZA" b="1" dirty="0" err="1">
                <a:solidFill>
                  <a:srgbClr val="FF0000"/>
                </a:solidFill>
              </a:rPr>
              <a:t>Eq</a:t>
            </a:r>
            <a:r>
              <a:rPr lang="en-ZA" b="1" dirty="0">
                <a:solidFill>
                  <a:srgbClr val="FF0000"/>
                </a:solidFill>
              </a:rPr>
              <a:t> -); </a:t>
            </a:r>
            <a:r>
              <a:rPr lang="en-ZA" b="1" dirty="0">
                <a:solidFill>
                  <a:srgbClr val="0070C0"/>
                </a:solidFill>
              </a:rPr>
              <a:t>and</a:t>
            </a:r>
            <a:r>
              <a:rPr lang="en-ZA" b="1" dirty="0">
                <a:solidFill>
                  <a:srgbClr val="FF0000"/>
                </a:solidFill>
              </a:rPr>
              <a:t> Liability: Income Rec in Adv - increase</a:t>
            </a:r>
            <a:endParaRPr lang="en-ZA" dirty="0"/>
          </a:p>
          <a:p>
            <a:pPr marL="0" indent="0">
              <a:buNone/>
            </a:pPr>
            <a:r>
              <a:rPr lang="en-ZA" b="1" i="1" u="sng" dirty="0"/>
              <a:t>ADJUSTMENT 6:</a:t>
            </a:r>
            <a:r>
              <a:rPr lang="en-ZA" dirty="0"/>
              <a:t>  Interest on fixed deposit of R2 890 earned.</a:t>
            </a:r>
          </a:p>
          <a:p>
            <a:pPr marL="0" indent="0">
              <a:buNone/>
            </a:pPr>
            <a:endParaRPr lang="en-ZA" b="1" i="1" u="sng" dirty="0"/>
          </a:p>
          <a:p>
            <a:pPr marL="0" indent="0">
              <a:buNone/>
            </a:pPr>
            <a:endParaRPr lang="en-ZA" b="1" i="1" u="sng" dirty="0"/>
          </a:p>
          <a:p>
            <a:pPr marL="0" indent="0">
              <a:buNone/>
            </a:pPr>
            <a:r>
              <a:rPr lang="en-ZA" b="1" i="1" u="sng" dirty="0"/>
              <a:t>		</a:t>
            </a:r>
            <a:r>
              <a:rPr lang="en-ZA" b="1" dirty="0"/>
              <a:t>EFFECT ON ACCOUNTING EQUATION</a:t>
            </a:r>
          </a:p>
          <a:p>
            <a:pPr marL="0" indent="0">
              <a:buNone/>
            </a:pPr>
            <a:endParaRPr lang="en-ZA" b="1" i="1" u="sng" dirty="0"/>
          </a:p>
          <a:p>
            <a:pPr marL="0" indent="0">
              <a:buNone/>
            </a:pPr>
            <a:endParaRPr lang="en-ZA" b="1" i="1" u="sng" dirty="0"/>
          </a:p>
          <a:p>
            <a:pPr marL="0" indent="0">
              <a:buNone/>
            </a:pPr>
            <a:endParaRPr lang="en-ZA" b="1" i="1" u="sng" dirty="0"/>
          </a:p>
          <a:p>
            <a:pPr marL="0" indent="0">
              <a:buNone/>
            </a:pPr>
            <a:r>
              <a:rPr lang="en-ZA" b="1" dirty="0">
                <a:solidFill>
                  <a:srgbClr val="FF0000"/>
                </a:solidFill>
              </a:rPr>
              <a:t>Asset: Fixed deposit – Increase ; </a:t>
            </a:r>
            <a:r>
              <a:rPr lang="en-ZA" b="1" dirty="0">
                <a:solidFill>
                  <a:srgbClr val="0070C0"/>
                </a:solidFill>
              </a:rPr>
              <a:t>and</a:t>
            </a:r>
            <a:r>
              <a:rPr lang="en-ZA" b="1" dirty="0">
                <a:solidFill>
                  <a:srgbClr val="FF0000"/>
                </a:solidFill>
              </a:rPr>
              <a:t> Income: Interest on Fix dep – increase (</a:t>
            </a:r>
            <a:r>
              <a:rPr lang="en-ZA" b="1" dirty="0" err="1">
                <a:solidFill>
                  <a:srgbClr val="FF0000"/>
                </a:solidFill>
              </a:rPr>
              <a:t>Eq</a:t>
            </a:r>
            <a:r>
              <a:rPr lang="en-ZA" b="1" dirty="0">
                <a:solidFill>
                  <a:srgbClr val="FF0000"/>
                </a:solidFill>
              </a:rPr>
              <a:t> +)</a:t>
            </a:r>
            <a:endParaRPr lang="en-ZA" b="1" dirty="0"/>
          </a:p>
        </p:txBody>
      </p:sp>
      <p:graphicFrame>
        <p:nvGraphicFramePr>
          <p:cNvPr id="4" name="Table 6">
            <a:extLst>
              <a:ext uri="{FF2B5EF4-FFF2-40B4-BE49-F238E27FC236}">
                <a16:creationId xmlns:a16="http://schemas.microsoft.com/office/drawing/2014/main" xmlns="" id="{047C54B3-C1AB-46C7-A320-8F3E4C36F461}"/>
              </a:ext>
            </a:extLst>
          </p:cNvPr>
          <p:cNvGraphicFramePr>
            <a:graphicFrameLocks noGrp="1"/>
          </p:cNvGraphicFramePr>
          <p:nvPr>
            <p:extLst>
              <p:ext uri="{D42A27DB-BD31-4B8C-83A1-F6EECF244321}">
                <p14:modId xmlns:p14="http://schemas.microsoft.com/office/powerpoint/2010/main" val="373120770"/>
              </p:ext>
            </p:extLst>
          </p:nvPr>
        </p:nvGraphicFramePr>
        <p:xfrm>
          <a:off x="355600" y="845819"/>
          <a:ext cx="8859520" cy="741680"/>
        </p:xfrm>
        <a:graphic>
          <a:graphicData uri="http://schemas.openxmlformats.org/drawingml/2006/table">
            <a:tbl>
              <a:tblPr firstRow="1" bandRow="1">
                <a:tableStyleId>{5C22544A-7EE6-4342-B048-85BDC9FD1C3A}</a:tableStyleId>
              </a:tblPr>
              <a:tblGrid>
                <a:gridCol w="3688080">
                  <a:extLst>
                    <a:ext uri="{9D8B030D-6E8A-4147-A177-3AD203B41FA5}">
                      <a16:colId xmlns:a16="http://schemas.microsoft.com/office/drawing/2014/main" xmlns="" val="3716037096"/>
                    </a:ext>
                  </a:extLst>
                </a:gridCol>
                <a:gridCol w="3657600">
                  <a:extLst>
                    <a:ext uri="{9D8B030D-6E8A-4147-A177-3AD203B41FA5}">
                      <a16:colId xmlns:a16="http://schemas.microsoft.com/office/drawing/2014/main" xmlns="" val="3893297791"/>
                    </a:ext>
                  </a:extLst>
                </a:gridCol>
                <a:gridCol w="1513840">
                  <a:extLst>
                    <a:ext uri="{9D8B030D-6E8A-4147-A177-3AD203B41FA5}">
                      <a16:colId xmlns:a16="http://schemas.microsoft.com/office/drawing/2014/main" xmlns="" val="2357998440"/>
                    </a:ext>
                  </a:extLst>
                </a:gridCol>
              </a:tblGrid>
              <a:tr h="370840">
                <a:tc>
                  <a:txBody>
                    <a:bodyPr/>
                    <a:lstStyle/>
                    <a:p>
                      <a:pPr algn="ctr"/>
                      <a:r>
                        <a:rPr lang="en-ZA" dirty="0"/>
                        <a:t>ACCOUNT DEBITED</a:t>
                      </a:r>
                    </a:p>
                  </a:txBody>
                  <a:tcPr/>
                </a:tc>
                <a:tc>
                  <a:txBody>
                    <a:bodyPr/>
                    <a:lstStyle/>
                    <a:p>
                      <a:pPr algn="ctr"/>
                      <a:r>
                        <a:rPr lang="en-ZA" dirty="0"/>
                        <a:t>ACCOUNT CREDITED</a:t>
                      </a:r>
                    </a:p>
                  </a:txBody>
                  <a:tcPr/>
                </a:tc>
                <a:tc>
                  <a:txBody>
                    <a:bodyPr/>
                    <a:lstStyle/>
                    <a:p>
                      <a:pPr algn="ctr"/>
                      <a:r>
                        <a:rPr lang="en-ZA" dirty="0"/>
                        <a:t>AMOUNT</a:t>
                      </a:r>
                    </a:p>
                  </a:txBody>
                  <a:tcPr/>
                </a:tc>
                <a:extLst>
                  <a:ext uri="{0D108BD9-81ED-4DB2-BD59-A6C34878D82A}">
                    <a16:rowId xmlns:a16="http://schemas.microsoft.com/office/drawing/2014/main" xmlns="" val="2626850322"/>
                  </a:ext>
                </a:extLst>
              </a:tr>
              <a:tr h="370840">
                <a:tc>
                  <a:txBody>
                    <a:bodyPr/>
                    <a:lstStyle/>
                    <a:p>
                      <a:r>
                        <a:rPr lang="en-ZA" dirty="0"/>
                        <a:t>Rent Income</a:t>
                      </a:r>
                    </a:p>
                  </a:txBody>
                  <a:tcPr/>
                </a:tc>
                <a:tc>
                  <a:txBody>
                    <a:bodyPr/>
                    <a:lstStyle/>
                    <a:p>
                      <a:r>
                        <a:rPr lang="en-ZA" dirty="0"/>
                        <a:t>Income received in advance</a:t>
                      </a:r>
                    </a:p>
                  </a:txBody>
                  <a:tcPr/>
                </a:tc>
                <a:tc>
                  <a:txBody>
                    <a:bodyPr/>
                    <a:lstStyle/>
                    <a:p>
                      <a:pPr algn="r"/>
                      <a:r>
                        <a:rPr lang="en-ZA" dirty="0"/>
                        <a:t>R2 880</a:t>
                      </a:r>
                    </a:p>
                  </a:txBody>
                  <a:tcPr/>
                </a:tc>
                <a:extLst>
                  <a:ext uri="{0D108BD9-81ED-4DB2-BD59-A6C34878D82A}">
                    <a16:rowId xmlns:a16="http://schemas.microsoft.com/office/drawing/2014/main" xmlns="" val="3292790449"/>
                  </a:ext>
                </a:extLst>
              </a:tr>
            </a:tbl>
          </a:graphicData>
        </a:graphic>
      </p:graphicFrame>
      <p:graphicFrame>
        <p:nvGraphicFramePr>
          <p:cNvPr id="5" name="Table 8">
            <a:extLst>
              <a:ext uri="{FF2B5EF4-FFF2-40B4-BE49-F238E27FC236}">
                <a16:creationId xmlns:a16="http://schemas.microsoft.com/office/drawing/2014/main" xmlns="" id="{65F1447A-7AC3-413D-AEC5-ABDD8C0BC26E}"/>
              </a:ext>
            </a:extLst>
          </p:cNvPr>
          <p:cNvGraphicFramePr>
            <a:graphicFrameLocks noGrp="1"/>
          </p:cNvGraphicFramePr>
          <p:nvPr>
            <p:extLst>
              <p:ext uri="{D42A27DB-BD31-4B8C-83A1-F6EECF244321}">
                <p14:modId xmlns:p14="http://schemas.microsoft.com/office/powerpoint/2010/main" val="2418492630"/>
              </p:ext>
            </p:extLst>
          </p:nvPr>
        </p:nvGraphicFramePr>
        <p:xfrm>
          <a:off x="355600" y="1917699"/>
          <a:ext cx="8859521" cy="1280160"/>
        </p:xfrm>
        <a:graphic>
          <a:graphicData uri="http://schemas.openxmlformats.org/drawingml/2006/table">
            <a:tbl>
              <a:tblPr firstRow="1" bandRow="1">
                <a:tableStyleId>{5C22544A-7EE6-4342-B048-85BDC9FD1C3A}</a:tableStyleId>
              </a:tblPr>
              <a:tblGrid>
                <a:gridCol w="1036321">
                  <a:extLst>
                    <a:ext uri="{9D8B030D-6E8A-4147-A177-3AD203B41FA5}">
                      <a16:colId xmlns:a16="http://schemas.microsoft.com/office/drawing/2014/main" xmlns="" val="2203177064"/>
                    </a:ext>
                  </a:extLst>
                </a:gridCol>
                <a:gridCol w="1412240">
                  <a:extLst>
                    <a:ext uri="{9D8B030D-6E8A-4147-A177-3AD203B41FA5}">
                      <a16:colId xmlns:a16="http://schemas.microsoft.com/office/drawing/2014/main" xmlns="" val="1006613461"/>
                    </a:ext>
                  </a:extLst>
                </a:gridCol>
                <a:gridCol w="1371600">
                  <a:extLst>
                    <a:ext uri="{9D8B030D-6E8A-4147-A177-3AD203B41FA5}">
                      <a16:colId xmlns:a16="http://schemas.microsoft.com/office/drawing/2014/main" xmlns="" val="3783727645"/>
                    </a:ext>
                  </a:extLst>
                </a:gridCol>
                <a:gridCol w="1838960">
                  <a:extLst>
                    <a:ext uri="{9D8B030D-6E8A-4147-A177-3AD203B41FA5}">
                      <a16:colId xmlns:a16="http://schemas.microsoft.com/office/drawing/2014/main" xmlns="" val="3817576030"/>
                    </a:ext>
                  </a:extLst>
                </a:gridCol>
                <a:gridCol w="1046480">
                  <a:extLst>
                    <a:ext uri="{9D8B030D-6E8A-4147-A177-3AD203B41FA5}">
                      <a16:colId xmlns:a16="http://schemas.microsoft.com/office/drawing/2014/main" xmlns="" val="3840586211"/>
                    </a:ext>
                  </a:extLst>
                </a:gridCol>
                <a:gridCol w="1046480">
                  <a:extLst>
                    <a:ext uri="{9D8B030D-6E8A-4147-A177-3AD203B41FA5}">
                      <a16:colId xmlns:a16="http://schemas.microsoft.com/office/drawing/2014/main" xmlns="" val="895979110"/>
                    </a:ext>
                  </a:extLst>
                </a:gridCol>
                <a:gridCol w="1107440">
                  <a:extLst>
                    <a:ext uri="{9D8B030D-6E8A-4147-A177-3AD203B41FA5}">
                      <a16:colId xmlns:a16="http://schemas.microsoft.com/office/drawing/2014/main" xmlns="" val="672701716"/>
                    </a:ext>
                  </a:extLst>
                </a:gridCol>
              </a:tblGrid>
              <a:tr h="370840">
                <a:tc>
                  <a:txBody>
                    <a:bodyPr/>
                    <a:lstStyle/>
                    <a:p>
                      <a:pPr algn="ctr"/>
                      <a:r>
                        <a:rPr lang="en-ZA" dirty="0"/>
                        <a:t>Journal</a:t>
                      </a:r>
                    </a:p>
                  </a:txBody>
                  <a:tcPr/>
                </a:tc>
                <a:tc>
                  <a:txBody>
                    <a:bodyPr/>
                    <a:lstStyle/>
                    <a:p>
                      <a:pPr algn="ctr"/>
                      <a:r>
                        <a:rPr lang="en-ZA" dirty="0"/>
                        <a:t>Source document</a:t>
                      </a:r>
                    </a:p>
                  </a:txBody>
                  <a:tcPr/>
                </a:tc>
                <a:tc>
                  <a:txBody>
                    <a:bodyPr/>
                    <a:lstStyle/>
                    <a:p>
                      <a:pPr algn="ctr"/>
                      <a:r>
                        <a:rPr lang="en-ZA" dirty="0"/>
                        <a:t>Account Debit</a:t>
                      </a:r>
                    </a:p>
                  </a:txBody>
                  <a:tcPr/>
                </a:tc>
                <a:tc>
                  <a:txBody>
                    <a:bodyPr/>
                    <a:lstStyle/>
                    <a:p>
                      <a:pPr algn="ctr"/>
                      <a:r>
                        <a:rPr lang="en-ZA" dirty="0"/>
                        <a:t>Account Credit</a:t>
                      </a:r>
                    </a:p>
                  </a:txBody>
                  <a:tcPr/>
                </a:tc>
                <a:tc>
                  <a:txBody>
                    <a:bodyPr/>
                    <a:lstStyle/>
                    <a:p>
                      <a:pPr algn="ctr"/>
                      <a:r>
                        <a:rPr lang="en-ZA" dirty="0"/>
                        <a:t>A</a:t>
                      </a:r>
                    </a:p>
                  </a:txBody>
                  <a:tcPr/>
                </a:tc>
                <a:tc>
                  <a:txBody>
                    <a:bodyPr/>
                    <a:lstStyle/>
                    <a:p>
                      <a:pPr algn="ctr"/>
                      <a:r>
                        <a:rPr lang="en-ZA" dirty="0"/>
                        <a:t>E</a:t>
                      </a:r>
                    </a:p>
                  </a:txBody>
                  <a:tcPr/>
                </a:tc>
                <a:tc>
                  <a:txBody>
                    <a:bodyPr/>
                    <a:lstStyle/>
                    <a:p>
                      <a:pPr algn="ctr"/>
                      <a:r>
                        <a:rPr lang="en-ZA" dirty="0"/>
                        <a:t>L</a:t>
                      </a:r>
                    </a:p>
                  </a:txBody>
                  <a:tcPr/>
                </a:tc>
                <a:extLst>
                  <a:ext uri="{0D108BD9-81ED-4DB2-BD59-A6C34878D82A}">
                    <a16:rowId xmlns:a16="http://schemas.microsoft.com/office/drawing/2014/main" xmlns="" val="1235497912"/>
                  </a:ext>
                </a:extLst>
              </a:tr>
              <a:tr h="370840">
                <a:tc>
                  <a:txBody>
                    <a:bodyPr/>
                    <a:lstStyle/>
                    <a:p>
                      <a:r>
                        <a:rPr lang="en-ZA" dirty="0"/>
                        <a:t>GJ</a:t>
                      </a:r>
                    </a:p>
                  </a:txBody>
                  <a:tcPr/>
                </a:tc>
                <a:tc>
                  <a:txBody>
                    <a:bodyPr/>
                    <a:lstStyle/>
                    <a:p>
                      <a:r>
                        <a:rPr lang="en-ZA" dirty="0"/>
                        <a:t>Journal Voucher</a:t>
                      </a:r>
                    </a:p>
                  </a:txBody>
                  <a:tcPr/>
                </a:tc>
                <a:tc>
                  <a:txBody>
                    <a:bodyPr/>
                    <a:lstStyle/>
                    <a:p>
                      <a:r>
                        <a:rPr lang="en-ZA" dirty="0"/>
                        <a:t>Rent Income</a:t>
                      </a:r>
                    </a:p>
                  </a:txBody>
                  <a:tcPr/>
                </a:tc>
                <a:tc>
                  <a:txBody>
                    <a:bodyPr/>
                    <a:lstStyle/>
                    <a:p>
                      <a:r>
                        <a:rPr lang="en-ZA" dirty="0"/>
                        <a:t>Income received in adv</a:t>
                      </a:r>
                    </a:p>
                  </a:txBody>
                  <a:tcPr/>
                </a:tc>
                <a:tc>
                  <a:txBody>
                    <a:bodyPr/>
                    <a:lstStyle/>
                    <a:p>
                      <a:pPr algn="ctr"/>
                      <a:r>
                        <a:rPr lang="en-ZA" dirty="0"/>
                        <a:t>0</a:t>
                      </a:r>
                    </a:p>
                  </a:txBody>
                  <a:tcPr/>
                </a:tc>
                <a:tc>
                  <a:txBody>
                    <a:bodyPr/>
                    <a:lstStyle/>
                    <a:p>
                      <a:pPr algn="ctr"/>
                      <a:r>
                        <a:rPr lang="en-ZA" dirty="0"/>
                        <a:t>-</a:t>
                      </a:r>
                    </a:p>
                  </a:txBody>
                  <a:tcPr/>
                </a:tc>
                <a:tc>
                  <a:txBody>
                    <a:bodyPr/>
                    <a:lstStyle/>
                    <a:p>
                      <a:pPr algn="ctr"/>
                      <a:r>
                        <a:rPr lang="en-ZA" dirty="0"/>
                        <a:t>+</a:t>
                      </a:r>
                    </a:p>
                  </a:txBody>
                  <a:tcPr/>
                </a:tc>
                <a:extLst>
                  <a:ext uri="{0D108BD9-81ED-4DB2-BD59-A6C34878D82A}">
                    <a16:rowId xmlns:a16="http://schemas.microsoft.com/office/drawing/2014/main" xmlns="" val="989035721"/>
                  </a:ext>
                </a:extLst>
              </a:tr>
            </a:tbl>
          </a:graphicData>
        </a:graphic>
      </p:graphicFrame>
      <p:graphicFrame>
        <p:nvGraphicFramePr>
          <p:cNvPr id="6" name="Table 8">
            <a:extLst>
              <a:ext uri="{FF2B5EF4-FFF2-40B4-BE49-F238E27FC236}">
                <a16:creationId xmlns:a16="http://schemas.microsoft.com/office/drawing/2014/main" xmlns="" id="{186961F3-BFD1-45A4-A868-26AB206DEFC1}"/>
              </a:ext>
            </a:extLst>
          </p:cNvPr>
          <p:cNvGraphicFramePr>
            <a:graphicFrameLocks noGrp="1"/>
          </p:cNvGraphicFramePr>
          <p:nvPr>
            <p:extLst>
              <p:ext uri="{D42A27DB-BD31-4B8C-83A1-F6EECF244321}">
                <p14:modId xmlns:p14="http://schemas.microsoft.com/office/powerpoint/2010/main" val="277792834"/>
              </p:ext>
            </p:extLst>
          </p:nvPr>
        </p:nvGraphicFramePr>
        <p:xfrm>
          <a:off x="355600" y="5115558"/>
          <a:ext cx="8859521" cy="1280160"/>
        </p:xfrm>
        <a:graphic>
          <a:graphicData uri="http://schemas.openxmlformats.org/drawingml/2006/table">
            <a:tbl>
              <a:tblPr firstRow="1" bandRow="1">
                <a:tableStyleId>{5C22544A-7EE6-4342-B048-85BDC9FD1C3A}</a:tableStyleId>
              </a:tblPr>
              <a:tblGrid>
                <a:gridCol w="1036321">
                  <a:extLst>
                    <a:ext uri="{9D8B030D-6E8A-4147-A177-3AD203B41FA5}">
                      <a16:colId xmlns:a16="http://schemas.microsoft.com/office/drawing/2014/main" xmlns="" val="2203177064"/>
                    </a:ext>
                  </a:extLst>
                </a:gridCol>
                <a:gridCol w="1412240">
                  <a:extLst>
                    <a:ext uri="{9D8B030D-6E8A-4147-A177-3AD203B41FA5}">
                      <a16:colId xmlns:a16="http://schemas.microsoft.com/office/drawing/2014/main" xmlns="" val="1006613461"/>
                    </a:ext>
                  </a:extLst>
                </a:gridCol>
                <a:gridCol w="1371600">
                  <a:extLst>
                    <a:ext uri="{9D8B030D-6E8A-4147-A177-3AD203B41FA5}">
                      <a16:colId xmlns:a16="http://schemas.microsoft.com/office/drawing/2014/main" xmlns="" val="3783727645"/>
                    </a:ext>
                  </a:extLst>
                </a:gridCol>
                <a:gridCol w="1838960">
                  <a:extLst>
                    <a:ext uri="{9D8B030D-6E8A-4147-A177-3AD203B41FA5}">
                      <a16:colId xmlns:a16="http://schemas.microsoft.com/office/drawing/2014/main" xmlns="" val="3817576030"/>
                    </a:ext>
                  </a:extLst>
                </a:gridCol>
                <a:gridCol w="1046480">
                  <a:extLst>
                    <a:ext uri="{9D8B030D-6E8A-4147-A177-3AD203B41FA5}">
                      <a16:colId xmlns:a16="http://schemas.microsoft.com/office/drawing/2014/main" xmlns="" val="3840586211"/>
                    </a:ext>
                  </a:extLst>
                </a:gridCol>
                <a:gridCol w="1046480">
                  <a:extLst>
                    <a:ext uri="{9D8B030D-6E8A-4147-A177-3AD203B41FA5}">
                      <a16:colId xmlns:a16="http://schemas.microsoft.com/office/drawing/2014/main" xmlns="" val="895979110"/>
                    </a:ext>
                  </a:extLst>
                </a:gridCol>
                <a:gridCol w="1107440">
                  <a:extLst>
                    <a:ext uri="{9D8B030D-6E8A-4147-A177-3AD203B41FA5}">
                      <a16:colId xmlns:a16="http://schemas.microsoft.com/office/drawing/2014/main" xmlns="" val="672701716"/>
                    </a:ext>
                  </a:extLst>
                </a:gridCol>
              </a:tblGrid>
              <a:tr h="370840">
                <a:tc>
                  <a:txBody>
                    <a:bodyPr/>
                    <a:lstStyle/>
                    <a:p>
                      <a:pPr algn="ctr"/>
                      <a:r>
                        <a:rPr lang="en-ZA" dirty="0"/>
                        <a:t>Journal</a:t>
                      </a:r>
                    </a:p>
                  </a:txBody>
                  <a:tcPr/>
                </a:tc>
                <a:tc>
                  <a:txBody>
                    <a:bodyPr/>
                    <a:lstStyle/>
                    <a:p>
                      <a:pPr algn="ctr"/>
                      <a:r>
                        <a:rPr lang="en-ZA" dirty="0"/>
                        <a:t>Source document</a:t>
                      </a:r>
                    </a:p>
                  </a:txBody>
                  <a:tcPr/>
                </a:tc>
                <a:tc>
                  <a:txBody>
                    <a:bodyPr/>
                    <a:lstStyle/>
                    <a:p>
                      <a:pPr algn="ctr"/>
                      <a:r>
                        <a:rPr lang="en-ZA" dirty="0"/>
                        <a:t>Account Debit</a:t>
                      </a:r>
                    </a:p>
                  </a:txBody>
                  <a:tcPr/>
                </a:tc>
                <a:tc>
                  <a:txBody>
                    <a:bodyPr/>
                    <a:lstStyle/>
                    <a:p>
                      <a:pPr algn="ctr"/>
                      <a:r>
                        <a:rPr lang="en-ZA" dirty="0"/>
                        <a:t>Account Credit</a:t>
                      </a:r>
                    </a:p>
                  </a:txBody>
                  <a:tcPr/>
                </a:tc>
                <a:tc>
                  <a:txBody>
                    <a:bodyPr/>
                    <a:lstStyle/>
                    <a:p>
                      <a:pPr algn="ctr"/>
                      <a:r>
                        <a:rPr lang="en-ZA" dirty="0"/>
                        <a:t>A</a:t>
                      </a:r>
                    </a:p>
                  </a:txBody>
                  <a:tcPr/>
                </a:tc>
                <a:tc>
                  <a:txBody>
                    <a:bodyPr/>
                    <a:lstStyle/>
                    <a:p>
                      <a:pPr algn="ctr"/>
                      <a:r>
                        <a:rPr lang="en-ZA" dirty="0"/>
                        <a:t>E</a:t>
                      </a:r>
                    </a:p>
                  </a:txBody>
                  <a:tcPr/>
                </a:tc>
                <a:tc>
                  <a:txBody>
                    <a:bodyPr/>
                    <a:lstStyle/>
                    <a:p>
                      <a:pPr algn="ctr"/>
                      <a:r>
                        <a:rPr lang="en-ZA" dirty="0"/>
                        <a:t>L</a:t>
                      </a:r>
                    </a:p>
                  </a:txBody>
                  <a:tcPr/>
                </a:tc>
                <a:extLst>
                  <a:ext uri="{0D108BD9-81ED-4DB2-BD59-A6C34878D82A}">
                    <a16:rowId xmlns:a16="http://schemas.microsoft.com/office/drawing/2014/main" xmlns="" val="1235497912"/>
                  </a:ext>
                </a:extLst>
              </a:tr>
              <a:tr h="370840">
                <a:tc>
                  <a:txBody>
                    <a:bodyPr/>
                    <a:lstStyle/>
                    <a:p>
                      <a:r>
                        <a:rPr lang="en-ZA" dirty="0"/>
                        <a:t>GJ</a:t>
                      </a:r>
                    </a:p>
                  </a:txBody>
                  <a:tcPr/>
                </a:tc>
                <a:tc>
                  <a:txBody>
                    <a:bodyPr/>
                    <a:lstStyle/>
                    <a:p>
                      <a:r>
                        <a:rPr lang="en-ZA" dirty="0"/>
                        <a:t>Journal Voucher</a:t>
                      </a:r>
                    </a:p>
                  </a:txBody>
                  <a:tcPr/>
                </a:tc>
                <a:tc>
                  <a:txBody>
                    <a:bodyPr/>
                    <a:lstStyle/>
                    <a:p>
                      <a:r>
                        <a:rPr lang="en-ZA" dirty="0"/>
                        <a:t>Fixed deposit</a:t>
                      </a:r>
                    </a:p>
                  </a:txBody>
                  <a:tcPr/>
                </a:tc>
                <a:tc>
                  <a:txBody>
                    <a:bodyPr/>
                    <a:lstStyle/>
                    <a:p>
                      <a:r>
                        <a:rPr lang="en-ZA" dirty="0"/>
                        <a:t>Interest on Fixed deposit</a:t>
                      </a:r>
                    </a:p>
                  </a:txBody>
                  <a:tcPr/>
                </a:tc>
                <a:tc>
                  <a:txBody>
                    <a:bodyPr/>
                    <a:lstStyle/>
                    <a:p>
                      <a:pPr algn="ctr"/>
                      <a:r>
                        <a:rPr lang="en-ZA" dirty="0"/>
                        <a:t>+</a:t>
                      </a:r>
                    </a:p>
                  </a:txBody>
                  <a:tcPr/>
                </a:tc>
                <a:tc>
                  <a:txBody>
                    <a:bodyPr/>
                    <a:lstStyle/>
                    <a:p>
                      <a:pPr algn="ctr"/>
                      <a:r>
                        <a:rPr lang="en-ZA" dirty="0"/>
                        <a:t>+</a:t>
                      </a:r>
                    </a:p>
                  </a:txBody>
                  <a:tcPr/>
                </a:tc>
                <a:tc>
                  <a:txBody>
                    <a:bodyPr/>
                    <a:lstStyle/>
                    <a:p>
                      <a:pPr algn="ctr"/>
                      <a:r>
                        <a:rPr lang="en-ZA" dirty="0"/>
                        <a:t>0</a:t>
                      </a:r>
                    </a:p>
                  </a:txBody>
                  <a:tcPr/>
                </a:tc>
                <a:extLst>
                  <a:ext uri="{0D108BD9-81ED-4DB2-BD59-A6C34878D82A}">
                    <a16:rowId xmlns:a16="http://schemas.microsoft.com/office/drawing/2014/main" xmlns="" val="989035721"/>
                  </a:ext>
                </a:extLst>
              </a:tr>
            </a:tbl>
          </a:graphicData>
        </a:graphic>
      </p:graphicFrame>
      <p:graphicFrame>
        <p:nvGraphicFramePr>
          <p:cNvPr id="7" name="Table 6">
            <a:extLst>
              <a:ext uri="{FF2B5EF4-FFF2-40B4-BE49-F238E27FC236}">
                <a16:creationId xmlns:a16="http://schemas.microsoft.com/office/drawing/2014/main" xmlns="" id="{61578994-4A2F-4DF5-9124-4211E11C984A}"/>
              </a:ext>
            </a:extLst>
          </p:cNvPr>
          <p:cNvGraphicFramePr>
            <a:graphicFrameLocks noGrp="1"/>
          </p:cNvGraphicFramePr>
          <p:nvPr>
            <p:extLst>
              <p:ext uri="{D42A27DB-BD31-4B8C-83A1-F6EECF244321}">
                <p14:modId xmlns:p14="http://schemas.microsoft.com/office/powerpoint/2010/main" val="4079543121"/>
              </p:ext>
            </p:extLst>
          </p:nvPr>
        </p:nvGraphicFramePr>
        <p:xfrm>
          <a:off x="355600" y="4048759"/>
          <a:ext cx="8859520" cy="741680"/>
        </p:xfrm>
        <a:graphic>
          <a:graphicData uri="http://schemas.openxmlformats.org/drawingml/2006/table">
            <a:tbl>
              <a:tblPr firstRow="1" bandRow="1">
                <a:tableStyleId>{5C22544A-7EE6-4342-B048-85BDC9FD1C3A}</a:tableStyleId>
              </a:tblPr>
              <a:tblGrid>
                <a:gridCol w="3688080">
                  <a:extLst>
                    <a:ext uri="{9D8B030D-6E8A-4147-A177-3AD203B41FA5}">
                      <a16:colId xmlns:a16="http://schemas.microsoft.com/office/drawing/2014/main" xmlns="" val="3716037096"/>
                    </a:ext>
                  </a:extLst>
                </a:gridCol>
                <a:gridCol w="3657600">
                  <a:extLst>
                    <a:ext uri="{9D8B030D-6E8A-4147-A177-3AD203B41FA5}">
                      <a16:colId xmlns:a16="http://schemas.microsoft.com/office/drawing/2014/main" xmlns="" val="3893297791"/>
                    </a:ext>
                  </a:extLst>
                </a:gridCol>
                <a:gridCol w="1513840">
                  <a:extLst>
                    <a:ext uri="{9D8B030D-6E8A-4147-A177-3AD203B41FA5}">
                      <a16:colId xmlns:a16="http://schemas.microsoft.com/office/drawing/2014/main" xmlns="" val="2357998440"/>
                    </a:ext>
                  </a:extLst>
                </a:gridCol>
              </a:tblGrid>
              <a:tr h="370840">
                <a:tc>
                  <a:txBody>
                    <a:bodyPr/>
                    <a:lstStyle/>
                    <a:p>
                      <a:pPr algn="ctr"/>
                      <a:r>
                        <a:rPr lang="en-ZA" dirty="0"/>
                        <a:t>ACCOUNT DEBITED</a:t>
                      </a:r>
                    </a:p>
                  </a:txBody>
                  <a:tcPr/>
                </a:tc>
                <a:tc>
                  <a:txBody>
                    <a:bodyPr/>
                    <a:lstStyle/>
                    <a:p>
                      <a:pPr algn="ctr"/>
                      <a:r>
                        <a:rPr lang="en-ZA" dirty="0"/>
                        <a:t>ACCOUNT CREDITED</a:t>
                      </a:r>
                    </a:p>
                  </a:txBody>
                  <a:tcPr/>
                </a:tc>
                <a:tc>
                  <a:txBody>
                    <a:bodyPr/>
                    <a:lstStyle/>
                    <a:p>
                      <a:pPr algn="ctr"/>
                      <a:r>
                        <a:rPr lang="en-ZA" dirty="0"/>
                        <a:t>AMOUNT</a:t>
                      </a:r>
                    </a:p>
                  </a:txBody>
                  <a:tcPr/>
                </a:tc>
                <a:extLst>
                  <a:ext uri="{0D108BD9-81ED-4DB2-BD59-A6C34878D82A}">
                    <a16:rowId xmlns:a16="http://schemas.microsoft.com/office/drawing/2014/main" xmlns="" val="2626850322"/>
                  </a:ext>
                </a:extLst>
              </a:tr>
              <a:tr h="370840">
                <a:tc>
                  <a:txBody>
                    <a:bodyPr/>
                    <a:lstStyle/>
                    <a:p>
                      <a:r>
                        <a:rPr lang="en-ZA" dirty="0"/>
                        <a:t>Fixed deposit</a:t>
                      </a:r>
                    </a:p>
                  </a:txBody>
                  <a:tcPr/>
                </a:tc>
                <a:tc>
                  <a:txBody>
                    <a:bodyPr/>
                    <a:lstStyle/>
                    <a:p>
                      <a:r>
                        <a:rPr lang="en-ZA" dirty="0"/>
                        <a:t>Interest on fixed deposit</a:t>
                      </a:r>
                    </a:p>
                  </a:txBody>
                  <a:tcPr/>
                </a:tc>
                <a:tc>
                  <a:txBody>
                    <a:bodyPr/>
                    <a:lstStyle/>
                    <a:p>
                      <a:pPr algn="r"/>
                      <a:r>
                        <a:rPr lang="en-ZA" dirty="0"/>
                        <a:t>R2 890</a:t>
                      </a:r>
                    </a:p>
                  </a:txBody>
                  <a:tcPr/>
                </a:tc>
                <a:extLst>
                  <a:ext uri="{0D108BD9-81ED-4DB2-BD59-A6C34878D82A}">
                    <a16:rowId xmlns:a16="http://schemas.microsoft.com/office/drawing/2014/main" xmlns="" val="3292790449"/>
                  </a:ext>
                </a:extLst>
              </a:tr>
            </a:tbl>
          </a:graphicData>
        </a:graphic>
      </p:graphicFrame>
    </p:spTree>
    <p:extLst>
      <p:ext uri="{BB962C8B-B14F-4D97-AF65-F5344CB8AC3E}">
        <p14:creationId xmlns:p14="http://schemas.microsoft.com/office/powerpoint/2010/main" val="4074123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D03C5AB-B513-4C0E-A3BB-8188C9A849DD}"/>
              </a:ext>
            </a:extLst>
          </p:cNvPr>
          <p:cNvSpPr>
            <a:spLocks noGrp="1"/>
          </p:cNvSpPr>
          <p:nvPr>
            <p:ph idx="1"/>
          </p:nvPr>
        </p:nvSpPr>
        <p:spPr>
          <a:xfrm>
            <a:off x="193040" y="0"/>
            <a:ext cx="10078720" cy="6857999"/>
          </a:xfrm>
        </p:spPr>
        <p:txBody>
          <a:bodyPr>
            <a:normAutofit fontScale="92500" lnSpcReduction="10000"/>
          </a:bodyPr>
          <a:lstStyle/>
          <a:p>
            <a:pPr marL="0" indent="0">
              <a:buNone/>
            </a:pPr>
            <a:r>
              <a:rPr lang="en-ZA" b="1" i="1" u="sng" dirty="0">
                <a:solidFill>
                  <a:schemeClr val="tx1"/>
                </a:solidFill>
              </a:rPr>
              <a:t>ADJUSTMENT 7</a:t>
            </a:r>
            <a:r>
              <a:rPr lang="en-ZA" b="1" i="1" dirty="0">
                <a:solidFill>
                  <a:schemeClr val="tx1"/>
                </a:solidFill>
              </a:rPr>
              <a:t>:</a:t>
            </a:r>
          </a:p>
          <a:p>
            <a:pPr marL="0" indent="0">
              <a:buNone/>
            </a:pPr>
            <a:r>
              <a:rPr lang="en-ZA" dirty="0">
                <a:solidFill>
                  <a:schemeClr val="tx1"/>
                </a:solidFill>
              </a:rPr>
              <a:t>Insolvent estate of a debtor who owed R1 200 will pay 60c in a rand in July. Write off the rest.</a:t>
            </a:r>
          </a:p>
          <a:p>
            <a:pPr marL="0" indent="0">
              <a:buNone/>
            </a:pPr>
            <a:endParaRPr lang="en-ZA" dirty="0">
              <a:solidFill>
                <a:schemeClr val="tx1"/>
              </a:solidFill>
            </a:endParaRPr>
          </a:p>
          <a:p>
            <a:pPr marL="0" indent="0">
              <a:buNone/>
            </a:pPr>
            <a:endParaRPr lang="en-ZA" dirty="0">
              <a:solidFill>
                <a:schemeClr val="tx1"/>
              </a:solidFill>
            </a:endParaRPr>
          </a:p>
          <a:p>
            <a:pPr marL="0" indent="0">
              <a:buNone/>
            </a:pPr>
            <a:r>
              <a:rPr lang="en-ZA" b="1" dirty="0">
                <a:solidFill>
                  <a:schemeClr val="tx1"/>
                </a:solidFill>
              </a:rPr>
              <a:t>	EFFECT ON ACCOUNTING EQUATION</a:t>
            </a:r>
          </a:p>
          <a:p>
            <a:pPr marL="0" indent="0">
              <a:buNone/>
            </a:pPr>
            <a:endParaRPr lang="en-ZA" b="1" dirty="0">
              <a:solidFill>
                <a:schemeClr val="tx1"/>
              </a:solidFill>
            </a:endParaRPr>
          </a:p>
          <a:p>
            <a:pPr marL="0" indent="0">
              <a:buNone/>
            </a:pPr>
            <a:endParaRPr lang="en-ZA" b="1" dirty="0">
              <a:solidFill>
                <a:schemeClr val="tx1"/>
              </a:solidFill>
            </a:endParaRPr>
          </a:p>
          <a:p>
            <a:pPr marL="0" indent="0">
              <a:buNone/>
            </a:pPr>
            <a:endParaRPr lang="en-ZA" b="1" dirty="0">
              <a:solidFill>
                <a:schemeClr val="tx1"/>
              </a:solidFill>
            </a:endParaRPr>
          </a:p>
          <a:p>
            <a:pPr marL="0" indent="0">
              <a:buNone/>
            </a:pPr>
            <a:r>
              <a:rPr lang="en-ZA" b="1" dirty="0">
                <a:solidFill>
                  <a:srgbClr val="FF0000"/>
                </a:solidFill>
              </a:rPr>
              <a:t>Expense: Bad debts – Increase (</a:t>
            </a:r>
            <a:r>
              <a:rPr lang="en-ZA" b="1" dirty="0" err="1">
                <a:solidFill>
                  <a:srgbClr val="FF0000"/>
                </a:solidFill>
              </a:rPr>
              <a:t>Eq</a:t>
            </a:r>
            <a:r>
              <a:rPr lang="en-ZA" b="1" dirty="0">
                <a:solidFill>
                  <a:srgbClr val="FF0000"/>
                </a:solidFill>
              </a:rPr>
              <a:t> -); </a:t>
            </a:r>
            <a:r>
              <a:rPr lang="en-ZA" b="1" dirty="0">
                <a:solidFill>
                  <a:srgbClr val="0070C0"/>
                </a:solidFill>
              </a:rPr>
              <a:t>and</a:t>
            </a:r>
            <a:r>
              <a:rPr lang="en-ZA" b="1" dirty="0">
                <a:solidFill>
                  <a:srgbClr val="FF0000"/>
                </a:solidFill>
              </a:rPr>
              <a:t> Asset: Debtors control - decrease</a:t>
            </a:r>
            <a:endParaRPr lang="en-ZA" dirty="0"/>
          </a:p>
          <a:p>
            <a:pPr marL="0" indent="0">
              <a:buNone/>
            </a:pPr>
            <a:r>
              <a:rPr lang="en-ZA" b="1" i="1" u="sng" dirty="0"/>
              <a:t>ADJUSTMENT 8:</a:t>
            </a:r>
            <a:r>
              <a:rPr lang="en-ZA" dirty="0"/>
              <a:t>  2 items with a cost R35 each returned by customer – R80 credit note issued.</a:t>
            </a:r>
            <a:endParaRPr lang="en-ZA" b="1" i="1" u="sng" dirty="0"/>
          </a:p>
          <a:p>
            <a:pPr marL="0" indent="0">
              <a:buNone/>
            </a:pPr>
            <a:endParaRPr lang="en-ZA" b="1" i="1" u="sng" dirty="0"/>
          </a:p>
          <a:p>
            <a:pPr marL="0" indent="0">
              <a:buNone/>
            </a:pPr>
            <a:endParaRPr lang="en-ZA" b="1" i="1" u="sng" dirty="0"/>
          </a:p>
          <a:p>
            <a:pPr marL="0" indent="0">
              <a:buNone/>
            </a:pPr>
            <a:endParaRPr lang="en-ZA" b="1" dirty="0"/>
          </a:p>
          <a:p>
            <a:pPr marL="0" indent="0">
              <a:buNone/>
            </a:pPr>
            <a:r>
              <a:rPr lang="en-ZA" b="1" dirty="0"/>
              <a:t> EFFECT ON ACCOUNTING EQUATION</a:t>
            </a:r>
          </a:p>
          <a:p>
            <a:pPr marL="0" indent="0">
              <a:buNone/>
            </a:pPr>
            <a:endParaRPr lang="en-ZA" b="1" i="1" u="sng" dirty="0"/>
          </a:p>
          <a:p>
            <a:pPr marL="0" indent="0">
              <a:buNone/>
            </a:pPr>
            <a:endParaRPr lang="en-ZA" b="1" i="1" u="sng" dirty="0"/>
          </a:p>
          <a:p>
            <a:pPr marL="0" indent="0">
              <a:buNone/>
            </a:pPr>
            <a:endParaRPr lang="en-ZA" b="1" i="1" u="sng" dirty="0"/>
          </a:p>
          <a:p>
            <a:pPr marL="0" indent="0">
              <a:buNone/>
            </a:pPr>
            <a:r>
              <a:rPr lang="en-ZA" b="1" dirty="0">
                <a:solidFill>
                  <a:srgbClr val="FF0000"/>
                </a:solidFill>
              </a:rPr>
              <a:t>Asset: Trading stock – Increase; Asset: Debtors control – Decrease; </a:t>
            </a:r>
            <a:r>
              <a:rPr lang="en-ZA" b="1" dirty="0">
                <a:solidFill>
                  <a:srgbClr val="0070C0"/>
                </a:solidFill>
              </a:rPr>
              <a:t>and</a:t>
            </a:r>
            <a:r>
              <a:rPr lang="en-ZA" b="1" dirty="0">
                <a:solidFill>
                  <a:srgbClr val="FF0000"/>
                </a:solidFill>
              </a:rPr>
              <a:t> Expense: Debtors All – increase (</a:t>
            </a:r>
            <a:r>
              <a:rPr lang="en-ZA" b="1" dirty="0" err="1">
                <a:solidFill>
                  <a:srgbClr val="FF0000"/>
                </a:solidFill>
              </a:rPr>
              <a:t>Eq</a:t>
            </a:r>
            <a:r>
              <a:rPr lang="en-ZA" b="1" dirty="0">
                <a:solidFill>
                  <a:srgbClr val="FF0000"/>
                </a:solidFill>
              </a:rPr>
              <a:t> -); Expense: Cost of Sales – Decrease (</a:t>
            </a:r>
            <a:r>
              <a:rPr lang="en-ZA" b="1" dirty="0" err="1">
                <a:solidFill>
                  <a:srgbClr val="FF0000"/>
                </a:solidFill>
              </a:rPr>
              <a:t>Eq</a:t>
            </a:r>
            <a:r>
              <a:rPr lang="en-ZA" b="1" dirty="0">
                <a:solidFill>
                  <a:srgbClr val="FF0000"/>
                </a:solidFill>
              </a:rPr>
              <a:t> +) </a:t>
            </a:r>
            <a:endParaRPr lang="en-ZA" b="1" dirty="0"/>
          </a:p>
        </p:txBody>
      </p:sp>
      <p:graphicFrame>
        <p:nvGraphicFramePr>
          <p:cNvPr id="4" name="Table 6">
            <a:extLst>
              <a:ext uri="{FF2B5EF4-FFF2-40B4-BE49-F238E27FC236}">
                <a16:creationId xmlns:a16="http://schemas.microsoft.com/office/drawing/2014/main" xmlns="" id="{047C54B3-C1AB-46C7-A320-8F3E4C36F461}"/>
              </a:ext>
            </a:extLst>
          </p:cNvPr>
          <p:cNvGraphicFramePr>
            <a:graphicFrameLocks noGrp="1"/>
          </p:cNvGraphicFramePr>
          <p:nvPr>
            <p:extLst>
              <p:ext uri="{D42A27DB-BD31-4B8C-83A1-F6EECF244321}">
                <p14:modId xmlns:p14="http://schemas.microsoft.com/office/powerpoint/2010/main" val="152622453"/>
              </p:ext>
            </p:extLst>
          </p:nvPr>
        </p:nvGraphicFramePr>
        <p:xfrm>
          <a:off x="355599" y="666124"/>
          <a:ext cx="8859520" cy="741680"/>
        </p:xfrm>
        <a:graphic>
          <a:graphicData uri="http://schemas.openxmlformats.org/drawingml/2006/table">
            <a:tbl>
              <a:tblPr firstRow="1" bandRow="1">
                <a:tableStyleId>{5C22544A-7EE6-4342-B048-85BDC9FD1C3A}</a:tableStyleId>
              </a:tblPr>
              <a:tblGrid>
                <a:gridCol w="3688080">
                  <a:extLst>
                    <a:ext uri="{9D8B030D-6E8A-4147-A177-3AD203B41FA5}">
                      <a16:colId xmlns:a16="http://schemas.microsoft.com/office/drawing/2014/main" xmlns="" val="3716037096"/>
                    </a:ext>
                  </a:extLst>
                </a:gridCol>
                <a:gridCol w="3657600">
                  <a:extLst>
                    <a:ext uri="{9D8B030D-6E8A-4147-A177-3AD203B41FA5}">
                      <a16:colId xmlns:a16="http://schemas.microsoft.com/office/drawing/2014/main" xmlns="" val="3893297791"/>
                    </a:ext>
                  </a:extLst>
                </a:gridCol>
                <a:gridCol w="1513840">
                  <a:extLst>
                    <a:ext uri="{9D8B030D-6E8A-4147-A177-3AD203B41FA5}">
                      <a16:colId xmlns:a16="http://schemas.microsoft.com/office/drawing/2014/main" xmlns="" val="2357998440"/>
                    </a:ext>
                  </a:extLst>
                </a:gridCol>
              </a:tblGrid>
              <a:tr h="370840">
                <a:tc>
                  <a:txBody>
                    <a:bodyPr/>
                    <a:lstStyle/>
                    <a:p>
                      <a:pPr algn="ctr"/>
                      <a:r>
                        <a:rPr lang="en-ZA" dirty="0"/>
                        <a:t>ACCOUNT DEBITED</a:t>
                      </a:r>
                    </a:p>
                  </a:txBody>
                  <a:tcPr/>
                </a:tc>
                <a:tc>
                  <a:txBody>
                    <a:bodyPr/>
                    <a:lstStyle/>
                    <a:p>
                      <a:pPr algn="ctr"/>
                      <a:r>
                        <a:rPr lang="en-ZA" dirty="0"/>
                        <a:t>ACCOUNT CREDITED</a:t>
                      </a:r>
                    </a:p>
                  </a:txBody>
                  <a:tcPr/>
                </a:tc>
                <a:tc>
                  <a:txBody>
                    <a:bodyPr/>
                    <a:lstStyle/>
                    <a:p>
                      <a:pPr algn="ctr"/>
                      <a:r>
                        <a:rPr lang="en-ZA" dirty="0"/>
                        <a:t>AMOUNT</a:t>
                      </a:r>
                    </a:p>
                  </a:txBody>
                  <a:tcPr/>
                </a:tc>
                <a:extLst>
                  <a:ext uri="{0D108BD9-81ED-4DB2-BD59-A6C34878D82A}">
                    <a16:rowId xmlns:a16="http://schemas.microsoft.com/office/drawing/2014/main" xmlns="" val="2626850322"/>
                  </a:ext>
                </a:extLst>
              </a:tr>
              <a:tr h="370840">
                <a:tc>
                  <a:txBody>
                    <a:bodyPr/>
                    <a:lstStyle/>
                    <a:p>
                      <a:r>
                        <a:rPr lang="en-ZA" dirty="0"/>
                        <a:t>Bad debts</a:t>
                      </a:r>
                    </a:p>
                  </a:txBody>
                  <a:tcPr/>
                </a:tc>
                <a:tc>
                  <a:txBody>
                    <a:bodyPr/>
                    <a:lstStyle/>
                    <a:p>
                      <a:r>
                        <a:rPr lang="en-ZA" dirty="0"/>
                        <a:t>Debtors Control</a:t>
                      </a:r>
                    </a:p>
                  </a:txBody>
                  <a:tcPr/>
                </a:tc>
                <a:tc>
                  <a:txBody>
                    <a:bodyPr/>
                    <a:lstStyle/>
                    <a:p>
                      <a:pPr algn="r"/>
                      <a:r>
                        <a:rPr lang="en-ZA" dirty="0"/>
                        <a:t>480</a:t>
                      </a:r>
                    </a:p>
                  </a:txBody>
                  <a:tcPr/>
                </a:tc>
                <a:extLst>
                  <a:ext uri="{0D108BD9-81ED-4DB2-BD59-A6C34878D82A}">
                    <a16:rowId xmlns:a16="http://schemas.microsoft.com/office/drawing/2014/main" xmlns="" val="3292790449"/>
                  </a:ext>
                </a:extLst>
              </a:tr>
            </a:tbl>
          </a:graphicData>
        </a:graphic>
      </p:graphicFrame>
      <p:graphicFrame>
        <p:nvGraphicFramePr>
          <p:cNvPr id="5" name="Table 8">
            <a:extLst>
              <a:ext uri="{FF2B5EF4-FFF2-40B4-BE49-F238E27FC236}">
                <a16:creationId xmlns:a16="http://schemas.microsoft.com/office/drawing/2014/main" xmlns="" id="{65F1447A-7AC3-413D-AEC5-ABDD8C0BC26E}"/>
              </a:ext>
            </a:extLst>
          </p:cNvPr>
          <p:cNvGraphicFramePr>
            <a:graphicFrameLocks noGrp="1"/>
          </p:cNvGraphicFramePr>
          <p:nvPr>
            <p:extLst>
              <p:ext uri="{D42A27DB-BD31-4B8C-83A1-F6EECF244321}">
                <p14:modId xmlns:p14="http://schemas.microsoft.com/office/powerpoint/2010/main" val="1169156682"/>
              </p:ext>
            </p:extLst>
          </p:nvPr>
        </p:nvGraphicFramePr>
        <p:xfrm>
          <a:off x="355600" y="1917699"/>
          <a:ext cx="8859521" cy="1010920"/>
        </p:xfrm>
        <a:graphic>
          <a:graphicData uri="http://schemas.openxmlformats.org/drawingml/2006/table">
            <a:tbl>
              <a:tblPr firstRow="1" bandRow="1">
                <a:tableStyleId>{5C22544A-7EE6-4342-B048-85BDC9FD1C3A}</a:tableStyleId>
              </a:tblPr>
              <a:tblGrid>
                <a:gridCol w="1036321">
                  <a:extLst>
                    <a:ext uri="{9D8B030D-6E8A-4147-A177-3AD203B41FA5}">
                      <a16:colId xmlns:a16="http://schemas.microsoft.com/office/drawing/2014/main" xmlns="" val="2203177064"/>
                    </a:ext>
                  </a:extLst>
                </a:gridCol>
                <a:gridCol w="1950719">
                  <a:extLst>
                    <a:ext uri="{9D8B030D-6E8A-4147-A177-3AD203B41FA5}">
                      <a16:colId xmlns:a16="http://schemas.microsoft.com/office/drawing/2014/main" xmlns="" val="1006613461"/>
                    </a:ext>
                  </a:extLst>
                </a:gridCol>
                <a:gridCol w="1778000">
                  <a:extLst>
                    <a:ext uri="{9D8B030D-6E8A-4147-A177-3AD203B41FA5}">
                      <a16:colId xmlns:a16="http://schemas.microsoft.com/office/drawing/2014/main" xmlns="" val="3783727645"/>
                    </a:ext>
                  </a:extLst>
                </a:gridCol>
                <a:gridCol w="2021840">
                  <a:extLst>
                    <a:ext uri="{9D8B030D-6E8A-4147-A177-3AD203B41FA5}">
                      <a16:colId xmlns:a16="http://schemas.microsoft.com/office/drawing/2014/main" xmlns="" val="3817576030"/>
                    </a:ext>
                  </a:extLst>
                </a:gridCol>
                <a:gridCol w="690880">
                  <a:extLst>
                    <a:ext uri="{9D8B030D-6E8A-4147-A177-3AD203B41FA5}">
                      <a16:colId xmlns:a16="http://schemas.microsoft.com/office/drawing/2014/main" xmlns="" val="3840586211"/>
                    </a:ext>
                  </a:extLst>
                </a:gridCol>
                <a:gridCol w="670560">
                  <a:extLst>
                    <a:ext uri="{9D8B030D-6E8A-4147-A177-3AD203B41FA5}">
                      <a16:colId xmlns:a16="http://schemas.microsoft.com/office/drawing/2014/main" xmlns="" val="895979110"/>
                    </a:ext>
                  </a:extLst>
                </a:gridCol>
                <a:gridCol w="711201">
                  <a:extLst>
                    <a:ext uri="{9D8B030D-6E8A-4147-A177-3AD203B41FA5}">
                      <a16:colId xmlns:a16="http://schemas.microsoft.com/office/drawing/2014/main" xmlns="" val="672701716"/>
                    </a:ext>
                  </a:extLst>
                </a:gridCol>
              </a:tblGrid>
              <a:tr h="370840">
                <a:tc>
                  <a:txBody>
                    <a:bodyPr/>
                    <a:lstStyle/>
                    <a:p>
                      <a:pPr algn="ctr"/>
                      <a:r>
                        <a:rPr lang="en-ZA" dirty="0"/>
                        <a:t>Journal</a:t>
                      </a:r>
                    </a:p>
                  </a:txBody>
                  <a:tcPr/>
                </a:tc>
                <a:tc>
                  <a:txBody>
                    <a:bodyPr/>
                    <a:lstStyle/>
                    <a:p>
                      <a:pPr algn="ctr"/>
                      <a:r>
                        <a:rPr lang="en-ZA" dirty="0"/>
                        <a:t>Source document</a:t>
                      </a:r>
                    </a:p>
                  </a:txBody>
                  <a:tcPr/>
                </a:tc>
                <a:tc>
                  <a:txBody>
                    <a:bodyPr/>
                    <a:lstStyle/>
                    <a:p>
                      <a:pPr algn="ctr"/>
                      <a:r>
                        <a:rPr lang="en-ZA" dirty="0"/>
                        <a:t>Account Debit</a:t>
                      </a:r>
                    </a:p>
                  </a:txBody>
                  <a:tcPr/>
                </a:tc>
                <a:tc>
                  <a:txBody>
                    <a:bodyPr/>
                    <a:lstStyle/>
                    <a:p>
                      <a:pPr algn="ctr"/>
                      <a:r>
                        <a:rPr lang="en-ZA" dirty="0"/>
                        <a:t>Account Credit</a:t>
                      </a:r>
                    </a:p>
                  </a:txBody>
                  <a:tcPr/>
                </a:tc>
                <a:tc>
                  <a:txBody>
                    <a:bodyPr/>
                    <a:lstStyle/>
                    <a:p>
                      <a:pPr algn="ctr"/>
                      <a:r>
                        <a:rPr lang="en-ZA" dirty="0"/>
                        <a:t>A</a:t>
                      </a:r>
                    </a:p>
                  </a:txBody>
                  <a:tcPr/>
                </a:tc>
                <a:tc>
                  <a:txBody>
                    <a:bodyPr/>
                    <a:lstStyle/>
                    <a:p>
                      <a:pPr algn="ctr"/>
                      <a:r>
                        <a:rPr lang="en-ZA" dirty="0"/>
                        <a:t>E</a:t>
                      </a:r>
                    </a:p>
                  </a:txBody>
                  <a:tcPr/>
                </a:tc>
                <a:tc>
                  <a:txBody>
                    <a:bodyPr/>
                    <a:lstStyle/>
                    <a:p>
                      <a:pPr algn="ctr"/>
                      <a:r>
                        <a:rPr lang="en-ZA" dirty="0"/>
                        <a:t>L</a:t>
                      </a:r>
                    </a:p>
                  </a:txBody>
                  <a:tcPr/>
                </a:tc>
                <a:extLst>
                  <a:ext uri="{0D108BD9-81ED-4DB2-BD59-A6C34878D82A}">
                    <a16:rowId xmlns:a16="http://schemas.microsoft.com/office/drawing/2014/main" xmlns="" val="1235497912"/>
                  </a:ext>
                </a:extLst>
              </a:tr>
              <a:tr h="370840">
                <a:tc>
                  <a:txBody>
                    <a:bodyPr/>
                    <a:lstStyle/>
                    <a:p>
                      <a:r>
                        <a:rPr lang="en-ZA" dirty="0"/>
                        <a:t>GJ</a:t>
                      </a:r>
                    </a:p>
                  </a:txBody>
                  <a:tcPr/>
                </a:tc>
                <a:tc>
                  <a:txBody>
                    <a:bodyPr/>
                    <a:lstStyle/>
                    <a:p>
                      <a:r>
                        <a:rPr lang="en-ZA" dirty="0"/>
                        <a:t>Journal Voucher</a:t>
                      </a:r>
                    </a:p>
                  </a:txBody>
                  <a:tcPr/>
                </a:tc>
                <a:tc>
                  <a:txBody>
                    <a:bodyPr/>
                    <a:lstStyle/>
                    <a:p>
                      <a:r>
                        <a:rPr lang="en-ZA" dirty="0"/>
                        <a:t>Bad debts</a:t>
                      </a:r>
                    </a:p>
                  </a:txBody>
                  <a:tcPr/>
                </a:tc>
                <a:tc>
                  <a:txBody>
                    <a:bodyPr/>
                    <a:lstStyle/>
                    <a:p>
                      <a:r>
                        <a:rPr lang="en-ZA" dirty="0"/>
                        <a:t>Debtors control</a:t>
                      </a:r>
                    </a:p>
                  </a:txBody>
                  <a:tcPr/>
                </a:tc>
                <a:tc>
                  <a:txBody>
                    <a:bodyPr/>
                    <a:lstStyle/>
                    <a:p>
                      <a:pPr algn="ctr"/>
                      <a:r>
                        <a:rPr lang="en-ZA" dirty="0"/>
                        <a:t>-</a:t>
                      </a:r>
                    </a:p>
                  </a:txBody>
                  <a:tcPr/>
                </a:tc>
                <a:tc>
                  <a:txBody>
                    <a:bodyPr/>
                    <a:lstStyle/>
                    <a:p>
                      <a:pPr algn="ctr"/>
                      <a:r>
                        <a:rPr lang="en-ZA" dirty="0"/>
                        <a:t>-</a:t>
                      </a:r>
                    </a:p>
                  </a:txBody>
                  <a:tcPr/>
                </a:tc>
                <a:tc>
                  <a:txBody>
                    <a:bodyPr/>
                    <a:lstStyle/>
                    <a:p>
                      <a:pPr algn="ctr"/>
                      <a:r>
                        <a:rPr lang="en-ZA" dirty="0"/>
                        <a:t>0</a:t>
                      </a:r>
                    </a:p>
                  </a:txBody>
                  <a:tcPr/>
                </a:tc>
                <a:extLst>
                  <a:ext uri="{0D108BD9-81ED-4DB2-BD59-A6C34878D82A}">
                    <a16:rowId xmlns:a16="http://schemas.microsoft.com/office/drawing/2014/main" xmlns="" val="989035721"/>
                  </a:ext>
                </a:extLst>
              </a:tr>
            </a:tbl>
          </a:graphicData>
        </a:graphic>
      </p:graphicFrame>
      <p:graphicFrame>
        <p:nvGraphicFramePr>
          <p:cNvPr id="6" name="Table 8">
            <a:extLst>
              <a:ext uri="{FF2B5EF4-FFF2-40B4-BE49-F238E27FC236}">
                <a16:creationId xmlns:a16="http://schemas.microsoft.com/office/drawing/2014/main" xmlns="" id="{186961F3-BFD1-45A4-A868-26AB206DEFC1}"/>
              </a:ext>
            </a:extLst>
          </p:cNvPr>
          <p:cNvGraphicFramePr>
            <a:graphicFrameLocks noGrp="1"/>
          </p:cNvGraphicFramePr>
          <p:nvPr>
            <p:extLst>
              <p:ext uri="{D42A27DB-BD31-4B8C-83A1-F6EECF244321}">
                <p14:modId xmlns:p14="http://schemas.microsoft.com/office/powerpoint/2010/main" val="793212963"/>
              </p:ext>
            </p:extLst>
          </p:nvPr>
        </p:nvGraphicFramePr>
        <p:xfrm>
          <a:off x="355599" y="4911716"/>
          <a:ext cx="8859521" cy="1280160"/>
        </p:xfrm>
        <a:graphic>
          <a:graphicData uri="http://schemas.openxmlformats.org/drawingml/2006/table">
            <a:tbl>
              <a:tblPr firstRow="1" bandRow="1">
                <a:tableStyleId>{5C22544A-7EE6-4342-B048-85BDC9FD1C3A}</a:tableStyleId>
              </a:tblPr>
              <a:tblGrid>
                <a:gridCol w="1036321">
                  <a:extLst>
                    <a:ext uri="{9D8B030D-6E8A-4147-A177-3AD203B41FA5}">
                      <a16:colId xmlns:a16="http://schemas.microsoft.com/office/drawing/2014/main" xmlns="" val="2203177064"/>
                    </a:ext>
                  </a:extLst>
                </a:gridCol>
                <a:gridCol w="1412240">
                  <a:extLst>
                    <a:ext uri="{9D8B030D-6E8A-4147-A177-3AD203B41FA5}">
                      <a16:colId xmlns:a16="http://schemas.microsoft.com/office/drawing/2014/main" xmlns="" val="1006613461"/>
                    </a:ext>
                  </a:extLst>
                </a:gridCol>
                <a:gridCol w="1371600">
                  <a:extLst>
                    <a:ext uri="{9D8B030D-6E8A-4147-A177-3AD203B41FA5}">
                      <a16:colId xmlns:a16="http://schemas.microsoft.com/office/drawing/2014/main" xmlns="" val="3783727645"/>
                    </a:ext>
                  </a:extLst>
                </a:gridCol>
                <a:gridCol w="1838960">
                  <a:extLst>
                    <a:ext uri="{9D8B030D-6E8A-4147-A177-3AD203B41FA5}">
                      <a16:colId xmlns:a16="http://schemas.microsoft.com/office/drawing/2014/main" xmlns="" val="3817576030"/>
                    </a:ext>
                  </a:extLst>
                </a:gridCol>
                <a:gridCol w="1046480">
                  <a:extLst>
                    <a:ext uri="{9D8B030D-6E8A-4147-A177-3AD203B41FA5}">
                      <a16:colId xmlns:a16="http://schemas.microsoft.com/office/drawing/2014/main" xmlns="" val="3840586211"/>
                    </a:ext>
                  </a:extLst>
                </a:gridCol>
                <a:gridCol w="1046480">
                  <a:extLst>
                    <a:ext uri="{9D8B030D-6E8A-4147-A177-3AD203B41FA5}">
                      <a16:colId xmlns:a16="http://schemas.microsoft.com/office/drawing/2014/main" xmlns="" val="895979110"/>
                    </a:ext>
                  </a:extLst>
                </a:gridCol>
                <a:gridCol w="1107440">
                  <a:extLst>
                    <a:ext uri="{9D8B030D-6E8A-4147-A177-3AD203B41FA5}">
                      <a16:colId xmlns:a16="http://schemas.microsoft.com/office/drawing/2014/main" xmlns="" val="672701716"/>
                    </a:ext>
                  </a:extLst>
                </a:gridCol>
              </a:tblGrid>
              <a:tr h="370840">
                <a:tc>
                  <a:txBody>
                    <a:bodyPr/>
                    <a:lstStyle/>
                    <a:p>
                      <a:pPr algn="ctr"/>
                      <a:r>
                        <a:rPr lang="en-ZA" dirty="0"/>
                        <a:t>Journal</a:t>
                      </a:r>
                    </a:p>
                  </a:txBody>
                  <a:tcPr/>
                </a:tc>
                <a:tc>
                  <a:txBody>
                    <a:bodyPr/>
                    <a:lstStyle/>
                    <a:p>
                      <a:pPr algn="ctr"/>
                      <a:r>
                        <a:rPr lang="en-ZA" dirty="0"/>
                        <a:t>Source document</a:t>
                      </a:r>
                    </a:p>
                  </a:txBody>
                  <a:tcPr/>
                </a:tc>
                <a:tc>
                  <a:txBody>
                    <a:bodyPr/>
                    <a:lstStyle/>
                    <a:p>
                      <a:pPr algn="ctr"/>
                      <a:r>
                        <a:rPr lang="en-ZA" dirty="0"/>
                        <a:t>Account Debit</a:t>
                      </a:r>
                    </a:p>
                  </a:txBody>
                  <a:tcPr/>
                </a:tc>
                <a:tc>
                  <a:txBody>
                    <a:bodyPr/>
                    <a:lstStyle/>
                    <a:p>
                      <a:pPr algn="ctr"/>
                      <a:r>
                        <a:rPr lang="en-ZA" dirty="0"/>
                        <a:t>Account Credit</a:t>
                      </a:r>
                    </a:p>
                  </a:txBody>
                  <a:tcPr/>
                </a:tc>
                <a:tc>
                  <a:txBody>
                    <a:bodyPr/>
                    <a:lstStyle/>
                    <a:p>
                      <a:pPr algn="ctr"/>
                      <a:r>
                        <a:rPr lang="en-ZA" dirty="0"/>
                        <a:t>A</a:t>
                      </a:r>
                    </a:p>
                  </a:txBody>
                  <a:tcPr/>
                </a:tc>
                <a:tc>
                  <a:txBody>
                    <a:bodyPr/>
                    <a:lstStyle/>
                    <a:p>
                      <a:pPr algn="ctr"/>
                      <a:r>
                        <a:rPr lang="en-ZA" dirty="0"/>
                        <a:t>E</a:t>
                      </a:r>
                    </a:p>
                  </a:txBody>
                  <a:tcPr/>
                </a:tc>
                <a:tc>
                  <a:txBody>
                    <a:bodyPr/>
                    <a:lstStyle/>
                    <a:p>
                      <a:pPr algn="ctr"/>
                      <a:r>
                        <a:rPr lang="en-ZA" dirty="0"/>
                        <a:t>L</a:t>
                      </a:r>
                    </a:p>
                  </a:txBody>
                  <a:tcPr/>
                </a:tc>
                <a:extLst>
                  <a:ext uri="{0D108BD9-81ED-4DB2-BD59-A6C34878D82A}">
                    <a16:rowId xmlns:a16="http://schemas.microsoft.com/office/drawing/2014/main" xmlns="" val="1235497912"/>
                  </a:ext>
                </a:extLst>
              </a:tr>
              <a:tr h="370840">
                <a:tc>
                  <a:txBody>
                    <a:bodyPr/>
                    <a:lstStyle/>
                    <a:p>
                      <a:r>
                        <a:rPr lang="en-ZA" dirty="0"/>
                        <a:t>GJ</a:t>
                      </a:r>
                    </a:p>
                  </a:txBody>
                  <a:tcPr/>
                </a:tc>
                <a:tc>
                  <a:txBody>
                    <a:bodyPr/>
                    <a:lstStyle/>
                    <a:p>
                      <a:r>
                        <a:rPr lang="en-ZA" dirty="0"/>
                        <a:t>Journal Voucher</a:t>
                      </a:r>
                    </a:p>
                  </a:txBody>
                  <a:tcPr/>
                </a:tc>
                <a:tc>
                  <a:txBody>
                    <a:bodyPr/>
                    <a:lstStyle/>
                    <a:p>
                      <a:r>
                        <a:rPr lang="en-ZA" dirty="0"/>
                        <a:t>Debtors All</a:t>
                      </a:r>
                    </a:p>
                    <a:p>
                      <a:r>
                        <a:rPr lang="en-ZA" dirty="0"/>
                        <a:t>Trading St</a:t>
                      </a:r>
                    </a:p>
                  </a:txBody>
                  <a:tcPr/>
                </a:tc>
                <a:tc>
                  <a:txBody>
                    <a:bodyPr/>
                    <a:lstStyle/>
                    <a:p>
                      <a:r>
                        <a:rPr lang="en-ZA" dirty="0"/>
                        <a:t>Debtors control</a:t>
                      </a:r>
                    </a:p>
                    <a:p>
                      <a:r>
                        <a:rPr lang="en-ZA" dirty="0"/>
                        <a:t>Cost of Sales</a:t>
                      </a:r>
                    </a:p>
                  </a:txBody>
                  <a:tcPr/>
                </a:tc>
                <a:tc>
                  <a:txBody>
                    <a:bodyPr/>
                    <a:lstStyle/>
                    <a:p>
                      <a:pPr algn="ctr"/>
                      <a:r>
                        <a:rPr lang="en-ZA" dirty="0"/>
                        <a:t>-</a:t>
                      </a:r>
                    </a:p>
                    <a:p>
                      <a:pPr algn="ctr"/>
                      <a:r>
                        <a:rPr lang="en-ZA" dirty="0"/>
                        <a:t>+</a:t>
                      </a:r>
                    </a:p>
                  </a:txBody>
                  <a:tcPr/>
                </a:tc>
                <a:tc>
                  <a:txBody>
                    <a:bodyPr/>
                    <a:lstStyle/>
                    <a:p>
                      <a:pPr algn="ctr"/>
                      <a:r>
                        <a:rPr lang="en-ZA" dirty="0"/>
                        <a:t>-</a:t>
                      </a:r>
                    </a:p>
                    <a:p>
                      <a:pPr algn="ctr"/>
                      <a:r>
                        <a:rPr lang="en-ZA" dirty="0"/>
                        <a:t>+</a:t>
                      </a:r>
                    </a:p>
                  </a:txBody>
                  <a:tcPr/>
                </a:tc>
                <a:tc>
                  <a:txBody>
                    <a:bodyPr/>
                    <a:lstStyle/>
                    <a:p>
                      <a:pPr algn="ctr"/>
                      <a:r>
                        <a:rPr lang="en-ZA" dirty="0"/>
                        <a:t>0</a:t>
                      </a:r>
                    </a:p>
                    <a:p>
                      <a:pPr algn="ctr"/>
                      <a:r>
                        <a:rPr lang="en-ZA" dirty="0"/>
                        <a:t>0</a:t>
                      </a:r>
                    </a:p>
                  </a:txBody>
                  <a:tcPr/>
                </a:tc>
                <a:extLst>
                  <a:ext uri="{0D108BD9-81ED-4DB2-BD59-A6C34878D82A}">
                    <a16:rowId xmlns:a16="http://schemas.microsoft.com/office/drawing/2014/main" xmlns="" val="989035721"/>
                  </a:ext>
                </a:extLst>
              </a:tr>
            </a:tbl>
          </a:graphicData>
        </a:graphic>
      </p:graphicFrame>
      <p:graphicFrame>
        <p:nvGraphicFramePr>
          <p:cNvPr id="7" name="Table 6">
            <a:extLst>
              <a:ext uri="{FF2B5EF4-FFF2-40B4-BE49-F238E27FC236}">
                <a16:creationId xmlns:a16="http://schemas.microsoft.com/office/drawing/2014/main" xmlns="" id="{61578994-4A2F-4DF5-9124-4211E11C984A}"/>
              </a:ext>
            </a:extLst>
          </p:cNvPr>
          <p:cNvGraphicFramePr>
            <a:graphicFrameLocks noGrp="1"/>
          </p:cNvGraphicFramePr>
          <p:nvPr>
            <p:extLst>
              <p:ext uri="{D42A27DB-BD31-4B8C-83A1-F6EECF244321}">
                <p14:modId xmlns:p14="http://schemas.microsoft.com/office/powerpoint/2010/main" val="1356789341"/>
              </p:ext>
            </p:extLst>
          </p:nvPr>
        </p:nvGraphicFramePr>
        <p:xfrm>
          <a:off x="355599" y="3522342"/>
          <a:ext cx="8859520" cy="1010920"/>
        </p:xfrm>
        <a:graphic>
          <a:graphicData uri="http://schemas.openxmlformats.org/drawingml/2006/table">
            <a:tbl>
              <a:tblPr firstRow="1" bandRow="1">
                <a:tableStyleId>{5C22544A-7EE6-4342-B048-85BDC9FD1C3A}</a:tableStyleId>
              </a:tblPr>
              <a:tblGrid>
                <a:gridCol w="3688080">
                  <a:extLst>
                    <a:ext uri="{9D8B030D-6E8A-4147-A177-3AD203B41FA5}">
                      <a16:colId xmlns:a16="http://schemas.microsoft.com/office/drawing/2014/main" xmlns="" val="3716037096"/>
                    </a:ext>
                  </a:extLst>
                </a:gridCol>
                <a:gridCol w="3657600">
                  <a:extLst>
                    <a:ext uri="{9D8B030D-6E8A-4147-A177-3AD203B41FA5}">
                      <a16:colId xmlns:a16="http://schemas.microsoft.com/office/drawing/2014/main" xmlns="" val="3893297791"/>
                    </a:ext>
                  </a:extLst>
                </a:gridCol>
                <a:gridCol w="1513840">
                  <a:extLst>
                    <a:ext uri="{9D8B030D-6E8A-4147-A177-3AD203B41FA5}">
                      <a16:colId xmlns:a16="http://schemas.microsoft.com/office/drawing/2014/main" xmlns="" val="2357998440"/>
                    </a:ext>
                  </a:extLst>
                </a:gridCol>
              </a:tblGrid>
              <a:tr h="370840">
                <a:tc>
                  <a:txBody>
                    <a:bodyPr/>
                    <a:lstStyle/>
                    <a:p>
                      <a:pPr algn="ctr"/>
                      <a:r>
                        <a:rPr lang="en-ZA" dirty="0"/>
                        <a:t>ACCOUNT DEBITED</a:t>
                      </a:r>
                    </a:p>
                  </a:txBody>
                  <a:tcPr/>
                </a:tc>
                <a:tc>
                  <a:txBody>
                    <a:bodyPr/>
                    <a:lstStyle/>
                    <a:p>
                      <a:pPr algn="ctr"/>
                      <a:r>
                        <a:rPr lang="en-ZA" dirty="0"/>
                        <a:t>ACCOUNT CREDITED</a:t>
                      </a:r>
                    </a:p>
                  </a:txBody>
                  <a:tcPr/>
                </a:tc>
                <a:tc>
                  <a:txBody>
                    <a:bodyPr/>
                    <a:lstStyle/>
                    <a:p>
                      <a:pPr algn="ctr"/>
                      <a:r>
                        <a:rPr lang="en-ZA" dirty="0"/>
                        <a:t>AMOUNT</a:t>
                      </a:r>
                    </a:p>
                  </a:txBody>
                  <a:tcPr/>
                </a:tc>
                <a:extLst>
                  <a:ext uri="{0D108BD9-81ED-4DB2-BD59-A6C34878D82A}">
                    <a16:rowId xmlns:a16="http://schemas.microsoft.com/office/drawing/2014/main" xmlns="" val="2626850322"/>
                  </a:ext>
                </a:extLst>
              </a:tr>
              <a:tr h="370840">
                <a:tc>
                  <a:txBody>
                    <a:bodyPr/>
                    <a:lstStyle/>
                    <a:p>
                      <a:r>
                        <a:rPr lang="en-ZA" dirty="0"/>
                        <a:t>Debtors Allowances</a:t>
                      </a:r>
                    </a:p>
                    <a:p>
                      <a:r>
                        <a:rPr lang="en-ZA" dirty="0"/>
                        <a:t>Trading Stock</a:t>
                      </a:r>
                    </a:p>
                  </a:txBody>
                  <a:tcPr/>
                </a:tc>
                <a:tc>
                  <a:txBody>
                    <a:bodyPr/>
                    <a:lstStyle/>
                    <a:p>
                      <a:r>
                        <a:rPr lang="en-ZA" dirty="0"/>
                        <a:t>Debtors Control</a:t>
                      </a:r>
                    </a:p>
                    <a:p>
                      <a:r>
                        <a:rPr lang="en-ZA" dirty="0"/>
                        <a:t>Cost of Sales</a:t>
                      </a:r>
                    </a:p>
                  </a:txBody>
                  <a:tcPr/>
                </a:tc>
                <a:tc>
                  <a:txBody>
                    <a:bodyPr/>
                    <a:lstStyle/>
                    <a:p>
                      <a:pPr algn="r"/>
                      <a:r>
                        <a:rPr lang="en-ZA" dirty="0"/>
                        <a:t>R80</a:t>
                      </a:r>
                    </a:p>
                    <a:p>
                      <a:pPr algn="r"/>
                      <a:r>
                        <a:rPr lang="en-ZA" dirty="0"/>
                        <a:t>R70</a:t>
                      </a:r>
                    </a:p>
                  </a:txBody>
                  <a:tcPr/>
                </a:tc>
                <a:extLst>
                  <a:ext uri="{0D108BD9-81ED-4DB2-BD59-A6C34878D82A}">
                    <a16:rowId xmlns:a16="http://schemas.microsoft.com/office/drawing/2014/main" xmlns="" val="3292790449"/>
                  </a:ext>
                </a:extLst>
              </a:tr>
            </a:tbl>
          </a:graphicData>
        </a:graphic>
      </p:graphicFrame>
    </p:spTree>
    <p:extLst>
      <p:ext uri="{BB962C8B-B14F-4D97-AF65-F5344CB8AC3E}">
        <p14:creationId xmlns:p14="http://schemas.microsoft.com/office/powerpoint/2010/main" val="528895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D03C5AB-B513-4C0E-A3BB-8188C9A849DD}"/>
              </a:ext>
            </a:extLst>
          </p:cNvPr>
          <p:cNvSpPr>
            <a:spLocks noGrp="1"/>
          </p:cNvSpPr>
          <p:nvPr>
            <p:ph idx="1"/>
          </p:nvPr>
        </p:nvSpPr>
        <p:spPr>
          <a:xfrm>
            <a:off x="193040" y="0"/>
            <a:ext cx="10078720" cy="6857999"/>
          </a:xfrm>
        </p:spPr>
        <p:txBody>
          <a:bodyPr>
            <a:normAutofit fontScale="92500" lnSpcReduction="10000"/>
          </a:bodyPr>
          <a:lstStyle/>
          <a:p>
            <a:pPr marL="0" indent="0">
              <a:buNone/>
            </a:pPr>
            <a:r>
              <a:rPr lang="en-ZA" b="1" i="1" u="sng" dirty="0">
                <a:solidFill>
                  <a:schemeClr val="tx1"/>
                </a:solidFill>
              </a:rPr>
              <a:t>ADJUSTMENT 9</a:t>
            </a:r>
            <a:r>
              <a:rPr lang="en-ZA" b="1" i="1" dirty="0">
                <a:solidFill>
                  <a:schemeClr val="tx1"/>
                </a:solidFill>
              </a:rPr>
              <a:t>:</a:t>
            </a:r>
          </a:p>
          <a:p>
            <a:pPr marL="0" indent="0">
              <a:buNone/>
            </a:pPr>
            <a:r>
              <a:rPr lang="en-ZA" dirty="0">
                <a:solidFill>
                  <a:schemeClr val="tx1"/>
                </a:solidFill>
              </a:rPr>
              <a:t>Debt previously written off as bad has been paid - R600.</a:t>
            </a:r>
          </a:p>
          <a:p>
            <a:pPr marL="0" indent="0">
              <a:buNone/>
            </a:pPr>
            <a:endParaRPr lang="en-ZA" dirty="0">
              <a:solidFill>
                <a:schemeClr val="tx1"/>
              </a:solidFill>
            </a:endParaRPr>
          </a:p>
          <a:p>
            <a:pPr marL="0" indent="0">
              <a:buNone/>
            </a:pPr>
            <a:endParaRPr lang="en-ZA" dirty="0">
              <a:solidFill>
                <a:schemeClr val="tx1"/>
              </a:solidFill>
            </a:endParaRPr>
          </a:p>
          <a:p>
            <a:pPr marL="0" indent="0">
              <a:buNone/>
            </a:pPr>
            <a:r>
              <a:rPr lang="en-ZA" b="1" dirty="0">
                <a:solidFill>
                  <a:schemeClr val="tx1"/>
                </a:solidFill>
              </a:rPr>
              <a:t>	EFFECT ON ACCOUNTING EQUATION</a:t>
            </a:r>
          </a:p>
          <a:p>
            <a:pPr marL="0" indent="0">
              <a:buNone/>
            </a:pPr>
            <a:endParaRPr lang="en-ZA" b="1" dirty="0">
              <a:solidFill>
                <a:schemeClr val="tx1"/>
              </a:solidFill>
            </a:endParaRPr>
          </a:p>
          <a:p>
            <a:pPr marL="0" indent="0">
              <a:buNone/>
            </a:pPr>
            <a:endParaRPr lang="en-ZA" b="1" dirty="0">
              <a:solidFill>
                <a:schemeClr val="tx1"/>
              </a:solidFill>
            </a:endParaRPr>
          </a:p>
          <a:p>
            <a:pPr marL="0" indent="0">
              <a:buNone/>
            </a:pPr>
            <a:endParaRPr lang="en-ZA" b="1" dirty="0">
              <a:solidFill>
                <a:schemeClr val="tx1"/>
              </a:solidFill>
            </a:endParaRPr>
          </a:p>
          <a:p>
            <a:pPr marL="0" indent="0">
              <a:buNone/>
            </a:pPr>
            <a:r>
              <a:rPr lang="en-ZA" b="1" dirty="0">
                <a:solidFill>
                  <a:srgbClr val="FF0000"/>
                </a:solidFill>
              </a:rPr>
              <a:t>Asset: Bank – Increase ; </a:t>
            </a:r>
            <a:r>
              <a:rPr lang="en-ZA" b="1" dirty="0">
                <a:solidFill>
                  <a:srgbClr val="0070C0"/>
                </a:solidFill>
              </a:rPr>
              <a:t>and</a:t>
            </a:r>
            <a:r>
              <a:rPr lang="en-ZA" b="1" dirty="0">
                <a:solidFill>
                  <a:srgbClr val="FF0000"/>
                </a:solidFill>
              </a:rPr>
              <a:t> Income: Bad debts recovered – Increase (</a:t>
            </a:r>
            <a:r>
              <a:rPr lang="en-ZA" b="1" dirty="0" err="1">
                <a:solidFill>
                  <a:srgbClr val="FF0000"/>
                </a:solidFill>
              </a:rPr>
              <a:t>Eq</a:t>
            </a:r>
            <a:r>
              <a:rPr lang="en-ZA" b="1" dirty="0">
                <a:solidFill>
                  <a:srgbClr val="FF0000"/>
                </a:solidFill>
              </a:rPr>
              <a:t> +)</a:t>
            </a:r>
            <a:endParaRPr lang="en-ZA" dirty="0"/>
          </a:p>
          <a:p>
            <a:pPr marL="0" indent="0">
              <a:buNone/>
            </a:pPr>
            <a:r>
              <a:rPr lang="en-ZA" b="1" i="1" u="sng" dirty="0"/>
              <a:t>ADJUSTMENT 10:</a:t>
            </a:r>
            <a:r>
              <a:rPr lang="en-ZA" dirty="0"/>
              <a:t>  Insurance of R1 440 paid for 1 Oct 20.8 to 30 Sep 20.9 – 3 months are prepaid</a:t>
            </a:r>
            <a:endParaRPr lang="en-ZA" b="1" i="1" u="sng" dirty="0"/>
          </a:p>
          <a:p>
            <a:pPr marL="0" indent="0">
              <a:buNone/>
            </a:pPr>
            <a:r>
              <a:rPr lang="en-ZA" dirty="0"/>
              <a:t>				1440 x 3/12 = 360 </a:t>
            </a:r>
          </a:p>
          <a:p>
            <a:pPr marL="0" indent="0">
              <a:buNone/>
            </a:pPr>
            <a:endParaRPr lang="en-ZA" b="1" i="1" u="sng" dirty="0"/>
          </a:p>
          <a:p>
            <a:pPr marL="0" indent="0">
              <a:buNone/>
            </a:pPr>
            <a:endParaRPr lang="en-ZA" b="1" dirty="0"/>
          </a:p>
          <a:p>
            <a:pPr marL="0" indent="0">
              <a:buNone/>
            </a:pPr>
            <a:r>
              <a:rPr lang="en-ZA" b="1" dirty="0"/>
              <a:t> EFFECT ON ACCOUNTING EQUATION</a:t>
            </a:r>
          </a:p>
          <a:p>
            <a:pPr marL="0" indent="0">
              <a:buNone/>
            </a:pPr>
            <a:endParaRPr lang="en-ZA" b="1" i="1" u="sng" dirty="0"/>
          </a:p>
          <a:p>
            <a:pPr marL="0" indent="0">
              <a:buNone/>
            </a:pPr>
            <a:endParaRPr lang="en-ZA" b="1" i="1" u="sng" dirty="0"/>
          </a:p>
          <a:p>
            <a:pPr marL="0" indent="0">
              <a:buNone/>
            </a:pPr>
            <a:endParaRPr lang="en-ZA" b="1" i="1" u="sng" dirty="0"/>
          </a:p>
          <a:p>
            <a:pPr marL="0" indent="0">
              <a:buNone/>
            </a:pPr>
            <a:r>
              <a:rPr lang="en-ZA" b="1" dirty="0">
                <a:solidFill>
                  <a:srgbClr val="FF0000"/>
                </a:solidFill>
              </a:rPr>
              <a:t>Asset: Prepaid Expense – Increase; </a:t>
            </a:r>
            <a:r>
              <a:rPr lang="en-ZA" b="1" dirty="0">
                <a:solidFill>
                  <a:srgbClr val="0070C0"/>
                </a:solidFill>
              </a:rPr>
              <a:t>and</a:t>
            </a:r>
            <a:r>
              <a:rPr lang="en-ZA" b="1" dirty="0">
                <a:solidFill>
                  <a:srgbClr val="FF0000"/>
                </a:solidFill>
              </a:rPr>
              <a:t> Expense: Insurance – decrease (</a:t>
            </a:r>
            <a:r>
              <a:rPr lang="en-ZA" b="1" dirty="0" err="1">
                <a:solidFill>
                  <a:srgbClr val="FF0000"/>
                </a:solidFill>
              </a:rPr>
              <a:t>Eq</a:t>
            </a:r>
            <a:r>
              <a:rPr lang="en-ZA" b="1" dirty="0">
                <a:solidFill>
                  <a:srgbClr val="FF0000"/>
                </a:solidFill>
              </a:rPr>
              <a:t> +)</a:t>
            </a:r>
            <a:endParaRPr lang="en-ZA" b="1" dirty="0"/>
          </a:p>
        </p:txBody>
      </p:sp>
      <p:graphicFrame>
        <p:nvGraphicFramePr>
          <p:cNvPr id="4" name="Table 6">
            <a:extLst>
              <a:ext uri="{FF2B5EF4-FFF2-40B4-BE49-F238E27FC236}">
                <a16:creationId xmlns:a16="http://schemas.microsoft.com/office/drawing/2014/main" xmlns="" id="{047C54B3-C1AB-46C7-A320-8F3E4C36F461}"/>
              </a:ext>
            </a:extLst>
          </p:cNvPr>
          <p:cNvGraphicFramePr>
            <a:graphicFrameLocks noGrp="1"/>
          </p:cNvGraphicFramePr>
          <p:nvPr>
            <p:extLst>
              <p:ext uri="{D42A27DB-BD31-4B8C-83A1-F6EECF244321}">
                <p14:modId xmlns:p14="http://schemas.microsoft.com/office/powerpoint/2010/main" val="187978910"/>
              </p:ext>
            </p:extLst>
          </p:nvPr>
        </p:nvGraphicFramePr>
        <p:xfrm>
          <a:off x="355599" y="666124"/>
          <a:ext cx="8859520" cy="741680"/>
        </p:xfrm>
        <a:graphic>
          <a:graphicData uri="http://schemas.openxmlformats.org/drawingml/2006/table">
            <a:tbl>
              <a:tblPr firstRow="1" bandRow="1">
                <a:tableStyleId>{5C22544A-7EE6-4342-B048-85BDC9FD1C3A}</a:tableStyleId>
              </a:tblPr>
              <a:tblGrid>
                <a:gridCol w="3688080">
                  <a:extLst>
                    <a:ext uri="{9D8B030D-6E8A-4147-A177-3AD203B41FA5}">
                      <a16:colId xmlns:a16="http://schemas.microsoft.com/office/drawing/2014/main" xmlns="" val="3716037096"/>
                    </a:ext>
                  </a:extLst>
                </a:gridCol>
                <a:gridCol w="3657600">
                  <a:extLst>
                    <a:ext uri="{9D8B030D-6E8A-4147-A177-3AD203B41FA5}">
                      <a16:colId xmlns:a16="http://schemas.microsoft.com/office/drawing/2014/main" xmlns="" val="3893297791"/>
                    </a:ext>
                  </a:extLst>
                </a:gridCol>
                <a:gridCol w="1513840">
                  <a:extLst>
                    <a:ext uri="{9D8B030D-6E8A-4147-A177-3AD203B41FA5}">
                      <a16:colId xmlns:a16="http://schemas.microsoft.com/office/drawing/2014/main" xmlns="" val="2357998440"/>
                    </a:ext>
                  </a:extLst>
                </a:gridCol>
              </a:tblGrid>
              <a:tr h="370840">
                <a:tc>
                  <a:txBody>
                    <a:bodyPr/>
                    <a:lstStyle/>
                    <a:p>
                      <a:pPr algn="ctr"/>
                      <a:r>
                        <a:rPr lang="en-ZA" dirty="0"/>
                        <a:t>ACCOUNT DEBITED</a:t>
                      </a:r>
                    </a:p>
                  </a:txBody>
                  <a:tcPr/>
                </a:tc>
                <a:tc>
                  <a:txBody>
                    <a:bodyPr/>
                    <a:lstStyle/>
                    <a:p>
                      <a:pPr algn="ctr"/>
                      <a:r>
                        <a:rPr lang="en-ZA" dirty="0"/>
                        <a:t>ACCOUNT CREDITED</a:t>
                      </a:r>
                    </a:p>
                  </a:txBody>
                  <a:tcPr/>
                </a:tc>
                <a:tc>
                  <a:txBody>
                    <a:bodyPr/>
                    <a:lstStyle/>
                    <a:p>
                      <a:pPr algn="ctr"/>
                      <a:r>
                        <a:rPr lang="en-ZA" dirty="0"/>
                        <a:t>AMOUNT</a:t>
                      </a:r>
                    </a:p>
                  </a:txBody>
                  <a:tcPr/>
                </a:tc>
                <a:extLst>
                  <a:ext uri="{0D108BD9-81ED-4DB2-BD59-A6C34878D82A}">
                    <a16:rowId xmlns:a16="http://schemas.microsoft.com/office/drawing/2014/main" xmlns="" val="2626850322"/>
                  </a:ext>
                </a:extLst>
              </a:tr>
              <a:tr h="370840">
                <a:tc>
                  <a:txBody>
                    <a:bodyPr/>
                    <a:lstStyle/>
                    <a:p>
                      <a:r>
                        <a:rPr lang="en-ZA" dirty="0"/>
                        <a:t>Bank</a:t>
                      </a:r>
                    </a:p>
                  </a:txBody>
                  <a:tcPr/>
                </a:tc>
                <a:tc>
                  <a:txBody>
                    <a:bodyPr/>
                    <a:lstStyle/>
                    <a:p>
                      <a:r>
                        <a:rPr lang="en-ZA" dirty="0"/>
                        <a:t>Bad debts recovered</a:t>
                      </a:r>
                    </a:p>
                  </a:txBody>
                  <a:tcPr/>
                </a:tc>
                <a:tc>
                  <a:txBody>
                    <a:bodyPr/>
                    <a:lstStyle/>
                    <a:p>
                      <a:pPr algn="r"/>
                      <a:r>
                        <a:rPr lang="en-ZA" dirty="0"/>
                        <a:t>600</a:t>
                      </a:r>
                    </a:p>
                  </a:txBody>
                  <a:tcPr/>
                </a:tc>
                <a:extLst>
                  <a:ext uri="{0D108BD9-81ED-4DB2-BD59-A6C34878D82A}">
                    <a16:rowId xmlns:a16="http://schemas.microsoft.com/office/drawing/2014/main" xmlns="" val="3292790449"/>
                  </a:ext>
                </a:extLst>
              </a:tr>
            </a:tbl>
          </a:graphicData>
        </a:graphic>
      </p:graphicFrame>
      <p:graphicFrame>
        <p:nvGraphicFramePr>
          <p:cNvPr id="5" name="Table 8">
            <a:extLst>
              <a:ext uri="{FF2B5EF4-FFF2-40B4-BE49-F238E27FC236}">
                <a16:creationId xmlns:a16="http://schemas.microsoft.com/office/drawing/2014/main" xmlns="" id="{65F1447A-7AC3-413D-AEC5-ABDD8C0BC26E}"/>
              </a:ext>
            </a:extLst>
          </p:cNvPr>
          <p:cNvGraphicFramePr>
            <a:graphicFrameLocks noGrp="1"/>
          </p:cNvGraphicFramePr>
          <p:nvPr>
            <p:extLst>
              <p:ext uri="{D42A27DB-BD31-4B8C-83A1-F6EECF244321}">
                <p14:modId xmlns:p14="http://schemas.microsoft.com/office/powerpoint/2010/main" val="3074572265"/>
              </p:ext>
            </p:extLst>
          </p:nvPr>
        </p:nvGraphicFramePr>
        <p:xfrm>
          <a:off x="355600" y="1917699"/>
          <a:ext cx="8859521" cy="1010920"/>
        </p:xfrm>
        <a:graphic>
          <a:graphicData uri="http://schemas.openxmlformats.org/drawingml/2006/table">
            <a:tbl>
              <a:tblPr firstRow="1" bandRow="1">
                <a:tableStyleId>{5C22544A-7EE6-4342-B048-85BDC9FD1C3A}</a:tableStyleId>
              </a:tblPr>
              <a:tblGrid>
                <a:gridCol w="1036321">
                  <a:extLst>
                    <a:ext uri="{9D8B030D-6E8A-4147-A177-3AD203B41FA5}">
                      <a16:colId xmlns:a16="http://schemas.microsoft.com/office/drawing/2014/main" xmlns="" val="2203177064"/>
                    </a:ext>
                  </a:extLst>
                </a:gridCol>
                <a:gridCol w="1950719">
                  <a:extLst>
                    <a:ext uri="{9D8B030D-6E8A-4147-A177-3AD203B41FA5}">
                      <a16:colId xmlns:a16="http://schemas.microsoft.com/office/drawing/2014/main" xmlns="" val="1006613461"/>
                    </a:ext>
                  </a:extLst>
                </a:gridCol>
                <a:gridCol w="1432560">
                  <a:extLst>
                    <a:ext uri="{9D8B030D-6E8A-4147-A177-3AD203B41FA5}">
                      <a16:colId xmlns:a16="http://schemas.microsoft.com/office/drawing/2014/main" xmlns="" val="3783727645"/>
                    </a:ext>
                  </a:extLst>
                </a:gridCol>
                <a:gridCol w="2367280">
                  <a:extLst>
                    <a:ext uri="{9D8B030D-6E8A-4147-A177-3AD203B41FA5}">
                      <a16:colId xmlns:a16="http://schemas.microsoft.com/office/drawing/2014/main" xmlns="" val="3817576030"/>
                    </a:ext>
                  </a:extLst>
                </a:gridCol>
                <a:gridCol w="690880">
                  <a:extLst>
                    <a:ext uri="{9D8B030D-6E8A-4147-A177-3AD203B41FA5}">
                      <a16:colId xmlns:a16="http://schemas.microsoft.com/office/drawing/2014/main" xmlns="" val="3840586211"/>
                    </a:ext>
                  </a:extLst>
                </a:gridCol>
                <a:gridCol w="670560">
                  <a:extLst>
                    <a:ext uri="{9D8B030D-6E8A-4147-A177-3AD203B41FA5}">
                      <a16:colId xmlns:a16="http://schemas.microsoft.com/office/drawing/2014/main" xmlns="" val="895979110"/>
                    </a:ext>
                  </a:extLst>
                </a:gridCol>
                <a:gridCol w="711201">
                  <a:extLst>
                    <a:ext uri="{9D8B030D-6E8A-4147-A177-3AD203B41FA5}">
                      <a16:colId xmlns:a16="http://schemas.microsoft.com/office/drawing/2014/main" xmlns="" val="672701716"/>
                    </a:ext>
                  </a:extLst>
                </a:gridCol>
              </a:tblGrid>
              <a:tr h="370840">
                <a:tc>
                  <a:txBody>
                    <a:bodyPr/>
                    <a:lstStyle/>
                    <a:p>
                      <a:pPr algn="ctr"/>
                      <a:r>
                        <a:rPr lang="en-ZA" dirty="0"/>
                        <a:t>Journal</a:t>
                      </a:r>
                    </a:p>
                  </a:txBody>
                  <a:tcPr/>
                </a:tc>
                <a:tc>
                  <a:txBody>
                    <a:bodyPr/>
                    <a:lstStyle/>
                    <a:p>
                      <a:pPr algn="ctr"/>
                      <a:r>
                        <a:rPr lang="en-ZA" dirty="0"/>
                        <a:t>Source document</a:t>
                      </a:r>
                    </a:p>
                  </a:txBody>
                  <a:tcPr/>
                </a:tc>
                <a:tc>
                  <a:txBody>
                    <a:bodyPr/>
                    <a:lstStyle/>
                    <a:p>
                      <a:pPr algn="ctr"/>
                      <a:r>
                        <a:rPr lang="en-ZA" dirty="0"/>
                        <a:t>Account Debit</a:t>
                      </a:r>
                    </a:p>
                  </a:txBody>
                  <a:tcPr/>
                </a:tc>
                <a:tc>
                  <a:txBody>
                    <a:bodyPr/>
                    <a:lstStyle/>
                    <a:p>
                      <a:pPr algn="ctr"/>
                      <a:r>
                        <a:rPr lang="en-ZA" dirty="0"/>
                        <a:t>Account Credit</a:t>
                      </a:r>
                    </a:p>
                  </a:txBody>
                  <a:tcPr/>
                </a:tc>
                <a:tc>
                  <a:txBody>
                    <a:bodyPr/>
                    <a:lstStyle/>
                    <a:p>
                      <a:pPr algn="ctr"/>
                      <a:r>
                        <a:rPr lang="en-ZA" dirty="0"/>
                        <a:t>A</a:t>
                      </a:r>
                    </a:p>
                  </a:txBody>
                  <a:tcPr/>
                </a:tc>
                <a:tc>
                  <a:txBody>
                    <a:bodyPr/>
                    <a:lstStyle/>
                    <a:p>
                      <a:pPr algn="ctr"/>
                      <a:r>
                        <a:rPr lang="en-ZA" dirty="0"/>
                        <a:t>E</a:t>
                      </a:r>
                    </a:p>
                  </a:txBody>
                  <a:tcPr/>
                </a:tc>
                <a:tc>
                  <a:txBody>
                    <a:bodyPr/>
                    <a:lstStyle/>
                    <a:p>
                      <a:pPr algn="ctr"/>
                      <a:r>
                        <a:rPr lang="en-ZA" dirty="0"/>
                        <a:t>L</a:t>
                      </a:r>
                    </a:p>
                  </a:txBody>
                  <a:tcPr/>
                </a:tc>
                <a:extLst>
                  <a:ext uri="{0D108BD9-81ED-4DB2-BD59-A6C34878D82A}">
                    <a16:rowId xmlns:a16="http://schemas.microsoft.com/office/drawing/2014/main" xmlns="" val="1235497912"/>
                  </a:ext>
                </a:extLst>
              </a:tr>
              <a:tr h="370840">
                <a:tc>
                  <a:txBody>
                    <a:bodyPr/>
                    <a:lstStyle/>
                    <a:p>
                      <a:r>
                        <a:rPr lang="en-ZA" dirty="0"/>
                        <a:t>CPJ</a:t>
                      </a:r>
                    </a:p>
                  </a:txBody>
                  <a:tcPr/>
                </a:tc>
                <a:tc>
                  <a:txBody>
                    <a:bodyPr/>
                    <a:lstStyle/>
                    <a:p>
                      <a:r>
                        <a:rPr lang="en-ZA" dirty="0"/>
                        <a:t>Bank Statement</a:t>
                      </a:r>
                    </a:p>
                  </a:txBody>
                  <a:tcPr/>
                </a:tc>
                <a:tc>
                  <a:txBody>
                    <a:bodyPr/>
                    <a:lstStyle/>
                    <a:p>
                      <a:r>
                        <a:rPr lang="en-ZA" dirty="0"/>
                        <a:t>Bank</a:t>
                      </a:r>
                    </a:p>
                  </a:txBody>
                  <a:tcPr/>
                </a:tc>
                <a:tc>
                  <a:txBody>
                    <a:bodyPr/>
                    <a:lstStyle/>
                    <a:p>
                      <a:r>
                        <a:rPr lang="en-ZA" dirty="0"/>
                        <a:t>Bad debts recovered</a:t>
                      </a:r>
                    </a:p>
                  </a:txBody>
                  <a:tcPr/>
                </a:tc>
                <a:tc>
                  <a:txBody>
                    <a:bodyPr/>
                    <a:lstStyle/>
                    <a:p>
                      <a:pPr algn="ctr"/>
                      <a:r>
                        <a:rPr lang="en-ZA" dirty="0"/>
                        <a:t>+</a:t>
                      </a:r>
                    </a:p>
                  </a:txBody>
                  <a:tcPr/>
                </a:tc>
                <a:tc>
                  <a:txBody>
                    <a:bodyPr/>
                    <a:lstStyle/>
                    <a:p>
                      <a:pPr algn="ctr"/>
                      <a:r>
                        <a:rPr lang="en-ZA" dirty="0"/>
                        <a:t>+</a:t>
                      </a:r>
                    </a:p>
                  </a:txBody>
                  <a:tcPr/>
                </a:tc>
                <a:tc>
                  <a:txBody>
                    <a:bodyPr/>
                    <a:lstStyle/>
                    <a:p>
                      <a:pPr algn="ctr"/>
                      <a:r>
                        <a:rPr lang="en-ZA" dirty="0"/>
                        <a:t>0</a:t>
                      </a:r>
                    </a:p>
                  </a:txBody>
                  <a:tcPr/>
                </a:tc>
                <a:extLst>
                  <a:ext uri="{0D108BD9-81ED-4DB2-BD59-A6C34878D82A}">
                    <a16:rowId xmlns:a16="http://schemas.microsoft.com/office/drawing/2014/main" xmlns="" val="989035721"/>
                  </a:ext>
                </a:extLst>
              </a:tr>
            </a:tbl>
          </a:graphicData>
        </a:graphic>
      </p:graphicFrame>
      <p:graphicFrame>
        <p:nvGraphicFramePr>
          <p:cNvPr id="6" name="Table 8">
            <a:extLst>
              <a:ext uri="{FF2B5EF4-FFF2-40B4-BE49-F238E27FC236}">
                <a16:creationId xmlns:a16="http://schemas.microsoft.com/office/drawing/2014/main" xmlns="" id="{186961F3-BFD1-45A4-A868-26AB206DEFC1}"/>
              </a:ext>
            </a:extLst>
          </p:cNvPr>
          <p:cNvGraphicFramePr>
            <a:graphicFrameLocks noGrp="1"/>
          </p:cNvGraphicFramePr>
          <p:nvPr>
            <p:extLst>
              <p:ext uri="{D42A27DB-BD31-4B8C-83A1-F6EECF244321}">
                <p14:modId xmlns:p14="http://schemas.microsoft.com/office/powerpoint/2010/main" val="4097655953"/>
              </p:ext>
            </p:extLst>
          </p:nvPr>
        </p:nvGraphicFramePr>
        <p:xfrm>
          <a:off x="355599" y="4911716"/>
          <a:ext cx="8859521" cy="1280160"/>
        </p:xfrm>
        <a:graphic>
          <a:graphicData uri="http://schemas.openxmlformats.org/drawingml/2006/table">
            <a:tbl>
              <a:tblPr firstRow="1" bandRow="1">
                <a:tableStyleId>{5C22544A-7EE6-4342-B048-85BDC9FD1C3A}</a:tableStyleId>
              </a:tblPr>
              <a:tblGrid>
                <a:gridCol w="1036321">
                  <a:extLst>
                    <a:ext uri="{9D8B030D-6E8A-4147-A177-3AD203B41FA5}">
                      <a16:colId xmlns:a16="http://schemas.microsoft.com/office/drawing/2014/main" xmlns="" val="2203177064"/>
                    </a:ext>
                  </a:extLst>
                </a:gridCol>
                <a:gridCol w="1412240">
                  <a:extLst>
                    <a:ext uri="{9D8B030D-6E8A-4147-A177-3AD203B41FA5}">
                      <a16:colId xmlns:a16="http://schemas.microsoft.com/office/drawing/2014/main" xmlns="" val="1006613461"/>
                    </a:ext>
                  </a:extLst>
                </a:gridCol>
                <a:gridCol w="2275840">
                  <a:extLst>
                    <a:ext uri="{9D8B030D-6E8A-4147-A177-3AD203B41FA5}">
                      <a16:colId xmlns:a16="http://schemas.microsoft.com/office/drawing/2014/main" xmlns="" val="3783727645"/>
                    </a:ext>
                  </a:extLst>
                </a:gridCol>
                <a:gridCol w="1808480">
                  <a:extLst>
                    <a:ext uri="{9D8B030D-6E8A-4147-A177-3AD203B41FA5}">
                      <a16:colId xmlns:a16="http://schemas.microsoft.com/office/drawing/2014/main" xmlns="" val="3817576030"/>
                    </a:ext>
                  </a:extLst>
                </a:gridCol>
                <a:gridCol w="812800">
                  <a:extLst>
                    <a:ext uri="{9D8B030D-6E8A-4147-A177-3AD203B41FA5}">
                      <a16:colId xmlns:a16="http://schemas.microsoft.com/office/drawing/2014/main" xmlns="" val="3840586211"/>
                    </a:ext>
                  </a:extLst>
                </a:gridCol>
                <a:gridCol w="833120">
                  <a:extLst>
                    <a:ext uri="{9D8B030D-6E8A-4147-A177-3AD203B41FA5}">
                      <a16:colId xmlns:a16="http://schemas.microsoft.com/office/drawing/2014/main" xmlns="" val="895979110"/>
                    </a:ext>
                  </a:extLst>
                </a:gridCol>
                <a:gridCol w="680720">
                  <a:extLst>
                    <a:ext uri="{9D8B030D-6E8A-4147-A177-3AD203B41FA5}">
                      <a16:colId xmlns:a16="http://schemas.microsoft.com/office/drawing/2014/main" xmlns="" val="672701716"/>
                    </a:ext>
                  </a:extLst>
                </a:gridCol>
              </a:tblGrid>
              <a:tr h="370840">
                <a:tc>
                  <a:txBody>
                    <a:bodyPr/>
                    <a:lstStyle/>
                    <a:p>
                      <a:pPr algn="ctr"/>
                      <a:r>
                        <a:rPr lang="en-ZA" dirty="0"/>
                        <a:t>Journal</a:t>
                      </a:r>
                    </a:p>
                  </a:txBody>
                  <a:tcPr/>
                </a:tc>
                <a:tc>
                  <a:txBody>
                    <a:bodyPr/>
                    <a:lstStyle/>
                    <a:p>
                      <a:pPr algn="ctr"/>
                      <a:r>
                        <a:rPr lang="en-ZA" dirty="0"/>
                        <a:t>Source document</a:t>
                      </a:r>
                    </a:p>
                  </a:txBody>
                  <a:tcPr/>
                </a:tc>
                <a:tc>
                  <a:txBody>
                    <a:bodyPr/>
                    <a:lstStyle/>
                    <a:p>
                      <a:pPr algn="ctr"/>
                      <a:r>
                        <a:rPr lang="en-ZA" dirty="0"/>
                        <a:t>Account Debit</a:t>
                      </a:r>
                    </a:p>
                  </a:txBody>
                  <a:tcPr/>
                </a:tc>
                <a:tc>
                  <a:txBody>
                    <a:bodyPr/>
                    <a:lstStyle/>
                    <a:p>
                      <a:pPr algn="ctr"/>
                      <a:r>
                        <a:rPr lang="en-ZA" dirty="0"/>
                        <a:t>Account Credit</a:t>
                      </a:r>
                    </a:p>
                  </a:txBody>
                  <a:tcPr/>
                </a:tc>
                <a:tc>
                  <a:txBody>
                    <a:bodyPr/>
                    <a:lstStyle/>
                    <a:p>
                      <a:pPr algn="ctr"/>
                      <a:r>
                        <a:rPr lang="en-ZA" dirty="0"/>
                        <a:t>A</a:t>
                      </a:r>
                    </a:p>
                  </a:txBody>
                  <a:tcPr/>
                </a:tc>
                <a:tc>
                  <a:txBody>
                    <a:bodyPr/>
                    <a:lstStyle/>
                    <a:p>
                      <a:pPr algn="ctr"/>
                      <a:r>
                        <a:rPr lang="en-ZA" dirty="0"/>
                        <a:t>E</a:t>
                      </a:r>
                    </a:p>
                  </a:txBody>
                  <a:tcPr/>
                </a:tc>
                <a:tc>
                  <a:txBody>
                    <a:bodyPr/>
                    <a:lstStyle/>
                    <a:p>
                      <a:pPr algn="ctr"/>
                      <a:r>
                        <a:rPr lang="en-ZA" dirty="0"/>
                        <a:t>L</a:t>
                      </a:r>
                    </a:p>
                  </a:txBody>
                  <a:tcPr/>
                </a:tc>
                <a:extLst>
                  <a:ext uri="{0D108BD9-81ED-4DB2-BD59-A6C34878D82A}">
                    <a16:rowId xmlns:a16="http://schemas.microsoft.com/office/drawing/2014/main" xmlns="" val="1235497912"/>
                  </a:ext>
                </a:extLst>
              </a:tr>
              <a:tr h="370840">
                <a:tc>
                  <a:txBody>
                    <a:bodyPr/>
                    <a:lstStyle/>
                    <a:p>
                      <a:r>
                        <a:rPr lang="en-ZA" dirty="0"/>
                        <a:t>GJ</a:t>
                      </a:r>
                    </a:p>
                  </a:txBody>
                  <a:tcPr/>
                </a:tc>
                <a:tc>
                  <a:txBody>
                    <a:bodyPr/>
                    <a:lstStyle/>
                    <a:p>
                      <a:r>
                        <a:rPr lang="en-ZA" dirty="0"/>
                        <a:t>Journal Voucher</a:t>
                      </a:r>
                    </a:p>
                  </a:txBody>
                  <a:tcPr/>
                </a:tc>
                <a:tc>
                  <a:txBody>
                    <a:bodyPr/>
                    <a:lstStyle/>
                    <a:p>
                      <a:r>
                        <a:rPr lang="en-ZA" dirty="0"/>
                        <a:t>Prepaid Expenses</a:t>
                      </a:r>
                    </a:p>
                  </a:txBody>
                  <a:tcPr/>
                </a:tc>
                <a:tc>
                  <a:txBody>
                    <a:bodyPr/>
                    <a:lstStyle/>
                    <a:p>
                      <a:r>
                        <a:rPr lang="en-ZA" dirty="0"/>
                        <a:t>Insurance</a:t>
                      </a:r>
                    </a:p>
                  </a:txBody>
                  <a:tcPr/>
                </a:tc>
                <a:tc>
                  <a:txBody>
                    <a:bodyPr/>
                    <a:lstStyle/>
                    <a:p>
                      <a:pPr algn="ctr"/>
                      <a:r>
                        <a:rPr lang="en-ZA" dirty="0"/>
                        <a:t>+</a:t>
                      </a:r>
                    </a:p>
                  </a:txBody>
                  <a:tcPr/>
                </a:tc>
                <a:tc>
                  <a:txBody>
                    <a:bodyPr/>
                    <a:lstStyle/>
                    <a:p>
                      <a:pPr algn="ctr"/>
                      <a:r>
                        <a:rPr lang="en-ZA" dirty="0"/>
                        <a:t>+</a:t>
                      </a:r>
                    </a:p>
                  </a:txBody>
                  <a:tcPr/>
                </a:tc>
                <a:tc>
                  <a:txBody>
                    <a:bodyPr/>
                    <a:lstStyle/>
                    <a:p>
                      <a:pPr algn="ctr"/>
                      <a:r>
                        <a:rPr lang="en-ZA" dirty="0"/>
                        <a:t>0</a:t>
                      </a:r>
                    </a:p>
                  </a:txBody>
                  <a:tcPr/>
                </a:tc>
                <a:extLst>
                  <a:ext uri="{0D108BD9-81ED-4DB2-BD59-A6C34878D82A}">
                    <a16:rowId xmlns:a16="http://schemas.microsoft.com/office/drawing/2014/main" xmlns="" val="989035721"/>
                  </a:ext>
                </a:extLst>
              </a:tr>
            </a:tbl>
          </a:graphicData>
        </a:graphic>
      </p:graphicFrame>
      <p:graphicFrame>
        <p:nvGraphicFramePr>
          <p:cNvPr id="7" name="Table 6">
            <a:extLst>
              <a:ext uri="{FF2B5EF4-FFF2-40B4-BE49-F238E27FC236}">
                <a16:creationId xmlns:a16="http://schemas.microsoft.com/office/drawing/2014/main" xmlns="" id="{61578994-4A2F-4DF5-9124-4211E11C984A}"/>
              </a:ext>
            </a:extLst>
          </p:cNvPr>
          <p:cNvGraphicFramePr>
            <a:graphicFrameLocks noGrp="1"/>
          </p:cNvGraphicFramePr>
          <p:nvPr>
            <p:extLst>
              <p:ext uri="{D42A27DB-BD31-4B8C-83A1-F6EECF244321}">
                <p14:modId xmlns:p14="http://schemas.microsoft.com/office/powerpoint/2010/main" val="45119732"/>
              </p:ext>
            </p:extLst>
          </p:nvPr>
        </p:nvGraphicFramePr>
        <p:xfrm>
          <a:off x="355599" y="3874753"/>
          <a:ext cx="8859520" cy="741680"/>
        </p:xfrm>
        <a:graphic>
          <a:graphicData uri="http://schemas.openxmlformats.org/drawingml/2006/table">
            <a:tbl>
              <a:tblPr firstRow="1" bandRow="1">
                <a:tableStyleId>{5C22544A-7EE6-4342-B048-85BDC9FD1C3A}</a:tableStyleId>
              </a:tblPr>
              <a:tblGrid>
                <a:gridCol w="3688080">
                  <a:extLst>
                    <a:ext uri="{9D8B030D-6E8A-4147-A177-3AD203B41FA5}">
                      <a16:colId xmlns:a16="http://schemas.microsoft.com/office/drawing/2014/main" xmlns="" val="3716037096"/>
                    </a:ext>
                  </a:extLst>
                </a:gridCol>
                <a:gridCol w="3657600">
                  <a:extLst>
                    <a:ext uri="{9D8B030D-6E8A-4147-A177-3AD203B41FA5}">
                      <a16:colId xmlns:a16="http://schemas.microsoft.com/office/drawing/2014/main" xmlns="" val="3893297791"/>
                    </a:ext>
                  </a:extLst>
                </a:gridCol>
                <a:gridCol w="1513840">
                  <a:extLst>
                    <a:ext uri="{9D8B030D-6E8A-4147-A177-3AD203B41FA5}">
                      <a16:colId xmlns:a16="http://schemas.microsoft.com/office/drawing/2014/main" xmlns="" val="2357998440"/>
                    </a:ext>
                  </a:extLst>
                </a:gridCol>
              </a:tblGrid>
              <a:tr h="370840">
                <a:tc>
                  <a:txBody>
                    <a:bodyPr/>
                    <a:lstStyle/>
                    <a:p>
                      <a:pPr algn="ctr"/>
                      <a:r>
                        <a:rPr lang="en-ZA" dirty="0"/>
                        <a:t>ACCOUNT DEBITED</a:t>
                      </a:r>
                    </a:p>
                  </a:txBody>
                  <a:tcPr/>
                </a:tc>
                <a:tc>
                  <a:txBody>
                    <a:bodyPr/>
                    <a:lstStyle/>
                    <a:p>
                      <a:pPr algn="ctr"/>
                      <a:r>
                        <a:rPr lang="en-ZA" dirty="0"/>
                        <a:t>ACCOUNT CREDITED</a:t>
                      </a:r>
                    </a:p>
                  </a:txBody>
                  <a:tcPr/>
                </a:tc>
                <a:tc>
                  <a:txBody>
                    <a:bodyPr/>
                    <a:lstStyle/>
                    <a:p>
                      <a:pPr algn="ctr"/>
                      <a:r>
                        <a:rPr lang="en-ZA" dirty="0"/>
                        <a:t>AMOUNT</a:t>
                      </a:r>
                    </a:p>
                  </a:txBody>
                  <a:tcPr/>
                </a:tc>
                <a:extLst>
                  <a:ext uri="{0D108BD9-81ED-4DB2-BD59-A6C34878D82A}">
                    <a16:rowId xmlns:a16="http://schemas.microsoft.com/office/drawing/2014/main" xmlns="" val="2626850322"/>
                  </a:ext>
                </a:extLst>
              </a:tr>
              <a:tr h="370840">
                <a:tc>
                  <a:txBody>
                    <a:bodyPr/>
                    <a:lstStyle/>
                    <a:p>
                      <a:r>
                        <a:rPr lang="en-ZA" dirty="0"/>
                        <a:t>Prepaid Expenses</a:t>
                      </a:r>
                    </a:p>
                  </a:txBody>
                  <a:tcPr/>
                </a:tc>
                <a:tc>
                  <a:txBody>
                    <a:bodyPr/>
                    <a:lstStyle/>
                    <a:p>
                      <a:r>
                        <a:rPr lang="en-ZA" dirty="0"/>
                        <a:t>Insurance</a:t>
                      </a:r>
                    </a:p>
                  </a:txBody>
                  <a:tcPr/>
                </a:tc>
                <a:tc>
                  <a:txBody>
                    <a:bodyPr/>
                    <a:lstStyle/>
                    <a:p>
                      <a:pPr algn="r"/>
                      <a:r>
                        <a:rPr lang="en-ZA" dirty="0"/>
                        <a:t>R360</a:t>
                      </a:r>
                    </a:p>
                  </a:txBody>
                  <a:tcPr/>
                </a:tc>
                <a:extLst>
                  <a:ext uri="{0D108BD9-81ED-4DB2-BD59-A6C34878D82A}">
                    <a16:rowId xmlns:a16="http://schemas.microsoft.com/office/drawing/2014/main" xmlns="" val="3292790449"/>
                  </a:ext>
                </a:extLst>
              </a:tr>
            </a:tbl>
          </a:graphicData>
        </a:graphic>
      </p:graphicFrame>
    </p:spTree>
    <p:extLst>
      <p:ext uri="{BB962C8B-B14F-4D97-AF65-F5344CB8AC3E}">
        <p14:creationId xmlns:p14="http://schemas.microsoft.com/office/powerpoint/2010/main" val="1882538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D03C5AB-B513-4C0E-A3BB-8188C9A849DD}"/>
              </a:ext>
            </a:extLst>
          </p:cNvPr>
          <p:cNvSpPr>
            <a:spLocks noGrp="1"/>
          </p:cNvSpPr>
          <p:nvPr>
            <p:ph idx="1"/>
          </p:nvPr>
        </p:nvSpPr>
        <p:spPr>
          <a:xfrm>
            <a:off x="193040" y="0"/>
            <a:ext cx="10078720" cy="6857999"/>
          </a:xfrm>
        </p:spPr>
        <p:txBody>
          <a:bodyPr>
            <a:normAutofit fontScale="92500" lnSpcReduction="10000"/>
          </a:bodyPr>
          <a:lstStyle/>
          <a:p>
            <a:pPr marL="0" indent="0">
              <a:buNone/>
            </a:pPr>
            <a:r>
              <a:rPr lang="en-ZA" b="1" i="1" u="sng" dirty="0">
                <a:solidFill>
                  <a:schemeClr val="tx1"/>
                </a:solidFill>
              </a:rPr>
              <a:t>ADJUSTMENT 11</a:t>
            </a:r>
            <a:r>
              <a:rPr lang="en-ZA" b="1" i="1" dirty="0">
                <a:solidFill>
                  <a:schemeClr val="tx1"/>
                </a:solidFill>
              </a:rPr>
              <a:t>:</a:t>
            </a:r>
          </a:p>
          <a:p>
            <a:pPr marL="0" indent="0">
              <a:buNone/>
            </a:pPr>
            <a:r>
              <a:rPr lang="en-ZA" dirty="0">
                <a:solidFill>
                  <a:schemeClr val="tx1"/>
                </a:solidFill>
              </a:rPr>
              <a:t>Telephone account of R400 still outstanding.</a:t>
            </a:r>
          </a:p>
          <a:p>
            <a:pPr marL="0" indent="0">
              <a:buNone/>
            </a:pPr>
            <a:endParaRPr lang="en-ZA" dirty="0">
              <a:solidFill>
                <a:schemeClr val="tx1"/>
              </a:solidFill>
            </a:endParaRPr>
          </a:p>
          <a:p>
            <a:pPr marL="0" indent="0">
              <a:buNone/>
            </a:pPr>
            <a:endParaRPr lang="en-ZA" dirty="0">
              <a:solidFill>
                <a:schemeClr val="tx1"/>
              </a:solidFill>
            </a:endParaRPr>
          </a:p>
          <a:p>
            <a:pPr marL="0" indent="0">
              <a:buNone/>
            </a:pPr>
            <a:r>
              <a:rPr lang="en-ZA" b="1" dirty="0">
                <a:solidFill>
                  <a:schemeClr val="tx1"/>
                </a:solidFill>
              </a:rPr>
              <a:t>	EFFECT ON ACCOUNTING EQUATION</a:t>
            </a:r>
          </a:p>
          <a:p>
            <a:pPr marL="0" indent="0">
              <a:buNone/>
            </a:pPr>
            <a:endParaRPr lang="en-ZA" b="1" dirty="0">
              <a:solidFill>
                <a:schemeClr val="tx1"/>
              </a:solidFill>
            </a:endParaRPr>
          </a:p>
          <a:p>
            <a:pPr marL="0" indent="0">
              <a:buNone/>
            </a:pPr>
            <a:endParaRPr lang="en-ZA" b="1" dirty="0">
              <a:solidFill>
                <a:schemeClr val="tx1"/>
              </a:solidFill>
            </a:endParaRPr>
          </a:p>
          <a:p>
            <a:pPr marL="0" indent="0">
              <a:buNone/>
            </a:pPr>
            <a:endParaRPr lang="en-ZA" b="1" dirty="0">
              <a:solidFill>
                <a:schemeClr val="tx1"/>
              </a:solidFill>
            </a:endParaRPr>
          </a:p>
          <a:p>
            <a:pPr marL="0" indent="0">
              <a:buNone/>
            </a:pPr>
            <a:r>
              <a:rPr lang="en-ZA" b="1" dirty="0">
                <a:solidFill>
                  <a:srgbClr val="FF0000"/>
                </a:solidFill>
              </a:rPr>
              <a:t>Expense: Telephone – Increase (</a:t>
            </a:r>
            <a:r>
              <a:rPr lang="en-ZA" b="1" dirty="0" err="1">
                <a:solidFill>
                  <a:srgbClr val="FF0000"/>
                </a:solidFill>
              </a:rPr>
              <a:t>Eq</a:t>
            </a:r>
            <a:r>
              <a:rPr lang="en-ZA" b="1" dirty="0">
                <a:solidFill>
                  <a:srgbClr val="FF0000"/>
                </a:solidFill>
              </a:rPr>
              <a:t> -); </a:t>
            </a:r>
            <a:r>
              <a:rPr lang="en-ZA" b="1" dirty="0">
                <a:solidFill>
                  <a:srgbClr val="0070C0"/>
                </a:solidFill>
              </a:rPr>
              <a:t>and</a:t>
            </a:r>
            <a:r>
              <a:rPr lang="en-ZA" b="1" dirty="0">
                <a:solidFill>
                  <a:srgbClr val="FF0000"/>
                </a:solidFill>
              </a:rPr>
              <a:t> Liability: Accrued Expense – Increase </a:t>
            </a:r>
            <a:endParaRPr lang="en-ZA" dirty="0"/>
          </a:p>
          <a:p>
            <a:pPr marL="0" indent="0">
              <a:buNone/>
            </a:pPr>
            <a:r>
              <a:rPr lang="en-ZA" b="1" i="1" u="sng" dirty="0"/>
              <a:t>ADJUSTMENT 12:</a:t>
            </a:r>
            <a:r>
              <a:rPr lang="en-ZA" dirty="0"/>
              <a:t>  Interest on loan.  R53 500 x 15/100 = R8 025 </a:t>
            </a:r>
            <a:r>
              <a:rPr lang="en-ZA" dirty="0">
                <a:solidFill>
                  <a:srgbClr val="FF0000"/>
                </a:solidFill>
              </a:rPr>
              <a:t>OR</a:t>
            </a:r>
            <a:endParaRPr lang="en-ZA" b="1" i="1" u="sng" dirty="0"/>
          </a:p>
          <a:p>
            <a:pPr marL="0" indent="0">
              <a:buNone/>
            </a:pPr>
            <a:r>
              <a:rPr lang="en-ZA" dirty="0"/>
              <a:t>				 		    60 475 – 15 000 – 53 500 = R8 025</a:t>
            </a:r>
          </a:p>
          <a:p>
            <a:pPr marL="0" indent="0">
              <a:buNone/>
            </a:pPr>
            <a:endParaRPr lang="en-ZA" b="1" i="1" u="sng" dirty="0"/>
          </a:p>
          <a:p>
            <a:pPr marL="0" indent="0">
              <a:buNone/>
            </a:pPr>
            <a:endParaRPr lang="en-ZA" b="1" dirty="0"/>
          </a:p>
          <a:p>
            <a:pPr marL="0" indent="0">
              <a:buNone/>
            </a:pPr>
            <a:r>
              <a:rPr lang="en-ZA" b="1" dirty="0"/>
              <a:t> EFFECT ON ACCOUNTING EQUATION</a:t>
            </a:r>
          </a:p>
          <a:p>
            <a:pPr marL="0" indent="0">
              <a:buNone/>
            </a:pPr>
            <a:endParaRPr lang="en-ZA" b="1" i="1" u="sng" dirty="0"/>
          </a:p>
          <a:p>
            <a:pPr marL="0" indent="0">
              <a:buNone/>
            </a:pPr>
            <a:endParaRPr lang="en-ZA" b="1" i="1" u="sng" dirty="0"/>
          </a:p>
          <a:p>
            <a:pPr marL="0" indent="0">
              <a:buNone/>
            </a:pPr>
            <a:endParaRPr lang="en-ZA" b="1" i="1" u="sng" dirty="0"/>
          </a:p>
          <a:p>
            <a:pPr marL="0" indent="0">
              <a:buNone/>
            </a:pPr>
            <a:r>
              <a:rPr lang="en-ZA" b="1" dirty="0">
                <a:solidFill>
                  <a:srgbClr val="FF0000"/>
                </a:solidFill>
              </a:rPr>
              <a:t>  Expense: Interest on loan – Increase (</a:t>
            </a:r>
            <a:r>
              <a:rPr lang="en-ZA" b="1" dirty="0" err="1">
                <a:solidFill>
                  <a:srgbClr val="FF0000"/>
                </a:solidFill>
              </a:rPr>
              <a:t>Eq</a:t>
            </a:r>
            <a:r>
              <a:rPr lang="en-ZA" b="1" dirty="0">
                <a:solidFill>
                  <a:srgbClr val="FF0000"/>
                </a:solidFill>
              </a:rPr>
              <a:t> -); </a:t>
            </a:r>
            <a:r>
              <a:rPr lang="en-ZA" b="1" dirty="0">
                <a:solidFill>
                  <a:srgbClr val="0070C0"/>
                </a:solidFill>
              </a:rPr>
              <a:t>and</a:t>
            </a:r>
            <a:r>
              <a:rPr lang="en-ZA" b="1" dirty="0">
                <a:solidFill>
                  <a:srgbClr val="FF0000"/>
                </a:solidFill>
              </a:rPr>
              <a:t> Liability: Loan – Increase </a:t>
            </a:r>
            <a:endParaRPr lang="en-ZA" b="1" dirty="0"/>
          </a:p>
        </p:txBody>
      </p:sp>
      <p:graphicFrame>
        <p:nvGraphicFramePr>
          <p:cNvPr id="4" name="Table 6">
            <a:extLst>
              <a:ext uri="{FF2B5EF4-FFF2-40B4-BE49-F238E27FC236}">
                <a16:creationId xmlns:a16="http://schemas.microsoft.com/office/drawing/2014/main" xmlns="" id="{047C54B3-C1AB-46C7-A320-8F3E4C36F461}"/>
              </a:ext>
            </a:extLst>
          </p:cNvPr>
          <p:cNvGraphicFramePr>
            <a:graphicFrameLocks noGrp="1"/>
          </p:cNvGraphicFramePr>
          <p:nvPr>
            <p:extLst>
              <p:ext uri="{D42A27DB-BD31-4B8C-83A1-F6EECF244321}">
                <p14:modId xmlns:p14="http://schemas.microsoft.com/office/powerpoint/2010/main" val="641885125"/>
              </p:ext>
            </p:extLst>
          </p:nvPr>
        </p:nvGraphicFramePr>
        <p:xfrm>
          <a:off x="355599" y="666124"/>
          <a:ext cx="8859520" cy="741680"/>
        </p:xfrm>
        <a:graphic>
          <a:graphicData uri="http://schemas.openxmlformats.org/drawingml/2006/table">
            <a:tbl>
              <a:tblPr firstRow="1" bandRow="1">
                <a:tableStyleId>{5C22544A-7EE6-4342-B048-85BDC9FD1C3A}</a:tableStyleId>
              </a:tblPr>
              <a:tblGrid>
                <a:gridCol w="3688080">
                  <a:extLst>
                    <a:ext uri="{9D8B030D-6E8A-4147-A177-3AD203B41FA5}">
                      <a16:colId xmlns:a16="http://schemas.microsoft.com/office/drawing/2014/main" xmlns="" val="3716037096"/>
                    </a:ext>
                  </a:extLst>
                </a:gridCol>
                <a:gridCol w="3657600">
                  <a:extLst>
                    <a:ext uri="{9D8B030D-6E8A-4147-A177-3AD203B41FA5}">
                      <a16:colId xmlns:a16="http://schemas.microsoft.com/office/drawing/2014/main" xmlns="" val="3893297791"/>
                    </a:ext>
                  </a:extLst>
                </a:gridCol>
                <a:gridCol w="1513840">
                  <a:extLst>
                    <a:ext uri="{9D8B030D-6E8A-4147-A177-3AD203B41FA5}">
                      <a16:colId xmlns:a16="http://schemas.microsoft.com/office/drawing/2014/main" xmlns="" val="2357998440"/>
                    </a:ext>
                  </a:extLst>
                </a:gridCol>
              </a:tblGrid>
              <a:tr h="370840">
                <a:tc>
                  <a:txBody>
                    <a:bodyPr/>
                    <a:lstStyle/>
                    <a:p>
                      <a:pPr algn="ctr"/>
                      <a:r>
                        <a:rPr lang="en-ZA" dirty="0"/>
                        <a:t>ACCOUNT DEBITED</a:t>
                      </a:r>
                    </a:p>
                  </a:txBody>
                  <a:tcPr/>
                </a:tc>
                <a:tc>
                  <a:txBody>
                    <a:bodyPr/>
                    <a:lstStyle/>
                    <a:p>
                      <a:pPr algn="ctr"/>
                      <a:r>
                        <a:rPr lang="en-ZA" dirty="0"/>
                        <a:t>ACCOUNT CREDITED</a:t>
                      </a:r>
                    </a:p>
                  </a:txBody>
                  <a:tcPr/>
                </a:tc>
                <a:tc>
                  <a:txBody>
                    <a:bodyPr/>
                    <a:lstStyle/>
                    <a:p>
                      <a:pPr algn="ctr"/>
                      <a:r>
                        <a:rPr lang="en-ZA" dirty="0"/>
                        <a:t>AMOUNT</a:t>
                      </a:r>
                    </a:p>
                  </a:txBody>
                  <a:tcPr/>
                </a:tc>
                <a:extLst>
                  <a:ext uri="{0D108BD9-81ED-4DB2-BD59-A6C34878D82A}">
                    <a16:rowId xmlns:a16="http://schemas.microsoft.com/office/drawing/2014/main" xmlns="" val="2626850322"/>
                  </a:ext>
                </a:extLst>
              </a:tr>
              <a:tr h="370840">
                <a:tc>
                  <a:txBody>
                    <a:bodyPr/>
                    <a:lstStyle/>
                    <a:p>
                      <a:r>
                        <a:rPr lang="en-ZA" dirty="0"/>
                        <a:t>Telephone</a:t>
                      </a:r>
                    </a:p>
                  </a:txBody>
                  <a:tcPr/>
                </a:tc>
                <a:tc>
                  <a:txBody>
                    <a:bodyPr/>
                    <a:lstStyle/>
                    <a:p>
                      <a:r>
                        <a:rPr lang="en-ZA" dirty="0"/>
                        <a:t>Accrued Expenses</a:t>
                      </a:r>
                    </a:p>
                  </a:txBody>
                  <a:tcPr/>
                </a:tc>
                <a:tc>
                  <a:txBody>
                    <a:bodyPr/>
                    <a:lstStyle/>
                    <a:p>
                      <a:pPr algn="r"/>
                      <a:r>
                        <a:rPr lang="en-ZA" dirty="0"/>
                        <a:t>400</a:t>
                      </a:r>
                    </a:p>
                  </a:txBody>
                  <a:tcPr/>
                </a:tc>
                <a:extLst>
                  <a:ext uri="{0D108BD9-81ED-4DB2-BD59-A6C34878D82A}">
                    <a16:rowId xmlns:a16="http://schemas.microsoft.com/office/drawing/2014/main" xmlns="" val="3292790449"/>
                  </a:ext>
                </a:extLst>
              </a:tr>
            </a:tbl>
          </a:graphicData>
        </a:graphic>
      </p:graphicFrame>
      <p:graphicFrame>
        <p:nvGraphicFramePr>
          <p:cNvPr id="5" name="Table 8">
            <a:extLst>
              <a:ext uri="{FF2B5EF4-FFF2-40B4-BE49-F238E27FC236}">
                <a16:creationId xmlns:a16="http://schemas.microsoft.com/office/drawing/2014/main" xmlns="" id="{65F1447A-7AC3-413D-AEC5-ABDD8C0BC26E}"/>
              </a:ext>
            </a:extLst>
          </p:cNvPr>
          <p:cNvGraphicFramePr>
            <a:graphicFrameLocks noGrp="1"/>
          </p:cNvGraphicFramePr>
          <p:nvPr>
            <p:extLst>
              <p:ext uri="{D42A27DB-BD31-4B8C-83A1-F6EECF244321}">
                <p14:modId xmlns:p14="http://schemas.microsoft.com/office/powerpoint/2010/main" val="2816216198"/>
              </p:ext>
            </p:extLst>
          </p:nvPr>
        </p:nvGraphicFramePr>
        <p:xfrm>
          <a:off x="355600" y="1917699"/>
          <a:ext cx="8859521" cy="1010920"/>
        </p:xfrm>
        <a:graphic>
          <a:graphicData uri="http://schemas.openxmlformats.org/drawingml/2006/table">
            <a:tbl>
              <a:tblPr firstRow="1" bandRow="1">
                <a:tableStyleId>{5C22544A-7EE6-4342-B048-85BDC9FD1C3A}</a:tableStyleId>
              </a:tblPr>
              <a:tblGrid>
                <a:gridCol w="1036321">
                  <a:extLst>
                    <a:ext uri="{9D8B030D-6E8A-4147-A177-3AD203B41FA5}">
                      <a16:colId xmlns:a16="http://schemas.microsoft.com/office/drawing/2014/main" xmlns="" val="2203177064"/>
                    </a:ext>
                  </a:extLst>
                </a:gridCol>
                <a:gridCol w="2082799">
                  <a:extLst>
                    <a:ext uri="{9D8B030D-6E8A-4147-A177-3AD203B41FA5}">
                      <a16:colId xmlns:a16="http://schemas.microsoft.com/office/drawing/2014/main" xmlns="" val="1006613461"/>
                    </a:ext>
                  </a:extLst>
                </a:gridCol>
                <a:gridCol w="1818640">
                  <a:extLst>
                    <a:ext uri="{9D8B030D-6E8A-4147-A177-3AD203B41FA5}">
                      <a16:colId xmlns:a16="http://schemas.microsoft.com/office/drawing/2014/main" xmlns="" val="3783727645"/>
                    </a:ext>
                  </a:extLst>
                </a:gridCol>
                <a:gridCol w="1849120">
                  <a:extLst>
                    <a:ext uri="{9D8B030D-6E8A-4147-A177-3AD203B41FA5}">
                      <a16:colId xmlns:a16="http://schemas.microsoft.com/office/drawing/2014/main" xmlns="" val="3817576030"/>
                    </a:ext>
                  </a:extLst>
                </a:gridCol>
                <a:gridCol w="690880">
                  <a:extLst>
                    <a:ext uri="{9D8B030D-6E8A-4147-A177-3AD203B41FA5}">
                      <a16:colId xmlns:a16="http://schemas.microsoft.com/office/drawing/2014/main" xmlns="" val="3840586211"/>
                    </a:ext>
                  </a:extLst>
                </a:gridCol>
                <a:gridCol w="670560">
                  <a:extLst>
                    <a:ext uri="{9D8B030D-6E8A-4147-A177-3AD203B41FA5}">
                      <a16:colId xmlns:a16="http://schemas.microsoft.com/office/drawing/2014/main" xmlns="" val="895979110"/>
                    </a:ext>
                  </a:extLst>
                </a:gridCol>
                <a:gridCol w="711201">
                  <a:extLst>
                    <a:ext uri="{9D8B030D-6E8A-4147-A177-3AD203B41FA5}">
                      <a16:colId xmlns:a16="http://schemas.microsoft.com/office/drawing/2014/main" xmlns="" val="672701716"/>
                    </a:ext>
                  </a:extLst>
                </a:gridCol>
              </a:tblGrid>
              <a:tr h="370840">
                <a:tc>
                  <a:txBody>
                    <a:bodyPr/>
                    <a:lstStyle/>
                    <a:p>
                      <a:pPr algn="ctr"/>
                      <a:r>
                        <a:rPr lang="en-ZA" dirty="0"/>
                        <a:t>Journal</a:t>
                      </a:r>
                    </a:p>
                  </a:txBody>
                  <a:tcPr/>
                </a:tc>
                <a:tc>
                  <a:txBody>
                    <a:bodyPr/>
                    <a:lstStyle/>
                    <a:p>
                      <a:pPr algn="ctr"/>
                      <a:r>
                        <a:rPr lang="en-ZA" dirty="0"/>
                        <a:t>Source document</a:t>
                      </a:r>
                    </a:p>
                  </a:txBody>
                  <a:tcPr/>
                </a:tc>
                <a:tc>
                  <a:txBody>
                    <a:bodyPr/>
                    <a:lstStyle/>
                    <a:p>
                      <a:pPr algn="ctr"/>
                      <a:r>
                        <a:rPr lang="en-ZA" dirty="0"/>
                        <a:t>Account Debit</a:t>
                      </a:r>
                    </a:p>
                  </a:txBody>
                  <a:tcPr/>
                </a:tc>
                <a:tc>
                  <a:txBody>
                    <a:bodyPr/>
                    <a:lstStyle/>
                    <a:p>
                      <a:pPr algn="ctr"/>
                      <a:r>
                        <a:rPr lang="en-ZA" dirty="0"/>
                        <a:t>Account Credit</a:t>
                      </a:r>
                    </a:p>
                  </a:txBody>
                  <a:tcPr/>
                </a:tc>
                <a:tc>
                  <a:txBody>
                    <a:bodyPr/>
                    <a:lstStyle/>
                    <a:p>
                      <a:pPr algn="ctr"/>
                      <a:r>
                        <a:rPr lang="en-ZA" dirty="0"/>
                        <a:t>A</a:t>
                      </a:r>
                    </a:p>
                  </a:txBody>
                  <a:tcPr/>
                </a:tc>
                <a:tc>
                  <a:txBody>
                    <a:bodyPr/>
                    <a:lstStyle/>
                    <a:p>
                      <a:pPr algn="ctr"/>
                      <a:r>
                        <a:rPr lang="en-ZA" dirty="0"/>
                        <a:t>E</a:t>
                      </a:r>
                    </a:p>
                  </a:txBody>
                  <a:tcPr/>
                </a:tc>
                <a:tc>
                  <a:txBody>
                    <a:bodyPr/>
                    <a:lstStyle/>
                    <a:p>
                      <a:pPr algn="ctr"/>
                      <a:r>
                        <a:rPr lang="en-ZA" dirty="0"/>
                        <a:t>L</a:t>
                      </a:r>
                    </a:p>
                  </a:txBody>
                  <a:tcPr/>
                </a:tc>
                <a:extLst>
                  <a:ext uri="{0D108BD9-81ED-4DB2-BD59-A6C34878D82A}">
                    <a16:rowId xmlns:a16="http://schemas.microsoft.com/office/drawing/2014/main" xmlns="" val="1235497912"/>
                  </a:ext>
                </a:extLst>
              </a:tr>
              <a:tr h="370840">
                <a:tc>
                  <a:txBody>
                    <a:bodyPr/>
                    <a:lstStyle/>
                    <a:p>
                      <a:r>
                        <a:rPr lang="en-ZA" dirty="0"/>
                        <a:t>GJ</a:t>
                      </a:r>
                    </a:p>
                  </a:txBody>
                  <a:tcPr/>
                </a:tc>
                <a:tc>
                  <a:txBody>
                    <a:bodyPr/>
                    <a:lstStyle/>
                    <a:p>
                      <a:r>
                        <a:rPr lang="en-ZA" dirty="0"/>
                        <a:t>Journal Voucher</a:t>
                      </a:r>
                    </a:p>
                  </a:txBody>
                  <a:tcPr/>
                </a:tc>
                <a:tc>
                  <a:txBody>
                    <a:bodyPr/>
                    <a:lstStyle/>
                    <a:p>
                      <a:r>
                        <a:rPr lang="en-ZA" dirty="0"/>
                        <a:t>Telephone</a:t>
                      </a:r>
                    </a:p>
                  </a:txBody>
                  <a:tcPr/>
                </a:tc>
                <a:tc>
                  <a:txBody>
                    <a:bodyPr/>
                    <a:lstStyle/>
                    <a:p>
                      <a:r>
                        <a:rPr lang="en-ZA" dirty="0"/>
                        <a:t>Accrued Expenses</a:t>
                      </a:r>
                    </a:p>
                  </a:txBody>
                  <a:tcPr/>
                </a:tc>
                <a:tc>
                  <a:txBody>
                    <a:bodyPr/>
                    <a:lstStyle/>
                    <a:p>
                      <a:pPr algn="ctr"/>
                      <a:r>
                        <a:rPr lang="en-ZA" dirty="0"/>
                        <a:t>0</a:t>
                      </a:r>
                    </a:p>
                  </a:txBody>
                  <a:tcPr/>
                </a:tc>
                <a:tc>
                  <a:txBody>
                    <a:bodyPr/>
                    <a:lstStyle/>
                    <a:p>
                      <a:pPr algn="ctr"/>
                      <a:r>
                        <a:rPr lang="en-ZA" dirty="0"/>
                        <a:t>-</a:t>
                      </a:r>
                    </a:p>
                  </a:txBody>
                  <a:tcPr/>
                </a:tc>
                <a:tc>
                  <a:txBody>
                    <a:bodyPr/>
                    <a:lstStyle/>
                    <a:p>
                      <a:pPr algn="ctr"/>
                      <a:r>
                        <a:rPr lang="en-ZA" dirty="0"/>
                        <a:t>+</a:t>
                      </a:r>
                    </a:p>
                  </a:txBody>
                  <a:tcPr/>
                </a:tc>
                <a:extLst>
                  <a:ext uri="{0D108BD9-81ED-4DB2-BD59-A6C34878D82A}">
                    <a16:rowId xmlns:a16="http://schemas.microsoft.com/office/drawing/2014/main" xmlns="" val="989035721"/>
                  </a:ext>
                </a:extLst>
              </a:tr>
            </a:tbl>
          </a:graphicData>
        </a:graphic>
      </p:graphicFrame>
      <p:graphicFrame>
        <p:nvGraphicFramePr>
          <p:cNvPr id="6" name="Table 8">
            <a:extLst>
              <a:ext uri="{FF2B5EF4-FFF2-40B4-BE49-F238E27FC236}">
                <a16:creationId xmlns:a16="http://schemas.microsoft.com/office/drawing/2014/main" xmlns="" id="{186961F3-BFD1-45A4-A868-26AB206DEFC1}"/>
              </a:ext>
            </a:extLst>
          </p:cNvPr>
          <p:cNvGraphicFramePr>
            <a:graphicFrameLocks noGrp="1"/>
          </p:cNvGraphicFramePr>
          <p:nvPr>
            <p:extLst>
              <p:ext uri="{D42A27DB-BD31-4B8C-83A1-F6EECF244321}">
                <p14:modId xmlns:p14="http://schemas.microsoft.com/office/powerpoint/2010/main" val="3262139772"/>
              </p:ext>
            </p:extLst>
          </p:nvPr>
        </p:nvGraphicFramePr>
        <p:xfrm>
          <a:off x="355599" y="4911716"/>
          <a:ext cx="8859521" cy="1280160"/>
        </p:xfrm>
        <a:graphic>
          <a:graphicData uri="http://schemas.openxmlformats.org/drawingml/2006/table">
            <a:tbl>
              <a:tblPr firstRow="1" bandRow="1">
                <a:tableStyleId>{5C22544A-7EE6-4342-B048-85BDC9FD1C3A}</a:tableStyleId>
              </a:tblPr>
              <a:tblGrid>
                <a:gridCol w="1036321">
                  <a:extLst>
                    <a:ext uri="{9D8B030D-6E8A-4147-A177-3AD203B41FA5}">
                      <a16:colId xmlns:a16="http://schemas.microsoft.com/office/drawing/2014/main" xmlns="" val="2203177064"/>
                    </a:ext>
                  </a:extLst>
                </a:gridCol>
                <a:gridCol w="1412240">
                  <a:extLst>
                    <a:ext uri="{9D8B030D-6E8A-4147-A177-3AD203B41FA5}">
                      <a16:colId xmlns:a16="http://schemas.microsoft.com/office/drawing/2014/main" xmlns="" val="1006613461"/>
                    </a:ext>
                  </a:extLst>
                </a:gridCol>
                <a:gridCol w="2275840">
                  <a:extLst>
                    <a:ext uri="{9D8B030D-6E8A-4147-A177-3AD203B41FA5}">
                      <a16:colId xmlns:a16="http://schemas.microsoft.com/office/drawing/2014/main" xmlns="" val="3783727645"/>
                    </a:ext>
                  </a:extLst>
                </a:gridCol>
                <a:gridCol w="1808480">
                  <a:extLst>
                    <a:ext uri="{9D8B030D-6E8A-4147-A177-3AD203B41FA5}">
                      <a16:colId xmlns:a16="http://schemas.microsoft.com/office/drawing/2014/main" xmlns="" val="3817576030"/>
                    </a:ext>
                  </a:extLst>
                </a:gridCol>
                <a:gridCol w="812800">
                  <a:extLst>
                    <a:ext uri="{9D8B030D-6E8A-4147-A177-3AD203B41FA5}">
                      <a16:colId xmlns:a16="http://schemas.microsoft.com/office/drawing/2014/main" xmlns="" val="3840586211"/>
                    </a:ext>
                  </a:extLst>
                </a:gridCol>
                <a:gridCol w="833120">
                  <a:extLst>
                    <a:ext uri="{9D8B030D-6E8A-4147-A177-3AD203B41FA5}">
                      <a16:colId xmlns:a16="http://schemas.microsoft.com/office/drawing/2014/main" xmlns="" val="895979110"/>
                    </a:ext>
                  </a:extLst>
                </a:gridCol>
                <a:gridCol w="680720">
                  <a:extLst>
                    <a:ext uri="{9D8B030D-6E8A-4147-A177-3AD203B41FA5}">
                      <a16:colId xmlns:a16="http://schemas.microsoft.com/office/drawing/2014/main" xmlns="" val="672701716"/>
                    </a:ext>
                  </a:extLst>
                </a:gridCol>
              </a:tblGrid>
              <a:tr h="370840">
                <a:tc>
                  <a:txBody>
                    <a:bodyPr/>
                    <a:lstStyle/>
                    <a:p>
                      <a:pPr algn="ctr"/>
                      <a:r>
                        <a:rPr lang="en-ZA" dirty="0"/>
                        <a:t>Journal</a:t>
                      </a:r>
                    </a:p>
                  </a:txBody>
                  <a:tcPr/>
                </a:tc>
                <a:tc>
                  <a:txBody>
                    <a:bodyPr/>
                    <a:lstStyle/>
                    <a:p>
                      <a:pPr algn="ctr"/>
                      <a:r>
                        <a:rPr lang="en-ZA" dirty="0"/>
                        <a:t>Source document</a:t>
                      </a:r>
                    </a:p>
                  </a:txBody>
                  <a:tcPr/>
                </a:tc>
                <a:tc>
                  <a:txBody>
                    <a:bodyPr/>
                    <a:lstStyle/>
                    <a:p>
                      <a:pPr algn="ctr"/>
                      <a:r>
                        <a:rPr lang="en-ZA" dirty="0"/>
                        <a:t>Account Debit</a:t>
                      </a:r>
                    </a:p>
                  </a:txBody>
                  <a:tcPr/>
                </a:tc>
                <a:tc>
                  <a:txBody>
                    <a:bodyPr/>
                    <a:lstStyle/>
                    <a:p>
                      <a:pPr algn="ctr"/>
                      <a:r>
                        <a:rPr lang="en-ZA" dirty="0"/>
                        <a:t>Account Credit</a:t>
                      </a:r>
                    </a:p>
                  </a:txBody>
                  <a:tcPr/>
                </a:tc>
                <a:tc>
                  <a:txBody>
                    <a:bodyPr/>
                    <a:lstStyle/>
                    <a:p>
                      <a:pPr algn="ctr"/>
                      <a:r>
                        <a:rPr lang="en-ZA" dirty="0"/>
                        <a:t>A</a:t>
                      </a:r>
                    </a:p>
                  </a:txBody>
                  <a:tcPr/>
                </a:tc>
                <a:tc>
                  <a:txBody>
                    <a:bodyPr/>
                    <a:lstStyle/>
                    <a:p>
                      <a:pPr algn="ctr"/>
                      <a:r>
                        <a:rPr lang="en-ZA" dirty="0"/>
                        <a:t>E</a:t>
                      </a:r>
                    </a:p>
                  </a:txBody>
                  <a:tcPr/>
                </a:tc>
                <a:tc>
                  <a:txBody>
                    <a:bodyPr/>
                    <a:lstStyle/>
                    <a:p>
                      <a:pPr algn="ctr"/>
                      <a:r>
                        <a:rPr lang="en-ZA" dirty="0"/>
                        <a:t>L</a:t>
                      </a:r>
                    </a:p>
                  </a:txBody>
                  <a:tcPr/>
                </a:tc>
                <a:extLst>
                  <a:ext uri="{0D108BD9-81ED-4DB2-BD59-A6C34878D82A}">
                    <a16:rowId xmlns:a16="http://schemas.microsoft.com/office/drawing/2014/main" xmlns="" val="1235497912"/>
                  </a:ext>
                </a:extLst>
              </a:tr>
              <a:tr h="370840">
                <a:tc>
                  <a:txBody>
                    <a:bodyPr/>
                    <a:lstStyle/>
                    <a:p>
                      <a:r>
                        <a:rPr lang="en-ZA" dirty="0"/>
                        <a:t>GJ</a:t>
                      </a:r>
                    </a:p>
                  </a:txBody>
                  <a:tcPr/>
                </a:tc>
                <a:tc>
                  <a:txBody>
                    <a:bodyPr/>
                    <a:lstStyle/>
                    <a:p>
                      <a:r>
                        <a:rPr lang="en-ZA" dirty="0"/>
                        <a:t>Journal Voucher</a:t>
                      </a:r>
                    </a:p>
                  </a:txBody>
                  <a:tcPr/>
                </a:tc>
                <a:tc>
                  <a:txBody>
                    <a:bodyPr/>
                    <a:lstStyle/>
                    <a:p>
                      <a:r>
                        <a:rPr lang="en-ZA" dirty="0"/>
                        <a:t>Interest on loan</a:t>
                      </a:r>
                    </a:p>
                  </a:txBody>
                  <a:tcPr/>
                </a:tc>
                <a:tc>
                  <a:txBody>
                    <a:bodyPr/>
                    <a:lstStyle/>
                    <a:p>
                      <a:r>
                        <a:rPr lang="en-ZA" dirty="0"/>
                        <a:t>Loan</a:t>
                      </a:r>
                    </a:p>
                  </a:txBody>
                  <a:tcPr/>
                </a:tc>
                <a:tc>
                  <a:txBody>
                    <a:bodyPr/>
                    <a:lstStyle/>
                    <a:p>
                      <a:pPr algn="ctr"/>
                      <a:r>
                        <a:rPr lang="en-ZA" dirty="0"/>
                        <a:t>0</a:t>
                      </a:r>
                    </a:p>
                  </a:txBody>
                  <a:tcPr/>
                </a:tc>
                <a:tc>
                  <a:txBody>
                    <a:bodyPr/>
                    <a:lstStyle/>
                    <a:p>
                      <a:pPr algn="ctr"/>
                      <a:r>
                        <a:rPr lang="en-ZA" dirty="0"/>
                        <a:t>-</a:t>
                      </a:r>
                    </a:p>
                  </a:txBody>
                  <a:tcPr/>
                </a:tc>
                <a:tc>
                  <a:txBody>
                    <a:bodyPr/>
                    <a:lstStyle/>
                    <a:p>
                      <a:pPr algn="ctr"/>
                      <a:r>
                        <a:rPr lang="en-ZA" dirty="0"/>
                        <a:t>+</a:t>
                      </a:r>
                    </a:p>
                  </a:txBody>
                  <a:tcPr/>
                </a:tc>
                <a:extLst>
                  <a:ext uri="{0D108BD9-81ED-4DB2-BD59-A6C34878D82A}">
                    <a16:rowId xmlns:a16="http://schemas.microsoft.com/office/drawing/2014/main" xmlns="" val="989035721"/>
                  </a:ext>
                </a:extLst>
              </a:tr>
            </a:tbl>
          </a:graphicData>
        </a:graphic>
      </p:graphicFrame>
      <p:graphicFrame>
        <p:nvGraphicFramePr>
          <p:cNvPr id="7" name="Table 6">
            <a:extLst>
              <a:ext uri="{FF2B5EF4-FFF2-40B4-BE49-F238E27FC236}">
                <a16:creationId xmlns:a16="http://schemas.microsoft.com/office/drawing/2014/main" xmlns="" id="{61578994-4A2F-4DF5-9124-4211E11C984A}"/>
              </a:ext>
            </a:extLst>
          </p:cNvPr>
          <p:cNvGraphicFramePr>
            <a:graphicFrameLocks noGrp="1"/>
          </p:cNvGraphicFramePr>
          <p:nvPr>
            <p:extLst>
              <p:ext uri="{D42A27DB-BD31-4B8C-83A1-F6EECF244321}">
                <p14:modId xmlns:p14="http://schemas.microsoft.com/office/powerpoint/2010/main" val="2680073889"/>
              </p:ext>
            </p:extLst>
          </p:nvPr>
        </p:nvGraphicFramePr>
        <p:xfrm>
          <a:off x="355599" y="3874753"/>
          <a:ext cx="8859520" cy="741680"/>
        </p:xfrm>
        <a:graphic>
          <a:graphicData uri="http://schemas.openxmlformats.org/drawingml/2006/table">
            <a:tbl>
              <a:tblPr firstRow="1" bandRow="1">
                <a:tableStyleId>{5C22544A-7EE6-4342-B048-85BDC9FD1C3A}</a:tableStyleId>
              </a:tblPr>
              <a:tblGrid>
                <a:gridCol w="3688080">
                  <a:extLst>
                    <a:ext uri="{9D8B030D-6E8A-4147-A177-3AD203B41FA5}">
                      <a16:colId xmlns:a16="http://schemas.microsoft.com/office/drawing/2014/main" xmlns="" val="3716037096"/>
                    </a:ext>
                  </a:extLst>
                </a:gridCol>
                <a:gridCol w="3657600">
                  <a:extLst>
                    <a:ext uri="{9D8B030D-6E8A-4147-A177-3AD203B41FA5}">
                      <a16:colId xmlns:a16="http://schemas.microsoft.com/office/drawing/2014/main" xmlns="" val="3893297791"/>
                    </a:ext>
                  </a:extLst>
                </a:gridCol>
                <a:gridCol w="1513840">
                  <a:extLst>
                    <a:ext uri="{9D8B030D-6E8A-4147-A177-3AD203B41FA5}">
                      <a16:colId xmlns:a16="http://schemas.microsoft.com/office/drawing/2014/main" xmlns="" val="2357998440"/>
                    </a:ext>
                  </a:extLst>
                </a:gridCol>
              </a:tblGrid>
              <a:tr h="370840">
                <a:tc>
                  <a:txBody>
                    <a:bodyPr/>
                    <a:lstStyle/>
                    <a:p>
                      <a:pPr algn="ctr"/>
                      <a:r>
                        <a:rPr lang="en-ZA" dirty="0"/>
                        <a:t>ACCOUNT DEBITED</a:t>
                      </a:r>
                    </a:p>
                  </a:txBody>
                  <a:tcPr/>
                </a:tc>
                <a:tc>
                  <a:txBody>
                    <a:bodyPr/>
                    <a:lstStyle/>
                    <a:p>
                      <a:pPr algn="ctr"/>
                      <a:r>
                        <a:rPr lang="en-ZA" dirty="0"/>
                        <a:t>ACCOUNT CREDITED</a:t>
                      </a:r>
                    </a:p>
                  </a:txBody>
                  <a:tcPr/>
                </a:tc>
                <a:tc>
                  <a:txBody>
                    <a:bodyPr/>
                    <a:lstStyle/>
                    <a:p>
                      <a:pPr algn="ctr"/>
                      <a:r>
                        <a:rPr lang="en-ZA" dirty="0"/>
                        <a:t>AMOUNT</a:t>
                      </a:r>
                    </a:p>
                  </a:txBody>
                  <a:tcPr/>
                </a:tc>
                <a:extLst>
                  <a:ext uri="{0D108BD9-81ED-4DB2-BD59-A6C34878D82A}">
                    <a16:rowId xmlns:a16="http://schemas.microsoft.com/office/drawing/2014/main" xmlns="" val="2626850322"/>
                  </a:ext>
                </a:extLst>
              </a:tr>
              <a:tr h="370840">
                <a:tc>
                  <a:txBody>
                    <a:bodyPr/>
                    <a:lstStyle/>
                    <a:p>
                      <a:r>
                        <a:rPr lang="en-ZA" dirty="0"/>
                        <a:t>Interest on loan</a:t>
                      </a:r>
                    </a:p>
                  </a:txBody>
                  <a:tcPr/>
                </a:tc>
                <a:tc>
                  <a:txBody>
                    <a:bodyPr/>
                    <a:lstStyle/>
                    <a:p>
                      <a:r>
                        <a:rPr lang="en-ZA" dirty="0"/>
                        <a:t>Loan</a:t>
                      </a:r>
                    </a:p>
                  </a:txBody>
                  <a:tcPr/>
                </a:tc>
                <a:tc>
                  <a:txBody>
                    <a:bodyPr/>
                    <a:lstStyle/>
                    <a:p>
                      <a:pPr algn="r"/>
                      <a:r>
                        <a:rPr lang="en-ZA" dirty="0"/>
                        <a:t>R8 025</a:t>
                      </a:r>
                    </a:p>
                  </a:txBody>
                  <a:tcPr/>
                </a:tc>
                <a:extLst>
                  <a:ext uri="{0D108BD9-81ED-4DB2-BD59-A6C34878D82A}">
                    <a16:rowId xmlns:a16="http://schemas.microsoft.com/office/drawing/2014/main" xmlns="" val="3292790449"/>
                  </a:ext>
                </a:extLst>
              </a:tr>
            </a:tbl>
          </a:graphicData>
        </a:graphic>
      </p:graphicFrame>
    </p:spTree>
    <p:extLst>
      <p:ext uri="{BB962C8B-B14F-4D97-AF65-F5344CB8AC3E}">
        <p14:creationId xmlns:p14="http://schemas.microsoft.com/office/powerpoint/2010/main" val="3291254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D03C5AB-B513-4C0E-A3BB-8188C9A849DD}"/>
              </a:ext>
            </a:extLst>
          </p:cNvPr>
          <p:cNvSpPr>
            <a:spLocks noGrp="1"/>
          </p:cNvSpPr>
          <p:nvPr>
            <p:ph idx="1"/>
          </p:nvPr>
        </p:nvSpPr>
        <p:spPr>
          <a:xfrm>
            <a:off x="193040" y="0"/>
            <a:ext cx="10078720" cy="6857999"/>
          </a:xfrm>
        </p:spPr>
        <p:txBody>
          <a:bodyPr>
            <a:noAutofit/>
          </a:bodyPr>
          <a:lstStyle/>
          <a:p>
            <a:pPr marL="0" indent="0">
              <a:buNone/>
            </a:pPr>
            <a:r>
              <a:rPr lang="en-ZA" b="1" i="1" u="sng" dirty="0">
                <a:solidFill>
                  <a:schemeClr val="tx1"/>
                </a:solidFill>
              </a:rPr>
              <a:t>ADJUSTMENT 13</a:t>
            </a:r>
            <a:r>
              <a:rPr lang="en-ZA" b="1" i="1" dirty="0">
                <a:solidFill>
                  <a:schemeClr val="tx1"/>
                </a:solidFill>
              </a:rPr>
              <a:t>:</a:t>
            </a:r>
          </a:p>
          <a:p>
            <a:pPr marL="0" indent="0">
              <a:buNone/>
            </a:pPr>
            <a:r>
              <a:rPr lang="en-ZA" dirty="0">
                <a:solidFill>
                  <a:schemeClr val="tx1"/>
                </a:solidFill>
              </a:rPr>
              <a:t>Depreciation is calculated at 15% p.a. on cost of Vehicles and 10% p.a. on carrying value of Equipment. </a:t>
            </a:r>
          </a:p>
          <a:p>
            <a:pPr marL="0" indent="0">
              <a:buNone/>
            </a:pPr>
            <a:r>
              <a:rPr lang="en-ZA" dirty="0">
                <a:solidFill>
                  <a:schemeClr val="tx1"/>
                </a:solidFill>
              </a:rPr>
              <a:t> </a:t>
            </a:r>
            <a:r>
              <a:rPr lang="en-ZA" b="1" dirty="0" err="1">
                <a:solidFill>
                  <a:schemeClr val="tx1"/>
                </a:solidFill>
              </a:rPr>
              <a:t>Veh</a:t>
            </a:r>
            <a:r>
              <a:rPr lang="en-ZA" b="1" dirty="0">
                <a:solidFill>
                  <a:schemeClr val="tx1"/>
                </a:solidFill>
              </a:rPr>
              <a:t>: 390 000 – 240 000 = 150 000 x 15% = 22 500 + (240 000 x 15% x 2/12)</a:t>
            </a:r>
            <a:r>
              <a:rPr lang="en-ZA" dirty="0">
                <a:solidFill>
                  <a:schemeClr val="tx1"/>
                </a:solidFill>
              </a:rPr>
              <a:t>												</a:t>
            </a:r>
            <a:r>
              <a:rPr lang="en-ZA" b="1" dirty="0">
                <a:solidFill>
                  <a:schemeClr val="tx1"/>
                </a:solidFill>
              </a:rPr>
              <a:t>= 28 500</a:t>
            </a:r>
          </a:p>
          <a:p>
            <a:pPr marL="0" indent="0">
              <a:buNone/>
            </a:pPr>
            <a:r>
              <a:rPr lang="en-ZA" b="1" dirty="0">
                <a:solidFill>
                  <a:schemeClr val="tx1"/>
                </a:solidFill>
              </a:rPr>
              <a:t>Equipment:  90 000 – 36 920 = 53 080 x 10% = 5 308</a:t>
            </a:r>
          </a:p>
          <a:p>
            <a:pPr marL="0" indent="0">
              <a:buNone/>
            </a:pPr>
            <a:endParaRPr lang="en-ZA" b="1" dirty="0">
              <a:solidFill>
                <a:schemeClr val="tx1"/>
              </a:solidFill>
            </a:endParaRPr>
          </a:p>
          <a:p>
            <a:pPr marL="0" indent="0">
              <a:buNone/>
            </a:pPr>
            <a:endParaRPr lang="en-ZA" b="1" dirty="0">
              <a:solidFill>
                <a:schemeClr val="tx1"/>
              </a:solidFill>
            </a:endParaRPr>
          </a:p>
          <a:p>
            <a:pPr marL="0" indent="0">
              <a:buNone/>
            </a:pPr>
            <a:endParaRPr lang="en-ZA" b="1" dirty="0">
              <a:solidFill>
                <a:schemeClr val="tx1"/>
              </a:solidFill>
            </a:endParaRPr>
          </a:p>
          <a:p>
            <a:pPr marL="0" indent="0">
              <a:buNone/>
            </a:pPr>
            <a:r>
              <a:rPr lang="en-ZA" b="1" dirty="0">
                <a:solidFill>
                  <a:schemeClr val="tx1"/>
                </a:solidFill>
              </a:rPr>
              <a:t>	EFFECT ON ACCOUNTING EQUATION</a:t>
            </a:r>
          </a:p>
          <a:p>
            <a:pPr marL="0" indent="0">
              <a:buNone/>
            </a:pPr>
            <a:endParaRPr lang="en-ZA" b="1" dirty="0">
              <a:solidFill>
                <a:schemeClr val="tx1"/>
              </a:solidFill>
            </a:endParaRPr>
          </a:p>
          <a:p>
            <a:pPr marL="0" indent="0">
              <a:buNone/>
            </a:pPr>
            <a:endParaRPr lang="en-ZA" b="1" dirty="0">
              <a:solidFill>
                <a:schemeClr val="tx1"/>
              </a:solidFill>
            </a:endParaRPr>
          </a:p>
          <a:p>
            <a:pPr marL="0" indent="0">
              <a:buNone/>
            </a:pPr>
            <a:endParaRPr lang="en-ZA" b="1" dirty="0">
              <a:solidFill>
                <a:srgbClr val="FF0000"/>
              </a:solidFill>
            </a:endParaRPr>
          </a:p>
          <a:p>
            <a:pPr marL="0" indent="0">
              <a:buNone/>
            </a:pPr>
            <a:endParaRPr lang="en-ZA" b="1" dirty="0">
              <a:solidFill>
                <a:srgbClr val="FF0000"/>
              </a:solidFill>
            </a:endParaRPr>
          </a:p>
          <a:p>
            <a:pPr marL="0" indent="0">
              <a:buNone/>
            </a:pPr>
            <a:endParaRPr lang="en-ZA" b="1" dirty="0">
              <a:solidFill>
                <a:srgbClr val="FF0000"/>
              </a:solidFill>
            </a:endParaRPr>
          </a:p>
          <a:p>
            <a:pPr marL="0" indent="0">
              <a:buNone/>
            </a:pPr>
            <a:r>
              <a:rPr lang="en-ZA" b="1" dirty="0">
                <a:solidFill>
                  <a:srgbClr val="FF0000"/>
                </a:solidFill>
              </a:rPr>
              <a:t>Expense: Depreciation – Increase (</a:t>
            </a:r>
            <a:r>
              <a:rPr lang="en-ZA" b="1" dirty="0" err="1">
                <a:solidFill>
                  <a:srgbClr val="FF0000"/>
                </a:solidFill>
              </a:rPr>
              <a:t>Eq</a:t>
            </a:r>
            <a:r>
              <a:rPr lang="en-ZA" b="1" dirty="0">
                <a:solidFill>
                  <a:srgbClr val="FF0000"/>
                </a:solidFill>
              </a:rPr>
              <a:t> -); </a:t>
            </a:r>
            <a:r>
              <a:rPr lang="en-ZA" b="1" dirty="0">
                <a:solidFill>
                  <a:srgbClr val="0070C0"/>
                </a:solidFill>
              </a:rPr>
              <a:t>and</a:t>
            </a:r>
            <a:r>
              <a:rPr lang="en-ZA" b="1" dirty="0">
                <a:solidFill>
                  <a:srgbClr val="FF0000"/>
                </a:solidFill>
              </a:rPr>
              <a:t> </a:t>
            </a:r>
            <a:r>
              <a:rPr lang="en-ZA" b="1" u="sng" dirty="0">
                <a:solidFill>
                  <a:srgbClr val="FF0000"/>
                </a:solidFill>
              </a:rPr>
              <a:t>Negative</a:t>
            </a:r>
            <a:r>
              <a:rPr lang="en-ZA" b="1" dirty="0">
                <a:solidFill>
                  <a:srgbClr val="FF0000"/>
                </a:solidFill>
              </a:rPr>
              <a:t> Asset: Accumulated depreciation – Increase </a:t>
            </a:r>
            <a:endParaRPr lang="en-ZA" dirty="0"/>
          </a:p>
          <a:p>
            <a:pPr marL="0" indent="0">
              <a:buNone/>
            </a:pPr>
            <a:endParaRPr lang="en-ZA" dirty="0"/>
          </a:p>
          <a:p>
            <a:pPr marL="0" indent="0">
              <a:buNone/>
            </a:pPr>
            <a:endParaRPr lang="en-ZA" b="1" i="1" u="sng" dirty="0"/>
          </a:p>
          <a:p>
            <a:pPr marL="0" indent="0">
              <a:buNone/>
            </a:pPr>
            <a:endParaRPr lang="en-ZA" b="1" dirty="0"/>
          </a:p>
          <a:p>
            <a:pPr marL="0" indent="0">
              <a:buNone/>
            </a:pPr>
            <a:r>
              <a:rPr lang="en-ZA" b="1" dirty="0"/>
              <a:t> </a:t>
            </a:r>
          </a:p>
          <a:p>
            <a:pPr marL="0" indent="0">
              <a:buNone/>
            </a:pPr>
            <a:endParaRPr lang="en-ZA" b="1" i="1" u="sng" dirty="0"/>
          </a:p>
          <a:p>
            <a:pPr marL="0" indent="0">
              <a:buNone/>
            </a:pPr>
            <a:endParaRPr lang="en-ZA" b="1" i="1" u="sng" dirty="0"/>
          </a:p>
          <a:p>
            <a:pPr marL="0" indent="0">
              <a:buNone/>
            </a:pPr>
            <a:endParaRPr lang="en-ZA" b="1" i="1" u="sng" dirty="0"/>
          </a:p>
          <a:p>
            <a:pPr marL="0" indent="0">
              <a:buNone/>
            </a:pPr>
            <a:r>
              <a:rPr lang="en-ZA" b="1" dirty="0">
                <a:solidFill>
                  <a:srgbClr val="FF0000"/>
                </a:solidFill>
              </a:rPr>
              <a:t>  </a:t>
            </a:r>
            <a:endParaRPr lang="en-ZA" b="1" dirty="0"/>
          </a:p>
        </p:txBody>
      </p:sp>
      <p:graphicFrame>
        <p:nvGraphicFramePr>
          <p:cNvPr id="4" name="Table 6">
            <a:extLst>
              <a:ext uri="{FF2B5EF4-FFF2-40B4-BE49-F238E27FC236}">
                <a16:creationId xmlns:a16="http://schemas.microsoft.com/office/drawing/2014/main" xmlns="" id="{047C54B3-C1AB-46C7-A320-8F3E4C36F461}"/>
              </a:ext>
            </a:extLst>
          </p:cNvPr>
          <p:cNvGraphicFramePr>
            <a:graphicFrameLocks noGrp="1"/>
          </p:cNvGraphicFramePr>
          <p:nvPr>
            <p:extLst>
              <p:ext uri="{D42A27DB-BD31-4B8C-83A1-F6EECF244321}">
                <p14:modId xmlns:p14="http://schemas.microsoft.com/office/powerpoint/2010/main" val="1273195917"/>
              </p:ext>
            </p:extLst>
          </p:nvPr>
        </p:nvGraphicFramePr>
        <p:xfrm>
          <a:off x="396242" y="2128874"/>
          <a:ext cx="8859520" cy="741680"/>
        </p:xfrm>
        <a:graphic>
          <a:graphicData uri="http://schemas.openxmlformats.org/drawingml/2006/table">
            <a:tbl>
              <a:tblPr firstRow="1" bandRow="1">
                <a:tableStyleId>{5C22544A-7EE6-4342-B048-85BDC9FD1C3A}</a:tableStyleId>
              </a:tblPr>
              <a:tblGrid>
                <a:gridCol w="2773678">
                  <a:extLst>
                    <a:ext uri="{9D8B030D-6E8A-4147-A177-3AD203B41FA5}">
                      <a16:colId xmlns:a16="http://schemas.microsoft.com/office/drawing/2014/main" xmlns="" val="3716037096"/>
                    </a:ext>
                  </a:extLst>
                </a:gridCol>
                <a:gridCol w="4572002">
                  <a:extLst>
                    <a:ext uri="{9D8B030D-6E8A-4147-A177-3AD203B41FA5}">
                      <a16:colId xmlns:a16="http://schemas.microsoft.com/office/drawing/2014/main" xmlns="" val="3893297791"/>
                    </a:ext>
                  </a:extLst>
                </a:gridCol>
                <a:gridCol w="1513840">
                  <a:extLst>
                    <a:ext uri="{9D8B030D-6E8A-4147-A177-3AD203B41FA5}">
                      <a16:colId xmlns:a16="http://schemas.microsoft.com/office/drawing/2014/main" xmlns="" val="2357998440"/>
                    </a:ext>
                  </a:extLst>
                </a:gridCol>
              </a:tblGrid>
              <a:tr h="370840">
                <a:tc>
                  <a:txBody>
                    <a:bodyPr/>
                    <a:lstStyle/>
                    <a:p>
                      <a:pPr algn="ctr"/>
                      <a:r>
                        <a:rPr lang="en-ZA" dirty="0"/>
                        <a:t>ACCOUNT DEBITED</a:t>
                      </a:r>
                    </a:p>
                  </a:txBody>
                  <a:tcPr/>
                </a:tc>
                <a:tc>
                  <a:txBody>
                    <a:bodyPr/>
                    <a:lstStyle/>
                    <a:p>
                      <a:pPr algn="ctr"/>
                      <a:r>
                        <a:rPr lang="en-ZA" dirty="0"/>
                        <a:t>ACCOUNT CREDITED</a:t>
                      </a:r>
                    </a:p>
                  </a:txBody>
                  <a:tcPr/>
                </a:tc>
                <a:tc>
                  <a:txBody>
                    <a:bodyPr/>
                    <a:lstStyle/>
                    <a:p>
                      <a:pPr algn="ctr"/>
                      <a:r>
                        <a:rPr lang="en-ZA" dirty="0"/>
                        <a:t>AMOUNT</a:t>
                      </a:r>
                    </a:p>
                  </a:txBody>
                  <a:tcPr/>
                </a:tc>
                <a:extLst>
                  <a:ext uri="{0D108BD9-81ED-4DB2-BD59-A6C34878D82A}">
                    <a16:rowId xmlns:a16="http://schemas.microsoft.com/office/drawing/2014/main" xmlns="" val="2626850322"/>
                  </a:ext>
                </a:extLst>
              </a:tr>
              <a:tr h="370840">
                <a:tc>
                  <a:txBody>
                    <a:bodyPr/>
                    <a:lstStyle/>
                    <a:p>
                      <a:r>
                        <a:rPr lang="en-ZA" dirty="0"/>
                        <a:t>Depreciation</a:t>
                      </a:r>
                    </a:p>
                  </a:txBody>
                  <a:tcPr/>
                </a:tc>
                <a:tc>
                  <a:txBody>
                    <a:bodyPr/>
                    <a:lstStyle/>
                    <a:p>
                      <a:r>
                        <a:rPr lang="en-ZA" dirty="0"/>
                        <a:t>Accumulated depreciation on Vehicles </a:t>
                      </a:r>
                    </a:p>
                  </a:txBody>
                  <a:tcPr/>
                </a:tc>
                <a:tc>
                  <a:txBody>
                    <a:bodyPr/>
                    <a:lstStyle/>
                    <a:p>
                      <a:pPr algn="r"/>
                      <a:r>
                        <a:rPr lang="en-ZA" dirty="0"/>
                        <a:t>28 500</a:t>
                      </a:r>
                    </a:p>
                  </a:txBody>
                  <a:tcPr/>
                </a:tc>
                <a:extLst>
                  <a:ext uri="{0D108BD9-81ED-4DB2-BD59-A6C34878D82A}">
                    <a16:rowId xmlns:a16="http://schemas.microsoft.com/office/drawing/2014/main" xmlns="" val="3292790449"/>
                  </a:ext>
                </a:extLst>
              </a:tr>
            </a:tbl>
          </a:graphicData>
        </a:graphic>
      </p:graphicFrame>
      <p:graphicFrame>
        <p:nvGraphicFramePr>
          <p:cNvPr id="5" name="Table 8">
            <a:extLst>
              <a:ext uri="{FF2B5EF4-FFF2-40B4-BE49-F238E27FC236}">
                <a16:creationId xmlns:a16="http://schemas.microsoft.com/office/drawing/2014/main" xmlns="" id="{65F1447A-7AC3-413D-AEC5-ABDD8C0BC26E}"/>
              </a:ext>
            </a:extLst>
          </p:cNvPr>
          <p:cNvGraphicFramePr>
            <a:graphicFrameLocks noGrp="1"/>
          </p:cNvGraphicFramePr>
          <p:nvPr>
            <p:extLst>
              <p:ext uri="{D42A27DB-BD31-4B8C-83A1-F6EECF244321}">
                <p14:modId xmlns:p14="http://schemas.microsoft.com/office/powerpoint/2010/main" val="2576376631"/>
              </p:ext>
            </p:extLst>
          </p:nvPr>
        </p:nvGraphicFramePr>
        <p:xfrm>
          <a:off x="396241" y="3759288"/>
          <a:ext cx="8859521" cy="1280160"/>
        </p:xfrm>
        <a:graphic>
          <a:graphicData uri="http://schemas.openxmlformats.org/drawingml/2006/table">
            <a:tbl>
              <a:tblPr firstRow="1" bandRow="1">
                <a:tableStyleId>{5C22544A-7EE6-4342-B048-85BDC9FD1C3A}</a:tableStyleId>
              </a:tblPr>
              <a:tblGrid>
                <a:gridCol w="1036321">
                  <a:extLst>
                    <a:ext uri="{9D8B030D-6E8A-4147-A177-3AD203B41FA5}">
                      <a16:colId xmlns:a16="http://schemas.microsoft.com/office/drawing/2014/main" xmlns="" val="2203177064"/>
                    </a:ext>
                  </a:extLst>
                </a:gridCol>
                <a:gridCol w="1523998">
                  <a:extLst>
                    <a:ext uri="{9D8B030D-6E8A-4147-A177-3AD203B41FA5}">
                      <a16:colId xmlns:a16="http://schemas.microsoft.com/office/drawing/2014/main" xmlns="" val="1006613461"/>
                    </a:ext>
                  </a:extLst>
                </a:gridCol>
                <a:gridCol w="1503680">
                  <a:extLst>
                    <a:ext uri="{9D8B030D-6E8A-4147-A177-3AD203B41FA5}">
                      <a16:colId xmlns:a16="http://schemas.microsoft.com/office/drawing/2014/main" xmlns="" val="3783727645"/>
                    </a:ext>
                  </a:extLst>
                </a:gridCol>
                <a:gridCol w="3129280">
                  <a:extLst>
                    <a:ext uri="{9D8B030D-6E8A-4147-A177-3AD203B41FA5}">
                      <a16:colId xmlns:a16="http://schemas.microsoft.com/office/drawing/2014/main" xmlns="" val="3817576030"/>
                    </a:ext>
                  </a:extLst>
                </a:gridCol>
                <a:gridCol w="558800">
                  <a:extLst>
                    <a:ext uri="{9D8B030D-6E8A-4147-A177-3AD203B41FA5}">
                      <a16:colId xmlns:a16="http://schemas.microsoft.com/office/drawing/2014/main" xmlns="" val="3840586211"/>
                    </a:ext>
                  </a:extLst>
                </a:gridCol>
                <a:gridCol w="548640">
                  <a:extLst>
                    <a:ext uri="{9D8B030D-6E8A-4147-A177-3AD203B41FA5}">
                      <a16:colId xmlns:a16="http://schemas.microsoft.com/office/drawing/2014/main" xmlns="" val="895979110"/>
                    </a:ext>
                  </a:extLst>
                </a:gridCol>
                <a:gridCol w="558802">
                  <a:extLst>
                    <a:ext uri="{9D8B030D-6E8A-4147-A177-3AD203B41FA5}">
                      <a16:colId xmlns:a16="http://schemas.microsoft.com/office/drawing/2014/main" xmlns="" val="672701716"/>
                    </a:ext>
                  </a:extLst>
                </a:gridCol>
              </a:tblGrid>
              <a:tr h="370840">
                <a:tc>
                  <a:txBody>
                    <a:bodyPr/>
                    <a:lstStyle/>
                    <a:p>
                      <a:pPr algn="ctr"/>
                      <a:r>
                        <a:rPr lang="en-ZA" dirty="0"/>
                        <a:t>Journal</a:t>
                      </a:r>
                    </a:p>
                  </a:txBody>
                  <a:tcPr/>
                </a:tc>
                <a:tc>
                  <a:txBody>
                    <a:bodyPr/>
                    <a:lstStyle/>
                    <a:p>
                      <a:pPr algn="ctr"/>
                      <a:r>
                        <a:rPr lang="en-ZA" dirty="0"/>
                        <a:t>Source document</a:t>
                      </a:r>
                    </a:p>
                  </a:txBody>
                  <a:tcPr/>
                </a:tc>
                <a:tc>
                  <a:txBody>
                    <a:bodyPr/>
                    <a:lstStyle/>
                    <a:p>
                      <a:pPr algn="ctr"/>
                      <a:r>
                        <a:rPr lang="en-ZA" dirty="0"/>
                        <a:t>Account Debit</a:t>
                      </a:r>
                    </a:p>
                  </a:txBody>
                  <a:tcPr/>
                </a:tc>
                <a:tc>
                  <a:txBody>
                    <a:bodyPr/>
                    <a:lstStyle/>
                    <a:p>
                      <a:pPr algn="ctr"/>
                      <a:r>
                        <a:rPr lang="en-ZA" dirty="0"/>
                        <a:t>Account Credit</a:t>
                      </a:r>
                    </a:p>
                  </a:txBody>
                  <a:tcPr/>
                </a:tc>
                <a:tc>
                  <a:txBody>
                    <a:bodyPr/>
                    <a:lstStyle/>
                    <a:p>
                      <a:pPr algn="ctr"/>
                      <a:r>
                        <a:rPr lang="en-ZA" dirty="0"/>
                        <a:t>A</a:t>
                      </a:r>
                    </a:p>
                  </a:txBody>
                  <a:tcPr/>
                </a:tc>
                <a:tc>
                  <a:txBody>
                    <a:bodyPr/>
                    <a:lstStyle/>
                    <a:p>
                      <a:pPr algn="ctr"/>
                      <a:r>
                        <a:rPr lang="en-ZA" dirty="0"/>
                        <a:t>E</a:t>
                      </a:r>
                    </a:p>
                  </a:txBody>
                  <a:tcPr/>
                </a:tc>
                <a:tc>
                  <a:txBody>
                    <a:bodyPr/>
                    <a:lstStyle/>
                    <a:p>
                      <a:pPr algn="ctr"/>
                      <a:r>
                        <a:rPr lang="en-ZA" dirty="0"/>
                        <a:t>L</a:t>
                      </a:r>
                    </a:p>
                  </a:txBody>
                  <a:tcPr/>
                </a:tc>
                <a:extLst>
                  <a:ext uri="{0D108BD9-81ED-4DB2-BD59-A6C34878D82A}">
                    <a16:rowId xmlns:a16="http://schemas.microsoft.com/office/drawing/2014/main" xmlns="" val="1235497912"/>
                  </a:ext>
                </a:extLst>
              </a:tr>
              <a:tr h="370840">
                <a:tc>
                  <a:txBody>
                    <a:bodyPr/>
                    <a:lstStyle/>
                    <a:p>
                      <a:r>
                        <a:rPr lang="en-ZA" dirty="0"/>
                        <a:t>GJ</a:t>
                      </a:r>
                    </a:p>
                  </a:txBody>
                  <a:tcPr/>
                </a:tc>
                <a:tc>
                  <a:txBody>
                    <a:bodyPr/>
                    <a:lstStyle/>
                    <a:p>
                      <a:r>
                        <a:rPr lang="en-ZA" dirty="0"/>
                        <a:t>Journal Voucher</a:t>
                      </a:r>
                    </a:p>
                  </a:txBody>
                  <a:tcPr/>
                </a:tc>
                <a:tc>
                  <a:txBody>
                    <a:bodyPr/>
                    <a:lstStyle/>
                    <a:p>
                      <a:r>
                        <a:rPr lang="en-ZA" dirty="0"/>
                        <a:t>Depreciation</a:t>
                      </a:r>
                    </a:p>
                  </a:txBody>
                  <a:tcPr/>
                </a:tc>
                <a:tc>
                  <a:txBody>
                    <a:bodyPr/>
                    <a:lstStyle/>
                    <a:p>
                      <a:r>
                        <a:rPr lang="en-ZA" dirty="0"/>
                        <a:t>Accumulated depreciation on Vehicles</a:t>
                      </a:r>
                    </a:p>
                  </a:txBody>
                  <a:tcPr/>
                </a:tc>
                <a:tc>
                  <a:txBody>
                    <a:bodyPr/>
                    <a:lstStyle/>
                    <a:p>
                      <a:pPr algn="ctr"/>
                      <a:r>
                        <a:rPr lang="en-ZA" dirty="0"/>
                        <a:t>-</a:t>
                      </a:r>
                    </a:p>
                  </a:txBody>
                  <a:tcPr/>
                </a:tc>
                <a:tc>
                  <a:txBody>
                    <a:bodyPr/>
                    <a:lstStyle/>
                    <a:p>
                      <a:pPr algn="ctr"/>
                      <a:r>
                        <a:rPr lang="en-ZA" dirty="0"/>
                        <a:t>-</a:t>
                      </a:r>
                    </a:p>
                  </a:txBody>
                  <a:tcPr/>
                </a:tc>
                <a:tc>
                  <a:txBody>
                    <a:bodyPr/>
                    <a:lstStyle/>
                    <a:p>
                      <a:pPr algn="ctr"/>
                      <a:r>
                        <a:rPr lang="en-ZA" dirty="0"/>
                        <a:t>0</a:t>
                      </a:r>
                    </a:p>
                  </a:txBody>
                  <a:tcPr/>
                </a:tc>
                <a:extLst>
                  <a:ext uri="{0D108BD9-81ED-4DB2-BD59-A6C34878D82A}">
                    <a16:rowId xmlns:a16="http://schemas.microsoft.com/office/drawing/2014/main" xmlns="" val="989035721"/>
                  </a:ext>
                </a:extLst>
              </a:tr>
            </a:tbl>
          </a:graphicData>
        </a:graphic>
      </p:graphicFrame>
      <p:graphicFrame>
        <p:nvGraphicFramePr>
          <p:cNvPr id="8" name="Table 6">
            <a:extLst>
              <a:ext uri="{FF2B5EF4-FFF2-40B4-BE49-F238E27FC236}">
                <a16:creationId xmlns:a16="http://schemas.microsoft.com/office/drawing/2014/main" xmlns="" id="{6D761163-DD26-4054-B147-A0F490B8BFE1}"/>
              </a:ext>
            </a:extLst>
          </p:cNvPr>
          <p:cNvGraphicFramePr>
            <a:graphicFrameLocks noGrp="1"/>
          </p:cNvGraphicFramePr>
          <p:nvPr>
            <p:extLst>
              <p:ext uri="{D42A27DB-BD31-4B8C-83A1-F6EECF244321}">
                <p14:modId xmlns:p14="http://schemas.microsoft.com/office/powerpoint/2010/main" val="2495181841"/>
              </p:ext>
            </p:extLst>
          </p:nvPr>
        </p:nvGraphicFramePr>
        <p:xfrm>
          <a:off x="396242" y="2875633"/>
          <a:ext cx="8859520" cy="416207"/>
        </p:xfrm>
        <a:graphic>
          <a:graphicData uri="http://schemas.openxmlformats.org/drawingml/2006/table">
            <a:tbl>
              <a:tblPr firstRow="1" bandRow="1">
                <a:tableStyleId>{5C22544A-7EE6-4342-B048-85BDC9FD1C3A}</a:tableStyleId>
              </a:tblPr>
              <a:tblGrid>
                <a:gridCol w="2773678">
                  <a:extLst>
                    <a:ext uri="{9D8B030D-6E8A-4147-A177-3AD203B41FA5}">
                      <a16:colId xmlns:a16="http://schemas.microsoft.com/office/drawing/2014/main" xmlns="" val="3716037096"/>
                    </a:ext>
                  </a:extLst>
                </a:gridCol>
                <a:gridCol w="4572002">
                  <a:extLst>
                    <a:ext uri="{9D8B030D-6E8A-4147-A177-3AD203B41FA5}">
                      <a16:colId xmlns:a16="http://schemas.microsoft.com/office/drawing/2014/main" xmlns="" val="3893297791"/>
                    </a:ext>
                  </a:extLst>
                </a:gridCol>
                <a:gridCol w="1513840">
                  <a:extLst>
                    <a:ext uri="{9D8B030D-6E8A-4147-A177-3AD203B41FA5}">
                      <a16:colId xmlns:a16="http://schemas.microsoft.com/office/drawing/2014/main" xmlns="" val="2357998440"/>
                    </a:ext>
                  </a:extLst>
                </a:gridCol>
              </a:tblGrid>
              <a:tr h="416207">
                <a:tc>
                  <a:txBody>
                    <a:bodyPr/>
                    <a:lstStyle/>
                    <a:p>
                      <a:r>
                        <a:rPr lang="en-ZA" b="0" dirty="0">
                          <a:solidFill>
                            <a:schemeClr val="tx1"/>
                          </a:solidFill>
                        </a:rPr>
                        <a:t>Depreciation</a:t>
                      </a:r>
                    </a:p>
                  </a:txBody>
                  <a:tcPr>
                    <a:solidFill>
                      <a:srgbClr val="ECF7D5"/>
                    </a:solidFill>
                  </a:tcPr>
                </a:tc>
                <a:tc>
                  <a:txBody>
                    <a:bodyPr/>
                    <a:lstStyle/>
                    <a:p>
                      <a:r>
                        <a:rPr lang="en-ZA" b="0" dirty="0">
                          <a:solidFill>
                            <a:schemeClr val="tx1"/>
                          </a:solidFill>
                        </a:rPr>
                        <a:t>Accumulated depreciation on Equipment</a:t>
                      </a:r>
                    </a:p>
                  </a:txBody>
                  <a:tcPr>
                    <a:solidFill>
                      <a:srgbClr val="ECF7D5"/>
                    </a:solidFill>
                  </a:tcPr>
                </a:tc>
                <a:tc>
                  <a:txBody>
                    <a:bodyPr/>
                    <a:lstStyle/>
                    <a:p>
                      <a:pPr algn="r"/>
                      <a:r>
                        <a:rPr lang="en-ZA" b="0" dirty="0">
                          <a:solidFill>
                            <a:schemeClr val="tx1"/>
                          </a:solidFill>
                        </a:rPr>
                        <a:t>5 308</a:t>
                      </a:r>
                    </a:p>
                  </a:txBody>
                  <a:tcPr>
                    <a:solidFill>
                      <a:srgbClr val="ECF7D5"/>
                    </a:solidFill>
                  </a:tcPr>
                </a:tc>
                <a:extLst>
                  <a:ext uri="{0D108BD9-81ED-4DB2-BD59-A6C34878D82A}">
                    <a16:rowId xmlns:a16="http://schemas.microsoft.com/office/drawing/2014/main" xmlns="" val="2626850322"/>
                  </a:ext>
                </a:extLst>
              </a:tr>
            </a:tbl>
          </a:graphicData>
        </a:graphic>
      </p:graphicFrame>
      <p:graphicFrame>
        <p:nvGraphicFramePr>
          <p:cNvPr id="2" name="Table 8">
            <a:extLst>
              <a:ext uri="{FF2B5EF4-FFF2-40B4-BE49-F238E27FC236}">
                <a16:creationId xmlns:a16="http://schemas.microsoft.com/office/drawing/2014/main" xmlns="" id="{FFF5D938-7004-4AB8-9A72-2D4503A32756}"/>
              </a:ext>
            </a:extLst>
          </p:cNvPr>
          <p:cNvGraphicFramePr>
            <a:graphicFrameLocks noGrp="1"/>
          </p:cNvGraphicFramePr>
          <p:nvPr>
            <p:extLst>
              <p:ext uri="{D42A27DB-BD31-4B8C-83A1-F6EECF244321}">
                <p14:modId xmlns:p14="http://schemas.microsoft.com/office/powerpoint/2010/main" val="89963412"/>
              </p:ext>
            </p:extLst>
          </p:nvPr>
        </p:nvGraphicFramePr>
        <p:xfrm>
          <a:off x="396240" y="5039448"/>
          <a:ext cx="8859522" cy="640080"/>
        </p:xfrm>
        <a:graphic>
          <a:graphicData uri="http://schemas.openxmlformats.org/drawingml/2006/table">
            <a:tbl>
              <a:tblPr firstRow="1" bandRow="1">
                <a:tableStyleId>{5C22544A-7EE6-4342-B048-85BDC9FD1C3A}</a:tableStyleId>
              </a:tblPr>
              <a:tblGrid>
                <a:gridCol w="1026158">
                  <a:extLst>
                    <a:ext uri="{9D8B030D-6E8A-4147-A177-3AD203B41FA5}">
                      <a16:colId xmlns:a16="http://schemas.microsoft.com/office/drawing/2014/main" xmlns="" val="435478248"/>
                    </a:ext>
                  </a:extLst>
                </a:gridCol>
                <a:gridCol w="1534162">
                  <a:extLst>
                    <a:ext uri="{9D8B030D-6E8A-4147-A177-3AD203B41FA5}">
                      <a16:colId xmlns:a16="http://schemas.microsoft.com/office/drawing/2014/main" xmlns="" val="2494130795"/>
                    </a:ext>
                  </a:extLst>
                </a:gridCol>
                <a:gridCol w="1493520">
                  <a:extLst>
                    <a:ext uri="{9D8B030D-6E8A-4147-A177-3AD203B41FA5}">
                      <a16:colId xmlns:a16="http://schemas.microsoft.com/office/drawing/2014/main" xmlns="" val="119228135"/>
                    </a:ext>
                  </a:extLst>
                </a:gridCol>
                <a:gridCol w="3139440">
                  <a:extLst>
                    <a:ext uri="{9D8B030D-6E8A-4147-A177-3AD203B41FA5}">
                      <a16:colId xmlns:a16="http://schemas.microsoft.com/office/drawing/2014/main" xmlns="" val="1615423719"/>
                    </a:ext>
                  </a:extLst>
                </a:gridCol>
                <a:gridCol w="548640">
                  <a:extLst>
                    <a:ext uri="{9D8B030D-6E8A-4147-A177-3AD203B41FA5}">
                      <a16:colId xmlns:a16="http://schemas.microsoft.com/office/drawing/2014/main" xmlns="" val="517704281"/>
                    </a:ext>
                  </a:extLst>
                </a:gridCol>
                <a:gridCol w="568960">
                  <a:extLst>
                    <a:ext uri="{9D8B030D-6E8A-4147-A177-3AD203B41FA5}">
                      <a16:colId xmlns:a16="http://schemas.microsoft.com/office/drawing/2014/main" xmlns="" val="3389195943"/>
                    </a:ext>
                  </a:extLst>
                </a:gridCol>
                <a:gridCol w="548642">
                  <a:extLst>
                    <a:ext uri="{9D8B030D-6E8A-4147-A177-3AD203B41FA5}">
                      <a16:colId xmlns:a16="http://schemas.microsoft.com/office/drawing/2014/main" xmlns="" val="49501733"/>
                    </a:ext>
                  </a:extLst>
                </a:gridCol>
              </a:tblGrid>
              <a:tr h="370840">
                <a:tc>
                  <a:txBody>
                    <a:bodyPr/>
                    <a:lstStyle/>
                    <a:p>
                      <a:r>
                        <a:rPr lang="en-ZA" b="0" dirty="0">
                          <a:solidFill>
                            <a:schemeClr val="tx1"/>
                          </a:solidFill>
                        </a:rPr>
                        <a:t>GJ</a:t>
                      </a:r>
                    </a:p>
                  </a:txBody>
                  <a:tcPr>
                    <a:solidFill>
                      <a:srgbClr val="EEF4E8"/>
                    </a:solidFill>
                  </a:tcPr>
                </a:tc>
                <a:tc>
                  <a:txBody>
                    <a:bodyPr/>
                    <a:lstStyle/>
                    <a:p>
                      <a:r>
                        <a:rPr lang="en-ZA" b="0" dirty="0">
                          <a:solidFill>
                            <a:schemeClr val="tx1"/>
                          </a:solidFill>
                        </a:rPr>
                        <a:t>Journal Voucher</a:t>
                      </a:r>
                    </a:p>
                  </a:txBody>
                  <a:tcPr>
                    <a:solidFill>
                      <a:srgbClr val="EEF4E8"/>
                    </a:solidFill>
                  </a:tcPr>
                </a:tc>
                <a:tc>
                  <a:txBody>
                    <a:bodyPr/>
                    <a:lstStyle/>
                    <a:p>
                      <a:r>
                        <a:rPr lang="en-ZA" b="0" dirty="0">
                          <a:solidFill>
                            <a:schemeClr val="tx1"/>
                          </a:solidFill>
                        </a:rPr>
                        <a:t>Depreciation</a:t>
                      </a:r>
                    </a:p>
                  </a:txBody>
                  <a:tcPr>
                    <a:solidFill>
                      <a:srgbClr val="EEF4E8"/>
                    </a:solidFill>
                  </a:tcPr>
                </a:tc>
                <a:tc>
                  <a:txBody>
                    <a:bodyPr/>
                    <a:lstStyle/>
                    <a:p>
                      <a:r>
                        <a:rPr lang="en-ZA" b="0" dirty="0">
                          <a:solidFill>
                            <a:schemeClr val="tx1"/>
                          </a:solidFill>
                        </a:rPr>
                        <a:t>Accumulated depreciation on Equipment</a:t>
                      </a:r>
                    </a:p>
                  </a:txBody>
                  <a:tcPr>
                    <a:solidFill>
                      <a:srgbClr val="EEF4E8"/>
                    </a:solidFill>
                  </a:tcPr>
                </a:tc>
                <a:tc>
                  <a:txBody>
                    <a:bodyPr/>
                    <a:lstStyle/>
                    <a:p>
                      <a:pPr algn="ctr"/>
                      <a:r>
                        <a:rPr lang="en-ZA" b="0" dirty="0">
                          <a:solidFill>
                            <a:schemeClr val="tx1"/>
                          </a:solidFill>
                        </a:rPr>
                        <a:t>-</a:t>
                      </a:r>
                    </a:p>
                  </a:txBody>
                  <a:tcPr>
                    <a:solidFill>
                      <a:srgbClr val="EEF4E8"/>
                    </a:solidFill>
                  </a:tcPr>
                </a:tc>
                <a:tc>
                  <a:txBody>
                    <a:bodyPr/>
                    <a:lstStyle/>
                    <a:p>
                      <a:pPr algn="ctr"/>
                      <a:r>
                        <a:rPr lang="en-ZA" b="0" dirty="0">
                          <a:solidFill>
                            <a:schemeClr val="tx1"/>
                          </a:solidFill>
                        </a:rPr>
                        <a:t>-</a:t>
                      </a:r>
                    </a:p>
                  </a:txBody>
                  <a:tcPr>
                    <a:solidFill>
                      <a:srgbClr val="EEF4E8"/>
                    </a:solidFill>
                  </a:tcPr>
                </a:tc>
                <a:tc>
                  <a:txBody>
                    <a:bodyPr/>
                    <a:lstStyle/>
                    <a:p>
                      <a:pPr algn="ctr"/>
                      <a:r>
                        <a:rPr lang="en-ZA" b="0" dirty="0">
                          <a:solidFill>
                            <a:schemeClr val="tx1"/>
                          </a:solidFill>
                        </a:rPr>
                        <a:t>0</a:t>
                      </a:r>
                    </a:p>
                  </a:txBody>
                  <a:tcPr>
                    <a:solidFill>
                      <a:srgbClr val="EEF4E8"/>
                    </a:solidFill>
                  </a:tcPr>
                </a:tc>
                <a:extLst>
                  <a:ext uri="{0D108BD9-81ED-4DB2-BD59-A6C34878D82A}">
                    <a16:rowId xmlns:a16="http://schemas.microsoft.com/office/drawing/2014/main" xmlns="" val="4147911527"/>
                  </a:ext>
                </a:extLst>
              </a:tr>
            </a:tbl>
          </a:graphicData>
        </a:graphic>
      </p:graphicFrame>
    </p:spTree>
    <p:extLst>
      <p:ext uri="{BB962C8B-B14F-4D97-AF65-F5344CB8AC3E}">
        <p14:creationId xmlns:p14="http://schemas.microsoft.com/office/powerpoint/2010/main" val="2321421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BE0CFD-515C-474D-9200-7780B5D51A29}"/>
              </a:ext>
            </a:extLst>
          </p:cNvPr>
          <p:cNvSpPr>
            <a:spLocks noGrp="1"/>
          </p:cNvSpPr>
          <p:nvPr>
            <p:ph type="title"/>
          </p:nvPr>
        </p:nvSpPr>
        <p:spPr/>
        <p:txBody>
          <a:bodyPr/>
          <a:lstStyle/>
          <a:p>
            <a:pPr algn="ctr"/>
            <a:r>
              <a:rPr lang="en-US" b="1" u="sng" dirty="0">
                <a:solidFill>
                  <a:schemeClr val="accent1">
                    <a:lumMod val="50000"/>
                  </a:schemeClr>
                </a:solidFill>
                <a:latin typeface="Arial" panose="020B0604020202020204" pitchFamily="34" charset="0"/>
                <a:cs typeface="Arial" panose="020B0604020202020204" pitchFamily="34" charset="0"/>
              </a:rPr>
              <a:t>POST-ADJUSTMENT TRIAL BALANCE</a:t>
            </a:r>
            <a:r>
              <a:rPr lang="en-ZA" dirty="0"/>
              <a:t/>
            </a:r>
            <a:br>
              <a:rPr lang="en-ZA" dirty="0"/>
            </a:br>
            <a:endParaRPr lang="en-ZA" dirty="0"/>
          </a:p>
        </p:txBody>
      </p:sp>
      <p:sp>
        <p:nvSpPr>
          <p:cNvPr id="3" name="Content Placeholder 2">
            <a:extLst>
              <a:ext uri="{FF2B5EF4-FFF2-40B4-BE49-F238E27FC236}">
                <a16:creationId xmlns:a16="http://schemas.microsoft.com/office/drawing/2014/main" xmlns="" id="{A6B3FE11-5F14-47FA-9C14-9CB8A25BDB94}"/>
              </a:ext>
            </a:extLst>
          </p:cNvPr>
          <p:cNvSpPr>
            <a:spLocks noGrp="1"/>
          </p:cNvSpPr>
          <p:nvPr>
            <p:ph idx="1"/>
          </p:nvPr>
        </p:nvSpPr>
        <p:spPr/>
        <p:txBody>
          <a:bodyPr/>
          <a:lstStyle/>
          <a:p>
            <a:pPr lvl="0"/>
            <a:r>
              <a:rPr lang="en-US" sz="2400" dirty="0">
                <a:solidFill>
                  <a:schemeClr val="tx1"/>
                </a:solidFill>
                <a:latin typeface="Arial" panose="020B0604020202020204" pitchFamily="34" charset="0"/>
                <a:cs typeface="Arial" panose="020B0604020202020204" pitchFamily="34" charset="0"/>
              </a:rPr>
              <a:t>After the adjustments have been completed, a Post adjustment Trial Balance is drawn up to make sure that the books still balance.</a:t>
            </a:r>
            <a:endParaRPr lang="en-ZA" sz="2400" dirty="0">
              <a:solidFill>
                <a:schemeClr val="tx1"/>
              </a:solidFill>
              <a:latin typeface="Arial" panose="020B0604020202020204" pitchFamily="34" charset="0"/>
              <a:cs typeface="Arial" panose="020B0604020202020204" pitchFamily="34" charset="0"/>
            </a:endParaRPr>
          </a:p>
          <a:p>
            <a:pPr lvl="0"/>
            <a:r>
              <a:rPr lang="en-US" sz="2400" dirty="0">
                <a:solidFill>
                  <a:schemeClr val="tx1"/>
                </a:solidFill>
                <a:latin typeface="Arial" panose="020B0604020202020204" pitchFamily="34" charset="0"/>
                <a:cs typeface="Arial" panose="020B0604020202020204" pitchFamily="34" charset="0"/>
              </a:rPr>
              <a:t>This Trial Balance will have all the accounts in it. i.e. the Balance Sheet Accounts section including the new assets and liabilities for prepaid and accrued amounts, and the Nominal Accounts section including the new accounts for depreciation, trading stock deficit and trading stock surplus.</a:t>
            </a:r>
            <a:endParaRPr lang="en-ZA" sz="2400" dirty="0">
              <a:solidFill>
                <a:schemeClr val="tx1"/>
              </a:solidFill>
              <a:latin typeface="Arial" panose="020B0604020202020204" pitchFamily="34" charset="0"/>
              <a:cs typeface="Arial" panose="020B0604020202020204" pitchFamily="34" charset="0"/>
            </a:endParaRPr>
          </a:p>
          <a:p>
            <a:endParaRPr lang="en-ZA" dirty="0"/>
          </a:p>
        </p:txBody>
      </p:sp>
    </p:spTree>
    <p:extLst>
      <p:ext uri="{BB962C8B-B14F-4D97-AF65-F5344CB8AC3E}">
        <p14:creationId xmlns:p14="http://schemas.microsoft.com/office/powerpoint/2010/main" val="2445225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2E7C87-1769-4F5A-AAA4-BC8A9E339855}"/>
              </a:ext>
            </a:extLst>
          </p:cNvPr>
          <p:cNvSpPr>
            <a:spLocks noGrp="1"/>
          </p:cNvSpPr>
          <p:nvPr>
            <p:ph type="title"/>
          </p:nvPr>
        </p:nvSpPr>
        <p:spPr/>
        <p:txBody>
          <a:bodyPr/>
          <a:lstStyle/>
          <a:p>
            <a:pPr algn="ctr"/>
            <a:r>
              <a:rPr lang="en-US" b="1" u="sng" dirty="0">
                <a:solidFill>
                  <a:schemeClr val="accent1">
                    <a:lumMod val="50000"/>
                  </a:schemeClr>
                </a:solidFill>
                <a:latin typeface="Arial" panose="020B0604020202020204" pitchFamily="34" charset="0"/>
                <a:cs typeface="Arial" panose="020B0604020202020204" pitchFamily="34" charset="0"/>
              </a:rPr>
              <a:t>THE ACCOUNTING CYCLE</a:t>
            </a:r>
            <a:endParaRPr lang="en-ZA" u="sng" dirty="0">
              <a:solidFill>
                <a:schemeClr val="accent1">
                  <a:lumMod val="50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726C8F8C-90F7-4FCE-AE3A-F66D93E74059}"/>
              </a:ext>
            </a:extLst>
          </p:cNvPr>
          <p:cNvSpPr>
            <a:spLocks noGrp="1"/>
          </p:cNvSpPr>
          <p:nvPr>
            <p:ph idx="1"/>
          </p:nvPr>
        </p:nvSpPr>
        <p:spPr/>
        <p:txBody>
          <a:bodyPr/>
          <a:lstStyle/>
          <a:p>
            <a:pPr marL="0" indent="0">
              <a:buNone/>
            </a:pPr>
            <a:r>
              <a:rPr lang="en-US" sz="2400" b="1" dirty="0">
                <a:solidFill>
                  <a:schemeClr val="tx1"/>
                </a:solidFill>
                <a:latin typeface="Arial" panose="020B0604020202020204" pitchFamily="34" charset="0"/>
                <a:cs typeface="Arial" panose="020B0604020202020204" pitchFamily="34" charset="0"/>
              </a:rPr>
              <a:t>At the end of the accounting period the work is done in the following order:</a:t>
            </a:r>
            <a:endParaRPr lang="en-ZA" sz="2400" b="1" dirty="0">
              <a:solidFill>
                <a:schemeClr val="tx1"/>
              </a:solidFill>
              <a:latin typeface="Arial" panose="020B0604020202020204" pitchFamily="34" charset="0"/>
              <a:cs typeface="Arial" panose="020B0604020202020204" pitchFamily="34" charset="0"/>
            </a:endParaRPr>
          </a:p>
          <a:p>
            <a:pPr lvl="0"/>
            <a:r>
              <a:rPr lang="en-US" sz="2400" dirty="0">
                <a:solidFill>
                  <a:schemeClr val="tx1"/>
                </a:solidFill>
                <a:latin typeface="Arial" panose="020B0604020202020204" pitchFamily="34" charset="0"/>
                <a:cs typeface="Arial" panose="020B0604020202020204" pitchFamily="34" charset="0"/>
              </a:rPr>
              <a:t>Pre-adjustment Trial Balance</a:t>
            </a:r>
            <a:endParaRPr lang="en-ZA" sz="2400" dirty="0">
              <a:solidFill>
                <a:schemeClr val="tx1"/>
              </a:solidFill>
              <a:latin typeface="Arial" panose="020B0604020202020204" pitchFamily="34" charset="0"/>
              <a:cs typeface="Arial" panose="020B0604020202020204" pitchFamily="34" charset="0"/>
            </a:endParaRPr>
          </a:p>
          <a:p>
            <a:pPr lvl="0"/>
            <a:r>
              <a:rPr lang="en-US" sz="2400" dirty="0">
                <a:solidFill>
                  <a:schemeClr val="tx1"/>
                </a:solidFill>
                <a:latin typeface="Arial" panose="020B0604020202020204" pitchFamily="34" charset="0"/>
                <a:cs typeface="Arial" panose="020B0604020202020204" pitchFamily="34" charset="0"/>
              </a:rPr>
              <a:t>Adjustments</a:t>
            </a:r>
            <a:endParaRPr lang="en-ZA" sz="2400" dirty="0">
              <a:solidFill>
                <a:schemeClr val="tx1"/>
              </a:solidFill>
              <a:latin typeface="Arial" panose="020B0604020202020204" pitchFamily="34" charset="0"/>
              <a:cs typeface="Arial" panose="020B0604020202020204" pitchFamily="34" charset="0"/>
            </a:endParaRPr>
          </a:p>
          <a:p>
            <a:pPr lvl="0"/>
            <a:r>
              <a:rPr lang="en-US" sz="2400" dirty="0">
                <a:solidFill>
                  <a:schemeClr val="tx1"/>
                </a:solidFill>
                <a:latin typeface="Arial" panose="020B0604020202020204" pitchFamily="34" charset="0"/>
                <a:cs typeface="Arial" panose="020B0604020202020204" pitchFamily="34" charset="0"/>
              </a:rPr>
              <a:t>Post-adjustment Trial Balance</a:t>
            </a:r>
            <a:endParaRPr lang="en-ZA" sz="2400" dirty="0">
              <a:solidFill>
                <a:schemeClr val="tx1"/>
              </a:solidFill>
              <a:latin typeface="Arial" panose="020B0604020202020204" pitchFamily="34" charset="0"/>
              <a:cs typeface="Arial" panose="020B0604020202020204" pitchFamily="34" charset="0"/>
            </a:endParaRPr>
          </a:p>
          <a:p>
            <a:pPr lvl="0"/>
            <a:r>
              <a:rPr lang="en-US" sz="2400" dirty="0">
                <a:solidFill>
                  <a:schemeClr val="tx1"/>
                </a:solidFill>
                <a:latin typeface="Arial" panose="020B0604020202020204" pitchFamily="34" charset="0"/>
                <a:cs typeface="Arial" panose="020B0604020202020204" pitchFamily="34" charset="0"/>
              </a:rPr>
              <a:t>Closing transfers to Final accounts</a:t>
            </a:r>
            <a:endParaRPr lang="en-ZA" sz="2400" dirty="0">
              <a:solidFill>
                <a:schemeClr val="tx1"/>
              </a:solidFill>
              <a:latin typeface="Arial" panose="020B0604020202020204" pitchFamily="34" charset="0"/>
              <a:cs typeface="Arial" panose="020B0604020202020204" pitchFamily="34" charset="0"/>
            </a:endParaRPr>
          </a:p>
          <a:p>
            <a:pPr lvl="0"/>
            <a:r>
              <a:rPr lang="en-US" sz="2400" dirty="0">
                <a:solidFill>
                  <a:schemeClr val="tx1"/>
                </a:solidFill>
                <a:latin typeface="Arial" panose="020B0604020202020204" pitchFamily="34" charset="0"/>
                <a:cs typeface="Arial" panose="020B0604020202020204" pitchFamily="34" charset="0"/>
              </a:rPr>
              <a:t>Final accounts</a:t>
            </a:r>
            <a:endParaRPr lang="en-ZA" sz="2400" dirty="0">
              <a:solidFill>
                <a:schemeClr val="tx1"/>
              </a:solidFill>
              <a:latin typeface="Arial" panose="020B0604020202020204" pitchFamily="34" charset="0"/>
              <a:cs typeface="Arial" panose="020B0604020202020204" pitchFamily="34" charset="0"/>
            </a:endParaRPr>
          </a:p>
          <a:p>
            <a:pPr lvl="0"/>
            <a:r>
              <a:rPr lang="en-US" sz="2400" dirty="0">
                <a:solidFill>
                  <a:schemeClr val="tx1"/>
                </a:solidFill>
                <a:latin typeface="Arial" panose="020B0604020202020204" pitchFamily="34" charset="0"/>
                <a:cs typeface="Arial" panose="020B0604020202020204" pitchFamily="34" charset="0"/>
              </a:rPr>
              <a:t>Post-closing Trial Balance</a:t>
            </a:r>
            <a:endParaRPr lang="en-ZA" sz="2400" dirty="0">
              <a:solidFill>
                <a:schemeClr val="tx1"/>
              </a:solidFill>
              <a:latin typeface="Arial" panose="020B0604020202020204" pitchFamily="34" charset="0"/>
              <a:cs typeface="Arial" panose="020B0604020202020204" pitchFamily="34" charset="0"/>
            </a:endParaRPr>
          </a:p>
          <a:p>
            <a:endParaRPr lang="en-ZA" dirty="0"/>
          </a:p>
        </p:txBody>
      </p:sp>
    </p:spTree>
    <p:extLst>
      <p:ext uri="{BB962C8B-B14F-4D97-AF65-F5344CB8AC3E}">
        <p14:creationId xmlns:p14="http://schemas.microsoft.com/office/powerpoint/2010/main" val="1542559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F00B2C-6E7B-403E-A990-C7F03FAB22F5}"/>
              </a:ext>
            </a:extLst>
          </p:cNvPr>
          <p:cNvSpPr>
            <a:spLocks noGrp="1"/>
          </p:cNvSpPr>
          <p:nvPr>
            <p:ph type="title"/>
          </p:nvPr>
        </p:nvSpPr>
        <p:spPr>
          <a:xfrm>
            <a:off x="81280" y="609600"/>
            <a:ext cx="9784080" cy="1320800"/>
          </a:xfrm>
        </p:spPr>
        <p:txBody>
          <a:bodyPr>
            <a:normAutofit fontScale="90000"/>
          </a:bodyPr>
          <a:lstStyle/>
          <a:p>
            <a:pPr algn="ctr"/>
            <a:r>
              <a:rPr lang="en-US" b="1" u="sng" dirty="0">
                <a:solidFill>
                  <a:schemeClr val="accent1">
                    <a:lumMod val="50000"/>
                  </a:schemeClr>
                </a:solidFill>
                <a:latin typeface="Arial" panose="020B0604020202020204" pitchFamily="34" charset="0"/>
                <a:cs typeface="Arial" panose="020B0604020202020204" pitchFamily="34" charset="0"/>
              </a:rPr>
              <a:t>CLOSING TRANSFERS TO FINAL ACCOUNTS</a:t>
            </a:r>
            <a:r>
              <a:rPr lang="en-ZA" dirty="0"/>
              <a:t/>
            </a:r>
            <a:br>
              <a:rPr lang="en-ZA" dirty="0"/>
            </a:br>
            <a:endParaRPr lang="en-ZA" dirty="0"/>
          </a:p>
        </p:txBody>
      </p:sp>
      <p:sp>
        <p:nvSpPr>
          <p:cNvPr id="3" name="Content Placeholder 2">
            <a:extLst>
              <a:ext uri="{FF2B5EF4-FFF2-40B4-BE49-F238E27FC236}">
                <a16:creationId xmlns:a16="http://schemas.microsoft.com/office/drawing/2014/main" xmlns="" id="{C3781A5E-80F8-452D-B82B-C6834650A911}"/>
              </a:ext>
            </a:extLst>
          </p:cNvPr>
          <p:cNvSpPr>
            <a:spLocks noGrp="1"/>
          </p:cNvSpPr>
          <p:nvPr>
            <p:ph idx="1"/>
          </p:nvPr>
        </p:nvSpPr>
        <p:spPr>
          <a:xfrm>
            <a:off x="677334" y="1828801"/>
            <a:ext cx="8596668" cy="4192242"/>
          </a:xfrm>
        </p:spPr>
        <p:txBody>
          <a:bodyPr/>
          <a:lstStyle/>
          <a:p>
            <a:pPr lvl="0"/>
            <a:r>
              <a:rPr lang="en-US" sz="2400" dirty="0">
                <a:solidFill>
                  <a:schemeClr val="tx1"/>
                </a:solidFill>
                <a:latin typeface="Arial" panose="020B0604020202020204" pitchFamily="34" charset="0"/>
                <a:cs typeface="Arial" panose="020B0604020202020204" pitchFamily="34" charset="0"/>
              </a:rPr>
              <a:t>In order to calculate the profit, some housekeeping entries have to be made.</a:t>
            </a:r>
            <a:endParaRPr lang="en-ZA" sz="2400" dirty="0">
              <a:solidFill>
                <a:schemeClr val="tx1"/>
              </a:solidFill>
              <a:latin typeface="Arial" panose="020B0604020202020204" pitchFamily="34" charset="0"/>
              <a:cs typeface="Arial" panose="020B0604020202020204" pitchFamily="34" charset="0"/>
            </a:endParaRPr>
          </a:p>
          <a:p>
            <a:pPr lvl="0"/>
            <a:r>
              <a:rPr lang="en-US" sz="2400" dirty="0">
                <a:solidFill>
                  <a:schemeClr val="tx1"/>
                </a:solidFill>
                <a:latin typeface="Arial" panose="020B0604020202020204" pitchFamily="34" charset="0"/>
                <a:cs typeface="Arial" panose="020B0604020202020204" pitchFamily="34" charset="0"/>
              </a:rPr>
              <a:t>The accounts in the nominal accounts section (after adjustments have been done) show the actual amount earned by the business (income) and actual cost of running the business (expenses) for the financial period.</a:t>
            </a:r>
            <a:endParaRPr lang="en-ZA" sz="2400" dirty="0">
              <a:solidFill>
                <a:schemeClr val="tx1"/>
              </a:solidFill>
              <a:latin typeface="Arial" panose="020B0604020202020204" pitchFamily="34" charset="0"/>
              <a:cs typeface="Arial" panose="020B0604020202020204" pitchFamily="34" charset="0"/>
            </a:endParaRPr>
          </a:p>
          <a:p>
            <a:pPr lvl="0"/>
            <a:r>
              <a:rPr lang="en-US" sz="2400" dirty="0">
                <a:solidFill>
                  <a:schemeClr val="tx1"/>
                </a:solidFill>
                <a:latin typeface="Arial" panose="020B0604020202020204" pitchFamily="34" charset="0"/>
                <a:cs typeface="Arial" panose="020B0604020202020204" pitchFamily="34" charset="0"/>
              </a:rPr>
              <a:t>These accounts are closed by means of journal entries, as they have served their purpose.</a:t>
            </a:r>
            <a:endParaRPr lang="en-ZA" sz="2400" dirty="0">
              <a:solidFill>
                <a:schemeClr val="tx1"/>
              </a:solidFill>
              <a:latin typeface="Arial" panose="020B0604020202020204" pitchFamily="34" charset="0"/>
              <a:cs typeface="Arial" panose="020B0604020202020204" pitchFamily="34" charset="0"/>
            </a:endParaRPr>
          </a:p>
          <a:p>
            <a:endParaRPr lang="en-ZA" dirty="0"/>
          </a:p>
        </p:txBody>
      </p:sp>
    </p:spTree>
    <p:extLst>
      <p:ext uri="{BB962C8B-B14F-4D97-AF65-F5344CB8AC3E}">
        <p14:creationId xmlns:p14="http://schemas.microsoft.com/office/powerpoint/2010/main" val="3281518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A8C94B-F3ED-41C6-AB96-FE874B180317}"/>
              </a:ext>
            </a:extLst>
          </p:cNvPr>
          <p:cNvSpPr>
            <a:spLocks noGrp="1"/>
          </p:cNvSpPr>
          <p:nvPr>
            <p:ph type="title"/>
          </p:nvPr>
        </p:nvSpPr>
        <p:spPr/>
        <p:txBody>
          <a:bodyPr/>
          <a:lstStyle/>
          <a:p>
            <a:pPr algn="ctr"/>
            <a:r>
              <a:rPr lang="en-US" b="1" u="sng" dirty="0">
                <a:solidFill>
                  <a:schemeClr val="accent1">
                    <a:lumMod val="50000"/>
                  </a:schemeClr>
                </a:solidFill>
                <a:latin typeface="Arial" panose="020B0604020202020204" pitchFamily="34" charset="0"/>
                <a:cs typeface="Arial" panose="020B0604020202020204" pitchFamily="34" charset="0"/>
              </a:rPr>
              <a:t>8 steps of closing a set of books at the end of the accounting period</a:t>
            </a:r>
            <a:endParaRPr lang="en-ZA" u="sng" dirty="0">
              <a:solidFill>
                <a:schemeClr val="accent1">
                  <a:lumMod val="50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DE0FB73B-8765-408A-ABD7-886AD4D7262E}"/>
              </a:ext>
            </a:extLst>
          </p:cNvPr>
          <p:cNvSpPr>
            <a:spLocks noGrp="1"/>
          </p:cNvSpPr>
          <p:nvPr>
            <p:ph idx="1"/>
          </p:nvPr>
        </p:nvSpPr>
        <p:spPr/>
        <p:txBody>
          <a:bodyPr>
            <a:normAutofit fontScale="92500" lnSpcReduction="10000"/>
          </a:bodyPr>
          <a:lstStyle/>
          <a:p>
            <a:r>
              <a:rPr lang="en-US" sz="2400" b="1" dirty="0">
                <a:latin typeface="Arial" panose="020B0604020202020204" pitchFamily="34" charset="0"/>
                <a:cs typeface="Arial" panose="020B0604020202020204" pitchFamily="34" charset="0"/>
              </a:rPr>
              <a:t>These accounts are				Closed to</a:t>
            </a:r>
            <a:endParaRPr lang="en-ZA"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Debtors allowances				Sales </a:t>
            </a:r>
            <a:endParaRPr lang="en-ZA"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Sales								Trading Account</a:t>
            </a:r>
            <a:endParaRPr lang="en-ZA"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Cost of sales						Trading Account</a:t>
            </a:r>
            <a:endParaRPr lang="en-ZA"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Trading Account [gross profit]		Profit and loss Account</a:t>
            </a:r>
            <a:endParaRPr lang="en-ZA"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Incomes/gains						Profit and loss Account</a:t>
            </a:r>
            <a:endParaRPr lang="en-ZA"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Expenses/Losses					Profit and loss Account</a:t>
            </a:r>
            <a:endParaRPr lang="en-ZA"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Profit and loss [net profit]			Capital Account</a:t>
            </a:r>
            <a:endParaRPr lang="en-ZA"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Drawings 							Capital Account</a:t>
            </a:r>
            <a:endParaRPr lang="en-ZA" sz="2400" dirty="0">
              <a:latin typeface="Arial" panose="020B0604020202020204" pitchFamily="34" charset="0"/>
              <a:cs typeface="Arial" panose="020B0604020202020204" pitchFamily="34" charset="0"/>
            </a:endParaRPr>
          </a:p>
          <a:p>
            <a:endParaRPr lang="en-ZA" dirty="0"/>
          </a:p>
        </p:txBody>
      </p:sp>
    </p:spTree>
    <p:extLst>
      <p:ext uri="{BB962C8B-B14F-4D97-AF65-F5344CB8AC3E}">
        <p14:creationId xmlns:p14="http://schemas.microsoft.com/office/powerpoint/2010/main" val="882422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5D2112-338E-40FC-8D39-94DDF63FEF92}"/>
              </a:ext>
            </a:extLst>
          </p:cNvPr>
          <p:cNvSpPr>
            <a:spLocks noGrp="1"/>
          </p:cNvSpPr>
          <p:nvPr>
            <p:ph type="title"/>
          </p:nvPr>
        </p:nvSpPr>
        <p:spPr/>
        <p:txBody>
          <a:bodyPr/>
          <a:lstStyle/>
          <a:p>
            <a:pPr algn="ctr"/>
            <a:r>
              <a:rPr lang="en-US" b="1" u="sng" dirty="0">
                <a:solidFill>
                  <a:schemeClr val="accent2">
                    <a:lumMod val="50000"/>
                  </a:schemeClr>
                </a:solidFill>
                <a:latin typeface="Arial" panose="020B0604020202020204" pitchFamily="34" charset="0"/>
                <a:cs typeface="Arial" panose="020B0604020202020204" pitchFamily="34" charset="0"/>
              </a:rPr>
              <a:t>FINAL ACCOUNTS</a:t>
            </a:r>
            <a:r>
              <a:rPr lang="en-ZA" dirty="0"/>
              <a:t/>
            </a:r>
            <a:br>
              <a:rPr lang="en-ZA" dirty="0"/>
            </a:br>
            <a:endParaRPr lang="en-ZA" dirty="0"/>
          </a:p>
        </p:txBody>
      </p:sp>
      <p:sp>
        <p:nvSpPr>
          <p:cNvPr id="3" name="Content Placeholder 2">
            <a:extLst>
              <a:ext uri="{FF2B5EF4-FFF2-40B4-BE49-F238E27FC236}">
                <a16:creationId xmlns:a16="http://schemas.microsoft.com/office/drawing/2014/main" xmlns="" id="{5771B1A5-E44B-4F6C-9C5A-9CA8BA65937D}"/>
              </a:ext>
            </a:extLst>
          </p:cNvPr>
          <p:cNvSpPr>
            <a:spLocks noGrp="1"/>
          </p:cNvSpPr>
          <p:nvPr>
            <p:ph idx="1"/>
          </p:nvPr>
        </p:nvSpPr>
        <p:spPr/>
        <p:txBody>
          <a:bodyPr>
            <a:normAutofit/>
          </a:bodyPr>
          <a:lstStyle/>
          <a:p>
            <a:r>
              <a:rPr lang="en-US" sz="2800" dirty="0">
                <a:solidFill>
                  <a:schemeClr val="tx1"/>
                </a:solidFill>
                <a:latin typeface="Arial" panose="020B0604020202020204" pitchFamily="34" charset="0"/>
                <a:cs typeface="Arial" panose="020B0604020202020204" pitchFamily="34" charset="0"/>
              </a:rPr>
              <a:t>Last accounts prepared at the end of the financial year/period:</a:t>
            </a:r>
            <a:endParaRPr lang="en-ZA" sz="2800" dirty="0">
              <a:solidFill>
                <a:schemeClr val="tx1"/>
              </a:solidFill>
              <a:latin typeface="Arial" panose="020B0604020202020204" pitchFamily="34" charset="0"/>
              <a:cs typeface="Arial" panose="020B0604020202020204" pitchFamily="34" charset="0"/>
            </a:endParaRPr>
          </a:p>
          <a:p>
            <a:pPr lvl="0">
              <a:buFont typeface="Wingdings" panose="05000000000000000000" pitchFamily="2" charset="2"/>
              <a:buChar char="v"/>
            </a:pPr>
            <a:r>
              <a:rPr lang="en-US" sz="2800" b="1" dirty="0">
                <a:solidFill>
                  <a:schemeClr val="tx1"/>
                </a:solidFill>
                <a:latin typeface="Arial" panose="020B0604020202020204" pitchFamily="34" charset="0"/>
                <a:cs typeface="Arial" panose="020B0604020202020204" pitchFamily="34" charset="0"/>
              </a:rPr>
              <a:t>Trading account</a:t>
            </a:r>
            <a:r>
              <a:rPr lang="en-US" sz="2800" dirty="0">
                <a:solidFill>
                  <a:schemeClr val="tx1"/>
                </a:solidFill>
                <a:latin typeface="Arial" panose="020B0604020202020204" pitchFamily="34" charset="0"/>
                <a:cs typeface="Arial" panose="020B0604020202020204" pitchFamily="34" charset="0"/>
              </a:rPr>
              <a:t> – which calculates the gross profit by comparing sales and cost of sales.</a:t>
            </a:r>
            <a:endParaRPr lang="en-ZA" sz="2800" dirty="0">
              <a:solidFill>
                <a:schemeClr val="tx1"/>
              </a:solidFill>
              <a:latin typeface="Arial" panose="020B0604020202020204" pitchFamily="34" charset="0"/>
              <a:cs typeface="Arial" panose="020B0604020202020204" pitchFamily="34" charset="0"/>
            </a:endParaRPr>
          </a:p>
          <a:p>
            <a:pPr lvl="0">
              <a:buFont typeface="Wingdings" panose="05000000000000000000" pitchFamily="2" charset="2"/>
              <a:buChar char="v"/>
            </a:pPr>
            <a:r>
              <a:rPr lang="en-US" sz="2800" b="1" dirty="0">
                <a:solidFill>
                  <a:schemeClr val="tx1"/>
                </a:solidFill>
                <a:latin typeface="Arial" panose="020B0604020202020204" pitchFamily="34" charset="0"/>
                <a:cs typeface="Arial" panose="020B0604020202020204" pitchFamily="34" charset="0"/>
              </a:rPr>
              <a:t>Profit and loss account </a:t>
            </a:r>
            <a:r>
              <a:rPr lang="en-US" sz="2800" dirty="0">
                <a:solidFill>
                  <a:schemeClr val="tx1"/>
                </a:solidFill>
                <a:latin typeface="Arial" panose="020B0604020202020204" pitchFamily="34" charset="0"/>
                <a:cs typeface="Arial" panose="020B0604020202020204" pitchFamily="34" charset="0"/>
              </a:rPr>
              <a:t>– which calculates the net profit by comparing all the gains/incomes with all the expenses/losses.</a:t>
            </a:r>
            <a:endParaRPr lang="en-ZA" sz="2800" dirty="0">
              <a:solidFill>
                <a:schemeClr val="tx1"/>
              </a:solidFill>
              <a:latin typeface="Arial" panose="020B0604020202020204" pitchFamily="34" charset="0"/>
              <a:cs typeface="Arial" panose="020B0604020202020204" pitchFamily="34" charset="0"/>
            </a:endParaRPr>
          </a:p>
          <a:p>
            <a:endParaRPr lang="en-ZA" dirty="0"/>
          </a:p>
        </p:txBody>
      </p:sp>
    </p:spTree>
    <p:extLst>
      <p:ext uri="{BB962C8B-B14F-4D97-AF65-F5344CB8AC3E}">
        <p14:creationId xmlns:p14="http://schemas.microsoft.com/office/powerpoint/2010/main" val="32910101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63D5C74A-CDC2-4D30-8076-EFFB3C197581}"/>
              </a:ext>
            </a:extLst>
          </p:cNvPr>
          <p:cNvGraphicFramePr>
            <a:graphicFrameLocks noGrp="1"/>
          </p:cNvGraphicFramePr>
          <p:nvPr>
            <p:ph idx="1"/>
            <p:extLst>
              <p:ext uri="{D42A27DB-BD31-4B8C-83A1-F6EECF244321}">
                <p14:modId xmlns:p14="http://schemas.microsoft.com/office/powerpoint/2010/main" val="3632408913"/>
              </p:ext>
            </p:extLst>
          </p:nvPr>
        </p:nvGraphicFramePr>
        <p:xfrm>
          <a:off x="942339" y="1107443"/>
          <a:ext cx="7899399" cy="5841997"/>
        </p:xfrm>
        <a:graphic>
          <a:graphicData uri="http://schemas.openxmlformats.org/drawingml/2006/table">
            <a:tbl>
              <a:tblPr firstRow="1" firstCol="1" bandRow="1">
                <a:tableStyleId>{5C22544A-7EE6-4342-B048-85BDC9FD1C3A}</a:tableStyleId>
              </a:tblPr>
              <a:tblGrid>
                <a:gridCol w="5090044">
                  <a:extLst>
                    <a:ext uri="{9D8B030D-6E8A-4147-A177-3AD203B41FA5}">
                      <a16:colId xmlns:a16="http://schemas.microsoft.com/office/drawing/2014/main" xmlns="" val="223750642"/>
                    </a:ext>
                  </a:extLst>
                </a:gridCol>
                <a:gridCol w="1352653">
                  <a:extLst>
                    <a:ext uri="{9D8B030D-6E8A-4147-A177-3AD203B41FA5}">
                      <a16:colId xmlns:a16="http://schemas.microsoft.com/office/drawing/2014/main" xmlns="" val="3838720618"/>
                    </a:ext>
                  </a:extLst>
                </a:gridCol>
                <a:gridCol w="1456702">
                  <a:extLst>
                    <a:ext uri="{9D8B030D-6E8A-4147-A177-3AD203B41FA5}">
                      <a16:colId xmlns:a16="http://schemas.microsoft.com/office/drawing/2014/main" xmlns="" val="1539782551"/>
                    </a:ext>
                  </a:extLst>
                </a:gridCol>
              </a:tblGrid>
              <a:tr h="201085">
                <a:tc>
                  <a:txBody>
                    <a:bodyPr/>
                    <a:lstStyle/>
                    <a:p>
                      <a:pPr>
                        <a:lnSpc>
                          <a:spcPct val="107000"/>
                        </a:lnSpc>
                        <a:spcAft>
                          <a:spcPts val="0"/>
                        </a:spcAft>
                      </a:pPr>
                      <a:r>
                        <a:rPr lang="en-US"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tc>
                <a:tc>
                  <a:txBody>
                    <a:bodyPr/>
                    <a:lstStyle/>
                    <a:p>
                      <a:pPr>
                        <a:lnSpc>
                          <a:spcPct val="107000"/>
                        </a:lnSpc>
                        <a:spcAft>
                          <a:spcPts val="0"/>
                        </a:spcAft>
                      </a:pPr>
                      <a:r>
                        <a:rPr lang="en-US" sz="1200">
                          <a:effectLst/>
                          <a:latin typeface="Arial" panose="020B0604020202020204" pitchFamily="34" charset="0"/>
                          <a:cs typeface="Arial" panose="020B0604020202020204" pitchFamily="34" charset="0"/>
                        </a:rPr>
                        <a:t>DEBIT</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tc>
                <a:tc>
                  <a:txBody>
                    <a:bodyPr/>
                    <a:lstStyle/>
                    <a:p>
                      <a:pPr>
                        <a:lnSpc>
                          <a:spcPct val="107000"/>
                        </a:lnSpc>
                        <a:spcAft>
                          <a:spcPts val="0"/>
                        </a:spcAft>
                      </a:pPr>
                      <a:r>
                        <a:rPr lang="en-US" sz="1200" dirty="0">
                          <a:effectLst/>
                          <a:latin typeface="Arial" panose="020B0604020202020204" pitchFamily="34" charset="0"/>
                          <a:cs typeface="Arial" panose="020B0604020202020204" pitchFamily="34" charset="0"/>
                        </a:rPr>
                        <a:t>CREDIT</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tc>
                <a:extLst>
                  <a:ext uri="{0D108BD9-81ED-4DB2-BD59-A6C34878D82A}">
                    <a16:rowId xmlns:a16="http://schemas.microsoft.com/office/drawing/2014/main" xmlns="" val="2176999246"/>
                  </a:ext>
                </a:extLst>
              </a:tr>
              <a:tr h="201085">
                <a:tc>
                  <a:txBody>
                    <a:bodyPr/>
                    <a:lstStyle/>
                    <a:p>
                      <a:pPr>
                        <a:lnSpc>
                          <a:spcPct val="107000"/>
                        </a:lnSpc>
                        <a:spcAft>
                          <a:spcPts val="0"/>
                        </a:spcAft>
                      </a:pPr>
                      <a:r>
                        <a:rPr lang="en-US" sz="1200" dirty="0">
                          <a:solidFill>
                            <a:schemeClr val="tx1"/>
                          </a:solidFill>
                          <a:effectLst/>
                          <a:latin typeface="Arial" panose="020B0604020202020204" pitchFamily="34" charset="0"/>
                          <a:cs typeface="Arial" panose="020B0604020202020204" pitchFamily="34" charset="0"/>
                        </a:rPr>
                        <a:t>BALANCE SHEET ACCOUNTS</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tc>
                <a:tc>
                  <a:txBody>
                    <a:bodyPr/>
                    <a:lstStyle/>
                    <a:p>
                      <a:pPr>
                        <a:lnSpc>
                          <a:spcPct val="107000"/>
                        </a:lnSpc>
                        <a:spcAft>
                          <a:spcPts val="0"/>
                        </a:spcAft>
                      </a:pPr>
                      <a:r>
                        <a:rPr lang="en-US"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tc>
                  <a:txBody>
                    <a:bodyPr/>
                    <a:lstStyle/>
                    <a:p>
                      <a:pPr>
                        <a:lnSpc>
                          <a:spcPct val="107000"/>
                        </a:lnSpc>
                        <a:spcAft>
                          <a:spcPts val="0"/>
                        </a:spcAft>
                      </a:pPr>
                      <a:r>
                        <a:rPr lang="en-US"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extLst>
                  <a:ext uri="{0D108BD9-81ED-4DB2-BD59-A6C34878D82A}">
                    <a16:rowId xmlns:a16="http://schemas.microsoft.com/office/drawing/2014/main" xmlns="" val="3678078367"/>
                  </a:ext>
                </a:extLst>
              </a:tr>
              <a:tr h="201085">
                <a:tc>
                  <a:txBody>
                    <a:bodyPr/>
                    <a:lstStyle/>
                    <a:p>
                      <a:pPr>
                        <a:lnSpc>
                          <a:spcPct val="107000"/>
                        </a:lnSpc>
                        <a:spcAft>
                          <a:spcPts val="0"/>
                        </a:spcAft>
                      </a:pPr>
                      <a:r>
                        <a:rPr lang="en-US" sz="1200" b="0" dirty="0">
                          <a:solidFill>
                            <a:schemeClr val="tx1"/>
                          </a:solidFill>
                          <a:effectLst/>
                          <a:latin typeface="Arial" panose="020B0604020202020204" pitchFamily="34" charset="0"/>
                          <a:cs typeface="Arial" panose="020B0604020202020204" pitchFamily="34" charset="0"/>
                        </a:rPr>
                        <a:t>Capital</a:t>
                      </a:r>
                      <a:endParaRPr lang="en-ZA"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20000"/>
                        <a:lumOff val="80000"/>
                      </a:schemeClr>
                    </a:solidFill>
                  </a:tcPr>
                </a:tc>
                <a:tc>
                  <a:txBody>
                    <a:bodyPr/>
                    <a:lstStyle/>
                    <a:p>
                      <a:pPr>
                        <a:lnSpc>
                          <a:spcPct val="107000"/>
                        </a:lnSpc>
                        <a:spcAft>
                          <a:spcPts val="0"/>
                        </a:spcAft>
                      </a:pPr>
                      <a:r>
                        <a:rPr lang="en-US"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20000"/>
                        <a:lumOff val="80000"/>
                      </a:schemeClr>
                    </a:solidFill>
                  </a:tcPr>
                </a:tc>
                <a:tc>
                  <a:txBody>
                    <a:bodyPr/>
                    <a:lstStyle/>
                    <a:p>
                      <a:pPr algn="r">
                        <a:lnSpc>
                          <a:spcPct val="107000"/>
                        </a:lnSpc>
                        <a:spcAft>
                          <a:spcPts val="0"/>
                        </a:spcAft>
                      </a:pPr>
                      <a:r>
                        <a:rPr lang="en-US" sz="1200" dirty="0">
                          <a:effectLst/>
                          <a:latin typeface="Arial" panose="020B0604020202020204" pitchFamily="34" charset="0"/>
                          <a:cs typeface="Arial" panose="020B0604020202020204" pitchFamily="34" charset="0"/>
                        </a:rPr>
                        <a:t>750 000</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20000"/>
                        <a:lumOff val="80000"/>
                      </a:schemeClr>
                    </a:solidFill>
                  </a:tcPr>
                </a:tc>
                <a:extLst>
                  <a:ext uri="{0D108BD9-81ED-4DB2-BD59-A6C34878D82A}">
                    <a16:rowId xmlns:a16="http://schemas.microsoft.com/office/drawing/2014/main" xmlns="" val="466632"/>
                  </a:ext>
                </a:extLst>
              </a:tr>
              <a:tr h="201085">
                <a:tc>
                  <a:txBody>
                    <a:bodyPr/>
                    <a:lstStyle/>
                    <a:p>
                      <a:pPr>
                        <a:lnSpc>
                          <a:spcPct val="107000"/>
                        </a:lnSpc>
                        <a:spcAft>
                          <a:spcPts val="0"/>
                        </a:spcAft>
                      </a:pPr>
                      <a:r>
                        <a:rPr lang="en-US" sz="1200" b="0" dirty="0">
                          <a:solidFill>
                            <a:schemeClr val="tx1"/>
                          </a:solidFill>
                          <a:effectLst/>
                          <a:latin typeface="Arial" panose="020B0604020202020204" pitchFamily="34" charset="0"/>
                          <a:cs typeface="Arial" panose="020B0604020202020204" pitchFamily="34" charset="0"/>
                        </a:rPr>
                        <a:t>Drawings </a:t>
                      </a:r>
                      <a:endParaRPr lang="en-ZA"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tc>
                  <a:txBody>
                    <a:bodyPr/>
                    <a:lstStyle/>
                    <a:p>
                      <a:pPr algn="r">
                        <a:lnSpc>
                          <a:spcPct val="107000"/>
                        </a:lnSpc>
                        <a:spcAft>
                          <a:spcPts val="0"/>
                        </a:spcAft>
                      </a:pPr>
                      <a:r>
                        <a:rPr lang="en-US" sz="1200">
                          <a:effectLst/>
                          <a:latin typeface="Arial" panose="020B0604020202020204" pitchFamily="34" charset="0"/>
                          <a:cs typeface="Arial" panose="020B0604020202020204" pitchFamily="34" charset="0"/>
                        </a:rPr>
                        <a:t>75 000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tc>
                  <a:txBody>
                    <a:bodyPr/>
                    <a:lstStyle/>
                    <a:p>
                      <a:pPr algn="r">
                        <a:lnSpc>
                          <a:spcPct val="107000"/>
                        </a:lnSpc>
                        <a:spcAft>
                          <a:spcPts val="0"/>
                        </a:spcAft>
                      </a:pPr>
                      <a:r>
                        <a:rPr lang="en-US"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extLst>
                  <a:ext uri="{0D108BD9-81ED-4DB2-BD59-A6C34878D82A}">
                    <a16:rowId xmlns:a16="http://schemas.microsoft.com/office/drawing/2014/main" xmlns="" val="2430842676"/>
                  </a:ext>
                </a:extLst>
              </a:tr>
              <a:tr h="201085">
                <a:tc>
                  <a:txBody>
                    <a:bodyPr/>
                    <a:lstStyle/>
                    <a:p>
                      <a:pPr>
                        <a:lnSpc>
                          <a:spcPct val="107000"/>
                        </a:lnSpc>
                        <a:spcAft>
                          <a:spcPts val="0"/>
                        </a:spcAft>
                      </a:pPr>
                      <a:r>
                        <a:rPr lang="en-US" sz="1200" b="0" dirty="0">
                          <a:solidFill>
                            <a:schemeClr val="tx1"/>
                          </a:solidFill>
                          <a:effectLst/>
                          <a:latin typeface="Arial" panose="020B0604020202020204" pitchFamily="34" charset="0"/>
                          <a:cs typeface="Arial" panose="020B0604020202020204" pitchFamily="34" charset="0"/>
                        </a:rPr>
                        <a:t>Land and building</a:t>
                      </a:r>
                      <a:endParaRPr lang="en-ZA"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alpha val="80000"/>
                      </a:srgbClr>
                    </a:solidFill>
                  </a:tcPr>
                </a:tc>
                <a:tc>
                  <a:txBody>
                    <a:bodyPr/>
                    <a:lstStyle/>
                    <a:p>
                      <a:pPr algn="r">
                        <a:lnSpc>
                          <a:spcPct val="107000"/>
                        </a:lnSpc>
                        <a:spcAft>
                          <a:spcPts val="0"/>
                        </a:spcAft>
                      </a:pPr>
                      <a:r>
                        <a:rPr lang="en-US" sz="1200" dirty="0">
                          <a:effectLst/>
                          <a:latin typeface="Arial" panose="020B0604020202020204" pitchFamily="34" charset="0"/>
                          <a:cs typeface="Arial" panose="020B0604020202020204" pitchFamily="34" charset="0"/>
                        </a:rPr>
                        <a:t>650 000</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alpha val="80000"/>
                      </a:srgbClr>
                    </a:solidFill>
                  </a:tcPr>
                </a:tc>
                <a:tc>
                  <a:txBody>
                    <a:bodyPr/>
                    <a:lstStyle/>
                    <a:p>
                      <a:pPr algn="r">
                        <a:lnSpc>
                          <a:spcPct val="107000"/>
                        </a:lnSpc>
                        <a:spcAft>
                          <a:spcPts val="0"/>
                        </a:spcAft>
                      </a:pPr>
                      <a:r>
                        <a:rPr lang="en-US"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tc>
                <a:extLst>
                  <a:ext uri="{0D108BD9-81ED-4DB2-BD59-A6C34878D82A}">
                    <a16:rowId xmlns:a16="http://schemas.microsoft.com/office/drawing/2014/main" xmlns="" val="1730734954"/>
                  </a:ext>
                </a:extLst>
              </a:tr>
              <a:tr h="201085">
                <a:tc>
                  <a:txBody>
                    <a:bodyPr/>
                    <a:lstStyle/>
                    <a:p>
                      <a:pPr>
                        <a:lnSpc>
                          <a:spcPct val="107000"/>
                        </a:lnSpc>
                        <a:spcAft>
                          <a:spcPts val="0"/>
                        </a:spcAft>
                      </a:pPr>
                      <a:r>
                        <a:rPr lang="en-US" sz="1200" b="0" dirty="0">
                          <a:solidFill>
                            <a:schemeClr val="tx1"/>
                          </a:solidFill>
                          <a:effectLst/>
                          <a:latin typeface="Arial" panose="020B0604020202020204" pitchFamily="34" charset="0"/>
                          <a:cs typeface="Arial" panose="020B0604020202020204" pitchFamily="34" charset="0"/>
                        </a:rPr>
                        <a:t>Equipment</a:t>
                      </a:r>
                      <a:endParaRPr lang="en-ZA"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tc>
                  <a:txBody>
                    <a:bodyPr/>
                    <a:lstStyle/>
                    <a:p>
                      <a:pPr algn="r">
                        <a:lnSpc>
                          <a:spcPct val="107000"/>
                        </a:lnSpc>
                        <a:spcAft>
                          <a:spcPts val="0"/>
                        </a:spcAft>
                      </a:pPr>
                      <a:r>
                        <a:rPr lang="en-US" sz="1200" dirty="0">
                          <a:effectLst/>
                          <a:latin typeface="Arial" panose="020B0604020202020204" pitchFamily="34" charset="0"/>
                          <a:cs typeface="Arial" panose="020B0604020202020204" pitchFamily="34" charset="0"/>
                        </a:rPr>
                        <a:t>90 000</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tc>
                  <a:txBody>
                    <a:bodyPr/>
                    <a:lstStyle/>
                    <a:p>
                      <a:pPr algn="r">
                        <a:lnSpc>
                          <a:spcPct val="107000"/>
                        </a:lnSpc>
                        <a:spcAft>
                          <a:spcPts val="0"/>
                        </a:spcAft>
                      </a:pPr>
                      <a:r>
                        <a:rPr lang="en-US"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extLst>
                  <a:ext uri="{0D108BD9-81ED-4DB2-BD59-A6C34878D82A}">
                    <a16:rowId xmlns:a16="http://schemas.microsoft.com/office/drawing/2014/main" xmlns="" val="4029943273"/>
                  </a:ext>
                </a:extLst>
              </a:tr>
              <a:tr h="201085">
                <a:tc>
                  <a:txBody>
                    <a:bodyPr/>
                    <a:lstStyle/>
                    <a:p>
                      <a:pPr>
                        <a:lnSpc>
                          <a:spcPct val="107000"/>
                        </a:lnSpc>
                        <a:spcAft>
                          <a:spcPts val="0"/>
                        </a:spcAft>
                      </a:pPr>
                      <a:r>
                        <a:rPr lang="en-US" sz="1200" b="0" dirty="0">
                          <a:solidFill>
                            <a:schemeClr val="tx1"/>
                          </a:solidFill>
                          <a:effectLst/>
                          <a:latin typeface="Arial" panose="020B0604020202020204" pitchFamily="34" charset="0"/>
                          <a:cs typeface="Arial" panose="020B0604020202020204" pitchFamily="34" charset="0"/>
                        </a:rPr>
                        <a:t>Accumulated depreciation: equipment</a:t>
                      </a:r>
                      <a:endParaRPr lang="en-ZA"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solidFill>
                  </a:tcPr>
                </a:tc>
                <a:tc>
                  <a:txBody>
                    <a:bodyPr/>
                    <a:lstStyle/>
                    <a:p>
                      <a:pPr algn="r">
                        <a:lnSpc>
                          <a:spcPct val="107000"/>
                        </a:lnSpc>
                        <a:spcAft>
                          <a:spcPts val="0"/>
                        </a:spcAft>
                      </a:pPr>
                      <a:r>
                        <a:rPr lang="en-US"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solidFill>
                  </a:tcPr>
                </a:tc>
                <a:tc>
                  <a:txBody>
                    <a:bodyPr/>
                    <a:lstStyle/>
                    <a:p>
                      <a:pPr algn="r">
                        <a:lnSpc>
                          <a:spcPct val="107000"/>
                        </a:lnSpc>
                        <a:spcAft>
                          <a:spcPts val="0"/>
                        </a:spcAft>
                      </a:pPr>
                      <a:r>
                        <a:rPr lang="en-US" sz="1200" dirty="0">
                          <a:effectLst/>
                          <a:latin typeface="Arial" panose="020B0604020202020204" pitchFamily="34" charset="0"/>
                          <a:cs typeface="Arial" panose="020B0604020202020204" pitchFamily="34" charset="0"/>
                        </a:rPr>
                        <a:t>22 500</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tc>
                <a:extLst>
                  <a:ext uri="{0D108BD9-81ED-4DB2-BD59-A6C34878D82A}">
                    <a16:rowId xmlns:a16="http://schemas.microsoft.com/office/drawing/2014/main" xmlns="" val="2448285722"/>
                  </a:ext>
                </a:extLst>
              </a:tr>
              <a:tr h="201085">
                <a:tc>
                  <a:txBody>
                    <a:bodyPr/>
                    <a:lstStyle/>
                    <a:p>
                      <a:pPr>
                        <a:lnSpc>
                          <a:spcPct val="107000"/>
                        </a:lnSpc>
                        <a:spcAft>
                          <a:spcPts val="0"/>
                        </a:spcAft>
                      </a:pPr>
                      <a:r>
                        <a:rPr lang="en-US" sz="1200" b="0" dirty="0">
                          <a:solidFill>
                            <a:schemeClr val="tx1"/>
                          </a:solidFill>
                          <a:effectLst/>
                          <a:latin typeface="Arial" panose="020B0604020202020204" pitchFamily="34" charset="0"/>
                          <a:cs typeface="Arial" panose="020B0604020202020204" pitchFamily="34" charset="0"/>
                        </a:rPr>
                        <a:t>Fixed deposit: Standard Bank [6% </a:t>
                      </a:r>
                      <a:r>
                        <a:rPr lang="en-US" sz="1200" b="0" dirty="0" err="1">
                          <a:solidFill>
                            <a:schemeClr val="tx1"/>
                          </a:solidFill>
                          <a:effectLst/>
                          <a:latin typeface="Arial" panose="020B0604020202020204" pitchFamily="34" charset="0"/>
                          <a:cs typeface="Arial" panose="020B0604020202020204" pitchFamily="34" charset="0"/>
                        </a:rPr>
                        <a:t>p.a</a:t>
                      </a:r>
                      <a:r>
                        <a:rPr lang="en-US" sz="1200" b="0" dirty="0">
                          <a:solidFill>
                            <a:schemeClr val="tx1"/>
                          </a:solidFill>
                          <a:effectLst/>
                          <a:latin typeface="Arial" panose="020B0604020202020204" pitchFamily="34" charset="0"/>
                          <a:cs typeface="Arial" panose="020B0604020202020204" pitchFamily="34" charset="0"/>
                        </a:rPr>
                        <a:t>]</a:t>
                      </a:r>
                      <a:endParaRPr lang="en-ZA"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tc>
                  <a:txBody>
                    <a:bodyPr/>
                    <a:lstStyle/>
                    <a:p>
                      <a:pPr algn="r">
                        <a:lnSpc>
                          <a:spcPct val="107000"/>
                        </a:lnSpc>
                        <a:spcAft>
                          <a:spcPts val="0"/>
                        </a:spcAft>
                      </a:pPr>
                      <a:r>
                        <a:rPr lang="en-US" sz="1200" dirty="0">
                          <a:effectLst/>
                          <a:latin typeface="Arial" panose="020B0604020202020204" pitchFamily="34" charset="0"/>
                          <a:cs typeface="Arial" panose="020B0604020202020204" pitchFamily="34" charset="0"/>
                        </a:rPr>
                        <a:t>50 000</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tc>
                  <a:txBody>
                    <a:bodyPr/>
                    <a:lstStyle/>
                    <a:p>
                      <a:pPr algn="r">
                        <a:lnSpc>
                          <a:spcPct val="107000"/>
                        </a:lnSpc>
                        <a:spcAft>
                          <a:spcPts val="0"/>
                        </a:spcAft>
                      </a:pPr>
                      <a:r>
                        <a:rPr lang="en-US"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extLst>
                  <a:ext uri="{0D108BD9-81ED-4DB2-BD59-A6C34878D82A}">
                    <a16:rowId xmlns:a16="http://schemas.microsoft.com/office/drawing/2014/main" xmlns="" val="2397963586"/>
                  </a:ext>
                </a:extLst>
              </a:tr>
              <a:tr h="201085">
                <a:tc>
                  <a:txBody>
                    <a:bodyPr/>
                    <a:lstStyle/>
                    <a:p>
                      <a:pPr>
                        <a:lnSpc>
                          <a:spcPct val="107000"/>
                        </a:lnSpc>
                        <a:spcAft>
                          <a:spcPts val="0"/>
                        </a:spcAft>
                      </a:pPr>
                      <a:r>
                        <a:rPr lang="en-US" sz="1200" b="0" dirty="0">
                          <a:solidFill>
                            <a:schemeClr val="tx1"/>
                          </a:solidFill>
                          <a:effectLst/>
                          <a:latin typeface="Arial" panose="020B0604020202020204" pitchFamily="34" charset="0"/>
                          <a:cs typeface="Arial" panose="020B0604020202020204" pitchFamily="34" charset="0"/>
                        </a:rPr>
                        <a:t>Loan: FNB Bank</a:t>
                      </a:r>
                      <a:endParaRPr lang="en-ZA"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solidFill>
                  </a:tcPr>
                </a:tc>
                <a:tc>
                  <a:txBody>
                    <a:bodyPr/>
                    <a:lstStyle/>
                    <a:p>
                      <a:pPr algn="r">
                        <a:lnSpc>
                          <a:spcPct val="107000"/>
                        </a:lnSpc>
                        <a:spcAft>
                          <a:spcPts val="0"/>
                        </a:spcAft>
                      </a:pPr>
                      <a:r>
                        <a:rPr lang="en-US"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solidFill>
                  </a:tcPr>
                </a:tc>
                <a:tc>
                  <a:txBody>
                    <a:bodyPr/>
                    <a:lstStyle/>
                    <a:p>
                      <a:pPr algn="r">
                        <a:lnSpc>
                          <a:spcPct val="107000"/>
                        </a:lnSpc>
                        <a:spcAft>
                          <a:spcPts val="0"/>
                        </a:spcAft>
                      </a:pPr>
                      <a:r>
                        <a:rPr lang="en-US" sz="1200" dirty="0">
                          <a:effectLst/>
                          <a:latin typeface="Arial" panose="020B0604020202020204" pitchFamily="34" charset="0"/>
                          <a:cs typeface="Arial" panose="020B0604020202020204" pitchFamily="34" charset="0"/>
                        </a:rPr>
                        <a:t>35 000</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solidFill>
                  </a:tcPr>
                </a:tc>
                <a:extLst>
                  <a:ext uri="{0D108BD9-81ED-4DB2-BD59-A6C34878D82A}">
                    <a16:rowId xmlns:a16="http://schemas.microsoft.com/office/drawing/2014/main" xmlns="" val="480392752"/>
                  </a:ext>
                </a:extLst>
              </a:tr>
              <a:tr h="201085">
                <a:tc>
                  <a:txBody>
                    <a:bodyPr/>
                    <a:lstStyle/>
                    <a:p>
                      <a:pPr>
                        <a:lnSpc>
                          <a:spcPct val="107000"/>
                        </a:lnSpc>
                        <a:spcAft>
                          <a:spcPts val="0"/>
                        </a:spcAft>
                      </a:pPr>
                      <a:r>
                        <a:rPr lang="en-US" sz="1200" b="0" dirty="0">
                          <a:solidFill>
                            <a:schemeClr val="tx1"/>
                          </a:solidFill>
                          <a:effectLst/>
                          <a:latin typeface="Arial" panose="020B0604020202020204" pitchFamily="34" charset="0"/>
                          <a:cs typeface="Arial" panose="020B0604020202020204" pitchFamily="34" charset="0"/>
                        </a:rPr>
                        <a:t>Trading stock</a:t>
                      </a:r>
                      <a:endParaRPr lang="en-ZA"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tc>
                  <a:txBody>
                    <a:bodyPr/>
                    <a:lstStyle/>
                    <a:p>
                      <a:pPr algn="r">
                        <a:lnSpc>
                          <a:spcPct val="107000"/>
                        </a:lnSpc>
                        <a:spcAft>
                          <a:spcPts val="0"/>
                        </a:spcAft>
                      </a:pPr>
                      <a:r>
                        <a:rPr lang="en-US" sz="1200">
                          <a:effectLst/>
                          <a:latin typeface="Arial" panose="020B0604020202020204" pitchFamily="34" charset="0"/>
                          <a:cs typeface="Arial" panose="020B0604020202020204" pitchFamily="34" charset="0"/>
                        </a:rPr>
                        <a:t>78 400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tc>
                  <a:txBody>
                    <a:bodyPr/>
                    <a:lstStyle/>
                    <a:p>
                      <a:pPr algn="r">
                        <a:lnSpc>
                          <a:spcPct val="107000"/>
                        </a:lnSpc>
                        <a:spcAft>
                          <a:spcPts val="0"/>
                        </a:spcAft>
                      </a:pPr>
                      <a:r>
                        <a:rPr lang="en-US"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extLst>
                  <a:ext uri="{0D108BD9-81ED-4DB2-BD59-A6C34878D82A}">
                    <a16:rowId xmlns:a16="http://schemas.microsoft.com/office/drawing/2014/main" xmlns="" val="1699554215"/>
                  </a:ext>
                </a:extLst>
              </a:tr>
              <a:tr h="201085">
                <a:tc>
                  <a:txBody>
                    <a:bodyPr/>
                    <a:lstStyle/>
                    <a:p>
                      <a:pPr>
                        <a:lnSpc>
                          <a:spcPct val="107000"/>
                        </a:lnSpc>
                        <a:spcAft>
                          <a:spcPts val="0"/>
                        </a:spcAft>
                      </a:pPr>
                      <a:r>
                        <a:rPr lang="en-US" sz="1200" b="0" dirty="0">
                          <a:solidFill>
                            <a:schemeClr val="tx1"/>
                          </a:solidFill>
                          <a:effectLst/>
                          <a:latin typeface="Arial" panose="020B0604020202020204" pitchFamily="34" charset="0"/>
                          <a:cs typeface="Arial" panose="020B0604020202020204" pitchFamily="34" charset="0"/>
                        </a:rPr>
                        <a:t>Debtors control</a:t>
                      </a:r>
                      <a:endParaRPr lang="en-ZA"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solidFill>
                  </a:tcPr>
                </a:tc>
                <a:tc>
                  <a:txBody>
                    <a:bodyPr/>
                    <a:lstStyle/>
                    <a:p>
                      <a:pPr algn="r">
                        <a:lnSpc>
                          <a:spcPct val="107000"/>
                        </a:lnSpc>
                        <a:spcAft>
                          <a:spcPts val="0"/>
                        </a:spcAft>
                      </a:pPr>
                      <a:r>
                        <a:rPr lang="en-US" sz="1200">
                          <a:effectLst/>
                          <a:latin typeface="Arial" panose="020B0604020202020204" pitchFamily="34" charset="0"/>
                          <a:cs typeface="Arial" panose="020B0604020202020204" pitchFamily="34" charset="0"/>
                        </a:rPr>
                        <a:t>31 240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solidFill>
                  </a:tcPr>
                </a:tc>
                <a:tc>
                  <a:txBody>
                    <a:bodyPr/>
                    <a:lstStyle/>
                    <a:p>
                      <a:pPr algn="r">
                        <a:lnSpc>
                          <a:spcPct val="107000"/>
                        </a:lnSpc>
                        <a:spcAft>
                          <a:spcPts val="0"/>
                        </a:spcAft>
                      </a:pPr>
                      <a:r>
                        <a:rPr lang="en-US"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solidFill>
                  </a:tcPr>
                </a:tc>
                <a:extLst>
                  <a:ext uri="{0D108BD9-81ED-4DB2-BD59-A6C34878D82A}">
                    <a16:rowId xmlns:a16="http://schemas.microsoft.com/office/drawing/2014/main" xmlns="" val="1949840944"/>
                  </a:ext>
                </a:extLst>
              </a:tr>
              <a:tr h="201085">
                <a:tc>
                  <a:txBody>
                    <a:bodyPr/>
                    <a:lstStyle/>
                    <a:p>
                      <a:pPr>
                        <a:lnSpc>
                          <a:spcPct val="107000"/>
                        </a:lnSpc>
                        <a:spcAft>
                          <a:spcPts val="0"/>
                        </a:spcAft>
                      </a:pPr>
                      <a:r>
                        <a:rPr lang="en-US" sz="1200" b="0" dirty="0">
                          <a:solidFill>
                            <a:schemeClr val="tx1"/>
                          </a:solidFill>
                          <a:effectLst/>
                          <a:latin typeface="Arial" panose="020B0604020202020204" pitchFamily="34" charset="0"/>
                          <a:cs typeface="Arial" panose="020B0604020202020204" pitchFamily="34" charset="0"/>
                        </a:rPr>
                        <a:t>Bank</a:t>
                      </a:r>
                      <a:endParaRPr lang="en-ZA"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tc>
                  <a:txBody>
                    <a:bodyPr/>
                    <a:lstStyle/>
                    <a:p>
                      <a:pPr algn="r">
                        <a:lnSpc>
                          <a:spcPct val="107000"/>
                        </a:lnSpc>
                        <a:spcAft>
                          <a:spcPts val="0"/>
                        </a:spcAft>
                      </a:pPr>
                      <a:r>
                        <a:rPr lang="en-US" sz="1200" dirty="0">
                          <a:effectLst/>
                          <a:latin typeface="Arial" panose="020B0604020202020204" pitchFamily="34" charset="0"/>
                          <a:cs typeface="Arial" panose="020B0604020202020204" pitchFamily="34" charset="0"/>
                        </a:rPr>
                        <a:t>33 095</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tc>
                  <a:txBody>
                    <a:bodyPr/>
                    <a:lstStyle/>
                    <a:p>
                      <a:pPr algn="r">
                        <a:lnSpc>
                          <a:spcPct val="107000"/>
                        </a:lnSpc>
                        <a:spcAft>
                          <a:spcPts val="0"/>
                        </a:spcAft>
                      </a:pPr>
                      <a:r>
                        <a:rPr lang="en-US"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extLst>
                  <a:ext uri="{0D108BD9-81ED-4DB2-BD59-A6C34878D82A}">
                    <a16:rowId xmlns:a16="http://schemas.microsoft.com/office/drawing/2014/main" xmlns="" val="2897251460"/>
                  </a:ext>
                </a:extLst>
              </a:tr>
              <a:tr h="201085">
                <a:tc>
                  <a:txBody>
                    <a:bodyPr/>
                    <a:lstStyle/>
                    <a:p>
                      <a:pPr>
                        <a:lnSpc>
                          <a:spcPct val="107000"/>
                        </a:lnSpc>
                        <a:spcAft>
                          <a:spcPts val="0"/>
                        </a:spcAft>
                      </a:pPr>
                      <a:r>
                        <a:rPr lang="en-US" sz="1200" b="0" dirty="0">
                          <a:solidFill>
                            <a:schemeClr val="tx1"/>
                          </a:solidFill>
                          <a:effectLst/>
                          <a:latin typeface="Arial" panose="020B0604020202020204" pitchFamily="34" charset="0"/>
                          <a:cs typeface="Arial" panose="020B0604020202020204" pitchFamily="34" charset="0"/>
                        </a:rPr>
                        <a:t>Creditors control</a:t>
                      </a:r>
                      <a:endParaRPr lang="en-ZA"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solidFill>
                  </a:tcPr>
                </a:tc>
                <a:tc>
                  <a:txBody>
                    <a:bodyPr/>
                    <a:lstStyle/>
                    <a:p>
                      <a:pPr algn="r">
                        <a:lnSpc>
                          <a:spcPct val="107000"/>
                        </a:lnSpc>
                        <a:spcAft>
                          <a:spcPts val="0"/>
                        </a:spcAft>
                      </a:pPr>
                      <a:r>
                        <a:rPr lang="en-US"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solidFill>
                  </a:tcPr>
                </a:tc>
                <a:tc>
                  <a:txBody>
                    <a:bodyPr/>
                    <a:lstStyle/>
                    <a:p>
                      <a:pPr algn="r">
                        <a:lnSpc>
                          <a:spcPct val="107000"/>
                        </a:lnSpc>
                        <a:spcAft>
                          <a:spcPts val="0"/>
                        </a:spcAft>
                      </a:pPr>
                      <a:r>
                        <a:rPr lang="en-US" sz="1200" dirty="0">
                          <a:effectLst/>
                          <a:latin typeface="Arial" panose="020B0604020202020204" pitchFamily="34" charset="0"/>
                          <a:cs typeface="Arial" panose="020B0604020202020204" pitchFamily="34" charset="0"/>
                        </a:rPr>
                        <a:t>13 535</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solidFill>
                  </a:tcPr>
                </a:tc>
                <a:extLst>
                  <a:ext uri="{0D108BD9-81ED-4DB2-BD59-A6C34878D82A}">
                    <a16:rowId xmlns:a16="http://schemas.microsoft.com/office/drawing/2014/main" xmlns="" val="697558239"/>
                  </a:ext>
                </a:extLst>
              </a:tr>
              <a:tr h="201085">
                <a:tc>
                  <a:txBody>
                    <a:bodyPr/>
                    <a:lstStyle/>
                    <a:p>
                      <a:pPr>
                        <a:lnSpc>
                          <a:spcPct val="107000"/>
                        </a:lnSpc>
                        <a:spcAft>
                          <a:spcPts val="0"/>
                        </a:spcAft>
                      </a:pPr>
                      <a:r>
                        <a:rPr lang="en-US" sz="1200" dirty="0">
                          <a:solidFill>
                            <a:schemeClr val="tx1"/>
                          </a:solidFill>
                          <a:effectLst/>
                          <a:latin typeface="Arial" panose="020B0604020202020204" pitchFamily="34" charset="0"/>
                          <a:cs typeface="Arial" panose="020B0604020202020204" pitchFamily="34" charset="0"/>
                        </a:rPr>
                        <a:t>NOMINAL ACCOUNTS</a:t>
                      </a:r>
                      <a:endParaRPr lang="en-Z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tc>
                <a:tc>
                  <a:txBody>
                    <a:bodyPr/>
                    <a:lstStyle/>
                    <a:p>
                      <a:pPr algn="r">
                        <a:lnSpc>
                          <a:spcPct val="107000"/>
                        </a:lnSpc>
                        <a:spcAft>
                          <a:spcPts val="0"/>
                        </a:spcAft>
                      </a:pPr>
                      <a:r>
                        <a:rPr lang="en-US"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tc>
                  <a:txBody>
                    <a:bodyPr/>
                    <a:lstStyle/>
                    <a:p>
                      <a:pPr algn="r">
                        <a:lnSpc>
                          <a:spcPct val="107000"/>
                        </a:lnSpc>
                        <a:spcAft>
                          <a:spcPts val="0"/>
                        </a:spcAft>
                      </a:pPr>
                      <a:r>
                        <a:rPr lang="en-US"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extLst>
                  <a:ext uri="{0D108BD9-81ED-4DB2-BD59-A6C34878D82A}">
                    <a16:rowId xmlns:a16="http://schemas.microsoft.com/office/drawing/2014/main" xmlns="" val="1298187562"/>
                  </a:ext>
                </a:extLst>
              </a:tr>
              <a:tr h="201085">
                <a:tc>
                  <a:txBody>
                    <a:bodyPr/>
                    <a:lstStyle/>
                    <a:p>
                      <a:pPr>
                        <a:lnSpc>
                          <a:spcPct val="107000"/>
                        </a:lnSpc>
                        <a:spcAft>
                          <a:spcPts val="0"/>
                        </a:spcAft>
                      </a:pPr>
                      <a:r>
                        <a:rPr lang="en-US" sz="1200" b="0" dirty="0">
                          <a:solidFill>
                            <a:schemeClr val="tx1"/>
                          </a:solidFill>
                          <a:effectLst/>
                          <a:latin typeface="Arial" panose="020B0604020202020204" pitchFamily="34" charset="0"/>
                          <a:cs typeface="Arial" panose="020B0604020202020204" pitchFamily="34" charset="0"/>
                        </a:rPr>
                        <a:t>Sales</a:t>
                      </a:r>
                      <a:endParaRPr lang="en-ZA"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solidFill>
                  </a:tcPr>
                </a:tc>
                <a:tc>
                  <a:txBody>
                    <a:bodyPr/>
                    <a:lstStyle/>
                    <a:p>
                      <a:pPr algn="r">
                        <a:lnSpc>
                          <a:spcPct val="107000"/>
                        </a:lnSpc>
                        <a:spcAft>
                          <a:spcPts val="0"/>
                        </a:spcAft>
                      </a:pPr>
                      <a:r>
                        <a:rPr lang="en-US"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solidFill>
                  </a:tcPr>
                </a:tc>
                <a:tc>
                  <a:txBody>
                    <a:bodyPr/>
                    <a:lstStyle/>
                    <a:p>
                      <a:pPr algn="r">
                        <a:lnSpc>
                          <a:spcPct val="107000"/>
                        </a:lnSpc>
                        <a:spcAft>
                          <a:spcPts val="0"/>
                        </a:spcAft>
                      </a:pPr>
                      <a:r>
                        <a:rPr lang="en-US" sz="1200" dirty="0">
                          <a:effectLst/>
                          <a:latin typeface="Arial" panose="020B0604020202020204" pitchFamily="34" charset="0"/>
                          <a:cs typeface="Arial" panose="020B0604020202020204" pitchFamily="34" charset="0"/>
                        </a:rPr>
                        <a:t>811 960</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solidFill>
                  </a:tcPr>
                </a:tc>
                <a:extLst>
                  <a:ext uri="{0D108BD9-81ED-4DB2-BD59-A6C34878D82A}">
                    <a16:rowId xmlns:a16="http://schemas.microsoft.com/office/drawing/2014/main" xmlns="" val="3307358395"/>
                  </a:ext>
                </a:extLst>
              </a:tr>
              <a:tr h="201085">
                <a:tc>
                  <a:txBody>
                    <a:bodyPr/>
                    <a:lstStyle/>
                    <a:p>
                      <a:pPr>
                        <a:lnSpc>
                          <a:spcPct val="107000"/>
                        </a:lnSpc>
                        <a:spcAft>
                          <a:spcPts val="0"/>
                        </a:spcAft>
                      </a:pPr>
                      <a:r>
                        <a:rPr lang="en-US" sz="1200" b="0" dirty="0">
                          <a:solidFill>
                            <a:schemeClr val="tx1"/>
                          </a:solidFill>
                          <a:effectLst/>
                          <a:latin typeface="Arial" panose="020B0604020202020204" pitchFamily="34" charset="0"/>
                          <a:cs typeface="Arial" panose="020B0604020202020204" pitchFamily="34" charset="0"/>
                        </a:rPr>
                        <a:t>Cost of sales</a:t>
                      </a:r>
                      <a:endParaRPr lang="en-ZA"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tc>
                  <a:txBody>
                    <a:bodyPr/>
                    <a:lstStyle/>
                    <a:p>
                      <a:pPr algn="r">
                        <a:lnSpc>
                          <a:spcPct val="107000"/>
                        </a:lnSpc>
                        <a:spcAft>
                          <a:spcPts val="0"/>
                        </a:spcAft>
                      </a:pPr>
                      <a:r>
                        <a:rPr lang="en-US" sz="1200">
                          <a:effectLst/>
                          <a:latin typeface="Arial" panose="020B0604020202020204" pitchFamily="34" charset="0"/>
                          <a:cs typeface="Arial" panose="020B0604020202020204" pitchFamily="34" charset="0"/>
                        </a:rPr>
                        <a:t>502 000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tc>
                  <a:txBody>
                    <a:bodyPr/>
                    <a:lstStyle/>
                    <a:p>
                      <a:pPr algn="r">
                        <a:lnSpc>
                          <a:spcPct val="107000"/>
                        </a:lnSpc>
                        <a:spcAft>
                          <a:spcPts val="0"/>
                        </a:spcAft>
                      </a:pPr>
                      <a:r>
                        <a:rPr lang="en-US"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extLst>
                  <a:ext uri="{0D108BD9-81ED-4DB2-BD59-A6C34878D82A}">
                    <a16:rowId xmlns:a16="http://schemas.microsoft.com/office/drawing/2014/main" xmlns="" val="911898259"/>
                  </a:ext>
                </a:extLst>
              </a:tr>
              <a:tr h="201085">
                <a:tc>
                  <a:txBody>
                    <a:bodyPr/>
                    <a:lstStyle/>
                    <a:p>
                      <a:pPr>
                        <a:lnSpc>
                          <a:spcPct val="107000"/>
                        </a:lnSpc>
                        <a:spcAft>
                          <a:spcPts val="0"/>
                        </a:spcAft>
                      </a:pPr>
                      <a:r>
                        <a:rPr lang="en-US" sz="1200" b="0" dirty="0">
                          <a:solidFill>
                            <a:schemeClr val="tx1"/>
                          </a:solidFill>
                          <a:effectLst/>
                          <a:latin typeface="Arial" panose="020B0604020202020204" pitchFamily="34" charset="0"/>
                          <a:cs typeface="Arial" panose="020B0604020202020204" pitchFamily="34" charset="0"/>
                        </a:rPr>
                        <a:t>Debtors allowances</a:t>
                      </a:r>
                      <a:endParaRPr lang="en-ZA"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solidFill>
                  </a:tcPr>
                </a:tc>
                <a:tc>
                  <a:txBody>
                    <a:bodyPr/>
                    <a:lstStyle/>
                    <a:p>
                      <a:pPr algn="r">
                        <a:lnSpc>
                          <a:spcPct val="107000"/>
                        </a:lnSpc>
                        <a:spcAft>
                          <a:spcPts val="0"/>
                        </a:spcAft>
                      </a:pPr>
                      <a:r>
                        <a:rPr lang="en-US" sz="1200">
                          <a:effectLst/>
                          <a:latin typeface="Arial" panose="020B0604020202020204" pitchFamily="34" charset="0"/>
                          <a:cs typeface="Arial" panose="020B0604020202020204" pitchFamily="34" charset="0"/>
                        </a:rPr>
                        <a:t>8 760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solidFill>
                  </a:tcPr>
                </a:tc>
                <a:tc>
                  <a:txBody>
                    <a:bodyPr/>
                    <a:lstStyle/>
                    <a:p>
                      <a:pPr algn="r">
                        <a:lnSpc>
                          <a:spcPct val="107000"/>
                        </a:lnSpc>
                        <a:spcAft>
                          <a:spcPts val="0"/>
                        </a:spcAft>
                      </a:pPr>
                      <a:r>
                        <a:rPr lang="en-US"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solidFill>
                  </a:tcPr>
                </a:tc>
                <a:extLst>
                  <a:ext uri="{0D108BD9-81ED-4DB2-BD59-A6C34878D82A}">
                    <a16:rowId xmlns:a16="http://schemas.microsoft.com/office/drawing/2014/main" xmlns="" val="521040406"/>
                  </a:ext>
                </a:extLst>
              </a:tr>
              <a:tr h="201085">
                <a:tc>
                  <a:txBody>
                    <a:bodyPr/>
                    <a:lstStyle/>
                    <a:p>
                      <a:pPr>
                        <a:lnSpc>
                          <a:spcPct val="107000"/>
                        </a:lnSpc>
                        <a:spcAft>
                          <a:spcPts val="0"/>
                        </a:spcAft>
                      </a:pPr>
                      <a:r>
                        <a:rPr lang="en-US" sz="1200" b="0" dirty="0">
                          <a:solidFill>
                            <a:schemeClr val="tx1"/>
                          </a:solidFill>
                          <a:effectLst/>
                          <a:latin typeface="Arial" panose="020B0604020202020204" pitchFamily="34" charset="0"/>
                          <a:cs typeface="Arial" panose="020B0604020202020204" pitchFamily="34" charset="0"/>
                        </a:rPr>
                        <a:t>Current income</a:t>
                      </a:r>
                      <a:endParaRPr lang="en-ZA"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tc>
                  <a:txBody>
                    <a:bodyPr/>
                    <a:lstStyle/>
                    <a:p>
                      <a:pPr algn="r">
                        <a:lnSpc>
                          <a:spcPct val="107000"/>
                        </a:lnSpc>
                        <a:spcAft>
                          <a:spcPts val="0"/>
                        </a:spcAft>
                      </a:pPr>
                      <a:r>
                        <a:rPr lang="en-US"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tc>
                  <a:txBody>
                    <a:bodyPr/>
                    <a:lstStyle/>
                    <a:p>
                      <a:pPr algn="r">
                        <a:lnSpc>
                          <a:spcPct val="107000"/>
                        </a:lnSpc>
                        <a:spcAft>
                          <a:spcPts val="0"/>
                        </a:spcAft>
                      </a:pPr>
                      <a:r>
                        <a:rPr lang="en-US" sz="1200" dirty="0">
                          <a:effectLst/>
                          <a:latin typeface="Arial" panose="020B0604020202020204" pitchFamily="34" charset="0"/>
                          <a:cs typeface="Arial" panose="020B0604020202020204" pitchFamily="34" charset="0"/>
                        </a:rPr>
                        <a:t>52 255</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extLst>
                  <a:ext uri="{0D108BD9-81ED-4DB2-BD59-A6C34878D82A}">
                    <a16:rowId xmlns:a16="http://schemas.microsoft.com/office/drawing/2014/main" xmlns="" val="3636347189"/>
                  </a:ext>
                </a:extLst>
              </a:tr>
              <a:tr h="201085">
                <a:tc>
                  <a:txBody>
                    <a:bodyPr/>
                    <a:lstStyle/>
                    <a:p>
                      <a:pPr>
                        <a:lnSpc>
                          <a:spcPct val="107000"/>
                        </a:lnSpc>
                        <a:spcAft>
                          <a:spcPts val="0"/>
                        </a:spcAft>
                      </a:pPr>
                      <a:r>
                        <a:rPr lang="en-US" sz="1200" b="0" dirty="0">
                          <a:solidFill>
                            <a:schemeClr val="tx1"/>
                          </a:solidFill>
                          <a:effectLst/>
                          <a:latin typeface="Arial" panose="020B0604020202020204" pitchFamily="34" charset="0"/>
                          <a:cs typeface="Arial" panose="020B0604020202020204" pitchFamily="34" charset="0"/>
                        </a:rPr>
                        <a:t>Insurance</a:t>
                      </a:r>
                      <a:endParaRPr lang="en-ZA"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solidFill>
                  </a:tcPr>
                </a:tc>
                <a:tc>
                  <a:txBody>
                    <a:bodyPr/>
                    <a:lstStyle/>
                    <a:p>
                      <a:pPr algn="r">
                        <a:lnSpc>
                          <a:spcPct val="107000"/>
                        </a:lnSpc>
                        <a:spcAft>
                          <a:spcPts val="0"/>
                        </a:spcAft>
                      </a:pPr>
                      <a:r>
                        <a:rPr lang="en-US" sz="1200">
                          <a:effectLst/>
                          <a:latin typeface="Arial" panose="020B0604020202020204" pitchFamily="34" charset="0"/>
                          <a:cs typeface="Arial" panose="020B0604020202020204" pitchFamily="34" charset="0"/>
                        </a:rPr>
                        <a:t>4 800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solidFill>
                  </a:tcPr>
                </a:tc>
                <a:tc>
                  <a:txBody>
                    <a:bodyPr/>
                    <a:lstStyle/>
                    <a:p>
                      <a:pPr algn="r">
                        <a:lnSpc>
                          <a:spcPct val="107000"/>
                        </a:lnSpc>
                        <a:spcAft>
                          <a:spcPts val="0"/>
                        </a:spcAft>
                      </a:pPr>
                      <a:r>
                        <a:rPr lang="en-US"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solidFill>
                  </a:tcPr>
                </a:tc>
                <a:extLst>
                  <a:ext uri="{0D108BD9-81ED-4DB2-BD59-A6C34878D82A}">
                    <a16:rowId xmlns:a16="http://schemas.microsoft.com/office/drawing/2014/main" xmlns="" val="3004592483"/>
                  </a:ext>
                </a:extLst>
              </a:tr>
              <a:tr h="201085">
                <a:tc>
                  <a:txBody>
                    <a:bodyPr/>
                    <a:lstStyle/>
                    <a:p>
                      <a:pPr>
                        <a:lnSpc>
                          <a:spcPct val="107000"/>
                        </a:lnSpc>
                        <a:spcAft>
                          <a:spcPts val="0"/>
                        </a:spcAft>
                      </a:pPr>
                      <a:r>
                        <a:rPr lang="en-US" sz="1200" b="0" dirty="0">
                          <a:solidFill>
                            <a:schemeClr val="tx1"/>
                          </a:solidFill>
                          <a:effectLst/>
                          <a:latin typeface="Arial" panose="020B0604020202020204" pitchFamily="34" charset="0"/>
                          <a:cs typeface="Arial" panose="020B0604020202020204" pitchFamily="34" charset="0"/>
                        </a:rPr>
                        <a:t>Interest on fixed deposit</a:t>
                      </a:r>
                      <a:endParaRPr lang="en-ZA"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tc>
                  <a:txBody>
                    <a:bodyPr/>
                    <a:lstStyle/>
                    <a:p>
                      <a:pPr algn="r">
                        <a:lnSpc>
                          <a:spcPct val="107000"/>
                        </a:lnSpc>
                        <a:spcAft>
                          <a:spcPts val="0"/>
                        </a:spcAft>
                      </a:pPr>
                      <a:r>
                        <a:rPr lang="en-US"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tc>
                  <a:txBody>
                    <a:bodyPr/>
                    <a:lstStyle/>
                    <a:p>
                      <a:pPr algn="r">
                        <a:lnSpc>
                          <a:spcPct val="107000"/>
                        </a:lnSpc>
                        <a:spcAft>
                          <a:spcPts val="0"/>
                        </a:spcAft>
                      </a:pPr>
                      <a:r>
                        <a:rPr lang="en-US" sz="1200" dirty="0">
                          <a:effectLst/>
                          <a:latin typeface="Arial" panose="020B0604020202020204" pitchFamily="34" charset="0"/>
                          <a:cs typeface="Arial" panose="020B0604020202020204" pitchFamily="34" charset="0"/>
                        </a:rPr>
                        <a:t>2 750</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extLst>
                  <a:ext uri="{0D108BD9-81ED-4DB2-BD59-A6C34878D82A}">
                    <a16:rowId xmlns:a16="http://schemas.microsoft.com/office/drawing/2014/main" xmlns="" val="861469929"/>
                  </a:ext>
                </a:extLst>
              </a:tr>
              <a:tr h="201085">
                <a:tc>
                  <a:txBody>
                    <a:bodyPr/>
                    <a:lstStyle/>
                    <a:p>
                      <a:pPr>
                        <a:lnSpc>
                          <a:spcPct val="107000"/>
                        </a:lnSpc>
                        <a:spcAft>
                          <a:spcPts val="0"/>
                        </a:spcAft>
                      </a:pPr>
                      <a:r>
                        <a:rPr lang="en-US" sz="1200" b="0" dirty="0">
                          <a:solidFill>
                            <a:schemeClr val="tx1"/>
                          </a:solidFill>
                          <a:effectLst/>
                          <a:latin typeface="Arial" panose="020B0604020202020204" pitchFamily="34" charset="0"/>
                          <a:cs typeface="Arial" panose="020B0604020202020204" pitchFamily="34" charset="0"/>
                        </a:rPr>
                        <a:t>Maintenance and repairs</a:t>
                      </a:r>
                      <a:endParaRPr lang="en-ZA"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solidFill>
                  </a:tcPr>
                </a:tc>
                <a:tc>
                  <a:txBody>
                    <a:bodyPr/>
                    <a:lstStyle/>
                    <a:p>
                      <a:pPr algn="r">
                        <a:lnSpc>
                          <a:spcPct val="107000"/>
                        </a:lnSpc>
                        <a:spcAft>
                          <a:spcPts val="0"/>
                        </a:spcAft>
                      </a:pPr>
                      <a:r>
                        <a:rPr lang="en-US" sz="1200">
                          <a:effectLst/>
                          <a:latin typeface="Arial" panose="020B0604020202020204" pitchFamily="34" charset="0"/>
                          <a:cs typeface="Arial" panose="020B0604020202020204" pitchFamily="34" charset="0"/>
                        </a:rPr>
                        <a:t>22 222</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solidFill>
                  </a:tcPr>
                </a:tc>
                <a:tc>
                  <a:txBody>
                    <a:bodyPr/>
                    <a:lstStyle/>
                    <a:p>
                      <a:pPr algn="r">
                        <a:lnSpc>
                          <a:spcPct val="107000"/>
                        </a:lnSpc>
                        <a:spcAft>
                          <a:spcPts val="0"/>
                        </a:spcAft>
                      </a:pPr>
                      <a:r>
                        <a:rPr lang="en-US"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solidFill>
                  </a:tcPr>
                </a:tc>
                <a:extLst>
                  <a:ext uri="{0D108BD9-81ED-4DB2-BD59-A6C34878D82A}">
                    <a16:rowId xmlns:a16="http://schemas.microsoft.com/office/drawing/2014/main" xmlns="" val="4076743529"/>
                  </a:ext>
                </a:extLst>
              </a:tr>
              <a:tr h="201085">
                <a:tc>
                  <a:txBody>
                    <a:bodyPr/>
                    <a:lstStyle/>
                    <a:p>
                      <a:pPr>
                        <a:lnSpc>
                          <a:spcPct val="107000"/>
                        </a:lnSpc>
                        <a:spcAft>
                          <a:spcPts val="0"/>
                        </a:spcAft>
                      </a:pPr>
                      <a:r>
                        <a:rPr lang="en-US" sz="1200" b="0" dirty="0">
                          <a:solidFill>
                            <a:schemeClr val="tx1"/>
                          </a:solidFill>
                          <a:effectLst/>
                          <a:latin typeface="Arial" panose="020B0604020202020204" pitchFamily="34" charset="0"/>
                          <a:cs typeface="Arial" panose="020B0604020202020204" pitchFamily="34" charset="0"/>
                        </a:rPr>
                        <a:t>Material costs</a:t>
                      </a:r>
                      <a:endParaRPr lang="en-ZA"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tc>
                  <a:txBody>
                    <a:bodyPr/>
                    <a:lstStyle/>
                    <a:p>
                      <a:pPr algn="r">
                        <a:lnSpc>
                          <a:spcPct val="107000"/>
                        </a:lnSpc>
                        <a:spcAft>
                          <a:spcPts val="0"/>
                        </a:spcAft>
                      </a:pPr>
                      <a:r>
                        <a:rPr lang="en-US" sz="1200">
                          <a:effectLst/>
                          <a:latin typeface="Arial" panose="020B0604020202020204" pitchFamily="34" charset="0"/>
                          <a:cs typeface="Arial" panose="020B0604020202020204" pitchFamily="34" charset="0"/>
                        </a:rPr>
                        <a:t>15 622</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tc>
                  <a:txBody>
                    <a:bodyPr/>
                    <a:lstStyle/>
                    <a:p>
                      <a:pPr algn="r">
                        <a:lnSpc>
                          <a:spcPct val="107000"/>
                        </a:lnSpc>
                        <a:spcAft>
                          <a:spcPts val="0"/>
                        </a:spcAft>
                      </a:pPr>
                      <a:r>
                        <a:rPr lang="en-US"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extLst>
                  <a:ext uri="{0D108BD9-81ED-4DB2-BD59-A6C34878D82A}">
                    <a16:rowId xmlns:a16="http://schemas.microsoft.com/office/drawing/2014/main" xmlns="" val="3680857314"/>
                  </a:ext>
                </a:extLst>
              </a:tr>
              <a:tr h="201085">
                <a:tc>
                  <a:txBody>
                    <a:bodyPr/>
                    <a:lstStyle/>
                    <a:p>
                      <a:pPr>
                        <a:lnSpc>
                          <a:spcPct val="107000"/>
                        </a:lnSpc>
                        <a:spcAft>
                          <a:spcPts val="0"/>
                        </a:spcAft>
                      </a:pPr>
                      <a:r>
                        <a:rPr lang="en-US" sz="1200" b="0" dirty="0">
                          <a:solidFill>
                            <a:schemeClr val="tx1"/>
                          </a:solidFill>
                          <a:effectLst/>
                          <a:latin typeface="Arial" panose="020B0604020202020204" pitchFamily="34" charset="0"/>
                          <a:cs typeface="Arial" panose="020B0604020202020204" pitchFamily="34" charset="0"/>
                        </a:rPr>
                        <a:t>Packing material</a:t>
                      </a:r>
                      <a:endParaRPr lang="en-ZA"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solidFill>
                  </a:tcPr>
                </a:tc>
                <a:tc>
                  <a:txBody>
                    <a:bodyPr/>
                    <a:lstStyle/>
                    <a:p>
                      <a:pPr algn="r">
                        <a:lnSpc>
                          <a:spcPct val="107000"/>
                        </a:lnSpc>
                        <a:spcAft>
                          <a:spcPts val="0"/>
                        </a:spcAft>
                      </a:pPr>
                      <a:r>
                        <a:rPr lang="en-US" sz="1200">
                          <a:effectLst/>
                          <a:latin typeface="Arial" panose="020B0604020202020204" pitchFamily="34" charset="0"/>
                          <a:cs typeface="Arial" panose="020B0604020202020204" pitchFamily="34" charset="0"/>
                        </a:rPr>
                        <a:t>19 563</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solidFill>
                  </a:tcPr>
                </a:tc>
                <a:tc>
                  <a:txBody>
                    <a:bodyPr/>
                    <a:lstStyle/>
                    <a:p>
                      <a:pPr algn="r">
                        <a:lnSpc>
                          <a:spcPct val="107000"/>
                        </a:lnSpc>
                        <a:spcAft>
                          <a:spcPts val="0"/>
                        </a:spcAft>
                      </a:pPr>
                      <a:r>
                        <a:rPr lang="en-US"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solidFill>
                  </a:tcPr>
                </a:tc>
                <a:extLst>
                  <a:ext uri="{0D108BD9-81ED-4DB2-BD59-A6C34878D82A}">
                    <a16:rowId xmlns:a16="http://schemas.microsoft.com/office/drawing/2014/main" xmlns="" val="3780277239"/>
                  </a:ext>
                </a:extLst>
              </a:tr>
              <a:tr h="201085">
                <a:tc>
                  <a:txBody>
                    <a:bodyPr/>
                    <a:lstStyle/>
                    <a:p>
                      <a:pPr>
                        <a:lnSpc>
                          <a:spcPct val="107000"/>
                        </a:lnSpc>
                        <a:spcAft>
                          <a:spcPts val="0"/>
                        </a:spcAft>
                      </a:pPr>
                      <a:r>
                        <a:rPr lang="en-US" sz="1200" b="0" dirty="0">
                          <a:solidFill>
                            <a:schemeClr val="tx1"/>
                          </a:solidFill>
                          <a:effectLst/>
                          <a:latin typeface="Arial" panose="020B0604020202020204" pitchFamily="34" charset="0"/>
                          <a:cs typeface="Arial" panose="020B0604020202020204" pitchFamily="34" charset="0"/>
                        </a:rPr>
                        <a:t>Rates</a:t>
                      </a:r>
                      <a:endParaRPr lang="en-ZA"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tc>
                  <a:txBody>
                    <a:bodyPr/>
                    <a:lstStyle/>
                    <a:p>
                      <a:pPr algn="r">
                        <a:lnSpc>
                          <a:spcPct val="107000"/>
                        </a:lnSpc>
                        <a:spcAft>
                          <a:spcPts val="0"/>
                        </a:spcAft>
                      </a:pPr>
                      <a:r>
                        <a:rPr lang="en-US" sz="1200">
                          <a:effectLst/>
                          <a:latin typeface="Arial" panose="020B0604020202020204" pitchFamily="34" charset="0"/>
                          <a:cs typeface="Arial" panose="020B0604020202020204" pitchFamily="34" charset="0"/>
                        </a:rPr>
                        <a:t>6 450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tc>
                  <a:txBody>
                    <a:bodyPr/>
                    <a:lstStyle/>
                    <a:p>
                      <a:pPr algn="r">
                        <a:lnSpc>
                          <a:spcPct val="107000"/>
                        </a:lnSpc>
                        <a:spcAft>
                          <a:spcPts val="0"/>
                        </a:spcAft>
                      </a:pPr>
                      <a:r>
                        <a:rPr lang="en-US"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extLst>
                  <a:ext uri="{0D108BD9-81ED-4DB2-BD59-A6C34878D82A}">
                    <a16:rowId xmlns:a16="http://schemas.microsoft.com/office/drawing/2014/main" xmlns="" val="2675013077"/>
                  </a:ext>
                </a:extLst>
              </a:tr>
              <a:tr h="201085">
                <a:tc>
                  <a:txBody>
                    <a:bodyPr/>
                    <a:lstStyle/>
                    <a:p>
                      <a:pPr>
                        <a:lnSpc>
                          <a:spcPct val="107000"/>
                        </a:lnSpc>
                        <a:spcAft>
                          <a:spcPts val="0"/>
                        </a:spcAft>
                      </a:pPr>
                      <a:r>
                        <a:rPr lang="en-US" sz="1200" b="0" dirty="0">
                          <a:solidFill>
                            <a:schemeClr val="tx1"/>
                          </a:solidFill>
                          <a:effectLst/>
                          <a:latin typeface="Arial" panose="020B0604020202020204" pitchFamily="34" charset="0"/>
                          <a:cs typeface="Arial" panose="020B0604020202020204" pitchFamily="34" charset="0"/>
                        </a:rPr>
                        <a:t>Rent income</a:t>
                      </a:r>
                      <a:endParaRPr lang="en-ZA"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solidFill>
                  </a:tcPr>
                </a:tc>
                <a:tc>
                  <a:txBody>
                    <a:bodyPr/>
                    <a:lstStyle/>
                    <a:p>
                      <a:pPr algn="r">
                        <a:lnSpc>
                          <a:spcPct val="107000"/>
                        </a:lnSpc>
                        <a:spcAft>
                          <a:spcPts val="0"/>
                        </a:spcAft>
                      </a:pPr>
                      <a:r>
                        <a:rPr lang="en-US"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solidFill>
                  </a:tcPr>
                </a:tc>
                <a:tc>
                  <a:txBody>
                    <a:bodyPr/>
                    <a:lstStyle/>
                    <a:p>
                      <a:pPr algn="r">
                        <a:lnSpc>
                          <a:spcPct val="107000"/>
                        </a:lnSpc>
                        <a:spcAft>
                          <a:spcPts val="0"/>
                        </a:spcAft>
                      </a:pPr>
                      <a:r>
                        <a:rPr lang="en-US" sz="1200" dirty="0">
                          <a:effectLst/>
                          <a:latin typeface="Arial" panose="020B0604020202020204" pitchFamily="34" charset="0"/>
                          <a:cs typeface="Arial" panose="020B0604020202020204" pitchFamily="34" charset="0"/>
                        </a:rPr>
                        <a:t>52 000</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solidFill>
                  </a:tcPr>
                </a:tc>
                <a:extLst>
                  <a:ext uri="{0D108BD9-81ED-4DB2-BD59-A6C34878D82A}">
                    <a16:rowId xmlns:a16="http://schemas.microsoft.com/office/drawing/2014/main" xmlns="" val="3812813191"/>
                  </a:ext>
                </a:extLst>
              </a:tr>
              <a:tr h="201085">
                <a:tc>
                  <a:txBody>
                    <a:bodyPr/>
                    <a:lstStyle/>
                    <a:p>
                      <a:pPr>
                        <a:lnSpc>
                          <a:spcPct val="107000"/>
                        </a:lnSpc>
                        <a:spcAft>
                          <a:spcPts val="0"/>
                        </a:spcAft>
                      </a:pPr>
                      <a:r>
                        <a:rPr lang="en-US" sz="1200" b="0" dirty="0">
                          <a:solidFill>
                            <a:schemeClr val="tx1"/>
                          </a:solidFill>
                          <a:effectLst/>
                          <a:latin typeface="Arial" panose="020B0604020202020204" pitchFamily="34" charset="0"/>
                          <a:cs typeface="Arial" panose="020B0604020202020204" pitchFamily="34" charset="0"/>
                        </a:rPr>
                        <a:t>Sundry operating expenses</a:t>
                      </a:r>
                      <a:endParaRPr lang="en-ZA"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tc>
                  <a:txBody>
                    <a:bodyPr/>
                    <a:lstStyle/>
                    <a:p>
                      <a:pPr algn="r">
                        <a:lnSpc>
                          <a:spcPct val="107000"/>
                        </a:lnSpc>
                        <a:spcAft>
                          <a:spcPts val="0"/>
                        </a:spcAft>
                      </a:pPr>
                      <a:r>
                        <a:rPr lang="en-US" sz="1200">
                          <a:effectLst/>
                          <a:latin typeface="Arial" panose="020B0604020202020204" pitchFamily="34" charset="0"/>
                          <a:cs typeface="Arial" panose="020B0604020202020204" pitchFamily="34" charset="0"/>
                        </a:rPr>
                        <a:t>96 148</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tc>
                  <a:txBody>
                    <a:bodyPr/>
                    <a:lstStyle/>
                    <a:p>
                      <a:pPr algn="r">
                        <a:lnSpc>
                          <a:spcPct val="107000"/>
                        </a:lnSpc>
                        <a:spcAft>
                          <a:spcPts val="0"/>
                        </a:spcAft>
                      </a:pPr>
                      <a:r>
                        <a:rPr lang="en-US"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extLst>
                  <a:ext uri="{0D108BD9-81ED-4DB2-BD59-A6C34878D82A}">
                    <a16:rowId xmlns:a16="http://schemas.microsoft.com/office/drawing/2014/main" xmlns="" val="419396202"/>
                  </a:ext>
                </a:extLst>
              </a:tr>
              <a:tr h="201085">
                <a:tc>
                  <a:txBody>
                    <a:bodyPr/>
                    <a:lstStyle/>
                    <a:p>
                      <a:pPr>
                        <a:lnSpc>
                          <a:spcPct val="107000"/>
                        </a:lnSpc>
                        <a:spcAft>
                          <a:spcPts val="0"/>
                        </a:spcAft>
                      </a:pPr>
                      <a:r>
                        <a:rPr lang="en-US" sz="1200" b="0" dirty="0">
                          <a:solidFill>
                            <a:schemeClr val="tx1"/>
                          </a:solidFill>
                          <a:effectLst/>
                          <a:latin typeface="Arial" panose="020B0604020202020204" pitchFamily="34" charset="0"/>
                          <a:cs typeface="Arial" panose="020B0604020202020204" pitchFamily="34" charset="0"/>
                        </a:rPr>
                        <a:t>Wages </a:t>
                      </a:r>
                      <a:endParaRPr lang="en-ZA"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solidFill>
                  </a:tcPr>
                </a:tc>
                <a:tc>
                  <a:txBody>
                    <a:bodyPr/>
                    <a:lstStyle/>
                    <a:p>
                      <a:pPr algn="r">
                        <a:lnSpc>
                          <a:spcPct val="107000"/>
                        </a:lnSpc>
                        <a:spcAft>
                          <a:spcPts val="0"/>
                        </a:spcAft>
                      </a:pPr>
                      <a:r>
                        <a:rPr lang="en-US" sz="1200">
                          <a:effectLst/>
                          <a:latin typeface="Arial" panose="020B0604020202020204" pitchFamily="34" charset="0"/>
                          <a:cs typeface="Arial" panose="020B0604020202020204" pitchFamily="34" charset="0"/>
                        </a:rPr>
                        <a:t>56 700</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solidFill>
                  </a:tcPr>
                </a:tc>
                <a:tc>
                  <a:txBody>
                    <a:bodyPr/>
                    <a:lstStyle/>
                    <a:p>
                      <a:pPr algn="r">
                        <a:lnSpc>
                          <a:spcPct val="107000"/>
                        </a:lnSpc>
                        <a:spcAft>
                          <a:spcPts val="0"/>
                        </a:spcAft>
                      </a:pPr>
                      <a:r>
                        <a:rPr lang="en-US"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rgbClr val="ECF7D5"/>
                    </a:solidFill>
                  </a:tcPr>
                </a:tc>
                <a:extLst>
                  <a:ext uri="{0D108BD9-81ED-4DB2-BD59-A6C34878D82A}">
                    <a16:rowId xmlns:a16="http://schemas.microsoft.com/office/drawing/2014/main" xmlns="" val="1972310933"/>
                  </a:ext>
                </a:extLst>
              </a:tr>
              <a:tr h="412702">
                <a:tc>
                  <a:txBody>
                    <a:bodyPr/>
                    <a:lstStyle/>
                    <a:p>
                      <a:pPr>
                        <a:lnSpc>
                          <a:spcPct val="107000"/>
                        </a:lnSpc>
                        <a:spcAft>
                          <a:spcPts val="0"/>
                        </a:spcAft>
                      </a:pPr>
                      <a:r>
                        <a:rPr lang="en-US"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tc>
                  <a:txBody>
                    <a:bodyPr/>
                    <a:lstStyle/>
                    <a:p>
                      <a:pPr algn="r">
                        <a:lnSpc>
                          <a:spcPct val="107000"/>
                        </a:lnSpc>
                        <a:spcAft>
                          <a:spcPts val="0"/>
                        </a:spcAft>
                      </a:pPr>
                      <a:r>
                        <a:rPr lang="en-US" sz="1200" b="1" dirty="0">
                          <a:effectLst/>
                          <a:latin typeface="Arial" panose="020B0604020202020204" pitchFamily="34" charset="0"/>
                          <a:cs typeface="Arial" panose="020B0604020202020204" pitchFamily="34" charset="0"/>
                        </a:rPr>
                        <a:t>1 740 000</a:t>
                      </a:r>
                      <a:endParaRPr lang="en-ZA" sz="1200" b="1"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tc>
                  <a:txBody>
                    <a:bodyPr/>
                    <a:lstStyle/>
                    <a:p>
                      <a:pPr algn="r">
                        <a:lnSpc>
                          <a:spcPct val="107000"/>
                        </a:lnSpc>
                        <a:spcAft>
                          <a:spcPts val="0"/>
                        </a:spcAft>
                      </a:pPr>
                      <a:r>
                        <a:rPr lang="en-US" sz="1200" b="1" dirty="0">
                          <a:effectLst/>
                          <a:latin typeface="Arial" panose="020B0604020202020204" pitchFamily="34" charset="0"/>
                          <a:cs typeface="Arial" panose="020B0604020202020204" pitchFamily="34" charset="0"/>
                        </a:rPr>
                        <a:t>1 740 000</a:t>
                      </a:r>
                      <a:endParaRPr lang="en-ZA" sz="1200" b="1" dirty="0">
                        <a:effectLst/>
                        <a:latin typeface="Arial" panose="020B0604020202020204" pitchFamily="34" charset="0"/>
                        <a:ea typeface="Calibri" panose="020F0502020204030204" pitchFamily="34" charset="0"/>
                        <a:cs typeface="Arial" panose="020B0604020202020204" pitchFamily="34" charset="0"/>
                      </a:endParaRPr>
                    </a:p>
                  </a:txBody>
                  <a:tcPr marL="55449" marR="55449" marT="0" marB="0">
                    <a:solidFill>
                      <a:schemeClr val="accent1">
                        <a:lumMod val="40000"/>
                        <a:lumOff val="60000"/>
                      </a:schemeClr>
                    </a:solidFill>
                  </a:tcPr>
                </a:tc>
                <a:extLst>
                  <a:ext uri="{0D108BD9-81ED-4DB2-BD59-A6C34878D82A}">
                    <a16:rowId xmlns:a16="http://schemas.microsoft.com/office/drawing/2014/main" xmlns="" val="2936831381"/>
                  </a:ext>
                </a:extLst>
              </a:tr>
            </a:tbl>
          </a:graphicData>
        </a:graphic>
      </p:graphicFrame>
      <p:sp>
        <p:nvSpPr>
          <p:cNvPr id="5" name="Rectangle 1">
            <a:extLst>
              <a:ext uri="{FF2B5EF4-FFF2-40B4-BE49-F238E27FC236}">
                <a16:creationId xmlns:a16="http://schemas.microsoft.com/office/drawing/2014/main" xmlns="" id="{08957893-1856-4938-9979-0952C1DCDC97}"/>
              </a:ext>
            </a:extLst>
          </p:cNvPr>
          <p:cNvSpPr>
            <a:spLocks noChangeArrowheads="1"/>
          </p:cNvSpPr>
          <p:nvPr/>
        </p:nvSpPr>
        <p:spPr bwMode="auto">
          <a:xfrm>
            <a:off x="822959" y="-158925"/>
            <a:ext cx="8138161"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Example:</a:t>
            </a:r>
            <a:endParaRPr kumimoji="0" lang="en-Z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Use the Pre-adjustment Trial Balance taken from the books of Butterworth Stores on 29 February 2020, the end of the accounting period.</a:t>
            </a:r>
            <a:endParaRPr kumimoji="0" lang="en-Z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Required: draw up the Trading Account and the Profit and Loss account in the General ledger.</a:t>
            </a:r>
            <a:endParaRPr kumimoji="0" lang="en-Z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BUTTERWORTH STORES</a:t>
            </a:r>
            <a:endParaRPr kumimoji="0" lang="en-ZA" altLang="en-US" sz="12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PRE-ADJUSTMENT TRIAL BALANCE ON 29 February 2020</a:t>
            </a:r>
            <a:endParaRPr kumimoji="0" lang="en-ZA" altLang="en-US" sz="12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196585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6A6FC91-2634-43B9-83FE-1BA5FE5B5192}"/>
              </a:ext>
            </a:extLst>
          </p:cNvPr>
          <p:cNvSpPr>
            <a:spLocks noGrp="1"/>
          </p:cNvSpPr>
          <p:nvPr>
            <p:ph idx="1"/>
          </p:nvPr>
        </p:nvSpPr>
        <p:spPr>
          <a:xfrm>
            <a:off x="677334" y="1"/>
            <a:ext cx="8596668" cy="6041362"/>
          </a:xfrm>
        </p:spPr>
        <p:txBody>
          <a:bodyPr/>
          <a:lstStyle/>
          <a:p>
            <a:pPr marL="0" indent="0">
              <a:buNone/>
            </a:pPr>
            <a:r>
              <a:rPr lang="en-US" b="1" dirty="0">
                <a:latin typeface="Arial" panose="020B0604020202020204" pitchFamily="34" charset="0"/>
                <a:cs typeface="Arial" panose="020B0604020202020204" pitchFamily="34" charset="0"/>
              </a:rPr>
              <a:t>ADJUSTMENTS</a:t>
            </a:r>
            <a:endParaRPr lang="en-ZA" dirty="0">
              <a:latin typeface="Arial" panose="020B0604020202020204" pitchFamily="34" charset="0"/>
              <a:cs typeface="Arial" panose="020B0604020202020204" pitchFamily="34" charset="0"/>
            </a:endParaRPr>
          </a:p>
          <a:p>
            <a:pPr marL="0" lvl="0" indent="0">
              <a:buNone/>
            </a:pPr>
            <a:r>
              <a:rPr lang="en-US" dirty="0">
                <a:latin typeface="Arial" panose="020B0604020202020204" pitchFamily="34" charset="0"/>
                <a:cs typeface="Arial" panose="020B0604020202020204" pitchFamily="34" charset="0"/>
              </a:rPr>
              <a:t>1.	Insurance includes an annual premium of R1 240 payable on 31 May.</a:t>
            </a:r>
            <a:endParaRPr lang="en-ZA" dirty="0">
              <a:latin typeface="Arial" panose="020B0604020202020204" pitchFamily="34" charset="0"/>
              <a:cs typeface="Arial" panose="020B0604020202020204" pitchFamily="34" charset="0"/>
            </a:endParaRPr>
          </a:p>
          <a:p>
            <a:pPr marL="0" lvl="0" indent="0">
              <a:buNone/>
            </a:pPr>
            <a:r>
              <a:rPr lang="en-US" dirty="0">
                <a:latin typeface="Arial" panose="020B0604020202020204" pitchFamily="34" charset="0"/>
                <a:cs typeface="Arial" panose="020B0604020202020204" pitchFamily="34" charset="0"/>
              </a:rPr>
              <a:t>2.	The one and only employee was on leave at the end of February and did not 	receive her wage of R1 560.</a:t>
            </a:r>
            <a:endParaRPr lang="en-ZA" dirty="0">
              <a:latin typeface="Arial" panose="020B0604020202020204" pitchFamily="34" charset="0"/>
              <a:cs typeface="Arial" panose="020B0604020202020204" pitchFamily="34" charset="0"/>
            </a:endParaRPr>
          </a:p>
          <a:p>
            <a:pPr marL="0" lvl="0" indent="0">
              <a:buNone/>
            </a:pPr>
            <a:r>
              <a:rPr lang="en-US" dirty="0">
                <a:latin typeface="Arial" panose="020B0604020202020204" pitchFamily="34" charset="0"/>
                <a:cs typeface="Arial" panose="020B0604020202020204" pitchFamily="34" charset="0"/>
              </a:rPr>
              <a:t>3.	The rates account for February 2012, R650, was only received on 5 March.</a:t>
            </a:r>
            <a:endParaRPr lang="en-ZA" dirty="0">
              <a:latin typeface="Arial" panose="020B0604020202020204" pitchFamily="34" charset="0"/>
              <a:cs typeface="Arial" panose="020B0604020202020204" pitchFamily="34" charset="0"/>
            </a:endParaRPr>
          </a:p>
          <a:p>
            <a:pPr marL="0" lvl="0" indent="0">
              <a:buNone/>
            </a:pPr>
            <a:r>
              <a:rPr lang="en-US" dirty="0">
                <a:latin typeface="Arial" panose="020B0604020202020204" pitchFamily="34" charset="0"/>
                <a:cs typeface="Arial" panose="020B0604020202020204" pitchFamily="34" charset="0"/>
              </a:rPr>
              <a:t>4.	The tenant always pays her rent one month in advance.</a:t>
            </a:r>
            <a:endParaRPr lang="en-ZA" dirty="0">
              <a:latin typeface="Arial" panose="020B0604020202020204" pitchFamily="34" charset="0"/>
              <a:cs typeface="Arial" panose="020B0604020202020204" pitchFamily="34" charset="0"/>
            </a:endParaRPr>
          </a:p>
          <a:p>
            <a:pPr marL="0" lvl="0" indent="0">
              <a:buNone/>
            </a:pPr>
            <a:r>
              <a:rPr lang="en-US" dirty="0">
                <a:latin typeface="Arial" panose="020B0604020202020204" pitchFamily="34" charset="0"/>
                <a:cs typeface="Arial" panose="020B0604020202020204" pitchFamily="34" charset="0"/>
              </a:rPr>
              <a:t>5.	The owner took trading stock costing R850 for her own use on 27 February 	2020. No entry had been made for this.</a:t>
            </a:r>
            <a:endParaRPr lang="en-ZA" dirty="0">
              <a:latin typeface="Arial" panose="020B0604020202020204" pitchFamily="34" charset="0"/>
              <a:cs typeface="Arial" panose="020B0604020202020204" pitchFamily="34" charset="0"/>
            </a:endParaRPr>
          </a:p>
          <a:p>
            <a:pPr marL="0" lvl="0" indent="0">
              <a:buNone/>
            </a:pPr>
            <a:r>
              <a:rPr lang="en-US" dirty="0">
                <a:latin typeface="Arial" panose="020B0604020202020204" pitchFamily="34" charset="0"/>
                <a:cs typeface="Arial" panose="020B0604020202020204" pitchFamily="34" charset="0"/>
              </a:rPr>
              <a:t>6.	Depreciation on equipment for the year at 10% p.a. on cost must still be 	brought into account.</a:t>
            </a:r>
            <a:endParaRPr lang="en-ZA" dirty="0">
              <a:latin typeface="Arial" panose="020B0604020202020204" pitchFamily="34" charset="0"/>
              <a:cs typeface="Arial" panose="020B0604020202020204" pitchFamily="34" charset="0"/>
            </a:endParaRPr>
          </a:p>
          <a:p>
            <a:pPr marL="0" lvl="0" indent="0">
              <a:buNone/>
            </a:pPr>
            <a:r>
              <a:rPr lang="en-US" dirty="0">
                <a:latin typeface="Arial" panose="020B0604020202020204" pitchFamily="34" charset="0"/>
                <a:cs typeface="Arial" panose="020B0604020202020204" pitchFamily="34" charset="0"/>
              </a:rPr>
              <a:t>7.	Interest is still owing on the fixed deposit.</a:t>
            </a:r>
            <a:endParaRPr lang="en-ZA" dirty="0">
              <a:latin typeface="Arial" panose="020B0604020202020204" pitchFamily="34" charset="0"/>
              <a:cs typeface="Arial" panose="020B0604020202020204" pitchFamily="34" charset="0"/>
            </a:endParaRPr>
          </a:p>
          <a:p>
            <a:pPr marL="0" lvl="0" indent="0">
              <a:buNone/>
            </a:pPr>
            <a:r>
              <a:rPr lang="en-US" dirty="0">
                <a:latin typeface="Arial" panose="020B0604020202020204" pitchFamily="34" charset="0"/>
                <a:cs typeface="Arial" panose="020B0604020202020204" pitchFamily="34" charset="0"/>
              </a:rPr>
              <a:t>8.	According to the statement received from FNB Bank interest on the loan of 	R3 280 for the year had been capitalized.</a:t>
            </a:r>
            <a:endParaRPr lang="en-ZA" dirty="0">
              <a:latin typeface="Arial" panose="020B0604020202020204" pitchFamily="34" charset="0"/>
              <a:cs typeface="Arial" panose="020B0604020202020204" pitchFamily="34" charset="0"/>
            </a:endParaRPr>
          </a:p>
          <a:p>
            <a:pPr marL="0" lvl="0" indent="0">
              <a:buNone/>
            </a:pPr>
            <a:r>
              <a:rPr lang="en-US" dirty="0">
                <a:latin typeface="Arial" panose="020B0604020202020204" pitchFamily="34" charset="0"/>
                <a:cs typeface="Arial" panose="020B0604020202020204" pitchFamily="34" charset="0"/>
              </a:rPr>
              <a:t>9.	A physical inventory on 29 February 2020 showed:</a:t>
            </a:r>
            <a:endParaRPr lang="en-ZA" dirty="0">
              <a:latin typeface="Arial" panose="020B0604020202020204" pitchFamily="34" charset="0"/>
              <a:cs typeface="Arial" panose="020B0604020202020204" pitchFamily="34" charset="0"/>
            </a:endParaRPr>
          </a:p>
          <a:p>
            <a:pPr marL="0" lvl="0" indent="0">
              <a:buNone/>
            </a:pPr>
            <a:r>
              <a:rPr lang="en-US" dirty="0">
                <a:latin typeface="Arial" panose="020B0604020202020204" pitchFamily="34" charset="0"/>
                <a:cs typeface="Arial" panose="020B0604020202020204" pitchFamily="34" charset="0"/>
              </a:rPr>
              <a:t>10.	Trading stock on hand costing R75 400</a:t>
            </a:r>
            <a:endParaRPr lang="en-ZA" dirty="0">
              <a:latin typeface="Arial" panose="020B0604020202020204" pitchFamily="34" charset="0"/>
              <a:cs typeface="Arial" panose="020B0604020202020204" pitchFamily="34" charset="0"/>
            </a:endParaRPr>
          </a:p>
          <a:p>
            <a:pPr marL="0" lvl="0" indent="0">
              <a:buNone/>
            </a:pPr>
            <a:r>
              <a:rPr lang="en-US" dirty="0">
                <a:latin typeface="Arial" panose="020B0604020202020204" pitchFamily="34" charset="0"/>
                <a:cs typeface="Arial" panose="020B0604020202020204" pitchFamily="34" charset="0"/>
              </a:rPr>
              <a:t>11.	Packing material on hand costing R1 270.</a:t>
            </a:r>
            <a:endParaRPr lang="en-ZA" dirty="0">
              <a:latin typeface="Arial" panose="020B0604020202020204" pitchFamily="34" charset="0"/>
              <a:cs typeface="Arial" panose="020B0604020202020204" pitchFamily="34" charset="0"/>
            </a:endParaRPr>
          </a:p>
          <a:p>
            <a:pPr marL="0" indent="0">
              <a:buNone/>
            </a:pPr>
            <a:endParaRPr lang="en-ZA" dirty="0"/>
          </a:p>
        </p:txBody>
      </p:sp>
    </p:spTree>
    <p:extLst>
      <p:ext uri="{BB962C8B-B14F-4D97-AF65-F5344CB8AC3E}">
        <p14:creationId xmlns:p14="http://schemas.microsoft.com/office/powerpoint/2010/main" val="35629512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172E983D-375A-4836-BEB0-6CCC9CA35CD6}"/>
              </a:ext>
            </a:extLst>
          </p:cNvPr>
          <p:cNvGraphicFramePr>
            <a:graphicFrameLocks noGrp="1"/>
          </p:cNvGraphicFramePr>
          <p:nvPr>
            <p:ph idx="1"/>
            <p:extLst>
              <p:ext uri="{D42A27DB-BD31-4B8C-83A1-F6EECF244321}">
                <p14:modId xmlns:p14="http://schemas.microsoft.com/office/powerpoint/2010/main" val="4112113592"/>
              </p:ext>
            </p:extLst>
          </p:nvPr>
        </p:nvGraphicFramePr>
        <p:xfrm>
          <a:off x="1036320" y="1080978"/>
          <a:ext cx="8371840" cy="1682540"/>
        </p:xfrm>
        <a:graphic>
          <a:graphicData uri="http://schemas.openxmlformats.org/drawingml/2006/table">
            <a:tbl>
              <a:tblPr firstRow="1" firstCol="1" bandRow="1">
                <a:tableStyleId>{5C22544A-7EE6-4342-B048-85BDC9FD1C3A}</a:tableStyleId>
              </a:tblPr>
              <a:tblGrid>
                <a:gridCol w="720784">
                  <a:extLst>
                    <a:ext uri="{9D8B030D-6E8A-4147-A177-3AD203B41FA5}">
                      <a16:colId xmlns:a16="http://schemas.microsoft.com/office/drawing/2014/main" xmlns="" val="3342725443"/>
                    </a:ext>
                  </a:extLst>
                </a:gridCol>
                <a:gridCol w="2498122">
                  <a:extLst>
                    <a:ext uri="{9D8B030D-6E8A-4147-A177-3AD203B41FA5}">
                      <a16:colId xmlns:a16="http://schemas.microsoft.com/office/drawing/2014/main" xmlns="" val="3524718785"/>
                    </a:ext>
                  </a:extLst>
                </a:gridCol>
                <a:gridCol w="966119">
                  <a:extLst>
                    <a:ext uri="{9D8B030D-6E8A-4147-A177-3AD203B41FA5}">
                      <a16:colId xmlns:a16="http://schemas.microsoft.com/office/drawing/2014/main" xmlns="" val="1309239711"/>
                    </a:ext>
                  </a:extLst>
                </a:gridCol>
                <a:gridCol w="726157">
                  <a:extLst>
                    <a:ext uri="{9D8B030D-6E8A-4147-A177-3AD203B41FA5}">
                      <a16:colId xmlns:a16="http://schemas.microsoft.com/office/drawing/2014/main" xmlns="" val="2451083733"/>
                    </a:ext>
                  </a:extLst>
                </a:gridCol>
                <a:gridCol w="2336951">
                  <a:extLst>
                    <a:ext uri="{9D8B030D-6E8A-4147-A177-3AD203B41FA5}">
                      <a16:colId xmlns:a16="http://schemas.microsoft.com/office/drawing/2014/main" xmlns="" val="2798053408"/>
                    </a:ext>
                  </a:extLst>
                </a:gridCol>
                <a:gridCol w="1123707">
                  <a:extLst>
                    <a:ext uri="{9D8B030D-6E8A-4147-A177-3AD203B41FA5}">
                      <a16:colId xmlns:a16="http://schemas.microsoft.com/office/drawing/2014/main" xmlns="" val="4207307371"/>
                    </a:ext>
                  </a:extLst>
                </a:gridCol>
              </a:tblGrid>
              <a:tr h="333009">
                <a:tc gridSpan="6">
                  <a:txBody>
                    <a:bodyPr/>
                    <a:lstStyle/>
                    <a:p>
                      <a:pPr algn="ctr">
                        <a:lnSpc>
                          <a:spcPct val="107000"/>
                        </a:lnSpc>
                        <a:spcAft>
                          <a:spcPts val="0"/>
                        </a:spcAft>
                      </a:pPr>
                      <a:r>
                        <a:rPr lang="en-US" sz="1400" dirty="0">
                          <a:solidFill>
                            <a:schemeClr val="tx1"/>
                          </a:solidFill>
                          <a:effectLst/>
                          <a:latin typeface="Arial" panose="020B0604020202020204" pitchFamily="34" charset="0"/>
                          <a:cs typeface="Arial" panose="020B0604020202020204" pitchFamily="34" charset="0"/>
                        </a:rPr>
                        <a:t>TRADING ACCOUNT</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3637773567"/>
                  </a:ext>
                </a:extLst>
              </a:tr>
              <a:tr h="333009">
                <a:tc>
                  <a:txBody>
                    <a:bodyPr/>
                    <a:lstStyle/>
                    <a:p>
                      <a:pPr>
                        <a:lnSpc>
                          <a:spcPct val="107000"/>
                        </a:lnSpc>
                        <a:spcAft>
                          <a:spcPts val="0"/>
                        </a:spcAft>
                      </a:pPr>
                      <a:r>
                        <a:rPr lang="en-US" sz="11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Cost of sales</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en-US" sz="1100" dirty="0">
                          <a:effectLst/>
                          <a:latin typeface="Arial" panose="020B0604020202020204" pitchFamily="34" charset="0"/>
                          <a:cs typeface="Arial" panose="020B0604020202020204" pitchFamily="34" charset="0"/>
                        </a:rPr>
                        <a:t>502 000</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 </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oFill/>
                  </a:tcPr>
                </a:tc>
                <a:tc>
                  <a:txBody>
                    <a:bodyPr/>
                    <a:lstStyle/>
                    <a:p>
                      <a:pPr>
                        <a:lnSpc>
                          <a:spcPct val="107000"/>
                        </a:lnSpc>
                        <a:spcAft>
                          <a:spcPts val="0"/>
                        </a:spcAft>
                      </a:pPr>
                      <a:r>
                        <a:rPr lang="en-US" sz="1100">
                          <a:effectLst/>
                          <a:latin typeface="Arial" panose="020B0604020202020204" pitchFamily="34" charset="0"/>
                          <a:cs typeface="Arial" panose="020B0604020202020204" pitchFamily="34" charset="0"/>
                        </a:rPr>
                        <a:t>Sales [811 960 – 8 760] </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en-US" sz="1100">
                          <a:effectLst/>
                          <a:latin typeface="Arial" panose="020B0604020202020204" pitchFamily="34" charset="0"/>
                          <a:cs typeface="Arial" panose="020B0604020202020204" pitchFamily="34" charset="0"/>
                        </a:rPr>
                        <a:t>803 200</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248645365"/>
                  </a:ext>
                </a:extLst>
              </a:tr>
              <a:tr h="683513">
                <a:tc>
                  <a:txBody>
                    <a:bodyPr/>
                    <a:lstStyle/>
                    <a:p>
                      <a:pPr>
                        <a:lnSpc>
                          <a:spcPct val="107000"/>
                        </a:lnSpc>
                        <a:spcAft>
                          <a:spcPts val="0"/>
                        </a:spcAft>
                      </a:pPr>
                      <a:r>
                        <a:rPr lang="en-US" sz="11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Profit and loss (gross profit)</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en-US" sz="1100" dirty="0">
                          <a:effectLst/>
                          <a:latin typeface="Arial" panose="020B0604020202020204" pitchFamily="34" charset="0"/>
                          <a:cs typeface="Arial" panose="020B0604020202020204" pitchFamily="34" charset="0"/>
                        </a:rPr>
                        <a:t>301 200</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 </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oFill/>
                  </a:tcPr>
                </a:tc>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 </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en-US" sz="1100" dirty="0">
                          <a:effectLst/>
                          <a:latin typeface="Arial" panose="020B0604020202020204" pitchFamily="34" charset="0"/>
                          <a:cs typeface="Arial" panose="020B0604020202020204" pitchFamily="34" charset="0"/>
                        </a:rPr>
                        <a:t> </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611445157"/>
                  </a:ext>
                </a:extLst>
              </a:tr>
              <a:tr h="333009">
                <a:tc>
                  <a:txBody>
                    <a:bodyPr/>
                    <a:lstStyle/>
                    <a:p>
                      <a:pPr>
                        <a:lnSpc>
                          <a:spcPct val="107000"/>
                        </a:lnSpc>
                        <a:spcAft>
                          <a:spcPts val="0"/>
                        </a:spcAft>
                      </a:pPr>
                      <a:r>
                        <a:rPr lang="en-US" sz="11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 </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en-US" sz="1100" b="1" dirty="0">
                          <a:effectLst/>
                          <a:latin typeface="Arial" panose="020B0604020202020204" pitchFamily="34" charset="0"/>
                          <a:cs typeface="Arial" panose="020B0604020202020204" pitchFamily="34" charset="0"/>
                        </a:rPr>
                        <a:t>803 200</a:t>
                      </a:r>
                      <a:endParaRPr lang="en-ZA"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 </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oFill/>
                  </a:tcPr>
                </a:tc>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 </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en-US" sz="1100" b="1" dirty="0">
                          <a:effectLst/>
                          <a:latin typeface="Arial" panose="020B0604020202020204" pitchFamily="34" charset="0"/>
                          <a:cs typeface="Arial" panose="020B0604020202020204" pitchFamily="34" charset="0"/>
                        </a:rPr>
                        <a:t>803 200</a:t>
                      </a:r>
                      <a:endParaRPr lang="en-ZA"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28463836"/>
                  </a:ext>
                </a:extLst>
              </a:tr>
            </a:tbl>
          </a:graphicData>
        </a:graphic>
      </p:graphicFrame>
      <p:graphicFrame>
        <p:nvGraphicFramePr>
          <p:cNvPr id="5" name="Table 4">
            <a:extLst>
              <a:ext uri="{FF2B5EF4-FFF2-40B4-BE49-F238E27FC236}">
                <a16:creationId xmlns:a16="http://schemas.microsoft.com/office/drawing/2014/main" xmlns="" id="{3E53BDBA-5771-4008-9730-15AC035E064A}"/>
              </a:ext>
            </a:extLst>
          </p:cNvPr>
          <p:cNvGraphicFramePr>
            <a:graphicFrameLocks noGrp="1"/>
          </p:cNvGraphicFramePr>
          <p:nvPr>
            <p:extLst>
              <p:ext uri="{D42A27DB-BD31-4B8C-83A1-F6EECF244321}">
                <p14:modId xmlns:p14="http://schemas.microsoft.com/office/powerpoint/2010/main" val="1336258513"/>
              </p:ext>
            </p:extLst>
          </p:nvPr>
        </p:nvGraphicFramePr>
        <p:xfrm>
          <a:off x="944880" y="2926080"/>
          <a:ext cx="8463280" cy="3396928"/>
        </p:xfrm>
        <a:graphic>
          <a:graphicData uri="http://schemas.openxmlformats.org/drawingml/2006/table">
            <a:tbl>
              <a:tblPr firstRow="1" firstCol="1" bandRow="1">
                <a:tableStyleId>{5C22544A-7EE6-4342-B048-85BDC9FD1C3A}</a:tableStyleId>
              </a:tblPr>
              <a:tblGrid>
                <a:gridCol w="728657">
                  <a:extLst>
                    <a:ext uri="{9D8B030D-6E8A-4147-A177-3AD203B41FA5}">
                      <a16:colId xmlns:a16="http://schemas.microsoft.com/office/drawing/2014/main" xmlns="" val="3556521998"/>
                    </a:ext>
                  </a:extLst>
                </a:gridCol>
                <a:gridCol w="2606871">
                  <a:extLst>
                    <a:ext uri="{9D8B030D-6E8A-4147-A177-3AD203B41FA5}">
                      <a16:colId xmlns:a16="http://schemas.microsoft.com/office/drawing/2014/main" xmlns="" val="1263486846"/>
                    </a:ext>
                  </a:extLst>
                </a:gridCol>
                <a:gridCol w="895207">
                  <a:extLst>
                    <a:ext uri="{9D8B030D-6E8A-4147-A177-3AD203B41FA5}">
                      <a16:colId xmlns:a16="http://schemas.microsoft.com/office/drawing/2014/main" xmlns="" val="1194400175"/>
                    </a:ext>
                  </a:extLst>
                </a:gridCol>
                <a:gridCol w="734087">
                  <a:extLst>
                    <a:ext uri="{9D8B030D-6E8A-4147-A177-3AD203B41FA5}">
                      <a16:colId xmlns:a16="http://schemas.microsoft.com/office/drawing/2014/main" xmlns="" val="308829585"/>
                    </a:ext>
                  </a:extLst>
                </a:gridCol>
                <a:gridCol w="2362477">
                  <a:extLst>
                    <a:ext uri="{9D8B030D-6E8A-4147-A177-3AD203B41FA5}">
                      <a16:colId xmlns:a16="http://schemas.microsoft.com/office/drawing/2014/main" xmlns="" val="2935757289"/>
                    </a:ext>
                  </a:extLst>
                </a:gridCol>
                <a:gridCol w="1135981">
                  <a:extLst>
                    <a:ext uri="{9D8B030D-6E8A-4147-A177-3AD203B41FA5}">
                      <a16:colId xmlns:a16="http://schemas.microsoft.com/office/drawing/2014/main" xmlns="" val="564486801"/>
                    </a:ext>
                  </a:extLst>
                </a:gridCol>
              </a:tblGrid>
              <a:tr h="227898">
                <a:tc gridSpan="6">
                  <a:txBody>
                    <a:bodyPr/>
                    <a:lstStyle/>
                    <a:p>
                      <a:pPr algn="ctr">
                        <a:lnSpc>
                          <a:spcPct val="107000"/>
                        </a:lnSpc>
                        <a:spcAft>
                          <a:spcPts val="0"/>
                        </a:spcAft>
                      </a:pPr>
                      <a:r>
                        <a:rPr lang="en-US" sz="1400" dirty="0">
                          <a:solidFill>
                            <a:schemeClr val="tx1"/>
                          </a:solidFill>
                          <a:effectLst/>
                          <a:latin typeface="Arial" panose="020B0604020202020204" pitchFamily="34" charset="0"/>
                          <a:cs typeface="Arial" panose="020B0604020202020204" pitchFamily="34" charset="0"/>
                        </a:rPr>
                        <a:t>PROFIT AND LOSS</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2881586414"/>
                  </a:ext>
                </a:extLst>
              </a:tr>
              <a:tr h="227898">
                <a:tc>
                  <a:txBody>
                    <a:bodyPr/>
                    <a:lstStyle/>
                    <a:p>
                      <a:pPr>
                        <a:lnSpc>
                          <a:spcPct val="107000"/>
                        </a:lnSpc>
                        <a:spcAft>
                          <a:spcPts val="0"/>
                        </a:spcAft>
                      </a:pPr>
                      <a:r>
                        <a:rPr lang="en-US" sz="11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Insurance [4 800 -310]</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en-US" sz="1100">
                          <a:effectLst/>
                          <a:latin typeface="Arial" panose="020B0604020202020204" pitchFamily="34" charset="0"/>
                          <a:cs typeface="Arial" panose="020B0604020202020204" pitchFamily="34" charset="0"/>
                        </a:rPr>
                        <a:t>4 490</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 </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oFill/>
                  </a:tcPr>
                </a:tc>
                <a:tc>
                  <a:txBody>
                    <a:bodyPr/>
                    <a:lstStyle/>
                    <a:p>
                      <a:pPr>
                        <a:lnSpc>
                          <a:spcPct val="107000"/>
                        </a:lnSpc>
                        <a:spcAft>
                          <a:spcPts val="0"/>
                        </a:spcAft>
                      </a:pPr>
                      <a:r>
                        <a:rPr lang="en-US" sz="1100">
                          <a:effectLst/>
                          <a:latin typeface="Arial" panose="020B0604020202020204" pitchFamily="34" charset="0"/>
                          <a:cs typeface="Arial" panose="020B0604020202020204" pitchFamily="34" charset="0"/>
                        </a:rPr>
                        <a:t>Trading Account</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en-US" sz="1100">
                          <a:effectLst/>
                          <a:latin typeface="Arial" panose="020B0604020202020204" pitchFamily="34" charset="0"/>
                          <a:cs typeface="Arial" panose="020B0604020202020204" pitchFamily="34" charset="0"/>
                        </a:rPr>
                        <a:t>301 200</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062773301"/>
                  </a:ext>
                </a:extLst>
              </a:tr>
              <a:tr h="227898">
                <a:tc>
                  <a:txBody>
                    <a:bodyPr/>
                    <a:lstStyle/>
                    <a:p>
                      <a:pPr>
                        <a:lnSpc>
                          <a:spcPct val="107000"/>
                        </a:lnSpc>
                        <a:spcAft>
                          <a:spcPts val="0"/>
                        </a:spcAft>
                      </a:pPr>
                      <a:r>
                        <a:rPr lang="en-US" sz="11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Maintenance and repairs</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en-US" sz="1100" dirty="0">
                          <a:effectLst/>
                          <a:latin typeface="Arial" panose="020B0604020202020204" pitchFamily="34" charset="0"/>
                          <a:cs typeface="Arial" panose="020B0604020202020204" pitchFamily="34" charset="0"/>
                        </a:rPr>
                        <a:t>22 222</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 </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oFill/>
                  </a:tcPr>
                </a:tc>
                <a:tc>
                  <a:txBody>
                    <a:bodyPr/>
                    <a:lstStyle/>
                    <a:p>
                      <a:pPr>
                        <a:lnSpc>
                          <a:spcPct val="107000"/>
                        </a:lnSpc>
                        <a:spcAft>
                          <a:spcPts val="0"/>
                        </a:spcAft>
                      </a:pPr>
                      <a:r>
                        <a:rPr lang="en-US" sz="1100">
                          <a:effectLst/>
                          <a:latin typeface="Arial" panose="020B0604020202020204" pitchFamily="34" charset="0"/>
                          <a:cs typeface="Arial" panose="020B0604020202020204" pitchFamily="34" charset="0"/>
                        </a:rPr>
                        <a:t>Current income</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en-US" sz="1100">
                          <a:effectLst/>
                          <a:latin typeface="Arial" panose="020B0604020202020204" pitchFamily="34" charset="0"/>
                          <a:cs typeface="Arial" panose="020B0604020202020204" pitchFamily="34" charset="0"/>
                        </a:rPr>
                        <a:t>52 255</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2982704394"/>
                  </a:ext>
                </a:extLst>
              </a:tr>
              <a:tr h="467770">
                <a:tc>
                  <a:txBody>
                    <a:bodyPr/>
                    <a:lstStyle/>
                    <a:p>
                      <a:pPr>
                        <a:lnSpc>
                          <a:spcPct val="107000"/>
                        </a:lnSpc>
                        <a:spcAft>
                          <a:spcPts val="0"/>
                        </a:spcAft>
                      </a:pPr>
                      <a:r>
                        <a:rPr lang="en-US" sz="11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US" sz="1100">
                          <a:effectLst/>
                          <a:latin typeface="Arial" panose="020B0604020202020204" pitchFamily="34" charset="0"/>
                          <a:cs typeface="Arial" panose="020B0604020202020204" pitchFamily="34" charset="0"/>
                        </a:rPr>
                        <a:t> </a:t>
                      </a:r>
                      <a:endParaRPr lang="en-ZA" sz="1100">
                        <a:effectLst/>
                        <a:latin typeface="Arial" panose="020B0604020202020204" pitchFamily="34" charset="0"/>
                        <a:cs typeface="Arial" panose="020B0604020202020204" pitchFamily="34" charset="0"/>
                      </a:endParaRPr>
                    </a:p>
                    <a:p>
                      <a:pPr>
                        <a:lnSpc>
                          <a:spcPct val="107000"/>
                        </a:lnSpc>
                        <a:spcAft>
                          <a:spcPts val="0"/>
                        </a:spcAft>
                      </a:pPr>
                      <a:r>
                        <a:rPr lang="en-US" sz="1100">
                          <a:effectLst/>
                          <a:latin typeface="Arial" panose="020B0604020202020204" pitchFamily="34" charset="0"/>
                          <a:cs typeface="Arial" panose="020B0604020202020204" pitchFamily="34" charset="0"/>
                        </a:rPr>
                        <a:t>Material costs</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en-US" sz="1100" dirty="0">
                          <a:effectLst/>
                          <a:latin typeface="Arial" panose="020B0604020202020204" pitchFamily="34" charset="0"/>
                          <a:cs typeface="Arial" panose="020B0604020202020204" pitchFamily="34" charset="0"/>
                        </a:rPr>
                        <a:t> </a:t>
                      </a:r>
                      <a:endParaRPr lang="en-ZA" sz="1100" dirty="0">
                        <a:effectLst/>
                        <a:latin typeface="Arial" panose="020B0604020202020204" pitchFamily="34" charset="0"/>
                        <a:cs typeface="Arial" panose="020B0604020202020204" pitchFamily="34" charset="0"/>
                      </a:endParaRPr>
                    </a:p>
                    <a:p>
                      <a:pPr algn="r">
                        <a:lnSpc>
                          <a:spcPct val="107000"/>
                        </a:lnSpc>
                        <a:spcAft>
                          <a:spcPts val="0"/>
                        </a:spcAft>
                      </a:pPr>
                      <a:r>
                        <a:rPr lang="en-US" sz="1100" dirty="0">
                          <a:effectLst/>
                          <a:latin typeface="Arial" panose="020B0604020202020204" pitchFamily="34" charset="0"/>
                          <a:cs typeface="Arial" panose="020B0604020202020204" pitchFamily="34" charset="0"/>
                        </a:rPr>
                        <a:t>15 622</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 </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oFill/>
                  </a:tcPr>
                </a:tc>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Interest on fixed deposit [2 750 + 250]</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en-US" sz="1100">
                          <a:effectLst/>
                          <a:latin typeface="Arial" panose="020B0604020202020204" pitchFamily="34" charset="0"/>
                          <a:cs typeface="Arial" panose="020B0604020202020204" pitchFamily="34" charset="0"/>
                        </a:rPr>
                        <a:t> </a:t>
                      </a:r>
                      <a:endParaRPr lang="en-ZA" sz="1100">
                        <a:effectLst/>
                        <a:latin typeface="Arial" panose="020B0604020202020204" pitchFamily="34" charset="0"/>
                        <a:cs typeface="Arial" panose="020B0604020202020204" pitchFamily="34" charset="0"/>
                      </a:endParaRPr>
                    </a:p>
                    <a:p>
                      <a:pPr algn="r">
                        <a:lnSpc>
                          <a:spcPct val="107000"/>
                        </a:lnSpc>
                        <a:spcAft>
                          <a:spcPts val="0"/>
                        </a:spcAft>
                      </a:pPr>
                      <a:r>
                        <a:rPr lang="en-US" sz="1100">
                          <a:effectLst/>
                          <a:latin typeface="Arial" panose="020B0604020202020204" pitchFamily="34" charset="0"/>
                          <a:cs typeface="Arial" panose="020B0604020202020204" pitchFamily="34" charset="0"/>
                        </a:rPr>
                        <a:t>3 000</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4037985700"/>
                  </a:ext>
                </a:extLst>
              </a:tr>
              <a:tr h="467770">
                <a:tc>
                  <a:txBody>
                    <a:bodyPr/>
                    <a:lstStyle/>
                    <a:p>
                      <a:pPr>
                        <a:lnSpc>
                          <a:spcPct val="107000"/>
                        </a:lnSpc>
                        <a:spcAft>
                          <a:spcPts val="0"/>
                        </a:spcAft>
                      </a:pPr>
                      <a:r>
                        <a:rPr lang="en-US" sz="11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Packing Material </a:t>
                      </a:r>
                      <a:endParaRPr lang="en-ZA" sz="1100" dirty="0">
                        <a:effectLst/>
                        <a:latin typeface="Arial" panose="020B0604020202020204" pitchFamily="34" charset="0"/>
                        <a:cs typeface="Arial" panose="020B0604020202020204" pitchFamily="34" charset="0"/>
                      </a:endParaRPr>
                    </a:p>
                    <a:p>
                      <a:pPr>
                        <a:lnSpc>
                          <a:spcPct val="107000"/>
                        </a:lnSpc>
                        <a:spcAft>
                          <a:spcPts val="0"/>
                        </a:spcAft>
                      </a:pPr>
                      <a:r>
                        <a:rPr lang="en-US" sz="1100" dirty="0">
                          <a:effectLst/>
                          <a:latin typeface="Arial" panose="020B0604020202020204" pitchFamily="34" charset="0"/>
                          <a:cs typeface="Arial" panose="020B0604020202020204" pitchFamily="34" charset="0"/>
                        </a:rPr>
                        <a:t>[19 563 – 1 270]</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en-US" sz="1100">
                          <a:effectLst/>
                          <a:latin typeface="Arial" panose="020B0604020202020204" pitchFamily="34" charset="0"/>
                          <a:cs typeface="Arial" panose="020B0604020202020204" pitchFamily="34" charset="0"/>
                        </a:rPr>
                        <a:t> </a:t>
                      </a:r>
                      <a:endParaRPr lang="en-ZA" sz="1100">
                        <a:effectLst/>
                        <a:latin typeface="Arial" panose="020B0604020202020204" pitchFamily="34" charset="0"/>
                        <a:cs typeface="Arial" panose="020B0604020202020204" pitchFamily="34" charset="0"/>
                      </a:endParaRPr>
                    </a:p>
                    <a:p>
                      <a:pPr algn="r">
                        <a:lnSpc>
                          <a:spcPct val="107000"/>
                        </a:lnSpc>
                        <a:spcAft>
                          <a:spcPts val="0"/>
                        </a:spcAft>
                      </a:pPr>
                      <a:r>
                        <a:rPr lang="en-US" sz="1100">
                          <a:effectLst/>
                          <a:latin typeface="Arial" panose="020B0604020202020204" pitchFamily="34" charset="0"/>
                          <a:cs typeface="Arial" panose="020B0604020202020204" pitchFamily="34" charset="0"/>
                        </a:rPr>
                        <a:t>18 293</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 </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oFill/>
                  </a:tcPr>
                </a:tc>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Rent income </a:t>
                      </a:r>
                      <a:endParaRPr lang="en-ZA" sz="1100" dirty="0">
                        <a:effectLst/>
                        <a:latin typeface="Arial" panose="020B0604020202020204" pitchFamily="34" charset="0"/>
                        <a:cs typeface="Arial" panose="020B0604020202020204" pitchFamily="34" charset="0"/>
                      </a:endParaRPr>
                    </a:p>
                    <a:p>
                      <a:pPr>
                        <a:lnSpc>
                          <a:spcPct val="107000"/>
                        </a:lnSpc>
                        <a:spcAft>
                          <a:spcPts val="0"/>
                        </a:spcAft>
                      </a:pPr>
                      <a:r>
                        <a:rPr lang="en-US" sz="1100" dirty="0">
                          <a:effectLst/>
                          <a:latin typeface="Arial" panose="020B0604020202020204" pitchFamily="34" charset="0"/>
                          <a:cs typeface="Arial" panose="020B0604020202020204" pitchFamily="34" charset="0"/>
                        </a:rPr>
                        <a:t>[52 000 – 4000]</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en-US" sz="1100" dirty="0">
                          <a:effectLst/>
                          <a:latin typeface="Arial" panose="020B0604020202020204" pitchFamily="34" charset="0"/>
                          <a:cs typeface="Arial" panose="020B0604020202020204" pitchFamily="34" charset="0"/>
                        </a:rPr>
                        <a:t> </a:t>
                      </a:r>
                      <a:endParaRPr lang="en-ZA" sz="1100" dirty="0">
                        <a:effectLst/>
                        <a:latin typeface="Arial" panose="020B0604020202020204" pitchFamily="34" charset="0"/>
                        <a:cs typeface="Arial" panose="020B0604020202020204" pitchFamily="34" charset="0"/>
                      </a:endParaRPr>
                    </a:p>
                    <a:p>
                      <a:pPr algn="r">
                        <a:lnSpc>
                          <a:spcPct val="107000"/>
                        </a:lnSpc>
                        <a:spcAft>
                          <a:spcPts val="0"/>
                        </a:spcAft>
                      </a:pPr>
                      <a:r>
                        <a:rPr lang="en-US" sz="1100" dirty="0">
                          <a:effectLst/>
                          <a:latin typeface="Arial" panose="020B0604020202020204" pitchFamily="34" charset="0"/>
                          <a:cs typeface="Arial" panose="020B0604020202020204" pitchFamily="34" charset="0"/>
                        </a:rPr>
                        <a:t>48 000</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792927647"/>
                  </a:ext>
                </a:extLst>
              </a:tr>
              <a:tr h="227898">
                <a:tc>
                  <a:txBody>
                    <a:bodyPr/>
                    <a:lstStyle/>
                    <a:p>
                      <a:pPr>
                        <a:lnSpc>
                          <a:spcPct val="107000"/>
                        </a:lnSpc>
                        <a:spcAft>
                          <a:spcPts val="0"/>
                        </a:spcAft>
                      </a:pPr>
                      <a:r>
                        <a:rPr lang="en-US" sz="11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US" sz="1100">
                          <a:effectLst/>
                          <a:latin typeface="Arial" panose="020B0604020202020204" pitchFamily="34" charset="0"/>
                          <a:cs typeface="Arial" panose="020B0604020202020204" pitchFamily="34" charset="0"/>
                        </a:rPr>
                        <a:t>Sundry operating expenses</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en-US" sz="1100">
                          <a:effectLst/>
                          <a:latin typeface="Arial" panose="020B0604020202020204" pitchFamily="34" charset="0"/>
                          <a:cs typeface="Arial" panose="020B0604020202020204" pitchFamily="34" charset="0"/>
                        </a:rPr>
                        <a:t>96 148</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 </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oFill/>
                  </a:tcPr>
                </a:tc>
                <a:tc>
                  <a:txBody>
                    <a:bodyPr/>
                    <a:lstStyle/>
                    <a:p>
                      <a:pPr>
                        <a:lnSpc>
                          <a:spcPct val="107000"/>
                        </a:lnSpc>
                        <a:spcAft>
                          <a:spcPts val="0"/>
                        </a:spcAft>
                      </a:pPr>
                      <a:r>
                        <a:rPr lang="en-US" sz="1100">
                          <a:effectLst/>
                          <a:latin typeface="Arial" panose="020B0604020202020204" pitchFamily="34" charset="0"/>
                          <a:cs typeface="Arial" panose="020B0604020202020204" pitchFamily="34" charset="0"/>
                        </a:rPr>
                        <a:t> </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 </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479575760"/>
                  </a:ext>
                </a:extLst>
              </a:tr>
              <a:tr h="227898">
                <a:tc>
                  <a:txBody>
                    <a:bodyPr/>
                    <a:lstStyle/>
                    <a:p>
                      <a:pPr>
                        <a:lnSpc>
                          <a:spcPct val="107000"/>
                        </a:lnSpc>
                        <a:spcAft>
                          <a:spcPts val="0"/>
                        </a:spcAft>
                      </a:pPr>
                      <a:r>
                        <a:rPr lang="en-US" sz="11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US" sz="1100">
                          <a:effectLst/>
                          <a:latin typeface="Arial" panose="020B0604020202020204" pitchFamily="34" charset="0"/>
                          <a:cs typeface="Arial" panose="020B0604020202020204" pitchFamily="34" charset="0"/>
                        </a:rPr>
                        <a:t>Wages [56 700 + 1 560]</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en-US" sz="1100">
                          <a:effectLst/>
                          <a:latin typeface="Arial" panose="020B0604020202020204" pitchFamily="34" charset="0"/>
                          <a:cs typeface="Arial" panose="020B0604020202020204" pitchFamily="34" charset="0"/>
                        </a:rPr>
                        <a:t>58260</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 </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oFill/>
                  </a:tcPr>
                </a:tc>
                <a:tc>
                  <a:txBody>
                    <a:bodyPr/>
                    <a:lstStyle/>
                    <a:p>
                      <a:pPr>
                        <a:lnSpc>
                          <a:spcPct val="107000"/>
                        </a:lnSpc>
                        <a:spcAft>
                          <a:spcPts val="0"/>
                        </a:spcAft>
                      </a:pPr>
                      <a:r>
                        <a:rPr lang="en-US" sz="1100">
                          <a:effectLst/>
                          <a:latin typeface="Arial" panose="020B0604020202020204" pitchFamily="34" charset="0"/>
                          <a:cs typeface="Arial" panose="020B0604020202020204" pitchFamily="34" charset="0"/>
                        </a:rPr>
                        <a:t> </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 </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841357022"/>
                  </a:ext>
                </a:extLst>
              </a:tr>
              <a:tr h="227898">
                <a:tc>
                  <a:txBody>
                    <a:bodyPr/>
                    <a:lstStyle/>
                    <a:p>
                      <a:pPr>
                        <a:lnSpc>
                          <a:spcPct val="107000"/>
                        </a:lnSpc>
                        <a:spcAft>
                          <a:spcPts val="0"/>
                        </a:spcAft>
                      </a:pPr>
                      <a:r>
                        <a:rPr lang="en-US" sz="11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US" sz="1100">
                          <a:effectLst/>
                          <a:latin typeface="Arial" panose="020B0604020202020204" pitchFamily="34" charset="0"/>
                          <a:cs typeface="Arial" panose="020B0604020202020204" pitchFamily="34" charset="0"/>
                        </a:rPr>
                        <a:t>Depreciation </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en-US" sz="1100">
                          <a:effectLst/>
                          <a:latin typeface="Arial" panose="020B0604020202020204" pitchFamily="34" charset="0"/>
                          <a:cs typeface="Arial" panose="020B0604020202020204" pitchFamily="34" charset="0"/>
                        </a:rPr>
                        <a:t>9 000</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100">
                          <a:effectLst/>
                          <a:latin typeface="Arial" panose="020B0604020202020204" pitchFamily="34" charset="0"/>
                          <a:cs typeface="Arial" panose="020B0604020202020204" pitchFamily="34" charset="0"/>
                        </a:rPr>
                        <a:t> </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oFill/>
                  </a:tcPr>
                </a:tc>
                <a:tc>
                  <a:txBody>
                    <a:bodyPr/>
                    <a:lstStyle/>
                    <a:p>
                      <a:pPr>
                        <a:lnSpc>
                          <a:spcPct val="107000"/>
                        </a:lnSpc>
                        <a:spcAft>
                          <a:spcPts val="0"/>
                        </a:spcAft>
                      </a:pPr>
                      <a:r>
                        <a:rPr lang="en-US" sz="1100">
                          <a:effectLst/>
                          <a:latin typeface="Arial" panose="020B0604020202020204" pitchFamily="34" charset="0"/>
                          <a:cs typeface="Arial" panose="020B0604020202020204" pitchFamily="34" charset="0"/>
                        </a:rPr>
                        <a:t> </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 </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551482690"/>
                  </a:ext>
                </a:extLst>
              </a:tr>
              <a:tr h="467770">
                <a:tc>
                  <a:txBody>
                    <a:bodyPr/>
                    <a:lstStyle/>
                    <a:p>
                      <a:pPr>
                        <a:lnSpc>
                          <a:spcPct val="107000"/>
                        </a:lnSpc>
                        <a:spcAft>
                          <a:spcPts val="0"/>
                        </a:spcAft>
                      </a:pPr>
                      <a:r>
                        <a:rPr lang="en-US" sz="11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US" sz="1100">
                          <a:effectLst/>
                          <a:latin typeface="Arial" panose="020B0604020202020204" pitchFamily="34" charset="0"/>
                          <a:cs typeface="Arial" panose="020B0604020202020204" pitchFamily="34" charset="0"/>
                        </a:rPr>
                        <a:t>Trading stock deficit</a:t>
                      </a:r>
                      <a:endParaRPr lang="en-ZA" sz="1100">
                        <a:effectLst/>
                        <a:latin typeface="Arial" panose="020B0604020202020204" pitchFamily="34" charset="0"/>
                        <a:cs typeface="Arial" panose="020B0604020202020204" pitchFamily="34" charset="0"/>
                      </a:endParaRPr>
                    </a:p>
                    <a:p>
                      <a:pPr>
                        <a:lnSpc>
                          <a:spcPct val="107000"/>
                        </a:lnSpc>
                        <a:spcAft>
                          <a:spcPts val="0"/>
                        </a:spcAft>
                      </a:pPr>
                      <a:r>
                        <a:rPr lang="en-US" sz="1100">
                          <a:effectLst/>
                          <a:latin typeface="Arial" panose="020B0604020202020204" pitchFamily="34" charset="0"/>
                          <a:cs typeface="Arial" panose="020B0604020202020204" pitchFamily="34" charset="0"/>
                        </a:rPr>
                        <a:t>[78 400 – 850 – 75 400]</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en-US" sz="1100">
                          <a:effectLst/>
                          <a:latin typeface="Arial" panose="020B0604020202020204" pitchFamily="34" charset="0"/>
                          <a:cs typeface="Arial" panose="020B0604020202020204" pitchFamily="34" charset="0"/>
                        </a:rPr>
                        <a:t> </a:t>
                      </a:r>
                      <a:endParaRPr lang="en-ZA" sz="1100">
                        <a:effectLst/>
                        <a:latin typeface="Arial" panose="020B0604020202020204" pitchFamily="34" charset="0"/>
                        <a:cs typeface="Arial" panose="020B0604020202020204" pitchFamily="34" charset="0"/>
                      </a:endParaRPr>
                    </a:p>
                    <a:p>
                      <a:pPr algn="r">
                        <a:lnSpc>
                          <a:spcPct val="107000"/>
                        </a:lnSpc>
                        <a:spcAft>
                          <a:spcPts val="0"/>
                        </a:spcAft>
                      </a:pPr>
                      <a:r>
                        <a:rPr lang="en-US" sz="1100">
                          <a:effectLst/>
                          <a:latin typeface="Arial" panose="020B0604020202020204" pitchFamily="34" charset="0"/>
                          <a:cs typeface="Arial" panose="020B0604020202020204" pitchFamily="34" charset="0"/>
                        </a:rPr>
                        <a:t>2 150</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 </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oFill/>
                  </a:tcPr>
                </a:tc>
                <a:tc>
                  <a:txBody>
                    <a:bodyPr/>
                    <a:lstStyle/>
                    <a:p>
                      <a:pPr>
                        <a:lnSpc>
                          <a:spcPct val="107000"/>
                        </a:lnSpc>
                        <a:spcAft>
                          <a:spcPts val="0"/>
                        </a:spcAft>
                      </a:pPr>
                      <a:r>
                        <a:rPr lang="en-US" sz="1100">
                          <a:effectLst/>
                          <a:latin typeface="Arial" panose="020B0604020202020204" pitchFamily="34" charset="0"/>
                          <a:cs typeface="Arial" panose="020B0604020202020204" pitchFamily="34" charset="0"/>
                        </a:rPr>
                        <a:t> </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 </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59537435"/>
                  </a:ext>
                </a:extLst>
              </a:tr>
              <a:tr h="227898">
                <a:tc>
                  <a:txBody>
                    <a:bodyPr/>
                    <a:lstStyle/>
                    <a:p>
                      <a:pPr>
                        <a:lnSpc>
                          <a:spcPct val="107000"/>
                        </a:lnSpc>
                        <a:spcAft>
                          <a:spcPts val="0"/>
                        </a:spcAft>
                      </a:pPr>
                      <a:r>
                        <a:rPr lang="en-US" sz="11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US" sz="1100">
                          <a:effectLst/>
                          <a:latin typeface="Arial" panose="020B0604020202020204" pitchFamily="34" charset="0"/>
                          <a:cs typeface="Arial" panose="020B0604020202020204" pitchFamily="34" charset="0"/>
                        </a:rPr>
                        <a:t>Interest on loan</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en-US" sz="1100">
                          <a:effectLst/>
                          <a:latin typeface="Arial" panose="020B0604020202020204" pitchFamily="34" charset="0"/>
                          <a:cs typeface="Arial" panose="020B0604020202020204" pitchFamily="34" charset="0"/>
                        </a:rPr>
                        <a:t>3 280</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 </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oFill/>
                  </a:tcPr>
                </a:tc>
                <a:tc>
                  <a:txBody>
                    <a:bodyPr/>
                    <a:lstStyle/>
                    <a:p>
                      <a:pPr>
                        <a:lnSpc>
                          <a:spcPct val="107000"/>
                        </a:lnSpc>
                        <a:spcAft>
                          <a:spcPts val="0"/>
                        </a:spcAft>
                      </a:pPr>
                      <a:r>
                        <a:rPr lang="en-US" sz="1100">
                          <a:effectLst/>
                          <a:latin typeface="Arial" panose="020B0604020202020204" pitchFamily="34" charset="0"/>
                          <a:cs typeface="Arial" panose="020B0604020202020204" pitchFamily="34" charset="0"/>
                        </a:rPr>
                        <a:t> </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 </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702492597"/>
                  </a:ext>
                </a:extLst>
              </a:tr>
              <a:tr h="0">
                <a:tc>
                  <a:txBody>
                    <a:bodyPr/>
                    <a:lstStyle/>
                    <a:p>
                      <a:pPr>
                        <a:lnSpc>
                          <a:spcPct val="107000"/>
                        </a:lnSpc>
                        <a:spcAft>
                          <a:spcPts val="0"/>
                        </a:spcAft>
                      </a:pPr>
                      <a:r>
                        <a:rPr lang="en-US" sz="11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US" sz="1100">
                          <a:effectLst/>
                          <a:latin typeface="Arial" panose="020B0604020202020204" pitchFamily="34" charset="0"/>
                          <a:cs typeface="Arial" panose="020B0604020202020204" pitchFamily="34" charset="0"/>
                        </a:rPr>
                        <a:t>Capital [net profit]</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en-US" sz="1100">
                          <a:effectLst/>
                          <a:latin typeface="Arial" panose="020B0604020202020204" pitchFamily="34" charset="0"/>
                          <a:cs typeface="Arial" panose="020B0604020202020204" pitchFamily="34" charset="0"/>
                        </a:rPr>
                        <a:t>167 890</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 </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oFill/>
                  </a:tcPr>
                </a:tc>
                <a:tc>
                  <a:txBody>
                    <a:bodyPr/>
                    <a:lstStyle/>
                    <a:p>
                      <a:pPr>
                        <a:lnSpc>
                          <a:spcPct val="107000"/>
                        </a:lnSpc>
                        <a:spcAft>
                          <a:spcPts val="0"/>
                        </a:spcAft>
                      </a:pPr>
                      <a:r>
                        <a:rPr lang="en-US" sz="1100">
                          <a:effectLst/>
                          <a:latin typeface="Arial" panose="020B0604020202020204" pitchFamily="34" charset="0"/>
                          <a:cs typeface="Arial" panose="020B0604020202020204" pitchFamily="34" charset="0"/>
                        </a:rPr>
                        <a:t> </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 </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2924583687"/>
                  </a:ext>
                </a:extLst>
              </a:tr>
              <a:tr h="227898">
                <a:tc>
                  <a:txBody>
                    <a:bodyPr/>
                    <a:lstStyle/>
                    <a:p>
                      <a:pPr>
                        <a:lnSpc>
                          <a:spcPct val="107000"/>
                        </a:lnSpc>
                        <a:spcAft>
                          <a:spcPts val="0"/>
                        </a:spcAft>
                      </a:pPr>
                      <a:r>
                        <a:rPr lang="en-US" sz="11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US" sz="1100">
                          <a:effectLst/>
                          <a:latin typeface="Arial" panose="020B0604020202020204" pitchFamily="34" charset="0"/>
                          <a:cs typeface="Arial" panose="020B0604020202020204" pitchFamily="34" charset="0"/>
                        </a:rPr>
                        <a:t> </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en-US" sz="1100" b="1" dirty="0">
                          <a:effectLst/>
                          <a:latin typeface="Arial" panose="020B0604020202020204" pitchFamily="34" charset="0"/>
                          <a:cs typeface="Arial" panose="020B0604020202020204" pitchFamily="34" charset="0"/>
                        </a:rPr>
                        <a:t>404 455</a:t>
                      </a:r>
                      <a:endParaRPr lang="en-ZA"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 </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oFill/>
                  </a:tcPr>
                </a:tc>
                <a:tc>
                  <a:txBody>
                    <a:bodyPr/>
                    <a:lstStyle/>
                    <a:p>
                      <a:pPr>
                        <a:lnSpc>
                          <a:spcPct val="107000"/>
                        </a:lnSpc>
                        <a:spcAft>
                          <a:spcPts val="0"/>
                        </a:spcAft>
                      </a:pPr>
                      <a:r>
                        <a:rPr lang="en-US" sz="1100">
                          <a:effectLst/>
                          <a:latin typeface="Arial" panose="020B0604020202020204" pitchFamily="34" charset="0"/>
                          <a:cs typeface="Arial" panose="020B0604020202020204" pitchFamily="34" charset="0"/>
                        </a:rPr>
                        <a:t> </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en-US" sz="1100" b="1" dirty="0">
                          <a:effectLst/>
                          <a:latin typeface="Arial" panose="020B0604020202020204" pitchFamily="34" charset="0"/>
                          <a:cs typeface="Arial" panose="020B0604020202020204" pitchFamily="34" charset="0"/>
                        </a:rPr>
                        <a:t>404 455</a:t>
                      </a:r>
                      <a:endParaRPr lang="en-ZA"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2872667759"/>
                  </a:ext>
                </a:extLst>
              </a:tr>
            </a:tbl>
          </a:graphicData>
        </a:graphic>
      </p:graphicFrame>
      <p:sp>
        <p:nvSpPr>
          <p:cNvPr id="6" name="Rectangle 1">
            <a:extLst>
              <a:ext uri="{FF2B5EF4-FFF2-40B4-BE49-F238E27FC236}">
                <a16:creationId xmlns:a16="http://schemas.microsoft.com/office/drawing/2014/main" xmlns="" id="{2724C641-640C-40F4-8400-06F96487F29F}"/>
              </a:ext>
            </a:extLst>
          </p:cNvPr>
          <p:cNvSpPr>
            <a:spLocks noChangeArrowheads="1"/>
          </p:cNvSpPr>
          <p:nvPr/>
        </p:nvSpPr>
        <p:spPr bwMode="auto">
          <a:xfrm>
            <a:off x="944880" y="249982"/>
            <a:ext cx="820928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ea typeface="Calibri" panose="020F0502020204030204" pitchFamily="34" charset="0"/>
                <a:cs typeface="Arial" panose="020B0604020202020204" pitchFamily="34" charset="0"/>
              </a:rPr>
              <a:t>SOLUTION:</a:t>
            </a:r>
            <a:endParaRPr kumimoji="0" lang="en-ZA" altLang="en-US" sz="1200" b="1"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ea typeface="Calibri" panose="020F0502020204030204" pitchFamily="34" charset="0"/>
                <a:cs typeface="Arial" panose="020B0604020202020204" pitchFamily="34" charset="0"/>
              </a:rPr>
              <a:t>Insurance 1 240 x 3 / 12 = R310</a:t>
            </a:r>
            <a:endParaRPr kumimoji="0" lang="en-ZA" altLang="en-US" sz="12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ea typeface="Calibri" panose="020F0502020204030204" pitchFamily="34" charset="0"/>
                <a:cs typeface="Arial" panose="020B0604020202020204" pitchFamily="34" charset="0"/>
              </a:rPr>
              <a:t>Rent income  52 000/13 = R4 000</a:t>
            </a:r>
            <a:endParaRPr kumimoji="0" lang="en-ZA" altLang="en-US" sz="12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ea typeface="Calibri" panose="020F0502020204030204" pitchFamily="34" charset="0"/>
                <a:cs typeface="Arial" panose="020B0604020202020204" pitchFamily="34" charset="0"/>
              </a:rPr>
              <a:t>Interest on fixed deposit  50 000 x 6/100 = 3 000.</a:t>
            </a:r>
            <a:endParaRPr kumimoji="0" lang="en-US" altLang="en-US" sz="1200" b="0" i="0" u="none" strike="noStrike" cap="none" normalizeH="0" baseline="0" dirty="0">
              <a:ln>
                <a:noFill/>
              </a:ln>
              <a:solidFill>
                <a:schemeClr val="tx1"/>
              </a:solidFill>
              <a:effectLst/>
              <a:cs typeface="Arial" panose="020B0604020202020204" pitchFamily="34" charset="0"/>
            </a:endParaRPr>
          </a:p>
        </p:txBody>
      </p:sp>
    </p:spTree>
    <p:extLst>
      <p:ext uri="{BB962C8B-B14F-4D97-AF65-F5344CB8AC3E}">
        <p14:creationId xmlns:p14="http://schemas.microsoft.com/office/powerpoint/2010/main" val="10327712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37FDA0-ACCB-4FED-8919-E971CD1570B9}"/>
              </a:ext>
            </a:extLst>
          </p:cNvPr>
          <p:cNvSpPr>
            <a:spLocks noGrp="1"/>
          </p:cNvSpPr>
          <p:nvPr>
            <p:ph type="title"/>
          </p:nvPr>
        </p:nvSpPr>
        <p:spPr>
          <a:xfrm>
            <a:off x="677334" y="609600"/>
            <a:ext cx="8596668" cy="863600"/>
          </a:xfrm>
        </p:spPr>
        <p:txBody>
          <a:bodyPr/>
          <a:lstStyle/>
          <a:p>
            <a:pPr algn="ctr"/>
            <a:r>
              <a:rPr lang="en-ZA" b="1" u="sng" dirty="0">
                <a:solidFill>
                  <a:schemeClr val="accent2">
                    <a:lumMod val="50000"/>
                  </a:schemeClr>
                </a:solidFill>
                <a:latin typeface="Arial" panose="020B0604020202020204" pitchFamily="34" charset="0"/>
                <a:cs typeface="Arial" panose="020B0604020202020204" pitchFamily="34" charset="0"/>
              </a:rPr>
              <a:t>POST-CLOSING TRIAL BALANCE</a:t>
            </a:r>
          </a:p>
        </p:txBody>
      </p:sp>
      <p:sp>
        <p:nvSpPr>
          <p:cNvPr id="3" name="Content Placeholder 2">
            <a:extLst>
              <a:ext uri="{FF2B5EF4-FFF2-40B4-BE49-F238E27FC236}">
                <a16:creationId xmlns:a16="http://schemas.microsoft.com/office/drawing/2014/main" xmlns="" id="{4B6DFE75-4A2F-4B7F-9A89-C35312D03D2F}"/>
              </a:ext>
            </a:extLst>
          </p:cNvPr>
          <p:cNvSpPr>
            <a:spLocks noGrp="1"/>
          </p:cNvSpPr>
          <p:nvPr>
            <p:ph idx="1"/>
          </p:nvPr>
        </p:nvSpPr>
        <p:spPr>
          <a:xfrm>
            <a:off x="677334" y="1310641"/>
            <a:ext cx="8596668" cy="4730722"/>
          </a:xfrm>
        </p:spPr>
        <p:txBody>
          <a:bodyPr/>
          <a:lstStyle/>
          <a:p>
            <a:r>
              <a:rPr lang="en-ZA" sz="2400" dirty="0">
                <a:latin typeface="Arial" panose="020B0604020202020204" pitchFamily="34" charset="0"/>
                <a:cs typeface="Arial" panose="020B0604020202020204" pitchFamily="34" charset="0"/>
              </a:rPr>
              <a:t>The last step in the accounting cycle is to prepare a </a:t>
            </a:r>
            <a:r>
              <a:rPr lang="en-ZA" sz="2400" b="1" dirty="0">
                <a:latin typeface="Arial" panose="020B0604020202020204" pitchFamily="34" charset="0"/>
                <a:cs typeface="Arial" panose="020B0604020202020204" pitchFamily="34" charset="0"/>
              </a:rPr>
              <a:t>post-closing trial balance.</a:t>
            </a:r>
            <a:endParaRPr lang="en-ZA" sz="2400" dirty="0">
              <a:latin typeface="Arial" panose="020B0604020202020204" pitchFamily="34" charset="0"/>
              <a:cs typeface="Arial" panose="020B0604020202020204" pitchFamily="34" charset="0"/>
            </a:endParaRPr>
          </a:p>
          <a:p>
            <a:r>
              <a:rPr lang="en-ZA" sz="2400" dirty="0">
                <a:latin typeface="Arial" panose="020B0604020202020204" pitchFamily="34" charset="0"/>
                <a:cs typeface="Arial" panose="020B0604020202020204" pitchFamily="34" charset="0"/>
              </a:rPr>
              <a:t>A </a:t>
            </a:r>
            <a:r>
              <a:rPr lang="en-ZA" sz="2400" b="1" dirty="0">
                <a:latin typeface="Arial" panose="020B0604020202020204" pitchFamily="34" charset="0"/>
                <a:cs typeface="Arial" panose="020B0604020202020204" pitchFamily="34" charset="0"/>
              </a:rPr>
              <a:t>post-closing trial balance </a:t>
            </a:r>
            <a:r>
              <a:rPr lang="en-ZA" sz="2400" dirty="0">
                <a:latin typeface="Arial" panose="020B0604020202020204" pitchFamily="34" charset="0"/>
                <a:cs typeface="Arial" panose="020B0604020202020204" pitchFamily="34" charset="0"/>
              </a:rPr>
              <a:t>is prepared after closing entries are made and posted to the ledger. It is the third (and last) trial balance prepared in the accounting cycle.   It’s purpose is to test the equality between debits and credits after closing entries are prepared and posted. The post-closing trial balance contains</a:t>
            </a:r>
            <a:r>
              <a:rPr lang="en-ZA" sz="2400" i="1" dirty="0">
                <a:latin typeface="Arial" panose="020B0604020202020204" pitchFamily="34" charset="0"/>
                <a:cs typeface="Arial" panose="020B0604020202020204" pitchFamily="34" charset="0"/>
              </a:rPr>
              <a:t> real accounts </a:t>
            </a:r>
            <a:r>
              <a:rPr lang="en-ZA" sz="2400" b="1" i="1" dirty="0">
                <a:latin typeface="Arial" panose="020B0604020202020204" pitchFamily="34" charset="0"/>
                <a:cs typeface="Arial" panose="020B0604020202020204" pitchFamily="34" charset="0"/>
              </a:rPr>
              <a:t>only </a:t>
            </a:r>
            <a:r>
              <a:rPr lang="en-ZA" sz="2400" dirty="0">
                <a:latin typeface="Arial" panose="020B0604020202020204" pitchFamily="34" charset="0"/>
                <a:cs typeface="Arial" panose="020B0604020202020204" pitchFamily="34" charset="0"/>
              </a:rPr>
              <a:t>since all nominal accounts have already been closed at this stage.</a:t>
            </a:r>
          </a:p>
          <a:p>
            <a:pPr marL="0" indent="0">
              <a:buNone/>
            </a:pPr>
            <a:endParaRPr lang="en-ZA" dirty="0"/>
          </a:p>
        </p:txBody>
      </p:sp>
    </p:spTree>
    <p:extLst>
      <p:ext uri="{BB962C8B-B14F-4D97-AF65-F5344CB8AC3E}">
        <p14:creationId xmlns:p14="http://schemas.microsoft.com/office/powerpoint/2010/main" val="39894564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2C84EAD-2D1A-4DB2-964E-0D581393A1BE}"/>
              </a:ext>
            </a:extLst>
          </p:cNvPr>
          <p:cNvSpPr>
            <a:spLocks noGrp="1"/>
          </p:cNvSpPr>
          <p:nvPr>
            <p:ph idx="1"/>
          </p:nvPr>
        </p:nvSpPr>
        <p:spPr>
          <a:xfrm>
            <a:off x="677334" y="325121"/>
            <a:ext cx="8596668" cy="5716242"/>
          </a:xfrm>
        </p:spPr>
        <p:txBody>
          <a:bodyPr/>
          <a:lstStyle/>
          <a:p>
            <a:r>
              <a:rPr lang="en-ZA" sz="2400" dirty="0">
                <a:latin typeface="Arial" panose="020B0604020202020204" pitchFamily="34" charset="0"/>
                <a:cs typeface="Arial" panose="020B0604020202020204" pitchFamily="34" charset="0"/>
              </a:rPr>
              <a:t>The </a:t>
            </a:r>
            <a:r>
              <a:rPr lang="en-ZA" sz="2400" b="1" dirty="0">
                <a:latin typeface="Arial" panose="020B0604020202020204" pitchFamily="34" charset="0"/>
                <a:cs typeface="Arial" panose="020B0604020202020204" pitchFamily="34" charset="0"/>
              </a:rPr>
              <a:t>post- closing trial balance</a:t>
            </a:r>
            <a:r>
              <a:rPr lang="en-ZA" sz="2400" dirty="0">
                <a:latin typeface="Arial" panose="020B0604020202020204" pitchFamily="34" charset="0"/>
                <a:cs typeface="Arial" panose="020B0604020202020204" pitchFamily="34" charset="0"/>
              </a:rPr>
              <a:t> is used to verify that the total of all debit balances equals the total of all credit balances, which should net to zero.</a:t>
            </a:r>
          </a:p>
          <a:p>
            <a:r>
              <a:rPr lang="en-ZA" sz="2400" dirty="0">
                <a:latin typeface="Arial" panose="020B0604020202020204" pitchFamily="34" charset="0"/>
                <a:cs typeface="Arial" panose="020B0604020202020204" pitchFamily="34" charset="0"/>
              </a:rPr>
              <a:t>A post- closing trial balance contains no revenue, expense, gain,  or loss and owner’s drawings account, since these accounts will not carry a balance after the accounting period has ended.</a:t>
            </a:r>
          </a:p>
          <a:p>
            <a:r>
              <a:rPr lang="en-ZA" sz="2400" dirty="0">
                <a:latin typeface="Arial" panose="020B0604020202020204" pitchFamily="34" charset="0"/>
                <a:cs typeface="Arial" panose="020B0604020202020204" pitchFamily="34" charset="0"/>
              </a:rPr>
              <a:t>The balances of the nominal accounts (income, expense, and withdrawal accounts) have been absorbed by the capital account. Hence, you will not see any nominal account in the </a:t>
            </a:r>
            <a:r>
              <a:rPr lang="en-ZA" sz="2400" b="1" dirty="0">
                <a:latin typeface="Arial" panose="020B0604020202020204" pitchFamily="34" charset="0"/>
                <a:cs typeface="Arial" panose="020B0604020202020204" pitchFamily="34" charset="0"/>
              </a:rPr>
              <a:t> post-closing trial balance.</a:t>
            </a:r>
            <a:r>
              <a:rPr lang="en-ZA" sz="2400" dirty="0">
                <a:latin typeface="Arial" panose="020B0604020202020204" pitchFamily="34" charset="0"/>
                <a:cs typeface="Arial" panose="020B0604020202020204" pitchFamily="34" charset="0"/>
              </a:rPr>
              <a:t> </a:t>
            </a:r>
          </a:p>
          <a:p>
            <a:pPr marL="0" indent="0">
              <a:buNone/>
            </a:pPr>
            <a:endParaRPr lang="en-ZA" dirty="0"/>
          </a:p>
        </p:txBody>
      </p:sp>
    </p:spTree>
    <p:extLst>
      <p:ext uri="{BB962C8B-B14F-4D97-AF65-F5344CB8AC3E}">
        <p14:creationId xmlns:p14="http://schemas.microsoft.com/office/powerpoint/2010/main" val="25624387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082F632C-9CA4-4AA4-8A41-661056E3D543}"/>
              </a:ext>
            </a:extLst>
          </p:cNvPr>
          <p:cNvGraphicFramePr>
            <a:graphicFrameLocks noGrp="1"/>
          </p:cNvGraphicFramePr>
          <p:nvPr>
            <p:ph idx="1"/>
            <p:extLst>
              <p:ext uri="{D42A27DB-BD31-4B8C-83A1-F6EECF244321}">
                <p14:modId xmlns:p14="http://schemas.microsoft.com/office/powerpoint/2010/main" val="110483729"/>
              </p:ext>
            </p:extLst>
          </p:nvPr>
        </p:nvGraphicFramePr>
        <p:xfrm>
          <a:off x="778034" y="1428147"/>
          <a:ext cx="8294846" cy="5196078"/>
        </p:xfrm>
        <a:graphic>
          <a:graphicData uri="http://schemas.openxmlformats.org/drawingml/2006/table">
            <a:tbl>
              <a:tblPr firstRow="1" firstCol="1" bandRow="1">
                <a:tableStyleId>{5C22544A-7EE6-4342-B048-85BDC9FD1C3A}</a:tableStyleId>
              </a:tblPr>
              <a:tblGrid>
                <a:gridCol w="5568191">
                  <a:extLst>
                    <a:ext uri="{9D8B030D-6E8A-4147-A177-3AD203B41FA5}">
                      <a16:colId xmlns:a16="http://schemas.microsoft.com/office/drawing/2014/main" xmlns="" val="1561456120"/>
                    </a:ext>
                  </a:extLst>
                </a:gridCol>
                <a:gridCol w="1399229">
                  <a:extLst>
                    <a:ext uri="{9D8B030D-6E8A-4147-A177-3AD203B41FA5}">
                      <a16:colId xmlns:a16="http://schemas.microsoft.com/office/drawing/2014/main" xmlns="" val="3091570676"/>
                    </a:ext>
                  </a:extLst>
                </a:gridCol>
                <a:gridCol w="1327426">
                  <a:extLst>
                    <a:ext uri="{9D8B030D-6E8A-4147-A177-3AD203B41FA5}">
                      <a16:colId xmlns:a16="http://schemas.microsoft.com/office/drawing/2014/main" xmlns="" val="777521168"/>
                    </a:ext>
                  </a:extLst>
                </a:gridCol>
              </a:tblGrid>
              <a:tr h="0">
                <a:tc>
                  <a:txBody>
                    <a:bodyPr/>
                    <a:lstStyle/>
                    <a:p>
                      <a:pP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Balance sheet accounts section</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ZA" sz="1800">
                          <a:solidFill>
                            <a:schemeClr val="accent2">
                              <a:lumMod val="50000"/>
                            </a:schemeClr>
                          </a:solidFill>
                          <a:effectLst/>
                          <a:latin typeface="Arial" panose="020B0604020202020204" pitchFamily="34" charset="0"/>
                          <a:cs typeface="Arial" panose="020B0604020202020204" pitchFamily="34" charset="0"/>
                        </a:rPr>
                        <a:t>Debit</a:t>
                      </a:r>
                      <a:endParaRPr lang="en-ZA" sz="180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n-ZA" sz="1800">
                          <a:solidFill>
                            <a:schemeClr val="accent2">
                              <a:lumMod val="50000"/>
                            </a:schemeClr>
                          </a:solidFill>
                          <a:effectLst/>
                          <a:latin typeface="Arial" panose="020B0604020202020204" pitchFamily="34" charset="0"/>
                          <a:cs typeface="Arial" panose="020B0604020202020204" pitchFamily="34" charset="0"/>
                        </a:rPr>
                        <a:t>Credit</a:t>
                      </a:r>
                      <a:endParaRPr lang="en-ZA" sz="180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2320361739"/>
                  </a:ext>
                </a:extLst>
              </a:tr>
              <a:tr h="0">
                <a:tc>
                  <a:txBody>
                    <a:bodyPr/>
                    <a:lstStyle/>
                    <a:p>
                      <a:pP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Capital</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tc>
                  <a:txBody>
                    <a:bodyPr/>
                    <a:lstStyle/>
                    <a:p>
                      <a:pP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 </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tc>
                  <a:txBody>
                    <a:bodyPr/>
                    <a:lstStyle/>
                    <a:p>
                      <a:pPr algn="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900 600</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2767236185"/>
                  </a:ext>
                </a:extLst>
              </a:tr>
              <a:tr h="0">
                <a:tc>
                  <a:txBody>
                    <a:bodyPr/>
                    <a:lstStyle/>
                    <a:p>
                      <a:pP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Land and buildings</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EEF4E8"/>
                    </a:solidFill>
                  </a:tcPr>
                </a:tc>
                <a:tc>
                  <a:txBody>
                    <a:bodyPr/>
                    <a:lstStyle/>
                    <a:p>
                      <a:pPr algn="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350 000</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EEF4E8"/>
                    </a:solidFill>
                  </a:tcPr>
                </a:tc>
                <a:tc>
                  <a:txBody>
                    <a:bodyPr/>
                    <a:lstStyle/>
                    <a:p>
                      <a:pPr algn="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 </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EEF4E8"/>
                    </a:solidFill>
                  </a:tcPr>
                </a:tc>
                <a:extLst>
                  <a:ext uri="{0D108BD9-81ED-4DB2-BD59-A6C34878D82A}">
                    <a16:rowId xmlns:a16="http://schemas.microsoft.com/office/drawing/2014/main" xmlns="" val="1733963088"/>
                  </a:ext>
                </a:extLst>
              </a:tr>
              <a:tr h="0">
                <a:tc>
                  <a:txBody>
                    <a:bodyPr/>
                    <a:lstStyle/>
                    <a:p>
                      <a:pP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Vehicles</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tc>
                  <a:txBody>
                    <a:bodyPr/>
                    <a:lstStyle/>
                    <a:p>
                      <a:pPr algn="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480 000</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tc>
                  <a:txBody>
                    <a:bodyPr/>
                    <a:lstStyle/>
                    <a:p>
                      <a:pPr algn="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 </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2424871047"/>
                  </a:ext>
                </a:extLst>
              </a:tr>
              <a:tr h="0">
                <a:tc>
                  <a:txBody>
                    <a:bodyPr/>
                    <a:lstStyle/>
                    <a:p>
                      <a:pP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Accumulated depreciation on vehicles</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EEF4E8"/>
                    </a:solidFill>
                  </a:tcPr>
                </a:tc>
                <a:tc>
                  <a:txBody>
                    <a:bodyPr/>
                    <a:lstStyle/>
                    <a:p>
                      <a:pPr algn="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 </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EEF4E8"/>
                    </a:solidFill>
                  </a:tcPr>
                </a:tc>
                <a:tc>
                  <a:txBody>
                    <a:bodyPr/>
                    <a:lstStyle/>
                    <a:p>
                      <a:pPr algn="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200 000</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EEF4E8"/>
                    </a:solidFill>
                  </a:tcPr>
                </a:tc>
                <a:extLst>
                  <a:ext uri="{0D108BD9-81ED-4DB2-BD59-A6C34878D82A}">
                    <a16:rowId xmlns:a16="http://schemas.microsoft.com/office/drawing/2014/main" xmlns="" val="338738994"/>
                  </a:ext>
                </a:extLst>
              </a:tr>
              <a:tr h="0">
                <a:tc>
                  <a:txBody>
                    <a:bodyPr/>
                    <a:lstStyle/>
                    <a:p>
                      <a:pP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Equipment</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tc>
                  <a:txBody>
                    <a:bodyPr/>
                    <a:lstStyle/>
                    <a:p>
                      <a:pPr algn="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160 000</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tc>
                  <a:txBody>
                    <a:bodyPr/>
                    <a:lstStyle/>
                    <a:p>
                      <a:pPr algn="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 </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2550344286"/>
                  </a:ext>
                </a:extLst>
              </a:tr>
              <a:tr h="0">
                <a:tc>
                  <a:txBody>
                    <a:bodyPr/>
                    <a:lstStyle/>
                    <a:p>
                      <a:pP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Accumulated depreciation on equipment</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EEF4E8"/>
                    </a:solidFill>
                  </a:tcPr>
                </a:tc>
                <a:tc>
                  <a:txBody>
                    <a:bodyPr/>
                    <a:lstStyle/>
                    <a:p>
                      <a:pPr algn="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 </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EEF4E8"/>
                    </a:solidFill>
                  </a:tcPr>
                </a:tc>
                <a:tc>
                  <a:txBody>
                    <a:bodyPr/>
                    <a:lstStyle/>
                    <a:p>
                      <a:pPr algn="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80 000</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EEF4E8"/>
                    </a:solidFill>
                  </a:tcPr>
                </a:tc>
                <a:extLst>
                  <a:ext uri="{0D108BD9-81ED-4DB2-BD59-A6C34878D82A}">
                    <a16:rowId xmlns:a16="http://schemas.microsoft.com/office/drawing/2014/main" xmlns="" val="1963584325"/>
                  </a:ext>
                </a:extLst>
              </a:tr>
              <a:tr h="0">
                <a:tc>
                  <a:txBody>
                    <a:bodyPr/>
                    <a:lstStyle/>
                    <a:p>
                      <a:pP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Debtors  control</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tc>
                  <a:txBody>
                    <a:bodyPr/>
                    <a:lstStyle/>
                    <a:p>
                      <a:pPr algn="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50 000</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tc>
                  <a:txBody>
                    <a:bodyPr/>
                    <a:lstStyle/>
                    <a:p>
                      <a:pPr algn="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 </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4164484993"/>
                  </a:ext>
                </a:extLst>
              </a:tr>
              <a:tr h="0">
                <a:tc>
                  <a:txBody>
                    <a:bodyPr/>
                    <a:lstStyle/>
                    <a:p>
                      <a:pP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Trading stock</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EEF4E8"/>
                    </a:solidFill>
                  </a:tcPr>
                </a:tc>
                <a:tc>
                  <a:txBody>
                    <a:bodyPr/>
                    <a:lstStyle/>
                    <a:p>
                      <a:pPr algn="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120 000</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EEF4E8"/>
                    </a:solidFill>
                  </a:tcPr>
                </a:tc>
                <a:tc>
                  <a:txBody>
                    <a:bodyPr/>
                    <a:lstStyle/>
                    <a:p>
                      <a:pPr algn="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 </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EEF4E8"/>
                    </a:solidFill>
                  </a:tcPr>
                </a:tc>
                <a:extLst>
                  <a:ext uri="{0D108BD9-81ED-4DB2-BD59-A6C34878D82A}">
                    <a16:rowId xmlns:a16="http://schemas.microsoft.com/office/drawing/2014/main" xmlns="" val="1948037989"/>
                  </a:ext>
                </a:extLst>
              </a:tr>
              <a:tr h="155543">
                <a:tc>
                  <a:txBody>
                    <a:bodyPr/>
                    <a:lstStyle/>
                    <a:p>
                      <a:pP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Bank</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tc>
                  <a:txBody>
                    <a:bodyPr/>
                    <a:lstStyle/>
                    <a:p>
                      <a:pPr algn="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88 000</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tc>
                  <a:txBody>
                    <a:bodyPr/>
                    <a:lstStyle/>
                    <a:p>
                      <a:pPr algn="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 </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1263784298"/>
                  </a:ext>
                </a:extLst>
              </a:tr>
              <a:tr h="102076">
                <a:tc>
                  <a:txBody>
                    <a:bodyPr/>
                    <a:lstStyle/>
                    <a:p>
                      <a:pP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Cash float</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EEF4E8"/>
                    </a:solidFill>
                  </a:tcPr>
                </a:tc>
                <a:tc>
                  <a:txBody>
                    <a:bodyPr/>
                    <a:lstStyle/>
                    <a:p>
                      <a:pPr algn="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2 500</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EEF4E8"/>
                    </a:solidFill>
                  </a:tcPr>
                </a:tc>
                <a:tc>
                  <a:txBody>
                    <a:bodyPr/>
                    <a:lstStyle/>
                    <a:p>
                      <a:pPr algn="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 </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EEF4E8"/>
                    </a:solidFill>
                  </a:tcPr>
                </a:tc>
                <a:extLst>
                  <a:ext uri="{0D108BD9-81ED-4DB2-BD59-A6C34878D82A}">
                    <a16:rowId xmlns:a16="http://schemas.microsoft.com/office/drawing/2014/main" xmlns="" val="378950211"/>
                  </a:ext>
                </a:extLst>
              </a:tr>
              <a:tr h="0">
                <a:tc>
                  <a:txBody>
                    <a:bodyPr/>
                    <a:lstStyle/>
                    <a:p>
                      <a:pP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Petty cash</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tc>
                  <a:txBody>
                    <a:bodyPr/>
                    <a:lstStyle/>
                    <a:p>
                      <a:pPr algn="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1 500</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tc>
                  <a:txBody>
                    <a:bodyPr/>
                    <a:lstStyle/>
                    <a:p>
                      <a:pPr algn="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 </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2419995975"/>
                  </a:ext>
                </a:extLst>
              </a:tr>
              <a:tr h="0">
                <a:tc>
                  <a:txBody>
                    <a:bodyPr/>
                    <a:lstStyle/>
                    <a:p>
                      <a:pP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Creditors control</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EEF4E8"/>
                    </a:solidFill>
                  </a:tcPr>
                </a:tc>
                <a:tc>
                  <a:txBody>
                    <a:bodyPr/>
                    <a:lstStyle/>
                    <a:p>
                      <a:pPr algn="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 </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EEF4E8"/>
                    </a:solidFill>
                  </a:tcPr>
                </a:tc>
                <a:tc>
                  <a:txBody>
                    <a:bodyPr/>
                    <a:lstStyle/>
                    <a:p>
                      <a:pPr algn="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66 000</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EEF4E8"/>
                    </a:solidFill>
                  </a:tcPr>
                </a:tc>
                <a:extLst>
                  <a:ext uri="{0D108BD9-81ED-4DB2-BD59-A6C34878D82A}">
                    <a16:rowId xmlns:a16="http://schemas.microsoft.com/office/drawing/2014/main" xmlns="" val="354252705"/>
                  </a:ext>
                </a:extLst>
              </a:tr>
              <a:tr h="0">
                <a:tc>
                  <a:txBody>
                    <a:bodyPr/>
                    <a:lstStyle/>
                    <a:p>
                      <a:pP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Accrued expense</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tc>
                  <a:txBody>
                    <a:bodyPr/>
                    <a:lstStyle/>
                    <a:p>
                      <a:pPr algn="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 </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tc>
                  <a:txBody>
                    <a:bodyPr/>
                    <a:lstStyle/>
                    <a:p>
                      <a:pPr algn="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8 000</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3305921868"/>
                  </a:ext>
                </a:extLst>
              </a:tr>
              <a:tr h="0">
                <a:tc>
                  <a:txBody>
                    <a:bodyPr/>
                    <a:lstStyle/>
                    <a:p>
                      <a:pP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Accrued income</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EEF4E8"/>
                    </a:solidFill>
                  </a:tcPr>
                </a:tc>
                <a:tc>
                  <a:txBody>
                    <a:bodyPr/>
                    <a:lstStyle/>
                    <a:p>
                      <a:pPr algn="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4 300</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EEF4E8"/>
                    </a:solidFill>
                  </a:tcPr>
                </a:tc>
                <a:tc>
                  <a:txBody>
                    <a:bodyPr/>
                    <a:lstStyle/>
                    <a:p>
                      <a:pPr algn="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 </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EEF4E8"/>
                    </a:solidFill>
                  </a:tcPr>
                </a:tc>
                <a:extLst>
                  <a:ext uri="{0D108BD9-81ED-4DB2-BD59-A6C34878D82A}">
                    <a16:rowId xmlns:a16="http://schemas.microsoft.com/office/drawing/2014/main" xmlns="" val="811214579"/>
                  </a:ext>
                </a:extLst>
              </a:tr>
              <a:tr h="0">
                <a:tc>
                  <a:txBody>
                    <a:bodyPr/>
                    <a:lstStyle/>
                    <a:p>
                      <a:pP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Prepaid expense</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tc>
                  <a:txBody>
                    <a:bodyPr/>
                    <a:lstStyle/>
                    <a:p>
                      <a:pPr algn="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3 200</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tc>
                  <a:txBody>
                    <a:bodyPr/>
                    <a:lstStyle/>
                    <a:p>
                      <a:pPr algn="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 </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775230382"/>
                  </a:ext>
                </a:extLst>
              </a:tr>
              <a:tr h="0">
                <a:tc>
                  <a:txBody>
                    <a:bodyPr/>
                    <a:lstStyle/>
                    <a:p>
                      <a:pP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Income received in advance</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EEF4E8"/>
                    </a:solidFill>
                  </a:tcPr>
                </a:tc>
                <a:tc>
                  <a:txBody>
                    <a:bodyPr/>
                    <a:lstStyle/>
                    <a:p>
                      <a:pPr algn="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 </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EEF4E8"/>
                    </a:solidFill>
                  </a:tcPr>
                </a:tc>
                <a:tc>
                  <a:txBody>
                    <a:bodyPr/>
                    <a:lstStyle/>
                    <a:p>
                      <a:pPr algn="r">
                        <a:lnSpc>
                          <a:spcPct val="115000"/>
                        </a:lnSpc>
                        <a:spcAft>
                          <a:spcPts val="0"/>
                        </a:spcAft>
                      </a:pPr>
                      <a:r>
                        <a:rPr lang="en-ZA" sz="1800" dirty="0">
                          <a:solidFill>
                            <a:schemeClr val="accent2">
                              <a:lumMod val="50000"/>
                            </a:schemeClr>
                          </a:solidFill>
                          <a:effectLst/>
                          <a:latin typeface="Arial" panose="020B0604020202020204" pitchFamily="34" charset="0"/>
                          <a:cs typeface="Arial" panose="020B0604020202020204" pitchFamily="34" charset="0"/>
                        </a:rPr>
                        <a:t>4 900</a:t>
                      </a:r>
                      <a:endParaRPr lang="en-ZA" sz="18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EEF4E8"/>
                    </a:solidFill>
                  </a:tcPr>
                </a:tc>
                <a:extLst>
                  <a:ext uri="{0D108BD9-81ED-4DB2-BD59-A6C34878D82A}">
                    <a16:rowId xmlns:a16="http://schemas.microsoft.com/office/drawing/2014/main" xmlns="" val="3829779122"/>
                  </a:ext>
                </a:extLst>
              </a:tr>
              <a:tr h="0">
                <a:tc>
                  <a:txBody>
                    <a:bodyPr/>
                    <a:lstStyle/>
                    <a:p>
                      <a:pPr>
                        <a:lnSpc>
                          <a:spcPct val="115000"/>
                        </a:lnSpc>
                        <a:spcAft>
                          <a:spcPts val="0"/>
                        </a:spcAft>
                      </a:pPr>
                      <a:r>
                        <a:rPr lang="en-ZA" sz="1800" b="1" dirty="0">
                          <a:solidFill>
                            <a:schemeClr val="accent2">
                              <a:lumMod val="50000"/>
                            </a:schemeClr>
                          </a:solidFill>
                          <a:effectLst/>
                          <a:latin typeface="Arial" panose="020B0604020202020204" pitchFamily="34" charset="0"/>
                          <a:cs typeface="Arial" panose="020B0604020202020204" pitchFamily="34" charset="0"/>
                        </a:rPr>
                        <a:t> </a:t>
                      </a:r>
                      <a:endParaRPr lang="en-ZA" sz="1800" b="1"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tc>
                  <a:txBody>
                    <a:bodyPr/>
                    <a:lstStyle/>
                    <a:p>
                      <a:pPr algn="r">
                        <a:lnSpc>
                          <a:spcPct val="115000"/>
                        </a:lnSpc>
                        <a:spcAft>
                          <a:spcPts val="0"/>
                        </a:spcAft>
                      </a:pPr>
                      <a:r>
                        <a:rPr lang="en-ZA" sz="1800" b="1" dirty="0">
                          <a:solidFill>
                            <a:schemeClr val="accent2">
                              <a:lumMod val="50000"/>
                            </a:schemeClr>
                          </a:solidFill>
                          <a:effectLst/>
                          <a:latin typeface="Arial" panose="020B0604020202020204" pitchFamily="34" charset="0"/>
                          <a:cs typeface="Arial" panose="020B0604020202020204" pitchFamily="34" charset="0"/>
                        </a:rPr>
                        <a:t>1 259 500</a:t>
                      </a:r>
                      <a:endParaRPr lang="en-ZA" sz="1800" b="1"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tc>
                  <a:txBody>
                    <a:bodyPr/>
                    <a:lstStyle/>
                    <a:p>
                      <a:pPr algn="r">
                        <a:lnSpc>
                          <a:spcPct val="115000"/>
                        </a:lnSpc>
                        <a:spcAft>
                          <a:spcPts val="0"/>
                        </a:spcAft>
                      </a:pPr>
                      <a:r>
                        <a:rPr lang="en-ZA" sz="1800" b="1" dirty="0">
                          <a:solidFill>
                            <a:schemeClr val="accent2">
                              <a:lumMod val="50000"/>
                            </a:schemeClr>
                          </a:solidFill>
                          <a:effectLst/>
                          <a:latin typeface="Arial" panose="020B0604020202020204" pitchFamily="34" charset="0"/>
                          <a:cs typeface="Arial" panose="020B0604020202020204" pitchFamily="34" charset="0"/>
                        </a:rPr>
                        <a:t>1 259 500</a:t>
                      </a:r>
                      <a:endParaRPr lang="en-ZA" sz="1800" b="1"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588323285"/>
                  </a:ext>
                </a:extLst>
              </a:tr>
            </a:tbl>
          </a:graphicData>
        </a:graphic>
      </p:graphicFrame>
      <p:sp>
        <p:nvSpPr>
          <p:cNvPr id="5" name="Rectangle 1">
            <a:extLst>
              <a:ext uri="{FF2B5EF4-FFF2-40B4-BE49-F238E27FC236}">
                <a16:creationId xmlns:a16="http://schemas.microsoft.com/office/drawing/2014/main" xmlns="" id="{02B0453D-1255-475B-BFAB-F34831F2A268}"/>
              </a:ext>
            </a:extLst>
          </p:cNvPr>
          <p:cNvSpPr>
            <a:spLocks noChangeArrowheads="1"/>
          </p:cNvSpPr>
          <p:nvPr/>
        </p:nvSpPr>
        <p:spPr bwMode="auto">
          <a:xfrm>
            <a:off x="778034" y="0"/>
            <a:ext cx="7132320" cy="1369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2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EXAMPLE OF A POST- TRIAL BALANCE</a:t>
            </a:r>
            <a:endParaRPr kumimoji="0" lang="en-ZA"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2400" b="1"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Qhama</a:t>
            </a:r>
            <a:r>
              <a:rPr kumimoji="0" lang="en-ZA" altLang="en-US" sz="24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Traders</a:t>
            </a:r>
            <a:endParaRPr kumimoji="0" lang="en-ZA"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24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Post-closing trial balance as at 30 June 2020</a:t>
            </a:r>
            <a:endParaRPr kumimoji="0" lang="en-ZA"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ZA"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18423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641785-E3CE-47F1-9F8D-98BD27EF30F4}"/>
              </a:ext>
            </a:extLst>
          </p:cNvPr>
          <p:cNvSpPr>
            <a:spLocks noGrp="1"/>
          </p:cNvSpPr>
          <p:nvPr>
            <p:ph type="title"/>
          </p:nvPr>
        </p:nvSpPr>
        <p:spPr>
          <a:xfrm>
            <a:off x="677334" y="609600"/>
            <a:ext cx="8596668" cy="741680"/>
          </a:xfrm>
        </p:spPr>
        <p:txBody>
          <a:bodyPr>
            <a:normAutofit fontScale="90000"/>
          </a:bodyPr>
          <a:lstStyle/>
          <a:p>
            <a:pPr algn="ctr"/>
            <a:r>
              <a:rPr lang="en-US" sz="4000" b="1" u="sng" dirty="0">
                <a:solidFill>
                  <a:schemeClr val="accent1">
                    <a:lumMod val="50000"/>
                  </a:schemeClr>
                </a:solidFill>
                <a:latin typeface="Arial" panose="020B0604020202020204" pitchFamily="34" charset="0"/>
                <a:cs typeface="Arial" panose="020B0604020202020204" pitchFamily="34" charset="0"/>
              </a:rPr>
              <a:t>PRE-ADJUSTMENT TRIAL BALANCE</a:t>
            </a:r>
            <a:r>
              <a:rPr lang="en-ZA" dirty="0"/>
              <a:t/>
            </a:r>
            <a:br>
              <a:rPr lang="en-ZA" dirty="0"/>
            </a:br>
            <a:endParaRPr lang="en-ZA" dirty="0"/>
          </a:p>
        </p:txBody>
      </p:sp>
      <p:sp>
        <p:nvSpPr>
          <p:cNvPr id="3" name="Content Placeholder 2">
            <a:extLst>
              <a:ext uri="{FF2B5EF4-FFF2-40B4-BE49-F238E27FC236}">
                <a16:creationId xmlns:a16="http://schemas.microsoft.com/office/drawing/2014/main" xmlns="" id="{B9EADD0C-E1C9-4F5E-98ED-87D9D56E1C19}"/>
              </a:ext>
            </a:extLst>
          </p:cNvPr>
          <p:cNvSpPr>
            <a:spLocks noGrp="1"/>
          </p:cNvSpPr>
          <p:nvPr>
            <p:ph idx="1"/>
          </p:nvPr>
        </p:nvSpPr>
        <p:spPr>
          <a:xfrm>
            <a:off x="677334" y="1351280"/>
            <a:ext cx="8596668" cy="3880773"/>
          </a:xfrm>
        </p:spPr>
        <p:txBody>
          <a:bodyPr>
            <a:normAutofit/>
          </a:bodyPr>
          <a:lstStyle/>
          <a:p>
            <a:pPr lvl="0"/>
            <a:endParaRPr lang="en-US" sz="2400" b="1" dirty="0">
              <a:solidFill>
                <a:schemeClr val="tx1"/>
              </a:solidFill>
              <a:latin typeface="Arial" panose="020B0604020202020204" pitchFamily="34" charset="0"/>
              <a:cs typeface="Arial" panose="020B0604020202020204" pitchFamily="34" charset="0"/>
            </a:endParaRPr>
          </a:p>
          <a:p>
            <a:pPr lvl="0"/>
            <a:r>
              <a:rPr lang="en-US" sz="2400" dirty="0">
                <a:solidFill>
                  <a:schemeClr val="tx1"/>
                </a:solidFill>
                <a:latin typeface="Arial" panose="020B0604020202020204" pitchFamily="34" charset="0"/>
                <a:cs typeface="Arial" panose="020B0604020202020204" pitchFamily="34" charset="0"/>
              </a:rPr>
              <a:t>After all the journals have been posted to the accounts in the General Ledger, a Trial Balance is drawn up to make sure that the books balance. i.e. the debit total equals the credit total.</a:t>
            </a:r>
            <a:endParaRPr lang="en-ZA" sz="2400" dirty="0">
              <a:solidFill>
                <a:schemeClr val="tx1"/>
              </a:solidFill>
              <a:latin typeface="Arial" panose="020B0604020202020204" pitchFamily="34" charset="0"/>
              <a:cs typeface="Arial" panose="020B0604020202020204" pitchFamily="34" charset="0"/>
            </a:endParaRPr>
          </a:p>
          <a:p>
            <a:pPr lvl="0"/>
            <a:r>
              <a:rPr lang="en-US" sz="2400" dirty="0">
                <a:solidFill>
                  <a:schemeClr val="tx1"/>
                </a:solidFill>
                <a:latin typeface="Arial" panose="020B0604020202020204" pitchFamily="34" charset="0"/>
                <a:cs typeface="Arial" panose="020B0604020202020204" pitchFamily="34" charset="0"/>
              </a:rPr>
              <a:t>This is a control measure to ensure that the books and the final results are accurate.</a:t>
            </a:r>
            <a:endParaRPr lang="en-ZA" sz="2400" dirty="0">
              <a:solidFill>
                <a:schemeClr val="tx1"/>
              </a:solidFill>
              <a:latin typeface="Arial" panose="020B0604020202020204" pitchFamily="34" charset="0"/>
              <a:cs typeface="Arial" panose="020B0604020202020204" pitchFamily="34" charset="0"/>
            </a:endParaRPr>
          </a:p>
          <a:p>
            <a:pPr marL="0" indent="0">
              <a:buNone/>
            </a:pPr>
            <a:endParaRPr lang="en-ZA" dirty="0"/>
          </a:p>
        </p:txBody>
      </p:sp>
    </p:spTree>
    <p:extLst>
      <p:ext uri="{BB962C8B-B14F-4D97-AF65-F5344CB8AC3E}">
        <p14:creationId xmlns:p14="http://schemas.microsoft.com/office/powerpoint/2010/main" val="1001873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4935BC-6548-47A3-AED3-7965AADEC388}"/>
              </a:ext>
            </a:extLst>
          </p:cNvPr>
          <p:cNvSpPr>
            <a:spLocks noGrp="1"/>
          </p:cNvSpPr>
          <p:nvPr>
            <p:ph type="title"/>
          </p:nvPr>
        </p:nvSpPr>
        <p:spPr>
          <a:xfrm>
            <a:off x="677334" y="0"/>
            <a:ext cx="8596668" cy="755678"/>
          </a:xfrm>
        </p:spPr>
        <p:txBody>
          <a:bodyPr/>
          <a:lstStyle/>
          <a:p>
            <a:pPr algn="ctr"/>
            <a:r>
              <a:rPr lang="en-ZA" b="1" u="sng" dirty="0">
                <a:solidFill>
                  <a:schemeClr val="accent2">
                    <a:lumMod val="50000"/>
                  </a:schemeClr>
                </a:solidFill>
                <a:latin typeface="Arial" panose="020B0604020202020204" pitchFamily="34" charset="0"/>
                <a:cs typeface="Arial" panose="020B0604020202020204" pitchFamily="34" charset="0"/>
              </a:rPr>
              <a:t>ADJUSTMENTS</a:t>
            </a:r>
          </a:p>
        </p:txBody>
      </p:sp>
      <p:sp>
        <p:nvSpPr>
          <p:cNvPr id="3" name="Content Placeholder 2">
            <a:extLst>
              <a:ext uri="{FF2B5EF4-FFF2-40B4-BE49-F238E27FC236}">
                <a16:creationId xmlns:a16="http://schemas.microsoft.com/office/drawing/2014/main" xmlns="" id="{687FF3BA-9D2B-4260-9A94-A3974987D0BF}"/>
              </a:ext>
            </a:extLst>
          </p:cNvPr>
          <p:cNvSpPr>
            <a:spLocks noGrp="1"/>
          </p:cNvSpPr>
          <p:nvPr>
            <p:ph idx="1"/>
          </p:nvPr>
        </p:nvSpPr>
        <p:spPr>
          <a:xfrm>
            <a:off x="677334" y="680720"/>
            <a:ext cx="8596668" cy="6177280"/>
          </a:xfrm>
        </p:spPr>
        <p:txBody>
          <a:bodyPr>
            <a:normAutofit/>
          </a:bodyPr>
          <a:lstStyle/>
          <a:p>
            <a:pPr lvl="0"/>
            <a:endParaRPr lang="en-US" sz="20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Journal entries are made to adjust the books so that they comply with all aspects of </a:t>
            </a:r>
            <a:r>
              <a:rPr lang="en-US" sz="2400" b="1" dirty="0">
                <a:latin typeface="Arial" panose="020B0604020202020204" pitchFamily="34" charset="0"/>
                <a:cs typeface="Arial" panose="020B0604020202020204" pitchFamily="34" charset="0"/>
              </a:rPr>
              <a:t>GAAP</a:t>
            </a:r>
            <a:r>
              <a:rPr lang="en-US" sz="2400" dirty="0">
                <a:latin typeface="Arial" panose="020B0604020202020204" pitchFamily="34" charset="0"/>
                <a:cs typeface="Arial" panose="020B0604020202020204" pitchFamily="34" charset="0"/>
              </a:rPr>
              <a:t>.</a:t>
            </a:r>
            <a:endParaRPr lang="en-ZA"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They are done before the closing transfers.</a:t>
            </a:r>
            <a:endParaRPr lang="en-ZA"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It is impossible for all the totals and balances of the accounts to be 100% correct on the last day of the accounting period because:</a:t>
            </a:r>
            <a:endParaRPr lang="en-ZA" sz="2400" dirty="0">
              <a:latin typeface="Arial" panose="020B0604020202020204" pitchFamily="34" charset="0"/>
              <a:cs typeface="Arial" panose="020B0604020202020204" pitchFamily="34" charset="0"/>
            </a:endParaRPr>
          </a:p>
          <a:p>
            <a:pPr lvl="1">
              <a:buFont typeface="Wingdings" panose="05000000000000000000" pitchFamily="2" charset="2"/>
              <a:buChar char="v"/>
            </a:pPr>
            <a:r>
              <a:rPr lang="en-US" sz="2400" dirty="0">
                <a:latin typeface="Arial" panose="020B0604020202020204" pitchFamily="34" charset="0"/>
                <a:cs typeface="Arial" panose="020B0604020202020204" pitchFamily="34" charset="0"/>
              </a:rPr>
              <a:t>Consumables bought have not all been used, e.g. packing material, fuel, stationery.</a:t>
            </a:r>
            <a:endParaRPr lang="en-ZA" sz="2400" dirty="0">
              <a:latin typeface="Arial" panose="020B0604020202020204" pitchFamily="34" charset="0"/>
              <a:cs typeface="Arial" panose="020B0604020202020204" pitchFamily="34" charset="0"/>
            </a:endParaRPr>
          </a:p>
          <a:p>
            <a:pPr lvl="1">
              <a:buFont typeface="Wingdings" panose="05000000000000000000" pitchFamily="2" charset="2"/>
              <a:buChar char="v"/>
            </a:pPr>
            <a:r>
              <a:rPr lang="en-US" sz="2400" dirty="0">
                <a:latin typeface="Arial" panose="020B0604020202020204" pitchFamily="34" charset="0"/>
                <a:cs typeface="Arial" panose="020B0604020202020204" pitchFamily="34" charset="0"/>
              </a:rPr>
              <a:t>Expenses have been paid for the next accounting period e.g. insurance.</a:t>
            </a:r>
            <a:endParaRPr lang="en-ZA" sz="2400" dirty="0">
              <a:latin typeface="Arial" panose="020B0604020202020204" pitchFamily="34" charset="0"/>
              <a:cs typeface="Arial" panose="020B0604020202020204" pitchFamily="34" charset="0"/>
            </a:endParaRPr>
          </a:p>
          <a:p>
            <a:pPr marL="0" indent="0">
              <a:buNone/>
            </a:pPr>
            <a:endParaRPr lang="en-ZA" dirty="0"/>
          </a:p>
        </p:txBody>
      </p:sp>
    </p:spTree>
    <p:extLst>
      <p:ext uri="{BB962C8B-B14F-4D97-AF65-F5344CB8AC3E}">
        <p14:creationId xmlns:p14="http://schemas.microsoft.com/office/powerpoint/2010/main" val="1757071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B0278CE-82EF-404A-9027-3E1F74E34690}"/>
              </a:ext>
            </a:extLst>
          </p:cNvPr>
          <p:cNvSpPr>
            <a:spLocks noGrp="1"/>
          </p:cNvSpPr>
          <p:nvPr>
            <p:ph idx="1"/>
          </p:nvPr>
        </p:nvSpPr>
        <p:spPr>
          <a:xfrm>
            <a:off x="677334" y="111761"/>
            <a:ext cx="8596668" cy="5929602"/>
          </a:xfrm>
        </p:spPr>
        <p:txBody>
          <a:bodyPr/>
          <a:lstStyle/>
          <a:p>
            <a:pPr lvl="1">
              <a:buFont typeface="Wingdings" panose="05000000000000000000" pitchFamily="2" charset="2"/>
              <a:buChar char="v"/>
            </a:pPr>
            <a:r>
              <a:rPr lang="en-US" sz="2400" dirty="0">
                <a:latin typeface="Arial" panose="020B0604020202020204" pitchFamily="34" charset="0"/>
                <a:cs typeface="Arial" panose="020B0604020202020204" pitchFamily="34" charset="0"/>
              </a:rPr>
              <a:t>Income has been earned, but not yet received e.g. interest on fixed deposit.</a:t>
            </a:r>
            <a:endParaRPr lang="en-ZA" sz="2400" dirty="0">
              <a:latin typeface="Arial" panose="020B0604020202020204" pitchFamily="34" charset="0"/>
              <a:cs typeface="Arial" panose="020B0604020202020204" pitchFamily="34" charset="0"/>
            </a:endParaRPr>
          </a:p>
          <a:p>
            <a:pPr lvl="1">
              <a:buFont typeface="Wingdings" panose="05000000000000000000" pitchFamily="2" charset="2"/>
              <a:buChar char="v"/>
            </a:pPr>
            <a:r>
              <a:rPr lang="en-US" sz="2400" dirty="0">
                <a:latin typeface="Arial" panose="020B0604020202020204" pitchFamily="34" charset="0"/>
                <a:cs typeface="Arial" panose="020B0604020202020204" pitchFamily="34" charset="0"/>
              </a:rPr>
              <a:t>Some expenses have not been paid by the year-end e.g. telephone.</a:t>
            </a:r>
            <a:endParaRPr lang="en-ZA" sz="2400" dirty="0">
              <a:latin typeface="Arial" panose="020B0604020202020204" pitchFamily="34" charset="0"/>
              <a:cs typeface="Arial" panose="020B0604020202020204" pitchFamily="34" charset="0"/>
            </a:endParaRPr>
          </a:p>
          <a:p>
            <a:pPr lvl="1">
              <a:buFont typeface="Wingdings" panose="05000000000000000000" pitchFamily="2" charset="2"/>
              <a:buChar char="v"/>
            </a:pPr>
            <a:r>
              <a:rPr lang="en-US" sz="2400" dirty="0">
                <a:latin typeface="Arial" panose="020B0604020202020204" pitchFamily="34" charset="0"/>
                <a:cs typeface="Arial" panose="020B0604020202020204" pitchFamily="34" charset="0"/>
              </a:rPr>
              <a:t>Payment has been received for a service, but the service has not been provided yet e.g. rent income.</a:t>
            </a:r>
            <a:endParaRPr lang="en-ZA" sz="2400" dirty="0">
              <a:latin typeface="Arial" panose="020B0604020202020204" pitchFamily="34" charset="0"/>
              <a:cs typeface="Arial" panose="020B0604020202020204" pitchFamily="34" charset="0"/>
            </a:endParaRPr>
          </a:p>
          <a:p>
            <a:pPr lvl="1">
              <a:buFont typeface="Wingdings" panose="05000000000000000000" pitchFamily="2" charset="2"/>
              <a:buChar char="v"/>
            </a:pPr>
            <a:r>
              <a:rPr lang="en-US" sz="2400" dirty="0">
                <a:latin typeface="Arial" panose="020B0604020202020204" pitchFamily="34" charset="0"/>
                <a:cs typeface="Arial" panose="020B0604020202020204" pitchFamily="34" charset="0"/>
              </a:rPr>
              <a:t>Trading stock account does not tally with actual stock available (physical stock-taking) i.e. there is a deficit, or there is surplus stock on hand.</a:t>
            </a:r>
            <a:endParaRPr lang="en-ZA" sz="2400" dirty="0">
              <a:latin typeface="Arial" panose="020B0604020202020204" pitchFamily="34" charset="0"/>
              <a:cs typeface="Arial" panose="020B0604020202020204" pitchFamily="34" charset="0"/>
            </a:endParaRPr>
          </a:p>
          <a:p>
            <a:pPr lvl="1">
              <a:buFont typeface="Wingdings" panose="05000000000000000000" pitchFamily="2" charset="2"/>
              <a:buChar char="v"/>
            </a:pPr>
            <a:r>
              <a:rPr lang="en-US" sz="2400" dirty="0">
                <a:latin typeface="Arial" panose="020B0604020202020204" pitchFamily="34" charset="0"/>
                <a:cs typeface="Arial" panose="020B0604020202020204" pitchFamily="34" charset="0"/>
              </a:rPr>
              <a:t>Fixed assets must be depreciated.</a:t>
            </a:r>
            <a:endParaRPr lang="en-ZA" sz="2400" dirty="0">
              <a:latin typeface="Arial" panose="020B0604020202020204" pitchFamily="34" charset="0"/>
              <a:cs typeface="Arial" panose="020B0604020202020204" pitchFamily="34" charset="0"/>
            </a:endParaRPr>
          </a:p>
          <a:p>
            <a:pPr marL="0" indent="0">
              <a:buNone/>
            </a:pPr>
            <a:endParaRPr lang="en-ZA" dirty="0"/>
          </a:p>
        </p:txBody>
      </p:sp>
    </p:spTree>
    <p:extLst>
      <p:ext uri="{BB962C8B-B14F-4D97-AF65-F5344CB8AC3E}">
        <p14:creationId xmlns:p14="http://schemas.microsoft.com/office/powerpoint/2010/main" val="2165800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00900A3-28EE-48F7-A6F4-20FC66D8083D}"/>
              </a:ext>
            </a:extLst>
          </p:cNvPr>
          <p:cNvSpPr>
            <a:spLocks noGrp="1"/>
          </p:cNvSpPr>
          <p:nvPr>
            <p:ph idx="1"/>
          </p:nvPr>
        </p:nvSpPr>
        <p:spPr>
          <a:xfrm>
            <a:off x="677334" y="203200"/>
            <a:ext cx="8596668" cy="6654799"/>
          </a:xfrm>
        </p:spPr>
        <p:txBody>
          <a:bodyPr>
            <a:normAutofit/>
          </a:bodyPr>
          <a:lstStyle/>
          <a:p>
            <a:pPr lvl="0"/>
            <a:r>
              <a:rPr lang="en-US" sz="2400" b="1" dirty="0">
                <a:latin typeface="Arial" panose="020B0604020202020204" pitchFamily="34" charset="0"/>
                <a:cs typeface="Arial" panose="020B0604020202020204" pitchFamily="34" charset="0"/>
              </a:rPr>
              <a:t>The accounts which are not correct must be corrected</a:t>
            </a:r>
            <a:r>
              <a:rPr lang="en-US" sz="2400" dirty="0">
                <a:latin typeface="Arial" panose="020B0604020202020204" pitchFamily="34" charset="0"/>
                <a:cs typeface="Arial" panose="020B0604020202020204" pitchFamily="34" charset="0"/>
              </a:rPr>
              <a:t> to make them accurate for the financial period {</a:t>
            </a:r>
            <a:r>
              <a:rPr lang="en-US" sz="2400" b="1" dirty="0">
                <a:latin typeface="Arial" panose="020B0604020202020204" pitchFamily="34" charset="0"/>
                <a:cs typeface="Arial" panose="020B0604020202020204" pitchFamily="34" charset="0"/>
              </a:rPr>
              <a:t>GAAP – matching}</a:t>
            </a:r>
            <a:endParaRPr lang="en-ZA"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This will bring new accounts into being:</a:t>
            </a:r>
            <a:endParaRPr lang="en-ZA" sz="2400"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NEW ASSETS</a:t>
            </a:r>
            <a:endParaRPr lang="en-ZA" sz="2400" dirty="0">
              <a:latin typeface="Arial" panose="020B0604020202020204" pitchFamily="34" charset="0"/>
              <a:cs typeface="Arial" panose="020B0604020202020204" pitchFamily="34" charset="0"/>
            </a:endParaRPr>
          </a:p>
          <a:p>
            <a:pPr lvl="1">
              <a:buFont typeface="Wingdings" panose="05000000000000000000" pitchFamily="2" charset="2"/>
              <a:buChar char="v"/>
            </a:pPr>
            <a:r>
              <a:rPr lang="en-US" sz="2200" b="1" dirty="0">
                <a:latin typeface="Arial" panose="020B0604020202020204" pitchFamily="34" charset="0"/>
                <a:cs typeface="Arial" panose="020B0604020202020204" pitchFamily="34" charset="0"/>
              </a:rPr>
              <a:t>Consumable stores on hand</a:t>
            </a:r>
            <a:r>
              <a:rPr lang="en-US" sz="2200" dirty="0">
                <a:latin typeface="Arial" panose="020B0604020202020204" pitchFamily="34" charset="0"/>
                <a:cs typeface="Arial" panose="020B0604020202020204" pitchFamily="34" charset="0"/>
              </a:rPr>
              <a:t> – the business can use the product next year or get the money back.</a:t>
            </a:r>
            <a:endParaRPr lang="en-ZA" sz="2200" dirty="0">
              <a:latin typeface="Arial" panose="020B0604020202020204" pitchFamily="34" charset="0"/>
              <a:cs typeface="Arial" panose="020B0604020202020204" pitchFamily="34" charset="0"/>
            </a:endParaRPr>
          </a:p>
          <a:p>
            <a:pPr lvl="1">
              <a:buFont typeface="Wingdings" panose="05000000000000000000" pitchFamily="2" charset="2"/>
              <a:buChar char="v"/>
            </a:pPr>
            <a:r>
              <a:rPr lang="en-US" sz="2200" b="1" dirty="0">
                <a:latin typeface="Arial" panose="020B0604020202020204" pitchFamily="34" charset="0"/>
                <a:cs typeface="Arial" panose="020B0604020202020204" pitchFamily="34" charset="0"/>
              </a:rPr>
              <a:t>Prepaid expenses</a:t>
            </a:r>
            <a:r>
              <a:rPr lang="en-US" sz="2200" dirty="0">
                <a:latin typeface="Arial" panose="020B0604020202020204" pitchFamily="34" charset="0"/>
                <a:cs typeface="Arial" panose="020B0604020202020204" pitchFamily="34" charset="0"/>
              </a:rPr>
              <a:t> – the business will receive the service in the future or get the money back.</a:t>
            </a:r>
            <a:endParaRPr lang="en-ZA" sz="2200" dirty="0">
              <a:latin typeface="Arial" panose="020B0604020202020204" pitchFamily="34" charset="0"/>
              <a:cs typeface="Arial" panose="020B0604020202020204" pitchFamily="34" charset="0"/>
            </a:endParaRPr>
          </a:p>
          <a:p>
            <a:pPr lvl="1">
              <a:buFont typeface="Wingdings" panose="05000000000000000000" pitchFamily="2" charset="2"/>
              <a:buChar char="v"/>
            </a:pPr>
            <a:r>
              <a:rPr lang="en-US" sz="2200" b="1" dirty="0">
                <a:latin typeface="Arial" panose="020B0604020202020204" pitchFamily="34" charset="0"/>
                <a:cs typeface="Arial" panose="020B0604020202020204" pitchFamily="34" charset="0"/>
              </a:rPr>
              <a:t>Accrued Income</a:t>
            </a:r>
            <a:r>
              <a:rPr lang="en-US" sz="2200" dirty="0">
                <a:latin typeface="Arial" panose="020B0604020202020204" pitchFamily="34" charset="0"/>
                <a:cs typeface="Arial" panose="020B0604020202020204" pitchFamily="34" charset="0"/>
              </a:rPr>
              <a:t> – money is owing </a:t>
            </a:r>
            <a:r>
              <a:rPr lang="en-US" sz="2200" b="1" dirty="0">
                <a:latin typeface="Arial" panose="020B0604020202020204" pitchFamily="34" charset="0"/>
                <a:cs typeface="Arial" panose="020B0604020202020204" pitchFamily="34" charset="0"/>
              </a:rPr>
              <a:t>to </a:t>
            </a:r>
            <a:r>
              <a:rPr lang="en-US" sz="2200" dirty="0">
                <a:latin typeface="Arial" panose="020B0604020202020204" pitchFamily="34" charset="0"/>
                <a:cs typeface="Arial" panose="020B0604020202020204" pitchFamily="34" charset="0"/>
              </a:rPr>
              <a:t>the business.</a:t>
            </a:r>
            <a:endParaRPr lang="en-ZA" sz="2200"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NEW LIABILITIES</a:t>
            </a:r>
            <a:endParaRPr lang="en-ZA" sz="2400" dirty="0">
              <a:latin typeface="Arial" panose="020B0604020202020204" pitchFamily="34" charset="0"/>
              <a:cs typeface="Arial" panose="020B0604020202020204" pitchFamily="34" charset="0"/>
            </a:endParaRPr>
          </a:p>
          <a:p>
            <a:pPr lvl="1">
              <a:buFont typeface="Wingdings" panose="05000000000000000000" pitchFamily="2" charset="2"/>
              <a:buChar char="v"/>
            </a:pPr>
            <a:r>
              <a:rPr lang="en-US" sz="2200" b="1" dirty="0">
                <a:latin typeface="Arial" panose="020B0604020202020204" pitchFamily="34" charset="0"/>
                <a:cs typeface="Arial" panose="020B0604020202020204" pitchFamily="34" charset="0"/>
              </a:rPr>
              <a:t>Accrued expenses</a:t>
            </a:r>
            <a:r>
              <a:rPr lang="en-US" sz="2200" dirty="0">
                <a:latin typeface="Arial" panose="020B0604020202020204" pitchFamily="34" charset="0"/>
                <a:cs typeface="Arial" panose="020B0604020202020204" pitchFamily="34" charset="0"/>
              </a:rPr>
              <a:t> – money is owing </a:t>
            </a:r>
            <a:r>
              <a:rPr lang="en-US" sz="2200" b="1" dirty="0">
                <a:latin typeface="Arial" panose="020B0604020202020204" pitchFamily="34" charset="0"/>
                <a:cs typeface="Arial" panose="020B0604020202020204" pitchFamily="34" charset="0"/>
              </a:rPr>
              <a:t>by</a:t>
            </a:r>
            <a:r>
              <a:rPr lang="en-US" sz="2200" dirty="0">
                <a:latin typeface="Arial" panose="020B0604020202020204" pitchFamily="34" charset="0"/>
                <a:cs typeface="Arial" panose="020B0604020202020204" pitchFamily="34" charset="0"/>
              </a:rPr>
              <a:t> business.</a:t>
            </a:r>
            <a:endParaRPr lang="en-ZA" sz="2200" dirty="0">
              <a:latin typeface="Arial" panose="020B0604020202020204" pitchFamily="34" charset="0"/>
              <a:cs typeface="Arial" panose="020B0604020202020204" pitchFamily="34" charset="0"/>
            </a:endParaRPr>
          </a:p>
          <a:p>
            <a:pPr lvl="1">
              <a:buFont typeface="Wingdings" panose="05000000000000000000" pitchFamily="2" charset="2"/>
              <a:buChar char="v"/>
            </a:pPr>
            <a:r>
              <a:rPr lang="en-US" sz="2200" b="1" dirty="0">
                <a:latin typeface="Arial" panose="020B0604020202020204" pitchFamily="34" charset="0"/>
                <a:cs typeface="Arial" panose="020B0604020202020204" pitchFamily="34" charset="0"/>
              </a:rPr>
              <a:t>Income received in advance</a:t>
            </a:r>
            <a:r>
              <a:rPr lang="en-US" sz="2200" dirty="0">
                <a:latin typeface="Arial" panose="020B0604020202020204" pitchFamily="34" charset="0"/>
                <a:cs typeface="Arial" panose="020B0604020202020204" pitchFamily="34" charset="0"/>
              </a:rPr>
              <a:t> – the business has received money, but has not earned it.</a:t>
            </a:r>
            <a:endParaRPr lang="en-ZA" sz="2200" dirty="0">
              <a:latin typeface="Arial" panose="020B0604020202020204" pitchFamily="34" charset="0"/>
              <a:cs typeface="Arial" panose="020B0604020202020204" pitchFamily="34" charset="0"/>
            </a:endParaRPr>
          </a:p>
          <a:p>
            <a:pPr marL="0" indent="0">
              <a:buNone/>
            </a:pPr>
            <a:endParaRPr lang="en-ZA" dirty="0"/>
          </a:p>
        </p:txBody>
      </p:sp>
    </p:spTree>
    <p:extLst>
      <p:ext uri="{BB962C8B-B14F-4D97-AF65-F5344CB8AC3E}">
        <p14:creationId xmlns:p14="http://schemas.microsoft.com/office/powerpoint/2010/main" val="3767855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47E51C1-00D1-4EC6-A97F-0D0704AAB303}"/>
              </a:ext>
            </a:extLst>
          </p:cNvPr>
          <p:cNvSpPr>
            <a:spLocks noGrp="1"/>
          </p:cNvSpPr>
          <p:nvPr>
            <p:ph idx="1"/>
          </p:nvPr>
        </p:nvSpPr>
        <p:spPr>
          <a:xfrm>
            <a:off x="677334" y="101601"/>
            <a:ext cx="8596668" cy="5939762"/>
          </a:xfrm>
        </p:spPr>
        <p:txBody>
          <a:bodyPr/>
          <a:lstStyle/>
          <a:p>
            <a:r>
              <a:rPr lang="en-US" sz="2400" b="1" dirty="0">
                <a:latin typeface="Arial" panose="020B0604020202020204" pitchFamily="34" charset="0"/>
                <a:cs typeface="Arial" panose="020B0604020202020204" pitchFamily="34" charset="0"/>
              </a:rPr>
              <a:t>NEW EXPENSES [GAAP – Prudence]</a:t>
            </a:r>
            <a:endParaRPr lang="en-ZA" sz="2400" dirty="0">
              <a:latin typeface="Arial" panose="020B0604020202020204" pitchFamily="34" charset="0"/>
              <a:cs typeface="Arial" panose="020B0604020202020204" pitchFamily="34" charset="0"/>
            </a:endParaRPr>
          </a:p>
          <a:p>
            <a:pPr lvl="1">
              <a:buFont typeface="Wingdings" panose="05000000000000000000" pitchFamily="2" charset="2"/>
              <a:buChar char="v"/>
            </a:pPr>
            <a:r>
              <a:rPr lang="en-US" sz="2200" b="1" dirty="0">
                <a:latin typeface="Arial" panose="020B0604020202020204" pitchFamily="34" charset="0"/>
                <a:cs typeface="Arial" panose="020B0604020202020204" pitchFamily="34" charset="0"/>
              </a:rPr>
              <a:t>Trading Stock Deficit</a:t>
            </a:r>
            <a:r>
              <a:rPr lang="en-US" sz="2200" dirty="0">
                <a:latin typeface="Arial" panose="020B0604020202020204" pitchFamily="34" charset="0"/>
                <a:cs typeface="Arial" panose="020B0604020202020204" pitchFamily="34" charset="0"/>
              </a:rPr>
              <a:t> – stock disappears from the shelves, but as there was no break-in, the business cannot claim insurance.</a:t>
            </a:r>
            <a:endParaRPr lang="en-ZA" sz="2200" dirty="0">
              <a:latin typeface="Arial" panose="020B0604020202020204" pitchFamily="34" charset="0"/>
              <a:cs typeface="Arial" panose="020B0604020202020204" pitchFamily="34" charset="0"/>
            </a:endParaRPr>
          </a:p>
          <a:p>
            <a:pPr lvl="1">
              <a:buFont typeface="Wingdings" panose="05000000000000000000" pitchFamily="2" charset="2"/>
              <a:buChar char="v"/>
            </a:pPr>
            <a:r>
              <a:rPr lang="en-US" sz="2200" b="1" dirty="0">
                <a:latin typeface="Arial" panose="020B0604020202020204" pitchFamily="34" charset="0"/>
                <a:cs typeface="Arial" panose="020B0604020202020204" pitchFamily="34" charset="0"/>
              </a:rPr>
              <a:t>Depreciation </a:t>
            </a:r>
            <a:r>
              <a:rPr lang="en-US" sz="2200" dirty="0">
                <a:latin typeface="Arial" panose="020B0604020202020204" pitchFamily="34" charset="0"/>
                <a:cs typeface="Arial" panose="020B0604020202020204" pitchFamily="34" charset="0"/>
              </a:rPr>
              <a:t>– reduction of the value of fixed assets because of normal ‘wear and tear’.</a:t>
            </a:r>
            <a:endParaRPr lang="en-ZA" sz="2200"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NEW INCOME</a:t>
            </a:r>
            <a:endParaRPr lang="en-ZA" sz="2400" dirty="0">
              <a:latin typeface="Arial" panose="020B0604020202020204" pitchFamily="34" charset="0"/>
              <a:cs typeface="Arial" panose="020B0604020202020204" pitchFamily="34" charset="0"/>
            </a:endParaRPr>
          </a:p>
          <a:p>
            <a:pPr lvl="1">
              <a:buFont typeface="Wingdings" panose="05000000000000000000" pitchFamily="2" charset="2"/>
              <a:buChar char="v"/>
            </a:pPr>
            <a:r>
              <a:rPr lang="en-US" sz="2200" b="1" dirty="0">
                <a:latin typeface="Arial" panose="020B0604020202020204" pitchFamily="34" charset="0"/>
                <a:cs typeface="Arial" panose="020B0604020202020204" pitchFamily="34" charset="0"/>
              </a:rPr>
              <a:t>Trading Stock Surplus </a:t>
            </a:r>
            <a:r>
              <a:rPr lang="en-US" sz="2200" dirty="0">
                <a:latin typeface="Arial" panose="020B0604020202020204" pitchFamily="34" charset="0"/>
                <a:cs typeface="Arial" panose="020B0604020202020204" pitchFamily="34" charset="0"/>
              </a:rPr>
              <a:t>– there would be more stock on the shelves than there should be. It would mean that maybe someone bought and paid for goods, but forgot to take them.</a:t>
            </a:r>
            <a:endParaRPr lang="en-ZA" sz="2200" dirty="0">
              <a:latin typeface="Arial" panose="020B0604020202020204" pitchFamily="34" charset="0"/>
              <a:cs typeface="Arial" panose="020B0604020202020204" pitchFamily="34" charset="0"/>
            </a:endParaRPr>
          </a:p>
          <a:p>
            <a:pPr marL="0" indent="0">
              <a:buNone/>
            </a:pPr>
            <a:endParaRPr lang="en-ZA" dirty="0"/>
          </a:p>
        </p:txBody>
      </p:sp>
    </p:spTree>
    <p:extLst>
      <p:ext uri="{BB962C8B-B14F-4D97-AF65-F5344CB8AC3E}">
        <p14:creationId xmlns:p14="http://schemas.microsoft.com/office/powerpoint/2010/main" val="4019498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21949CF2-F2F4-486A-86BB-A50A5CDDCE99}"/>
              </a:ext>
            </a:extLst>
          </p:cNvPr>
          <p:cNvSpPr>
            <a:spLocks noGrp="1"/>
          </p:cNvSpPr>
          <p:nvPr>
            <p:ph type="title"/>
          </p:nvPr>
        </p:nvSpPr>
        <p:spPr>
          <a:xfrm>
            <a:off x="616903" y="0"/>
            <a:ext cx="8596312" cy="1320800"/>
          </a:xfrm>
        </p:spPr>
        <p:txBody>
          <a:bodyPr>
            <a:normAutofit/>
          </a:bodyPr>
          <a:lstStyle/>
          <a:p>
            <a:r>
              <a:rPr lang="en-US" sz="1800" b="1" dirty="0">
                <a:solidFill>
                  <a:schemeClr val="accent2">
                    <a:lumMod val="75000"/>
                  </a:schemeClr>
                </a:solidFill>
              </a:rPr>
              <a:t>The following information has been taken from Astra Food Store for the year ended 28 February 20.9 </a:t>
            </a:r>
            <a:r>
              <a:rPr lang="en-ZA" sz="1800" b="1" dirty="0">
                <a:solidFill>
                  <a:schemeClr val="accent2">
                    <a:lumMod val="75000"/>
                  </a:schemeClr>
                </a:solidFill>
              </a:rPr>
              <a:t/>
            </a:r>
            <a:br>
              <a:rPr lang="en-ZA" sz="1800" b="1" dirty="0">
                <a:solidFill>
                  <a:schemeClr val="accent2">
                    <a:lumMod val="75000"/>
                  </a:schemeClr>
                </a:solidFill>
              </a:rPr>
            </a:br>
            <a:r>
              <a:rPr lang="en-US" sz="1800" b="1" dirty="0">
                <a:solidFill>
                  <a:schemeClr val="accent2">
                    <a:lumMod val="75000"/>
                  </a:schemeClr>
                </a:solidFill>
              </a:rPr>
              <a:t>PRE- ADJUSTMENT TRIAL BALANCE ON 30 JUNE 20.9</a:t>
            </a:r>
            <a:endParaRPr lang="en-ZA" sz="1800" b="1" dirty="0">
              <a:solidFill>
                <a:schemeClr val="accent2">
                  <a:lumMod val="75000"/>
                </a:schemeClr>
              </a:solidFill>
            </a:endParaRPr>
          </a:p>
        </p:txBody>
      </p:sp>
      <p:graphicFrame>
        <p:nvGraphicFramePr>
          <p:cNvPr id="5" name="Table 4">
            <a:extLst>
              <a:ext uri="{FF2B5EF4-FFF2-40B4-BE49-F238E27FC236}">
                <a16:creationId xmlns:a16="http://schemas.microsoft.com/office/drawing/2014/main" xmlns="" id="{4E121BC1-65A4-4048-95BF-6087C010EC9C}"/>
              </a:ext>
            </a:extLst>
          </p:cNvPr>
          <p:cNvGraphicFramePr>
            <a:graphicFrameLocks noGrp="1"/>
          </p:cNvGraphicFramePr>
          <p:nvPr>
            <p:extLst>
              <p:ext uri="{D42A27DB-BD31-4B8C-83A1-F6EECF244321}">
                <p14:modId xmlns:p14="http://schemas.microsoft.com/office/powerpoint/2010/main" val="777492252"/>
              </p:ext>
            </p:extLst>
          </p:nvPr>
        </p:nvGraphicFramePr>
        <p:xfrm>
          <a:off x="701224" y="929928"/>
          <a:ext cx="7365546" cy="5791023"/>
        </p:xfrm>
        <a:graphic>
          <a:graphicData uri="http://schemas.openxmlformats.org/drawingml/2006/table">
            <a:tbl>
              <a:tblPr firstRow="1" firstCol="1" bandRow="1" bandCol="1">
                <a:tableStyleId>{72833802-FEF1-4C79-8D5D-14CF1EAF98D9}</a:tableStyleId>
              </a:tblPr>
              <a:tblGrid>
                <a:gridCol w="4276546">
                  <a:extLst>
                    <a:ext uri="{9D8B030D-6E8A-4147-A177-3AD203B41FA5}">
                      <a16:colId xmlns:a16="http://schemas.microsoft.com/office/drawing/2014/main" xmlns="" val="20000"/>
                    </a:ext>
                  </a:extLst>
                </a:gridCol>
                <a:gridCol w="672394">
                  <a:extLst>
                    <a:ext uri="{9D8B030D-6E8A-4147-A177-3AD203B41FA5}">
                      <a16:colId xmlns:a16="http://schemas.microsoft.com/office/drawing/2014/main" xmlns="" val="20001"/>
                    </a:ext>
                  </a:extLst>
                </a:gridCol>
                <a:gridCol w="1258636">
                  <a:extLst>
                    <a:ext uri="{9D8B030D-6E8A-4147-A177-3AD203B41FA5}">
                      <a16:colId xmlns:a16="http://schemas.microsoft.com/office/drawing/2014/main" xmlns="" val="20002"/>
                    </a:ext>
                  </a:extLst>
                </a:gridCol>
                <a:gridCol w="1157970">
                  <a:extLst>
                    <a:ext uri="{9D8B030D-6E8A-4147-A177-3AD203B41FA5}">
                      <a16:colId xmlns:a16="http://schemas.microsoft.com/office/drawing/2014/main" xmlns="" val="20003"/>
                    </a:ext>
                  </a:extLst>
                </a:gridCol>
              </a:tblGrid>
              <a:tr h="198010">
                <a:tc>
                  <a:txBody>
                    <a:bodyPr/>
                    <a:lstStyle/>
                    <a:p>
                      <a:pPr>
                        <a:spcAft>
                          <a:spcPts val="0"/>
                        </a:spcAft>
                        <a:tabLst>
                          <a:tab pos="540385" algn="l"/>
                        </a:tabLst>
                      </a:pPr>
                      <a:r>
                        <a:rPr lang="en-US" sz="1200" dirty="0">
                          <a:effectLst/>
                        </a:rPr>
                        <a:t>Balance Sheet account section</a:t>
                      </a:r>
                      <a:endParaRPr lang="en-ZA" sz="1200" b="1" dirty="0">
                        <a:effectLst/>
                        <a:latin typeface="+mn-lt"/>
                        <a:ea typeface="Times New Roman"/>
                      </a:endParaRPr>
                    </a:p>
                  </a:txBody>
                  <a:tcPr marL="56555" marR="56555" marT="0" marB="0"/>
                </a:tc>
                <a:tc>
                  <a:txBody>
                    <a:bodyPr/>
                    <a:lstStyle/>
                    <a:p>
                      <a:pPr>
                        <a:spcAft>
                          <a:spcPts val="0"/>
                        </a:spcAft>
                        <a:tabLst>
                          <a:tab pos="540385" algn="l"/>
                        </a:tabLst>
                      </a:pPr>
                      <a:r>
                        <a:rPr lang="en-US" sz="1200" dirty="0">
                          <a:effectLst/>
                        </a:rPr>
                        <a:t> </a:t>
                      </a:r>
                      <a:endParaRPr lang="en-ZA" sz="1200" b="1" dirty="0">
                        <a:effectLst/>
                        <a:latin typeface="+mn-lt"/>
                        <a:ea typeface="Times New Roman"/>
                      </a:endParaRPr>
                    </a:p>
                  </a:txBody>
                  <a:tcPr marL="56555" marR="56555" marT="0" marB="0"/>
                </a:tc>
                <a:tc>
                  <a:txBody>
                    <a:bodyPr/>
                    <a:lstStyle/>
                    <a:p>
                      <a:pPr>
                        <a:spcAft>
                          <a:spcPts val="0"/>
                        </a:spcAft>
                        <a:tabLst>
                          <a:tab pos="540385" algn="l"/>
                        </a:tabLst>
                      </a:pPr>
                      <a:r>
                        <a:rPr lang="en-US" sz="1200" dirty="0">
                          <a:effectLst/>
                        </a:rPr>
                        <a:t>Debit</a:t>
                      </a:r>
                      <a:endParaRPr lang="en-ZA" sz="1200" b="1" dirty="0">
                        <a:effectLst/>
                        <a:latin typeface="+mn-lt"/>
                        <a:ea typeface="Times New Roman"/>
                      </a:endParaRPr>
                    </a:p>
                  </a:txBody>
                  <a:tcPr marL="56555" marR="56555" marT="0" marB="0"/>
                </a:tc>
                <a:tc>
                  <a:txBody>
                    <a:bodyPr/>
                    <a:lstStyle/>
                    <a:p>
                      <a:pPr>
                        <a:spcAft>
                          <a:spcPts val="0"/>
                        </a:spcAft>
                        <a:tabLst>
                          <a:tab pos="540385" algn="l"/>
                        </a:tabLst>
                      </a:pPr>
                      <a:r>
                        <a:rPr lang="en-US" sz="1200" dirty="0">
                          <a:effectLst/>
                        </a:rPr>
                        <a:t>Credit</a:t>
                      </a:r>
                      <a:endParaRPr lang="en-ZA" sz="1200" b="1" dirty="0">
                        <a:effectLst/>
                        <a:latin typeface="+mn-lt"/>
                        <a:ea typeface="Times New Roman"/>
                      </a:endParaRPr>
                    </a:p>
                  </a:txBody>
                  <a:tcPr marL="56555" marR="56555" marT="0" marB="0"/>
                </a:tc>
                <a:extLst>
                  <a:ext uri="{0D108BD9-81ED-4DB2-BD59-A6C34878D82A}">
                    <a16:rowId xmlns:a16="http://schemas.microsoft.com/office/drawing/2014/main" xmlns="" val="10000"/>
                  </a:ext>
                </a:extLst>
              </a:tr>
              <a:tr h="198010">
                <a:tc>
                  <a:txBody>
                    <a:bodyPr/>
                    <a:lstStyle/>
                    <a:p>
                      <a:pPr>
                        <a:spcAft>
                          <a:spcPts val="0"/>
                        </a:spcAft>
                        <a:tabLst>
                          <a:tab pos="540385" algn="l"/>
                        </a:tabLst>
                      </a:pPr>
                      <a:r>
                        <a:rPr lang="en-US" sz="1200" dirty="0">
                          <a:effectLst/>
                        </a:rPr>
                        <a:t>Capital</a:t>
                      </a:r>
                      <a:endParaRPr lang="en-ZA" sz="1200" b="1" dirty="0">
                        <a:effectLst/>
                        <a:latin typeface="+mn-lt"/>
                        <a:ea typeface="Times New Roman"/>
                      </a:endParaRPr>
                    </a:p>
                  </a:txBody>
                  <a:tcPr marL="56555" marR="56555" marT="0" marB="0"/>
                </a:tc>
                <a:tc>
                  <a:txBody>
                    <a:bodyPr/>
                    <a:lstStyle/>
                    <a:p>
                      <a:pPr algn="ctr">
                        <a:spcAft>
                          <a:spcPts val="0"/>
                        </a:spcAft>
                        <a:tabLst>
                          <a:tab pos="540385" algn="l"/>
                        </a:tabLst>
                      </a:pPr>
                      <a:r>
                        <a:rPr lang="en-US" sz="1200" dirty="0">
                          <a:effectLst/>
                        </a:rPr>
                        <a:t>B1</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 </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672 500</a:t>
                      </a:r>
                      <a:endParaRPr lang="en-ZA" sz="1200" b="1" dirty="0">
                        <a:effectLst/>
                        <a:latin typeface="+mn-lt"/>
                        <a:ea typeface="Times New Roman"/>
                      </a:endParaRPr>
                    </a:p>
                  </a:txBody>
                  <a:tcPr marL="56555" marR="56555" marT="0" marB="0"/>
                </a:tc>
                <a:extLst>
                  <a:ext uri="{0D108BD9-81ED-4DB2-BD59-A6C34878D82A}">
                    <a16:rowId xmlns:a16="http://schemas.microsoft.com/office/drawing/2014/main" xmlns="" val="10001"/>
                  </a:ext>
                </a:extLst>
              </a:tr>
              <a:tr h="198010">
                <a:tc>
                  <a:txBody>
                    <a:bodyPr/>
                    <a:lstStyle/>
                    <a:p>
                      <a:pPr>
                        <a:spcAft>
                          <a:spcPts val="0"/>
                        </a:spcAft>
                        <a:tabLst>
                          <a:tab pos="540385" algn="l"/>
                        </a:tabLst>
                      </a:pPr>
                      <a:r>
                        <a:rPr lang="en-US" sz="1200" dirty="0">
                          <a:effectLst/>
                        </a:rPr>
                        <a:t>Drawings</a:t>
                      </a:r>
                      <a:endParaRPr lang="en-ZA" sz="1200" b="1" dirty="0">
                        <a:effectLst/>
                        <a:latin typeface="+mn-lt"/>
                        <a:ea typeface="Times New Roman"/>
                      </a:endParaRPr>
                    </a:p>
                  </a:txBody>
                  <a:tcPr marL="56555" marR="56555" marT="0" marB="0"/>
                </a:tc>
                <a:tc>
                  <a:txBody>
                    <a:bodyPr/>
                    <a:lstStyle/>
                    <a:p>
                      <a:pPr algn="ctr">
                        <a:spcAft>
                          <a:spcPts val="0"/>
                        </a:spcAft>
                        <a:tabLst>
                          <a:tab pos="540385" algn="l"/>
                        </a:tabLst>
                      </a:pPr>
                      <a:r>
                        <a:rPr lang="en-US" sz="1200" dirty="0">
                          <a:effectLst/>
                        </a:rPr>
                        <a:t>B2</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74 828</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 </a:t>
                      </a:r>
                      <a:endParaRPr lang="en-ZA" sz="1200" b="1" dirty="0">
                        <a:effectLst/>
                        <a:latin typeface="+mn-lt"/>
                        <a:ea typeface="Times New Roman"/>
                      </a:endParaRPr>
                    </a:p>
                  </a:txBody>
                  <a:tcPr marL="56555" marR="56555" marT="0" marB="0"/>
                </a:tc>
                <a:extLst>
                  <a:ext uri="{0D108BD9-81ED-4DB2-BD59-A6C34878D82A}">
                    <a16:rowId xmlns:a16="http://schemas.microsoft.com/office/drawing/2014/main" xmlns="" val="10002"/>
                  </a:ext>
                </a:extLst>
              </a:tr>
              <a:tr h="198010">
                <a:tc>
                  <a:txBody>
                    <a:bodyPr/>
                    <a:lstStyle/>
                    <a:p>
                      <a:pPr>
                        <a:spcAft>
                          <a:spcPts val="0"/>
                        </a:spcAft>
                        <a:tabLst>
                          <a:tab pos="540385" algn="l"/>
                        </a:tabLst>
                      </a:pPr>
                      <a:r>
                        <a:rPr lang="en-US" sz="1200" dirty="0">
                          <a:effectLst/>
                        </a:rPr>
                        <a:t>Land and Building</a:t>
                      </a:r>
                      <a:endParaRPr lang="en-ZA" sz="1200" b="1" dirty="0">
                        <a:effectLst/>
                        <a:latin typeface="+mn-lt"/>
                        <a:ea typeface="Times New Roman"/>
                      </a:endParaRPr>
                    </a:p>
                  </a:txBody>
                  <a:tcPr marL="56555" marR="56555" marT="0" marB="0"/>
                </a:tc>
                <a:tc>
                  <a:txBody>
                    <a:bodyPr/>
                    <a:lstStyle/>
                    <a:p>
                      <a:pPr algn="ctr">
                        <a:spcAft>
                          <a:spcPts val="0"/>
                        </a:spcAft>
                        <a:tabLst>
                          <a:tab pos="540385" algn="l"/>
                        </a:tabLst>
                      </a:pPr>
                      <a:r>
                        <a:rPr lang="en-US" sz="1200" dirty="0">
                          <a:effectLst/>
                        </a:rPr>
                        <a:t>B3</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400 000</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 </a:t>
                      </a:r>
                      <a:endParaRPr lang="en-ZA" sz="1200" b="1" dirty="0">
                        <a:effectLst/>
                        <a:latin typeface="+mn-lt"/>
                        <a:ea typeface="Times New Roman"/>
                      </a:endParaRPr>
                    </a:p>
                  </a:txBody>
                  <a:tcPr marL="56555" marR="56555" marT="0" marB="0"/>
                </a:tc>
                <a:extLst>
                  <a:ext uri="{0D108BD9-81ED-4DB2-BD59-A6C34878D82A}">
                    <a16:rowId xmlns:a16="http://schemas.microsoft.com/office/drawing/2014/main" xmlns="" val="10003"/>
                  </a:ext>
                </a:extLst>
              </a:tr>
              <a:tr h="198010">
                <a:tc>
                  <a:txBody>
                    <a:bodyPr/>
                    <a:lstStyle/>
                    <a:p>
                      <a:pPr>
                        <a:spcAft>
                          <a:spcPts val="0"/>
                        </a:spcAft>
                        <a:tabLst>
                          <a:tab pos="540385" algn="l"/>
                        </a:tabLst>
                      </a:pPr>
                      <a:r>
                        <a:rPr lang="en-US" sz="1200" dirty="0">
                          <a:effectLst/>
                        </a:rPr>
                        <a:t>Vehicles (at cost)</a:t>
                      </a:r>
                      <a:endParaRPr lang="en-ZA" sz="1200" b="1" dirty="0">
                        <a:effectLst/>
                        <a:latin typeface="+mn-lt"/>
                        <a:ea typeface="Times New Roman"/>
                      </a:endParaRPr>
                    </a:p>
                  </a:txBody>
                  <a:tcPr marL="56555" marR="56555" marT="0" marB="0"/>
                </a:tc>
                <a:tc>
                  <a:txBody>
                    <a:bodyPr/>
                    <a:lstStyle/>
                    <a:p>
                      <a:pPr algn="ctr">
                        <a:spcAft>
                          <a:spcPts val="0"/>
                        </a:spcAft>
                        <a:tabLst>
                          <a:tab pos="540385" algn="l"/>
                        </a:tabLst>
                      </a:pPr>
                      <a:r>
                        <a:rPr lang="en-US" sz="1200" dirty="0">
                          <a:effectLst/>
                        </a:rPr>
                        <a:t>B4</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390 000</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 </a:t>
                      </a:r>
                      <a:endParaRPr lang="en-ZA" sz="1200" b="1" dirty="0">
                        <a:effectLst/>
                        <a:latin typeface="+mn-lt"/>
                        <a:ea typeface="Times New Roman"/>
                      </a:endParaRPr>
                    </a:p>
                  </a:txBody>
                  <a:tcPr marL="56555" marR="56555" marT="0" marB="0"/>
                </a:tc>
                <a:extLst>
                  <a:ext uri="{0D108BD9-81ED-4DB2-BD59-A6C34878D82A}">
                    <a16:rowId xmlns:a16="http://schemas.microsoft.com/office/drawing/2014/main" xmlns="" val="10004"/>
                  </a:ext>
                </a:extLst>
              </a:tr>
              <a:tr h="208454">
                <a:tc>
                  <a:txBody>
                    <a:bodyPr/>
                    <a:lstStyle/>
                    <a:p>
                      <a:pPr>
                        <a:spcAft>
                          <a:spcPts val="0"/>
                        </a:spcAft>
                        <a:tabLst>
                          <a:tab pos="540385" algn="l"/>
                        </a:tabLst>
                      </a:pPr>
                      <a:r>
                        <a:rPr lang="en-US" sz="1200" dirty="0">
                          <a:effectLst/>
                        </a:rPr>
                        <a:t>Accumulated depreciation on vehicles </a:t>
                      </a:r>
                      <a:endParaRPr lang="en-ZA" sz="1200" b="1" dirty="0">
                        <a:effectLst/>
                        <a:latin typeface="+mn-lt"/>
                        <a:ea typeface="Times New Roman"/>
                      </a:endParaRPr>
                    </a:p>
                  </a:txBody>
                  <a:tcPr marL="56555" marR="56555" marT="0" marB="0"/>
                </a:tc>
                <a:tc>
                  <a:txBody>
                    <a:bodyPr/>
                    <a:lstStyle/>
                    <a:p>
                      <a:pPr algn="ctr">
                        <a:spcAft>
                          <a:spcPts val="0"/>
                        </a:spcAft>
                        <a:tabLst>
                          <a:tab pos="540385" algn="l"/>
                        </a:tabLst>
                      </a:pPr>
                      <a:r>
                        <a:rPr lang="en-US" sz="1200" dirty="0">
                          <a:effectLst/>
                        </a:rPr>
                        <a:t>B5</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 </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112 500</a:t>
                      </a:r>
                      <a:endParaRPr lang="en-ZA" sz="1200" b="1" dirty="0">
                        <a:effectLst/>
                        <a:latin typeface="+mn-lt"/>
                        <a:ea typeface="Times New Roman"/>
                      </a:endParaRPr>
                    </a:p>
                  </a:txBody>
                  <a:tcPr marL="56555" marR="56555" marT="0" marB="0"/>
                </a:tc>
                <a:extLst>
                  <a:ext uri="{0D108BD9-81ED-4DB2-BD59-A6C34878D82A}">
                    <a16:rowId xmlns:a16="http://schemas.microsoft.com/office/drawing/2014/main" xmlns="" val="10005"/>
                  </a:ext>
                </a:extLst>
              </a:tr>
              <a:tr h="198010">
                <a:tc>
                  <a:txBody>
                    <a:bodyPr/>
                    <a:lstStyle/>
                    <a:p>
                      <a:pPr>
                        <a:spcAft>
                          <a:spcPts val="0"/>
                        </a:spcAft>
                        <a:tabLst>
                          <a:tab pos="540385" algn="l"/>
                        </a:tabLst>
                      </a:pPr>
                      <a:r>
                        <a:rPr lang="en-US" sz="1200" dirty="0">
                          <a:effectLst/>
                        </a:rPr>
                        <a:t>Equipment (at cost)</a:t>
                      </a:r>
                      <a:endParaRPr lang="en-ZA" sz="1200" b="1" dirty="0">
                        <a:effectLst/>
                        <a:latin typeface="+mn-lt"/>
                        <a:ea typeface="Times New Roman"/>
                      </a:endParaRPr>
                    </a:p>
                  </a:txBody>
                  <a:tcPr marL="56555" marR="56555" marT="0" marB="0"/>
                </a:tc>
                <a:tc>
                  <a:txBody>
                    <a:bodyPr/>
                    <a:lstStyle/>
                    <a:p>
                      <a:pPr algn="ctr">
                        <a:spcAft>
                          <a:spcPts val="0"/>
                        </a:spcAft>
                        <a:tabLst>
                          <a:tab pos="540385" algn="l"/>
                        </a:tabLst>
                      </a:pPr>
                      <a:r>
                        <a:rPr lang="en-US" sz="1200" dirty="0">
                          <a:effectLst/>
                        </a:rPr>
                        <a:t>B</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90 000</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 </a:t>
                      </a:r>
                      <a:endParaRPr lang="en-ZA" sz="1200" b="1" dirty="0">
                        <a:effectLst/>
                        <a:latin typeface="+mn-lt"/>
                        <a:ea typeface="Times New Roman"/>
                      </a:endParaRPr>
                    </a:p>
                  </a:txBody>
                  <a:tcPr marL="56555" marR="56555" marT="0" marB="0"/>
                </a:tc>
                <a:extLst>
                  <a:ext uri="{0D108BD9-81ED-4DB2-BD59-A6C34878D82A}">
                    <a16:rowId xmlns:a16="http://schemas.microsoft.com/office/drawing/2014/main" xmlns="" val="10006"/>
                  </a:ext>
                </a:extLst>
              </a:tr>
              <a:tr h="251429">
                <a:tc>
                  <a:txBody>
                    <a:bodyPr/>
                    <a:lstStyle/>
                    <a:p>
                      <a:pPr>
                        <a:spcAft>
                          <a:spcPts val="0"/>
                        </a:spcAft>
                        <a:tabLst>
                          <a:tab pos="540385" algn="l"/>
                        </a:tabLst>
                      </a:pPr>
                      <a:r>
                        <a:rPr lang="en-US" sz="1200" dirty="0">
                          <a:effectLst/>
                        </a:rPr>
                        <a:t>Accumulated depreciation on equipment</a:t>
                      </a:r>
                      <a:endParaRPr lang="en-ZA" sz="1200" b="1" dirty="0">
                        <a:effectLst/>
                        <a:latin typeface="+mn-lt"/>
                        <a:ea typeface="Times New Roman"/>
                      </a:endParaRPr>
                    </a:p>
                  </a:txBody>
                  <a:tcPr marL="56555" marR="56555" marT="0" marB="0"/>
                </a:tc>
                <a:tc>
                  <a:txBody>
                    <a:bodyPr/>
                    <a:lstStyle/>
                    <a:p>
                      <a:pPr algn="ctr">
                        <a:spcAft>
                          <a:spcPts val="0"/>
                        </a:spcAft>
                        <a:tabLst>
                          <a:tab pos="540385" algn="l"/>
                        </a:tabLst>
                      </a:pPr>
                      <a:r>
                        <a:rPr lang="en-US" sz="1200" dirty="0">
                          <a:effectLst/>
                        </a:rPr>
                        <a:t>B7</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 </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36 920</a:t>
                      </a:r>
                      <a:endParaRPr lang="en-ZA" sz="1200" b="1" dirty="0">
                        <a:effectLst/>
                        <a:latin typeface="+mn-lt"/>
                        <a:ea typeface="Times New Roman"/>
                      </a:endParaRPr>
                    </a:p>
                  </a:txBody>
                  <a:tcPr marL="56555" marR="56555" marT="0" marB="0"/>
                </a:tc>
                <a:extLst>
                  <a:ext uri="{0D108BD9-81ED-4DB2-BD59-A6C34878D82A}">
                    <a16:rowId xmlns:a16="http://schemas.microsoft.com/office/drawing/2014/main" xmlns="" val="10007"/>
                  </a:ext>
                </a:extLst>
              </a:tr>
              <a:tr h="198010">
                <a:tc>
                  <a:txBody>
                    <a:bodyPr/>
                    <a:lstStyle/>
                    <a:p>
                      <a:pPr>
                        <a:spcAft>
                          <a:spcPts val="0"/>
                        </a:spcAft>
                        <a:tabLst>
                          <a:tab pos="540385" algn="l"/>
                        </a:tabLst>
                      </a:pPr>
                      <a:r>
                        <a:rPr lang="en-US" sz="1200" dirty="0">
                          <a:effectLst/>
                        </a:rPr>
                        <a:t>Fixed Deposit: Sharma Investments</a:t>
                      </a:r>
                      <a:endParaRPr lang="en-ZA" sz="1200" b="1" dirty="0">
                        <a:effectLst/>
                        <a:latin typeface="+mn-lt"/>
                        <a:ea typeface="Times New Roman"/>
                      </a:endParaRPr>
                    </a:p>
                  </a:txBody>
                  <a:tcPr marL="56555" marR="56555" marT="0" marB="0"/>
                </a:tc>
                <a:tc>
                  <a:txBody>
                    <a:bodyPr/>
                    <a:lstStyle/>
                    <a:p>
                      <a:pPr algn="ctr">
                        <a:spcAft>
                          <a:spcPts val="0"/>
                        </a:spcAft>
                        <a:tabLst>
                          <a:tab pos="540385" algn="l"/>
                        </a:tabLst>
                      </a:pPr>
                      <a:r>
                        <a:rPr lang="en-US" sz="1200" dirty="0">
                          <a:effectLst/>
                        </a:rPr>
                        <a:t>B8</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39 200</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 </a:t>
                      </a:r>
                      <a:endParaRPr lang="en-ZA" sz="1200" b="1" dirty="0">
                        <a:effectLst/>
                        <a:latin typeface="+mn-lt"/>
                        <a:ea typeface="Times New Roman"/>
                      </a:endParaRPr>
                    </a:p>
                  </a:txBody>
                  <a:tcPr marL="56555" marR="56555" marT="0" marB="0"/>
                </a:tc>
                <a:extLst>
                  <a:ext uri="{0D108BD9-81ED-4DB2-BD59-A6C34878D82A}">
                    <a16:rowId xmlns:a16="http://schemas.microsoft.com/office/drawing/2014/main" xmlns="" val="10008"/>
                  </a:ext>
                </a:extLst>
              </a:tr>
              <a:tr h="198010">
                <a:tc>
                  <a:txBody>
                    <a:bodyPr/>
                    <a:lstStyle/>
                    <a:p>
                      <a:pPr>
                        <a:spcAft>
                          <a:spcPts val="0"/>
                        </a:spcAft>
                        <a:tabLst>
                          <a:tab pos="540385" algn="l"/>
                        </a:tabLst>
                      </a:pPr>
                      <a:r>
                        <a:rPr lang="en-US" sz="1200" dirty="0">
                          <a:effectLst/>
                        </a:rPr>
                        <a:t>Trading stock</a:t>
                      </a:r>
                      <a:endParaRPr lang="en-ZA" sz="1200" b="1" dirty="0">
                        <a:effectLst/>
                        <a:latin typeface="+mn-lt"/>
                        <a:ea typeface="Times New Roman"/>
                      </a:endParaRPr>
                    </a:p>
                  </a:txBody>
                  <a:tcPr marL="56555" marR="56555" marT="0" marB="0"/>
                </a:tc>
                <a:tc>
                  <a:txBody>
                    <a:bodyPr/>
                    <a:lstStyle/>
                    <a:p>
                      <a:pPr algn="ctr">
                        <a:spcAft>
                          <a:spcPts val="0"/>
                        </a:spcAft>
                        <a:tabLst>
                          <a:tab pos="540385" algn="l"/>
                        </a:tabLst>
                      </a:pPr>
                      <a:r>
                        <a:rPr lang="en-US" sz="1200" dirty="0">
                          <a:effectLst/>
                        </a:rPr>
                        <a:t>B9</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b="0" dirty="0">
                          <a:effectLst/>
                          <a:latin typeface="+mn-lt"/>
                          <a:ea typeface="Times New Roman"/>
                        </a:rPr>
                        <a:t>69 216</a:t>
                      </a:r>
                      <a:endParaRPr lang="en-ZA" sz="1200" b="0"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 </a:t>
                      </a:r>
                      <a:endParaRPr lang="en-ZA" sz="1200" b="1" dirty="0">
                        <a:effectLst/>
                        <a:latin typeface="+mn-lt"/>
                        <a:ea typeface="Times New Roman"/>
                      </a:endParaRPr>
                    </a:p>
                  </a:txBody>
                  <a:tcPr marL="56555" marR="56555" marT="0" marB="0"/>
                </a:tc>
                <a:extLst>
                  <a:ext uri="{0D108BD9-81ED-4DB2-BD59-A6C34878D82A}">
                    <a16:rowId xmlns:a16="http://schemas.microsoft.com/office/drawing/2014/main" xmlns="" val="10009"/>
                  </a:ext>
                </a:extLst>
              </a:tr>
              <a:tr h="198010">
                <a:tc>
                  <a:txBody>
                    <a:bodyPr/>
                    <a:lstStyle/>
                    <a:p>
                      <a:pPr>
                        <a:spcAft>
                          <a:spcPts val="0"/>
                        </a:spcAft>
                        <a:tabLst>
                          <a:tab pos="540385" algn="l"/>
                        </a:tabLst>
                      </a:pPr>
                      <a:r>
                        <a:rPr lang="en-US" sz="1200" dirty="0">
                          <a:effectLst/>
                        </a:rPr>
                        <a:t>Debtors control</a:t>
                      </a:r>
                      <a:endParaRPr lang="en-ZA" sz="1200" b="1" dirty="0">
                        <a:effectLst/>
                        <a:latin typeface="+mn-lt"/>
                        <a:ea typeface="Times New Roman"/>
                      </a:endParaRPr>
                    </a:p>
                  </a:txBody>
                  <a:tcPr marL="56555" marR="56555" marT="0" marB="0"/>
                </a:tc>
                <a:tc>
                  <a:txBody>
                    <a:bodyPr/>
                    <a:lstStyle/>
                    <a:p>
                      <a:pPr algn="ctr">
                        <a:spcAft>
                          <a:spcPts val="0"/>
                        </a:spcAft>
                        <a:tabLst>
                          <a:tab pos="540385" algn="l"/>
                        </a:tabLst>
                      </a:pPr>
                      <a:r>
                        <a:rPr lang="en-US" sz="1200" dirty="0">
                          <a:effectLst/>
                        </a:rPr>
                        <a:t>B10</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ZA" sz="1200" b="0" dirty="0">
                          <a:effectLst/>
                          <a:latin typeface="+mn-lt"/>
                          <a:ea typeface="Times New Roman"/>
                        </a:rPr>
                        <a:t>54 416</a:t>
                      </a:r>
                    </a:p>
                  </a:txBody>
                  <a:tcPr marL="56555" marR="56555" marT="0" marB="0"/>
                </a:tc>
                <a:tc>
                  <a:txBody>
                    <a:bodyPr/>
                    <a:lstStyle/>
                    <a:p>
                      <a:pPr algn="r">
                        <a:spcAft>
                          <a:spcPts val="0"/>
                        </a:spcAft>
                        <a:tabLst>
                          <a:tab pos="540385" algn="l"/>
                        </a:tabLst>
                      </a:pPr>
                      <a:r>
                        <a:rPr lang="en-US" sz="1200" dirty="0">
                          <a:effectLst/>
                        </a:rPr>
                        <a:t> </a:t>
                      </a:r>
                      <a:endParaRPr lang="en-ZA" sz="1200" b="1" dirty="0">
                        <a:effectLst/>
                        <a:latin typeface="+mn-lt"/>
                        <a:ea typeface="Times New Roman"/>
                      </a:endParaRPr>
                    </a:p>
                  </a:txBody>
                  <a:tcPr marL="56555" marR="56555" marT="0" marB="0"/>
                </a:tc>
                <a:extLst>
                  <a:ext uri="{0D108BD9-81ED-4DB2-BD59-A6C34878D82A}">
                    <a16:rowId xmlns:a16="http://schemas.microsoft.com/office/drawing/2014/main" xmlns="" val="10010"/>
                  </a:ext>
                </a:extLst>
              </a:tr>
              <a:tr h="198010">
                <a:tc>
                  <a:txBody>
                    <a:bodyPr/>
                    <a:lstStyle/>
                    <a:p>
                      <a:pPr>
                        <a:spcAft>
                          <a:spcPts val="0"/>
                        </a:spcAft>
                        <a:tabLst>
                          <a:tab pos="540385" algn="l"/>
                        </a:tabLst>
                      </a:pPr>
                      <a:r>
                        <a:rPr lang="en-US" sz="1200" dirty="0">
                          <a:effectLst/>
                        </a:rPr>
                        <a:t>Bank</a:t>
                      </a:r>
                      <a:endParaRPr lang="en-ZA" sz="1200" b="1" dirty="0">
                        <a:effectLst/>
                        <a:latin typeface="+mn-lt"/>
                        <a:ea typeface="Times New Roman"/>
                      </a:endParaRPr>
                    </a:p>
                  </a:txBody>
                  <a:tcPr marL="56555" marR="56555" marT="0" marB="0"/>
                </a:tc>
                <a:tc>
                  <a:txBody>
                    <a:bodyPr/>
                    <a:lstStyle/>
                    <a:p>
                      <a:pPr algn="ctr">
                        <a:spcAft>
                          <a:spcPts val="0"/>
                        </a:spcAft>
                        <a:tabLst>
                          <a:tab pos="540385" algn="l"/>
                        </a:tabLst>
                      </a:pPr>
                      <a:r>
                        <a:rPr lang="en-US" sz="1200" dirty="0">
                          <a:effectLst/>
                        </a:rPr>
                        <a:t>B11</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13 244</a:t>
                      </a:r>
                      <a:endParaRPr lang="en-ZA" sz="1200" b="1" dirty="0">
                        <a:effectLst/>
                        <a:latin typeface="+mn-lt"/>
                        <a:ea typeface="Times New Roman"/>
                      </a:endParaRPr>
                    </a:p>
                  </a:txBody>
                  <a:tcPr marL="56555" marR="56555" marT="0" marB="0"/>
                </a:tc>
                <a:extLst>
                  <a:ext uri="{0D108BD9-81ED-4DB2-BD59-A6C34878D82A}">
                    <a16:rowId xmlns:a16="http://schemas.microsoft.com/office/drawing/2014/main" xmlns="" val="10011"/>
                  </a:ext>
                </a:extLst>
              </a:tr>
              <a:tr h="198010">
                <a:tc>
                  <a:txBody>
                    <a:bodyPr/>
                    <a:lstStyle/>
                    <a:p>
                      <a:pPr>
                        <a:spcAft>
                          <a:spcPts val="0"/>
                        </a:spcAft>
                        <a:tabLst>
                          <a:tab pos="540385" algn="l"/>
                        </a:tabLst>
                      </a:pPr>
                      <a:r>
                        <a:rPr lang="en-US" sz="1200" dirty="0">
                          <a:effectLst/>
                        </a:rPr>
                        <a:t>Loan: JSE Bank</a:t>
                      </a:r>
                      <a:endParaRPr lang="en-ZA" sz="1200" b="1" dirty="0">
                        <a:effectLst/>
                        <a:latin typeface="+mn-lt"/>
                        <a:ea typeface="Times New Roman"/>
                      </a:endParaRPr>
                    </a:p>
                  </a:txBody>
                  <a:tcPr marL="56555" marR="56555" marT="0" marB="0"/>
                </a:tc>
                <a:tc>
                  <a:txBody>
                    <a:bodyPr/>
                    <a:lstStyle/>
                    <a:p>
                      <a:pPr algn="ctr">
                        <a:spcAft>
                          <a:spcPts val="0"/>
                        </a:spcAft>
                        <a:tabLst>
                          <a:tab pos="540385" algn="l"/>
                        </a:tabLst>
                      </a:pPr>
                      <a:r>
                        <a:rPr lang="en-US" sz="1200" dirty="0">
                          <a:effectLst/>
                        </a:rPr>
                        <a:t>B12</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 </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ZA" sz="1200" b="0" dirty="0">
                          <a:effectLst/>
                          <a:latin typeface="+mn-lt"/>
                          <a:ea typeface="Times New Roman"/>
                        </a:rPr>
                        <a:t>45 475</a:t>
                      </a:r>
                    </a:p>
                  </a:txBody>
                  <a:tcPr marL="56555" marR="56555" marT="0" marB="0"/>
                </a:tc>
                <a:extLst>
                  <a:ext uri="{0D108BD9-81ED-4DB2-BD59-A6C34878D82A}">
                    <a16:rowId xmlns:a16="http://schemas.microsoft.com/office/drawing/2014/main" xmlns="" val="10012"/>
                  </a:ext>
                </a:extLst>
              </a:tr>
              <a:tr h="198010">
                <a:tc>
                  <a:txBody>
                    <a:bodyPr/>
                    <a:lstStyle/>
                    <a:p>
                      <a:pPr>
                        <a:spcAft>
                          <a:spcPts val="0"/>
                        </a:spcAft>
                        <a:tabLst>
                          <a:tab pos="540385" algn="l"/>
                        </a:tabLst>
                      </a:pPr>
                      <a:r>
                        <a:rPr lang="en-US" sz="1200" dirty="0">
                          <a:effectLst/>
                        </a:rPr>
                        <a:t>Creditors control</a:t>
                      </a:r>
                      <a:endParaRPr lang="en-ZA" sz="1200" b="1" dirty="0">
                        <a:effectLst/>
                        <a:latin typeface="+mn-lt"/>
                        <a:ea typeface="Times New Roman"/>
                      </a:endParaRPr>
                    </a:p>
                  </a:txBody>
                  <a:tcPr marL="56555" marR="56555" marT="0" marB="0"/>
                </a:tc>
                <a:tc>
                  <a:txBody>
                    <a:bodyPr/>
                    <a:lstStyle/>
                    <a:p>
                      <a:pPr algn="ctr">
                        <a:spcAft>
                          <a:spcPts val="0"/>
                        </a:spcAft>
                        <a:tabLst>
                          <a:tab pos="540385" algn="l"/>
                        </a:tabLst>
                      </a:pPr>
                      <a:r>
                        <a:rPr lang="en-US" sz="1200" dirty="0">
                          <a:effectLst/>
                        </a:rPr>
                        <a:t>B13</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 </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b="0" dirty="0">
                          <a:effectLst/>
                          <a:latin typeface="+mn-lt"/>
                          <a:ea typeface="Times New Roman"/>
                        </a:rPr>
                        <a:t>40 932</a:t>
                      </a:r>
                      <a:endParaRPr lang="en-ZA" sz="1200" b="0" dirty="0">
                        <a:effectLst/>
                        <a:latin typeface="+mn-lt"/>
                        <a:ea typeface="Times New Roman"/>
                      </a:endParaRPr>
                    </a:p>
                  </a:txBody>
                  <a:tcPr marL="56555" marR="56555" marT="0" marB="0"/>
                </a:tc>
                <a:extLst>
                  <a:ext uri="{0D108BD9-81ED-4DB2-BD59-A6C34878D82A}">
                    <a16:rowId xmlns:a16="http://schemas.microsoft.com/office/drawing/2014/main" xmlns="" val="10013"/>
                  </a:ext>
                </a:extLst>
              </a:tr>
              <a:tr h="198010">
                <a:tc>
                  <a:txBody>
                    <a:bodyPr/>
                    <a:lstStyle/>
                    <a:p>
                      <a:pPr>
                        <a:spcAft>
                          <a:spcPts val="0"/>
                        </a:spcAft>
                        <a:tabLst>
                          <a:tab pos="540385" algn="l"/>
                        </a:tabLst>
                      </a:pPr>
                      <a:r>
                        <a:rPr lang="en-US" sz="1200" dirty="0">
                          <a:effectLst/>
                        </a:rPr>
                        <a:t>Nominal accounts section</a:t>
                      </a:r>
                      <a:endParaRPr lang="en-ZA" sz="1200" b="1" dirty="0">
                        <a:effectLst/>
                        <a:latin typeface="+mn-lt"/>
                        <a:ea typeface="Times New Roman"/>
                      </a:endParaRPr>
                    </a:p>
                  </a:txBody>
                  <a:tcPr marL="56555" marR="56555" marT="0" marB="0"/>
                </a:tc>
                <a:tc>
                  <a:txBody>
                    <a:bodyPr/>
                    <a:lstStyle/>
                    <a:p>
                      <a:pPr algn="ctr">
                        <a:spcAft>
                          <a:spcPts val="0"/>
                        </a:spcAft>
                        <a:tabLst>
                          <a:tab pos="540385" algn="l"/>
                        </a:tabLst>
                      </a:pPr>
                      <a:r>
                        <a:rPr lang="en-US" sz="1200" dirty="0">
                          <a:effectLst/>
                        </a:rPr>
                        <a:t> </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 </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 </a:t>
                      </a:r>
                      <a:endParaRPr lang="en-ZA" sz="1200" b="1" dirty="0">
                        <a:effectLst/>
                        <a:latin typeface="+mn-lt"/>
                        <a:ea typeface="Times New Roman"/>
                      </a:endParaRPr>
                    </a:p>
                  </a:txBody>
                  <a:tcPr marL="56555" marR="56555" marT="0" marB="0"/>
                </a:tc>
                <a:extLst>
                  <a:ext uri="{0D108BD9-81ED-4DB2-BD59-A6C34878D82A}">
                    <a16:rowId xmlns:a16="http://schemas.microsoft.com/office/drawing/2014/main" xmlns="" val="10014"/>
                  </a:ext>
                </a:extLst>
              </a:tr>
              <a:tr h="198010">
                <a:tc>
                  <a:txBody>
                    <a:bodyPr/>
                    <a:lstStyle/>
                    <a:p>
                      <a:pPr>
                        <a:spcAft>
                          <a:spcPts val="0"/>
                        </a:spcAft>
                        <a:tabLst>
                          <a:tab pos="540385" algn="l"/>
                        </a:tabLst>
                      </a:pPr>
                      <a:r>
                        <a:rPr lang="en-US" sz="1200" dirty="0">
                          <a:effectLst/>
                        </a:rPr>
                        <a:t>Sales</a:t>
                      </a:r>
                      <a:endParaRPr lang="en-ZA" sz="1200" b="1" dirty="0">
                        <a:effectLst/>
                        <a:latin typeface="+mn-lt"/>
                        <a:ea typeface="Times New Roman"/>
                      </a:endParaRPr>
                    </a:p>
                  </a:txBody>
                  <a:tcPr marL="56555" marR="56555" marT="0" marB="0"/>
                </a:tc>
                <a:tc>
                  <a:txBody>
                    <a:bodyPr/>
                    <a:lstStyle/>
                    <a:p>
                      <a:pPr algn="ctr">
                        <a:spcAft>
                          <a:spcPts val="0"/>
                        </a:spcAft>
                        <a:tabLst>
                          <a:tab pos="540385" algn="l"/>
                        </a:tabLst>
                      </a:pPr>
                      <a:r>
                        <a:rPr lang="en-US" sz="1200" dirty="0">
                          <a:effectLst/>
                        </a:rPr>
                        <a:t>N1</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 </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ZA" sz="1200" b="0" dirty="0">
                          <a:effectLst/>
                          <a:latin typeface="+mn-lt"/>
                          <a:ea typeface="Times New Roman"/>
                        </a:rPr>
                        <a:t>870 757</a:t>
                      </a:r>
                    </a:p>
                  </a:txBody>
                  <a:tcPr marL="56555" marR="56555" marT="0" marB="0"/>
                </a:tc>
                <a:extLst>
                  <a:ext uri="{0D108BD9-81ED-4DB2-BD59-A6C34878D82A}">
                    <a16:rowId xmlns:a16="http://schemas.microsoft.com/office/drawing/2014/main" xmlns="" val="10015"/>
                  </a:ext>
                </a:extLst>
              </a:tr>
              <a:tr h="198010">
                <a:tc>
                  <a:txBody>
                    <a:bodyPr/>
                    <a:lstStyle/>
                    <a:p>
                      <a:pPr>
                        <a:spcAft>
                          <a:spcPts val="0"/>
                        </a:spcAft>
                        <a:tabLst>
                          <a:tab pos="540385" algn="l"/>
                        </a:tabLst>
                      </a:pPr>
                      <a:r>
                        <a:rPr lang="en-US" sz="1200" dirty="0">
                          <a:effectLst/>
                        </a:rPr>
                        <a:t>Cost of sales</a:t>
                      </a:r>
                      <a:endParaRPr lang="en-ZA" sz="1200" b="1" dirty="0">
                        <a:effectLst/>
                        <a:latin typeface="+mn-lt"/>
                        <a:ea typeface="Times New Roman"/>
                      </a:endParaRPr>
                    </a:p>
                  </a:txBody>
                  <a:tcPr marL="56555" marR="56555" marT="0" marB="0"/>
                </a:tc>
                <a:tc>
                  <a:txBody>
                    <a:bodyPr/>
                    <a:lstStyle/>
                    <a:p>
                      <a:pPr algn="ctr">
                        <a:spcAft>
                          <a:spcPts val="0"/>
                        </a:spcAft>
                        <a:tabLst>
                          <a:tab pos="540385" algn="l"/>
                        </a:tabLst>
                      </a:pPr>
                      <a:r>
                        <a:rPr lang="en-US" sz="1200" dirty="0">
                          <a:effectLst/>
                        </a:rPr>
                        <a:t>N2</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574 240</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 </a:t>
                      </a:r>
                      <a:endParaRPr lang="en-ZA" sz="1200" b="1" dirty="0">
                        <a:effectLst/>
                        <a:latin typeface="+mn-lt"/>
                        <a:ea typeface="Times New Roman"/>
                      </a:endParaRPr>
                    </a:p>
                  </a:txBody>
                  <a:tcPr marL="56555" marR="56555" marT="0" marB="0"/>
                </a:tc>
                <a:extLst>
                  <a:ext uri="{0D108BD9-81ED-4DB2-BD59-A6C34878D82A}">
                    <a16:rowId xmlns:a16="http://schemas.microsoft.com/office/drawing/2014/main" xmlns="" val="10016"/>
                  </a:ext>
                </a:extLst>
              </a:tr>
              <a:tr h="198010">
                <a:tc>
                  <a:txBody>
                    <a:bodyPr/>
                    <a:lstStyle/>
                    <a:p>
                      <a:pPr>
                        <a:spcAft>
                          <a:spcPts val="0"/>
                        </a:spcAft>
                        <a:tabLst>
                          <a:tab pos="540385" algn="l"/>
                        </a:tabLst>
                      </a:pPr>
                      <a:r>
                        <a:rPr lang="en-US" sz="1200" dirty="0">
                          <a:effectLst/>
                        </a:rPr>
                        <a:t>Debtors Allowances</a:t>
                      </a:r>
                      <a:endParaRPr lang="en-ZA" sz="1200" b="1" dirty="0">
                        <a:effectLst/>
                        <a:latin typeface="+mn-lt"/>
                        <a:ea typeface="Times New Roman"/>
                      </a:endParaRPr>
                    </a:p>
                  </a:txBody>
                  <a:tcPr marL="56555" marR="56555" marT="0" marB="0"/>
                </a:tc>
                <a:tc>
                  <a:txBody>
                    <a:bodyPr/>
                    <a:lstStyle/>
                    <a:p>
                      <a:pPr algn="ctr">
                        <a:spcAft>
                          <a:spcPts val="0"/>
                        </a:spcAft>
                        <a:tabLst>
                          <a:tab pos="540385" algn="l"/>
                        </a:tabLst>
                      </a:pPr>
                      <a:r>
                        <a:rPr lang="en-US" sz="1200" dirty="0">
                          <a:effectLst/>
                        </a:rPr>
                        <a:t>N3</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9 872</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 </a:t>
                      </a:r>
                      <a:endParaRPr lang="en-ZA" sz="1200" b="1" dirty="0">
                        <a:effectLst/>
                        <a:latin typeface="+mn-lt"/>
                        <a:ea typeface="Times New Roman"/>
                      </a:endParaRPr>
                    </a:p>
                  </a:txBody>
                  <a:tcPr marL="56555" marR="56555" marT="0" marB="0"/>
                </a:tc>
                <a:extLst>
                  <a:ext uri="{0D108BD9-81ED-4DB2-BD59-A6C34878D82A}">
                    <a16:rowId xmlns:a16="http://schemas.microsoft.com/office/drawing/2014/main" xmlns="" val="10017"/>
                  </a:ext>
                </a:extLst>
              </a:tr>
              <a:tr h="198010">
                <a:tc>
                  <a:txBody>
                    <a:bodyPr/>
                    <a:lstStyle/>
                    <a:p>
                      <a:pPr>
                        <a:spcAft>
                          <a:spcPts val="0"/>
                        </a:spcAft>
                        <a:tabLst>
                          <a:tab pos="540385" algn="l"/>
                        </a:tabLst>
                      </a:pPr>
                      <a:r>
                        <a:rPr lang="en-US" sz="1200" b="1" dirty="0">
                          <a:effectLst/>
                          <a:latin typeface="+mn-lt"/>
                          <a:ea typeface="Times New Roman"/>
                        </a:rPr>
                        <a:t>Bad debts</a:t>
                      </a:r>
                      <a:endParaRPr lang="en-ZA" sz="1200" b="1" dirty="0">
                        <a:effectLst/>
                        <a:latin typeface="+mn-lt"/>
                        <a:ea typeface="Times New Roman"/>
                      </a:endParaRPr>
                    </a:p>
                  </a:txBody>
                  <a:tcPr marL="56555" marR="56555" marT="0" marB="0"/>
                </a:tc>
                <a:tc>
                  <a:txBody>
                    <a:bodyPr/>
                    <a:lstStyle/>
                    <a:p>
                      <a:pPr algn="ctr">
                        <a:spcAft>
                          <a:spcPts val="0"/>
                        </a:spcAft>
                        <a:tabLst>
                          <a:tab pos="540385" algn="l"/>
                        </a:tabLst>
                      </a:pPr>
                      <a:r>
                        <a:rPr lang="en-US" sz="1200" dirty="0">
                          <a:effectLst/>
                        </a:rPr>
                        <a:t>N4</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1 368</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 </a:t>
                      </a:r>
                      <a:endParaRPr lang="en-ZA" sz="1200" b="1" dirty="0">
                        <a:effectLst/>
                        <a:latin typeface="+mn-lt"/>
                        <a:ea typeface="Times New Roman"/>
                      </a:endParaRPr>
                    </a:p>
                  </a:txBody>
                  <a:tcPr marL="56555" marR="56555" marT="0" marB="0"/>
                </a:tc>
                <a:extLst>
                  <a:ext uri="{0D108BD9-81ED-4DB2-BD59-A6C34878D82A}">
                    <a16:rowId xmlns:a16="http://schemas.microsoft.com/office/drawing/2014/main" xmlns="" val="10018"/>
                  </a:ext>
                </a:extLst>
              </a:tr>
              <a:tr h="100499">
                <a:tc>
                  <a:txBody>
                    <a:bodyPr/>
                    <a:lstStyle/>
                    <a:p>
                      <a:pPr>
                        <a:spcAft>
                          <a:spcPts val="0"/>
                        </a:spcAft>
                        <a:tabLst>
                          <a:tab pos="540385" algn="l"/>
                        </a:tabLst>
                      </a:pPr>
                      <a:r>
                        <a:rPr lang="en-US" sz="1200" b="1" dirty="0">
                          <a:effectLst/>
                          <a:latin typeface="+mn-lt"/>
                          <a:ea typeface="Times New Roman"/>
                        </a:rPr>
                        <a:t>Rent Income</a:t>
                      </a:r>
                      <a:endParaRPr lang="en-ZA" sz="1200" b="1" dirty="0">
                        <a:effectLst/>
                        <a:latin typeface="+mn-lt"/>
                        <a:ea typeface="Times New Roman"/>
                      </a:endParaRPr>
                    </a:p>
                  </a:txBody>
                  <a:tcPr marL="56555" marR="56555" marT="0" marB="0"/>
                </a:tc>
                <a:tc>
                  <a:txBody>
                    <a:bodyPr/>
                    <a:lstStyle/>
                    <a:p>
                      <a:pPr algn="ctr">
                        <a:spcAft>
                          <a:spcPts val="0"/>
                        </a:spcAft>
                        <a:tabLst>
                          <a:tab pos="540385" algn="l"/>
                        </a:tabLst>
                      </a:pPr>
                      <a:r>
                        <a:rPr lang="en-US" sz="1200" dirty="0">
                          <a:effectLst/>
                        </a:rPr>
                        <a:t>N5</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37 440 </a:t>
                      </a:r>
                      <a:endParaRPr lang="en-ZA" sz="1200" b="1" dirty="0">
                        <a:effectLst/>
                        <a:latin typeface="+mn-lt"/>
                        <a:ea typeface="Times New Roman"/>
                      </a:endParaRPr>
                    </a:p>
                  </a:txBody>
                  <a:tcPr marL="56555" marR="56555" marT="0" marB="0"/>
                </a:tc>
                <a:extLst>
                  <a:ext uri="{0D108BD9-81ED-4DB2-BD59-A6C34878D82A}">
                    <a16:rowId xmlns:a16="http://schemas.microsoft.com/office/drawing/2014/main" xmlns="" val="10019"/>
                  </a:ext>
                </a:extLst>
              </a:tr>
              <a:tr h="198010">
                <a:tc>
                  <a:txBody>
                    <a:bodyPr/>
                    <a:lstStyle/>
                    <a:p>
                      <a:pPr>
                        <a:spcAft>
                          <a:spcPts val="0"/>
                        </a:spcAft>
                        <a:tabLst>
                          <a:tab pos="540385" algn="l"/>
                        </a:tabLst>
                      </a:pPr>
                      <a:r>
                        <a:rPr lang="en-US" sz="1200" b="1" dirty="0">
                          <a:effectLst/>
                          <a:latin typeface="+mn-lt"/>
                          <a:ea typeface="Times New Roman"/>
                        </a:rPr>
                        <a:t>Salaries and wages</a:t>
                      </a:r>
                      <a:endParaRPr lang="en-ZA" sz="1200" b="1" dirty="0">
                        <a:effectLst/>
                        <a:latin typeface="+mn-lt"/>
                        <a:ea typeface="Times New Roman"/>
                      </a:endParaRPr>
                    </a:p>
                  </a:txBody>
                  <a:tcPr marL="56555" marR="56555" marT="0" marB="0"/>
                </a:tc>
                <a:tc>
                  <a:txBody>
                    <a:bodyPr/>
                    <a:lstStyle/>
                    <a:p>
                      <a:pPr algn="ctr">
                        <a:spcAft>
                          <a:spcPts val="0"/>
                        </a:spcAft>
                        <a:tabLst>
                          <a:tab pos="540385" algn="l"/>
                        </a:tabLst>
                      </a:pPr>
                      <a:r>
                        <a:rPr lang="en-US" sz="1200" dirty="0">
                          <a:effectLst/>
                        </a:rPr>
                        <a:t>N6</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 89 004</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endParaRPr lang="en-ZA" sz="1200" b="1" dirty="0">
                        <a:effectLst/>
                        <a:latin typeface="+mn-lt"/>
                        <a:ea typeface="Times New Roman"/>
                      </a:endParaRPr>
                    </a:p>
                  </a:txBody>
                  <a:tcPr marL="56555" marR="56555" marT="0" marB="0"/>
                </a:tc>
                <a:extLst>
                  <a:ext uri="{0D108BD9-81ED-4DB2-BD59-A6C34878D82A}">
                    <a16:rowId xmlns:a16="http://schemas.microsoft.com/office/drawing/2014/main" xmlns="" val="10020"/>
                  </a:ext>
                </a:extLst>
              </a:tr>
              <a:tr h="198010">
                <a:tc>
                  <a:txBody>
                    <a:bodyPr/>
                    <a:lstStyle/>
                    <a:p>
                      <a:pPr>
                        <a:spcAft>
                          <a:spcPts val="0"/>
                        </a:spcAft>
                        <a:tabLst>
                          <a:tab pos="540385" algn="l"/>
                        </a:tabLst>
                      </a:pPr>
                      <a:r>
                        <a:rPr lang="en-US" sz="1200" dirty="0">
                          <a:effectLst/>
                        </a:rPr>
                        <a:t>Telephone</a:t>
                      </a:r>
                      <a:endParaRPr lang="en-ZA" sz="1200" b="1" dirty="0">
                        <a:effectLst/>
                        <a:latin typeface="+mn-lt"/>
                        <a:ea typeface="Times New Roman"/>
                      </a:endParaRPr>
                    </a:p>
                  </a:txBody>
                  <a:tcPr marL="56555" marR="56555" marT="0" marB="0"/>
                </a:tc>
                <a:tc>
                  <a:txBody>
                    <a:bodyPr/>
                    <a:lstStyle/>
                    <a:p>
                      <a:pPr algn="ctr">
                        <a:spcAft>
                          <a:spcPts val="0"/>
                        </a:spcAft>
                        <a:tabLst>
                          <a:tab pos="540385" algn="l"/>
                        </a:tabLst>
                      </a:pPr>
                      <a:r>
                        <a:rPr lang="en-US" sz="1200" dirty="0">
                          <a:effectLst/>
                        </a:rPr>
                        <a:t>N7</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5 772</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 </a:t>
                      </a:r>
                      <a:endParaRPr lang="en-ZA" sz="1200" b="1" dirty="0">
                        <a:effectLst/>
                        <a:latin typeface="+mn-lt"/>
                        <a:ea typeface="Times New Roman"/>
                      </a:endParaRPr>
                    </a:p>
                  </a:txBody>
                  <a:tcPr marL="56555" marR="56555" marT="0" marB="0"/>
                </a:tc>
                <a:extLst>
                  <a:ext uri="{0D108BD9-81ED-4DB2-BD59-A6C34878D82A}">
                    <a16:rowId xmlns:a16="http://schemas.microsoft.com/office/drawing/2014/main" xmlns="" val="10021"/>
                  </a:ext>
                </a:extLst>
              </a:tr>
              <a:tr h="198010">
                <a:tc>
                  <a:txBody>
                    <a:bodyPr/>
                    <a:lstStyle/>
                    <a:p>
                      <a:pPr>
                        <a:spcAft>
                          <a:spcPts val="0"/>
                        </a:spcAft>
                        <a:tabLst>
                          <a:tab pos="540385" algn="l"/>
                        </a:tabLst>
                      </a:pPr>
                      <a:r>
                        <a:rPr lang="en-US" sz="1200" dirty="0">
                          <a:effectLst/>
                        </a:rPr>
                        <a:t>Interest on overdraft</a:t>
                      </a:r>
                      <a:endParaRPr lang="en-ZA" sz="1200" b="1" dirty="0">
                        <a:effectLst/>
                        <a:latin typeface="+mn-lt"/>
                        <a:ea typeface="Times New Roman"/>
                      </a:endParaRPr>
                    </a:p>
                  </a:txBody>
                  <a:tcPr marL="56555" marR="56555" marT="0" marB="0"/>
                </a:tc>
                <a:tc>
                  <a:txBody>
                    <a:bodyPr/>
                    <a:lstStyle/>
                    <a:p>
                      <a:pPr algn="ctr">
                        <a:spcAft>
                          <a:spcPts val="0"/>
                        </a:spcAft>
                        <a:tabLst>
                          <a:tab pos="540385" algn="l"/>
                        </a:tabLst>
                      </a:pPr>
                      <a:r>
                        <a:rPr lang="en-US" sz="1200" dirty="0">
                          <a:effectLst/>
                        </a:rPr>
                        <a:t>N8</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 432</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endParaRPr lang="en-ZA" sz="1200" b="1" dirty="0">
                        <a:effectLst/>
                        <a:latin typeface="+mn-lt"/>
                        <a:ea typeface="Times New Roman"/>
                      </a:endParaRPr>
                    </a:p>
                  </a:txBody>
                  <a:tcPr marL="56555" marR="56555" marT="0" marB="0"/>
                </a:tc>
                <a:extLst>
                  <a:ext uri="{0D108BD9-81ED-4DB2-BD59-A6C34878D82A}">
                    <a16:rowId xmlns:a16="http://schemas.microsoft.com/office/drawing/2014/main" xmlns="" val="10022"/>
                  </a:ext>
                </a:extLst>
              </a:tr>
              <a:tr h="198010">
                <a:tc>
                  <a:txBody>
                    <a:bodyPr/>
                    <a:lstStyle/>
                    <a:p>
                      <a:pPr>
                        <a:spcAft>
                          <a:spcPts val="0"/>
                        </a:spcAft>
                        <a:tabLst>
                          <a:tab pos="540385" algn="l"/>
                        </a:tabLst>
                      </a:pPr>
                      <a:r>
                        <a:rPr lang="en-US" sz="1200" dirty="0">
                          <a:effectLst/>
                        </a:rPr>
                        <a:t>Insurance</a:t>
                      </a:r>
                      <a:endParaRPr lang="en-ZA" sz="1200" b="1" dirty="0">
                        <a:effectLst/>
                        <a:latin typeface="+mn-lt"/>
                        <a:ea typeface="Times New Roman"/>
                      </a:endParaRPr>
                    </a:p>
                  </a:txBody>
                  <a:tcPr marL="56555" marR="56555" marT="0" marB="0"/>
                </a:tc>
                <a:tc>
                  <a:txBody>
                    <a:bodyPr/>
                    <a:lstStyle/>
                    <a:p>
                      <a:pPr algn="ctr">
                        <a:spcAft>
                          <a:spcPts val="0"/>
                        </a:spcAft>
                        <a:tabLst>
                          <a:tab pos="540385" algn="l"/>
                        </a:tabLst>
                      </a:pPr>
                      <a:r>
                        <a:rPr lang="en-US" sz="1200" dirty="0">
                          <a:effectLst/>
                        </a:rPr>
                        <a:t>N9</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6 748</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 </a:t>
                      </a:r>
                      <a:endParaRPr lang="en-ZA" sz="1200" b="1" dirty="0">
                        <a:effectLst/>
                        <a:latin typeface="+mn-lt"/>
                        <a:ea typeface="Times New Roman"/>
                      </a:endParaRPr>
                    </a:p>
                  </a:txBody>
                  <a:tcPr marL="56555" marR="56555" marT="0" marB="0"/>
                </a:tc>
                <a:extLst>
                  <a:ext uri="{0D108BD9-81ED-4DB2-BD59-A6C34878D82A}">
                    <a16:rowId xmlns:a16="http://schemas.microsoft.com/office/drawing/2014/main" xmlns="" val="10023"/>
                  </a:ext>
                </a:extLst>
              </a:tr>
              <a:tr h="198010">
                <a:tc>
                  <a:txBody>
                    <a:bodyPr/>
                    <a:lstStyle/>
                    <a:p>
                      <a:pPr>
                        <a:spcAft>
                          <a:spcPts val="0"/>
                        </a:spcAft>
                        <a:tabLst>
                          <a:tab pos="540385" algn="l"/>
                        </a:tabLst>
                      </a:pPr>
                      <a:r>
                        <a:rPr lang="en-US" sz="1200" b="1" dirty="0">
                          <a:effectLst/>
                          <a:latin typeface="+mn-lt"/>
                          <a:ea typeface="Times New Roman"/>
                        </a:rPr>
                        <a:t>Water and electricity</a:t>
                      </a:r>
                      <a:endParaRPr lang="en-ZA" sz="1200" b="1" dirty="0">
                        <a:effectLst/>
                        <a:latin typeface="+mn-lt"/>
                        <a:ea typeface="Times New Roman"/>
                      </a:endParaRPr>
                    </a:p>
                  </a:txBody>
                  <a:tcPr marL="56555" marR="56555" marT="0" marB="0"/>
                </a:tc>
                <a:tc>
                  <a:txBody>
                    <a:bodyPr/>
                    <a:lstStyle/>
                    <a:p>
                      <a:pPr algn="ctr">
                        <a:spcAft>
                          <a:spcPts val="0"/>
                        </a:spcAft>
                        <a:tabLst>
                          <a:tab pos="540385" algn="l"/>
                        </a:tabLst>
                      </a:pPr>
                      <a:r>
                        <a:rPr lang="en-US" sz="1200" dirty="0">
                          <a:effectLst/>
                        </a:rPr>
                        <a:t>N10</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5 848</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endParaRPr lang="en-ZA" sz="1200" b="1" dirty="0">
                        <a:effectLst/>
                        <a:latin typeface="+mn-lt"/>
                        <a:ea typeface="Times New Roman"/>
                      </a:endParaRPr>
                    </a:p>
                  </a:txBody>
                  <a:tcPr marL="56555" marR="56555" marT="0" marB="0"/>
                </a:tc>
                <a:extLst>
                  <a:ext uri="{0D108BD9-81ED-4DB2-BD59-A6C34878D82A}">
                    <a16:rowId xmlns:a16="http://schemas.microsoft.com/office/drawing/2014/main" xmlns="" val="10024"/>
                  </a:ext>
                </a:extLst>
              </a:tr>
              <a:tr h="198010">
                <a:tc>
                  <a:txBody>
                    <a:bodyPr/>
                    <a:lstStyle/>
                    <a:p>
                      <a:pPr>
                        <a:spcAft>
                          <a:spcPts val="0"/>
                        </a:spcAft>
                        <a:tabLst>
                          <a:tab pos="540385" algn="l"/>
                        </a:tabLst>
                      </a:pPr>
                      <a:r>
                        <a:rPr lang="en-US" sz="1200" b="1" dirty="0">
                          <a:effectLst/>
                          <a:latin typeface="+mn-lt"/>
                          <a:ea typeface="Times New Roman"/>
                        </a:rPr>
                        <a:t>Bank charges</a:t>
                      </a:r>
                      <a:endParaRPr lang="en-ZA" sz="1200" b="1" dirty="0">
                        <a:effectLst/>
                        <a:latin typeface="+mn-lt"/>
                        <a:ea typeface="Times New Roman"/>
                      </a:endParaRPr>
                    </a:p>
                  </a:txBody>
                  <a:tcPr marL="56555" marR="56555" marT="0" marB="0"/>
                </a:tc>
                <a:tc>
                  <a:txBody>
                    <a:bodyPr/>
                    <a:lstStyle/>
                    <a:p>
                      <a:pPr algn="ctr">
                        <a:spcAft>
                          <a:spcPts val="0"/>
                        </a:spcAft>
                        <a:tabLst>
                          <a:tab pos="540385" algn="l"/>
                        </a:tabLst>
                      </a:pPr>
                      <a:r>
                        <a:rPr lang="en-US" sz="1200" dirty="0">
                          <a:effectLst/>
                        </a:rPr>
                        <a:t>N11</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3 368</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 </a:t>
                      </a:r>
                      <a:endParaRPr lang="en-ZA" sz="1200" b="1" dirty="0">
                        <a:effectLst/>
                        <a:latin typeface="+mn-lt"/>
                        <a:ea typeface="Times New Roman"/>
                      </a:endParaRPr>
                    </a:p>
                  </a:txBody>
                  <a:tcPr marL="56555" marR="56555" marT="0" marB="0"/>
                </a:tc>
                <a:extLst>
                  <a:ext uri="{0D108BD9-81ED-4DB2-BD59-A6C34878D82A}">
                    <a16:rowId xmlns:a16="http://schemas.microsoft.com/office/drawing/2014/main" xmlns="" val="10025"/>
                  </a:ext>
                </a:extLst>
              </a:tr>
              <a:tr h="198010">
                <a:tc>
                  <a:txBody>
                    <a:bodyPr/>
                    <a:lstStyle/>
                    <a:p>
                      <a:pPr>
                        <a:spcAft>
                          <a:spcPts val="0"/>
                        </a:spcAft>
                        <a:tabLst>
                          <a:tab pos="540385" algn="l"/>
                        </a:tabLst>
                      </a:pPr>
                      <a:r>
                        <a:rPr lang="en-US" sz="1200" b="1" dirty="0">
                          <a:effectLst/>
                          <a:latin typeface="+mn-lt"/>
                          <a:ea typeface="Times New Roman"/>
                        </a:rPr>
                        <a:t>Stationery</a:t>
                      </a:r>
                      <a:endParaRPr lang="en-ZA" sz="1200" b="1" dirty="0">
                        <a:effectLst/>
                        <a:latin typeface="+mn-lt"/>
                        <a:ea typeface="Times New Roman"/>
                      </a:endParaRPr>
                    </a:p>
                  </a:txBody>
                  <a:tcPr marL="56555" marR="56555" marT="0" marB="0"/>
                </a:tc>
                <a:tc>
                  <a:txBody>
                    <a:bodyPr/>
                    <a:lstStyle/>
                    <a:p>
                      <a:pPr algn="ctr">
                        <a:spcAft>
                          <a:spcPts val="0"/>
                        </a:spcAft>
                        <a:tabLst>
                          <a:tab pos="540385" algn="l"/>
                        </a:tabLst>
                      </a:pPr>
                      <a:r>
                        <a:rPr lang="en-US" sz="1200" dirty="0">
                          <a:effectLst/>
                        </a:rPr>
                        <a:t>N12</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15 456</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dirty="0">
                          <a:effectLst/>
                        </a:rPr>
                        <a:t> </a:t>
                      </a:r>
                      <a:endParaRPr lang="en-ZA" sz="1200" b="1" dirty="0">
                        <a:effectLst/>
                        <a:latin typeface="+mn-lt"/>
                        <a:ea typeface="Times New Roman"/>
                      </a:endParaRPr>
                    </a:p>
                  </a:txBody>
                  <a:tcPr marL="56555" marR="56555" marT="0" marB="0"/>
                </a:tc>
                <a:extLst>
                  <a:ext uri="{0D108BD9-81ED-4DB2-BD59-A6C34878D82A}">
                    <a16:rowId xmlns:a16="http://schemas.microsoft.com/office/drawing/2014/main" xmlns="" val="10026"/>
                  </a:ext>
                </a:extLst>
              </a:tr>
              <a:tr h="198010">
                <a:tc>
                  <a:txBody>
                    <a:bodyPr/>
                    <a:lstStyle/>
                    <a:p>
                      <a:pPr>
                        <a:spcAft>
                          <a:spcPts val="0"/>
                        </a:spcAft>
                        <a:tabLst>
                          <a:tab pos="540385" algn="l"/>
                        </a:tabLst>
                      </a:pPr>
                      <a:endParaRPr lang="en-ZA" sz="1200" b="1" dirty="0">
                        <a:effectLst/>
                        <a:latin typeface="+mn-lt"/>
                        <a:ea typeface="Times New Roman"/>
                      </a:endParaRPr>
                    </a:p>
                  </a:txBody>
                  <a:tcPr marL="56555" marR="56555" marT="0" marB="0"/>
                </a:tc>
                <a:tc>
                  <a:txBody>
                    <a:bodyPr/>
                    <a:lstStyle/>
                    <a:p>
                      <a:pPr algn="ctr">
                        <a:spcAft>
                          <a:spcPts val="0"/>
                        </a:spcAft>
                        <a:tabLst>
                          <a:tab pos="540385" algn="l"/>
                        </a:tabLst>
                      </a:pP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endParaRPr lang="en-ZA" sz="1200" b="1" dirty="0">
                        <a:effectLst/>
                        <a:latin typeface="+mn-lt"/>
                        <a:ea typeface="Times New Roman"/>
                      </a:endParaRPr>
                    </a:p>
                  </a:txBody>
                  <a:tcPr marL="56555" marR="56555" marT="0" marB="0"/>
                </a:tc>
                <a:extLst>
                  <a:ext uri="{0D108BD9-81ED-4DB2-BD59-A6C34878D82A}">
                    <a16:rowId xmlns:a16="http://schemas.microsoft.com/office/drawing/2014/main" xmlns="" val="10027"/>
                  </a:ext>
                </a:extLst>
              </a:tr>
              <a:tr h="198010">
                <a:tc>
                  <a:txBody>
                    <a:bodyPr/>
                    <a:lstStyle/>
                    <a:p>
                      <a:pPr>
                        <a:spcAft>
                          <a:spcPts val="0"/>
                        </a:spcAft>
                        <a:tabLst>
                          <a:tab pos="540385" algn="l"/>
                        </a:tabLst>
                      </a:pPr>
                      <a:r>
                        <a:rPr lang="en-US" sz="1200" dirty="0">
                          <a:effectLst/>
                        </a:rPr>
                        <a:t> </a:t>
                      </a:r>
                      <a:endParaRPr lang="en-ZA" sz="1200" b="1" dirty="0">
                        <a:effectLst/>
                        <a:latin typeface="+mn-lt"/>
                        <a:ea typeface="Times New Roman"/>
                      </a:endParaRPr>
                    </a:p>
                  </a:txBody>
                  <a:tcPr marL="56555" marR="56555" marT="0" marB="0"/>
                </a:tc>
                <a:tc>
                  <a:txBody>
                    <a:bodyPr/>
                    <a:lstStyle/>
                    <a:p>
                      <a:pPr algn="ctr">
                        <a:spcAft>
                          <a:spcPts val="0"/>
                        </a:spcAft>
                        <a:tabLst>
                          <a:tab pos="540385" algn="l"/>
                        </a:tabLst>
                      </a:pPr>
                      <a:r>
                        <a:rPr lang="en-US" sz="1200" dirty="0">
                          <a:effectLst/>
                        </a:rPr>
                        <a:t> </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b="1" dirty="0">
                          <a:effectLst/>
                        </a:rPr>
                        <a:t>1 829 768</a:t>
                      </a:r>
                      <a:endParaRPr lang="en-ZA" sz="1200" b="1" dirty="0">
                        <a:effectLst/>
                        <a:latin typeface="+mn-lt"/>
                        <a:ea typeface="Times New Roman"/>
                      </a:endParaRPr>
                    </a:p>
                  </a:txBody>
                  <a:tcPr marL="56555" marR="56555" marT="0" marB="0"/>
                </a:tc>
                <a:tc>
                  <a:txBody>
                    <a:bodyPr/>
                    <a:lstStyle/>
                    <a:p>
                      <a:pPr algn="r">
                        <a:spcAft>
                          <a:spcPts val="0"/>
                        </a:spcAft>
                        <a:tabLst>
                          <a:tab pos="540385" algn="l"/>
                        </a:tabLst>
                      </a:pPr>
                      <a:r>
                        <a:rPr lang="en-US" sz="1200" b="1" dirty="0">
                          <a:effectLst/>
                        </a:rPr>
                        <a:t>1 829 768</a:t>
                      </a:r>
                      <a:endParaRPr lang="en-ZA" sz="1200" b="1" dirty="0">
                        <a:effectLst/>
                        <a:latin typeface="+mn-lt"/>
                        <a:ea typeface="Times New Roman"/>
                      </a:endParaRPr>
                    </a:p>
                  </a:txBody>
                  <a:tcPr marL="56555" marR="56555" marT="0" marB="0"/>
                </a:tc>
                <a:extLst>
                  <a:ext uri="{0D108BD9-81ED-4DB2-BD59-A6C34878D82A}">
                    <a16:rowId xmlns:a16="http://schemas.microsoft.com/office/drawing/2014/main" xmlns="" val="10028"/>
                  </a:ext>
                </a:extLst>
              </a:tr>
            </a:tbl>
          </a:graphicData>
        </a:graphic>
      </p:graphicFrame>
    </p:spTree>
    <p:extLst>
      <p:ext uri="{BB962C8B-B14F-4D97-AF65-F5344CB8AC3E}">
        <p14:creationId xmlns:p14="http://schemas.microsoft.com/office/powerpoint/2010/main" val="238542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CEE003D-0E8E-4A68-87B7-845650611179}"/>
              </a:ext>
            </a:extLst>
          </p:cNvPr>
          <p:cNvSpPr>
            <a:spLocks noGrp="1"/>
          </p:cNvSpPr>
          <p:nvPr>
            <p:ph idx="1"/>
          </p:nvPr>
        </p:nvSpPr>
        <p:spPr>
          <a:xfrm>
            <a:off x="677334" y="0"/>
            <a:ext cx="8596668" cy="6857999"/>
          </a:xfrm>
        </p:spPr>
        <p:txBody>
          <a:bodyPr>
            <a:normAutofit/>
          </a:bodyPr>
          <a:lstStyle/>
          <a:p>
            <a:pPr marL="0" indent="0">
              <a:buNone/>
            </a:pPr>
            <a:r>
              <a:rPr lang="en-ZA" b="1" dirty="0"/>
              <a:t>Adjustments:</a:t>
            </a:r>
          </a:p>
          <a:p>
            <a:pPr marL="0" indent="0">
              <a:buNone/>
            </a:pPr>
            <a:r>
              <a:rPr lang="en-ZA" dirty="0"/>
              <a:t>1.	Closing inventories on 30 June 20.9, according to a physical stock taking:</a:t>
            </a:r>
          </a:p>
          <a:p>
            <a:pPr marL="0" indent="0">
              <a:buNone/>
            </a:pPr>
            <a:r>
              <a:rPr lang="en-ZA" dirty="0"/>
              <a:t>	Trading inventory			R67 360</a:t>
            </a:r>
          </a:p>
          <a:p>
            <a:pPr marL="0" indent="0">
              <a:buNone/>
            </a:pPr>
            <a:r>
              <a:rPr lang="en-ZA" dirty="0"/>
              <a:t>	Stationery				  R2 456</a:t>
            </a:r>
          </a:p>
          <a:p>
            <a:pPr marL="0" indent="0">
              <a:buNone/>
            </a:pPr>
            <a:r>
              <a:rPr lang="en-ZA" dirty="0"/>
              <a:t>2.	The bank statement for June 20.9 shows bank charges of R504. For some 	reason the bank did not deduct this from the bank account yet.</a:t>
            </a:r>
          </a:p>
          <a:p>
            <a:pPr marL="0" indent="0">
              <a:buNone/>
            </a:pPr>
            <a:r>
              <a:rPr lang="en-ZA" dirty="0"/>
              <a:t>3.	A handyman fixed some of the shelves in the store.  He was paid R850 and 	this 	amount was accidentally posted to Land and Buildings.</a:t>
            </a:r>
          </a:p>
          <a:p>
            <a:pPr marL="0" indent="0">
              <a:buNone/>
            </a:pPr>
            <a:r>
              <a:rPr lang="en-ZA" dirty="0"/>
              <a:t>4.	The Owner, </a:t>
            </a:r>
            <a:r>
              <a:rPr lang="en-ZA" dirty="0" err="1"/>
              <a:t>Dalumzi</a:t>
            </a:r>
            <a:r>
              <a:rPr lang="en-ZA" dirty="0"/>
              <a:t>, donated canned fruit to the value of R5 578 to a 	welfare 	organisation.  The transaction was never recorded.</a:t>
            </a:r>
          </a:p>
          <a:p>
            <a:pPr marL="0" indent="0">
              <a:buNone/>
            </a:pPr>
            <a:r>
              <a:rPr lang="en-ZA" dirty="0"/>
              <a:t>5.	The flower vendor that uses some of the shop space already paid her rent for 	July 20.9.</a:t>
            </a:r>
          </a:p>
          <a:p>
            <a:pPr marL="0" indent="0">
              <a:buNone/>
            </a:pPr>
            <a:r>
              <a:rPr lang="en-ZA" dirty="0"/>
              <a:t>6.	Interest on the fixed deposit is capitalised.  According to the fixed deposit 	statement, R2 890 interest was earned for the financial year.</a:t>
            </a:r>
          </a:p>
          <a:p>
            <a:pPr marL="0" indent="0">
              <a:buNone/>
            </a:pPr>
            <a:r>
              <a:rPr lang="en-ZA" dirty="0"/>
              <a:t>7.	A debtor,  N. </a:t>
            </a:r>
            <a:r>
              <a:rPr lang="en-ZA" dirty="0" err="1"/>
              <a:t>Toko</a:t>
            </a:r>
            <a:r>
              <a:rPr lang="en-ZA" dirty="0"/>
              <a:t>, was declared insolvent. She owed R1 200. Her estate will 	pay 60c in each Rand in July 20.9. Write off the rest as irrecoverable.</a:t>
            </a:r>
          </a:p>
          <a:p>
            <a:pPr marL="0" indent="0">
              <a:buNone/>
            </a:pPr>
            <a:r>
              <a:rPr lang="en-ZA" dirty="0"/>
              <a:t>8.	A customer who bought ten bags of flower, each with a cost price of R35, 	claimed that two 	of the bags were not fresh any longer and returned them.  	A credit note of R80 was issued to her.</a:t>
            </a:r>
          </a:p>
          <a:p>
            <a:pPr>
              <a:buAutoNum type="arabicPeriod"/>
            </a:pPr>
            <a:endParaRPr lang="en-ZA" dirty="0"/>
          </a:p>
        </p:txBody>
      </p:sp>
    </p:spTree>
    <p:extLst>
      <p:ext uri="{BB962C8B-B14F-4D97-AF65-F5344CB8AC3E}">
        <p14:creationId xmlns:p14="http://schemas.microsoft.com/office/powerpoint/2010/main" val="352659778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1859</TotalTime>
  <Words>2336</Words>
  <Application>Microsoft Office PowerPoint</Application>
  <PresentationFormat>Widescreen</PresentationFormat>
  <Paragraphs>936</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Times New Roman</vt:lpstr>
      <vt:lpstr>Trebuchet MS</vt:lpstr>
      <vt:lpstr>Wingdings</vt:lpstr>
      <vt:lpstr>Wingdings 3</vt:lpstr>
      <vt:lpstr>Facet</vt:lpstr>
      <vt:lpstr>     ACCOUNTING GRADE 10 FINAL ACCOUNTS </vt:lpstr>
      <vt:lpstr>THE ACCOUNTING CYCLE</vt:lpstr>
      <vt:lpstr>PRE-ADJUSTMENT TRIAL BALANCE </vt:lpstr>
      <vt:lpstr>ADJUSTMENTS</vt:lpstr>
      <vt:lpstr>PowerPoint Presentation</vt:lpstr>
      <vt:lpstr>PowerPoint Presentation</vt:lpstr>
      <vt:lpstr>PowerPoint Presentation</vt:lpstr>
      <vt:lpstr>The following information has been taken from Astra Food Store for the year ended 28 February 20.9  PRE- ADJUSTMENT TRIAL BALANCE ON 30 JUNE 20.9</vt:lpstr>
      <vt:lpstr>PowerPoint Presentation</vt:lpstr>
      <vt:lpstr>PowerPoint Presentation</vt:lpstr>
      <vt:lpstr>ACCOUNTING FOR ADJUSTMENTS: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POST-ADJUSTMENT TRIAL BALANCE </vt:lpstr>
      <vt:lpstr>CLOSING TRANSFERS TO FINAL ACCOUNTS </vt:lpstr>
      <vt:lpstr>8 steps of closing a set of books at the end of the accounting period</vt:lpstr>
      <vt:lpstr>FINAL ACCOUNTS </vt:lpstr>
      <vt:lpstr>PowerPoint Presentation</vt:lpstr>
      <vt:lpstr>PowerPoint Presentation</vt:lpstr>
      <vt:lpstr>PowerPoint Presentation</vt:lpstr>
      <vt:lpstr>POST-CLOSING TRIAL BALANCE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Educator S PHEHLAMANZI</dc:creator>
  <cp:lastModifiedBy>V.Westphal</cp:lastModifiedBy>
  <cp:revision>90</cp:revision>
  <dcterms:created xsi:type="dcterms:W3CDTF">2020-04-16T17:00:52Z</dcterms:created>
  <dcterms:modified xsi:type="dcterms:W3CDTF">2020-05-11T09:12:24Z</dcterms:modified>
</cp:coreProperties>
</file>