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502CC6-A85F-4957-94C8-34AB34E9769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Franklin Gothic Book" panose="020B0503020102020204" pitchFamily="34" charset="0"/>
              </a:rPr>
              <a:t>‹#›</a:t>
            </a:fld>
            <a:endParaRPr lang="en-ZA" altLang="x-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05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863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341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5013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059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5820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2820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2225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221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24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9EB8C21-FD8A-4711-A466-3218962464C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</p:spPr>
        <p:txBody>
          <a:bodyPr vert="horz"/>
          <a:lstStyle/>
          <a:p>
            <a:pPr algn="r">
              <a:buNone/>
            </a:pPr>
            <a:fld id="{9A0DB2DC-4C9A-4742-B13C-FB6460FD3503}" type="slidenum">
              <a:rPr lang="en-ZA" altLang="x-none" dirty="0">
                <a:latin typeface="Franklin Gothic Book" panose="020B0503020102020204" pitchFamily="34" charset="0"/>
              </a:rPr>
              <a:t>‹#›</a:t>
            </a:fld>
            <a:endParaRPr lang="en-ZA" altLang="x-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4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498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451C9F2-1A97-447D-8657-6A0BF127FE0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Franklin Gothic Book" panose="020B0503020102020204" pitchFamily="34" charset="0"/>
              </a:rPr>
              <a:t>‹#›</a:t>
            </a:fld>
            <a:endParaRPr lang="en-ZA" altLang="x-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1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909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383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7C4C1CA-9E53-4F1B-AF9F-05E7543211E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Franklin Gothic Book" panose="020B0503020102020204" pitchFamily="34" charset="0"/>
              </a:rPr>
              <a:t>‹#›</a:t>
            </a:fld>
            <a:endParaRPr lang="en-ZA" altLang="x-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1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011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77141DD-2775-4198-8F46-B9A0C495D08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Franklin Gothic Book" panose="020B0503020102020204" pitchFamily="34" charset="0"/>
              </a:rPr>
              <a:t>‹#›</a:t>
            </a:fld>
            <a:endParaRPr lang="en-ZA" altLang="x-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6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9BB1FD-0675-48AA-B95B-569C7AC89B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4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1718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6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INTRODUCTION TO INTERPRETATION &amp; INDICATORS 1-5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numCol="1" anchor="b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None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None/>
              <a:defRPr/>
            </a:pPr>
            <a:r>
              <a:rPr kumimoji="0" lang="en-ZA" sz="24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ACCOUNTING </a:t>
            </a:r>
            <a:endParaRPr kumimoji="0" lang="en-ZA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None/>
              <a:defRPr/>
            </a:pPr>
            <a:endParaRPr kumimoji="0" lang="en-ZA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2–Gross profit on </a:t>
            </a:r>
            <a:r>
              <a:rPr kumimoji="0" lang="en-ZA" sz="4000" b="0" i="0" u="none" strike="noStrike" kern="1200" cap="all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cos</a:t>
            </a:r>
            <a:endParaRPr kumimoji="0" lang="en-ZA" sz="40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If COS for the year was R720 000 and the gross profit was R180 000 what would the gross profit expressed as a % of cost of sales be?</a:t>
            </a:r>
          </a:p>
          <a:p>
            <a:pPr lvl="1" eaLnBrk="1" hangingPunct="1"/>
            <a:r>
              <a:rPr lang="en-ZA" altLang="x-none" dirty="0"/>
              <a:t>     </a:t>
            </a:r>
            <a:r>
              <a:rPr lang="en-ZA" altLang="x-none" u="sng" dirty="0"/>
              <a:t>180 000</a:t>
            </a:r>
            <a:r>
              <a:rPr lang="en-ZA" altLang="x-none" dirty="0"/>
              <a:t>   x   </a:t>
            </a:r>
            <a:r>
              <a:rPr lang="en-ZA" altLang="x-none" u="sng" dirty="0"/>
              <a:t>100</a:t>
            </a:r>
            <a:r>
              <a:rPr lang="en-ZA" altLang="x-none" dirty="0"/>
              <a:t>  = 25%</a:t>
            </a:r>
          </a:p>
          <a:p>
            <a:pPr lvl="1" eaLnBrk="1" hangingPunct="1">
              <a:buNone/>
            </a:pPr>
            <a:r>
              <a:rPr lang="en-ZA" altLang="x-none" dirty="0"/>
              <a:t>        720 000          1</a:t>
            </a:r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/>
            <a:r>
              <a:rPr lang="en-ZA" altLang="x-none" dirty="0"/>
              <a:t>  Must ensure there is no variation between mark-up </a:t>
            </a:r>
            <a:r>
              <a:rPr lang="en-ZA" altLang="x-none" b="1" dirty="0">
                <a:solidFill>
                  <a:srgbClr val="FF0000"/>
                </a:solidFill>
              </a:rPr>
              <a:t>achieved</a:t>
            </a:r>
            <a:r>
              <a:rPr lang="en-ZA" altLang="x-none" dirty="0"/>
              <a:t>  and mark-up according to the </a:t>
            </a:r>
            <a:r>
              <a:rPr lang="en-ZA" altLang="x-none" b="1" dirty="0">
                <a:solidFill>
                  <a:srgbClr val="FF0000"/>
                </a:solidFill>
              </a:rPr>
              <a:t>policy</a:t>
            </a:r>
            <a:r>
              <a:rPr lang="en-ZA" altLang="x-none" dirty="0"/>
              <a:t>.</a:t>
            </a:r>
          </a:p>
          <a:p>
            <a:pPr lvl="2" eaLnBrk="1" hangingPunct="1"/>
            <a:r>
              <a:rPr lang="en-ZA" altLang="x-none" dirty="0"/>
              <a:t>If there is it must be investigated  </a:t>
            </a:r>
            <a:r>
              <a:rPr lang="en-US" altLang="en-ZA" b="1" dirty="0">
                <a:solidFill>
                  <a:srgbClr val="FF0000"/>
                </a:solidFill>
              </a:rPr>
              <a:t>POPULAR QUESTION :)</a:t>
            </a:r>
            <a:endParaRPr lang="en-ZA" altLang="x-none" b="1" dirty="0">
              <a:solidFill>
                <a:srgbClr val="FF0000"/>
              </a:solidFill>
            </a:endParaRPr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625" y="3786188"/>
          <a:ext cx="850106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4437">
                <a:tc>
                  <a:txBody>
                    <a:bodyPr/>
                    <a:lstStyle/>
                    <a:p>
                      <a:r>
                        <a:rPr lang="en-ZA" sz="2800" dirty="0"/>
                        <a:t>GROSS</a:t>
                      </a:r>
                      <a:r>
                        <a:rPr lang="en-ZA" sz="2800" baseline="0" dirty="0"/>
                        <a:t> PROFIT ON COS</a:t>
                      </a:r>
                      <a:r>
                        <a:rPr lang="en-US" altLang="en-ZA" sz="2800" baseline="0" dirty="0"/>
                        <a:t>T OF SALES</a:t>
                      </a:r>
                      <a:r>
                        <a:rPr lang="en-ZA" sz="2800" baseline="0" dirty="0"/>
                        <a:t>     =                </a:t>
                      </a:r>
                      <a:r>
                        <a:rPr lang="en-ZA" sz="2800" b="0" u="sng" baseline="0" dirty="0"/>
                        <a:t>GROSS PROFIT</a:t>
                      </a:r>
                      <a:r>
                        <a:rPr lang="en-ZA" sz="2800" b="0" baseline="0" dirty="0"/>
                        <a:t>   X </a:t>
                      </a:r>
                      <a:r>
                        <a:rPr lang="en-ZA" sz="2800" b="0" u="sng" baseline="0" dirty="0"/>
                        <a:t>100</a:t>
                      </a:r>
                      <a:r>
                        <a:rPr lang="en-ZA" sz="2800" b="0" baseline="0" dirty="0"/>
                        <a:t> </a:t>
                      </a:r>
                    </a:p>
                    <a:p>
                      <a:r>
                        <a:rPr lang="en-ZA" sz="2800" b="0" baseline="0" dirty="0"/>
                        <a:t>COS</a:t>
                      </a:r>
                      <a:r>
                        <a:rPr lang="en-US" altLang="en-ZA" sz="2800" b="0" baseline="0" dirty="0"/>
                        <a:t>T of SALES</a:t>
                      </a:r>
                      <a:r>
                        <a:rPr lang="en-ZA" sz="2800" b="0" baseline="0" dirty="0"/>
                        <a:t>         1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92" end="3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292" end="3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3–</a:t>
            </a:r>
            <a:r>
              <a:rPr kumimoji="0" lang="en-ZA" sz="4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operating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Op</a:t>
            </a:r>
            <a:r>
              <a:rPr lang="en-US" altLang="en-ZA" dirty="0"/>
              <a:t>erating</a:t>
            </a:r>
            <a:r>
              <a:rPr lang="en-ZA" altLang="x-none" dirty="0"/>
              <a:t> profit = Op income – Op expenses</a:t>
            </a:r>
          </a:p>
          <a:p>
            <a:pPr eaLnBrk="1" hangingPunct="1"/>
            <a:endParaRPr lang="en-ZA" altLang="x-none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r>
              <a:rPr lang="en-ZA" altLang="x-none" sz="2800" dirty="0"/>
              <a:t>Can draw conclusions by comparing O</a:t>
            </a:r>
            <a:r>
              <a:rPr lang="en-US" altLang="en-ZA" sz="2800" dirty="0"/>
              <a:t>perating</a:t>
            </a:r>
            <a:r>
              <a:rPr lang="en-ZA" altLang="x-none" sz="2800" dirty="0"/>
              <a:t> </a:t>
            </a:r>
            <a:r>
              <a:rPr lang="en-US" altLang="en-ZA" sz="2800" dirty="0"/>
              <a:t>Profit </a:t>
            </a:r>
            <a:r>
              <a:rPr lang="en-ZA" altLang="x-none" sz="2800" dirty="0"/>
              <a:t>on Sales &amp; G</a:t>
            </a:r>
            <a:r>
              <a:rPr lang="en-US" altLang="en-ZA" sz="2800" dirty="0"/>
              <a:t>ross </a:t>
            </a:r>
            <a:r>
              <a:rPr lang="en-ZA" altLang="x-none" sz="2800" dirty="0"/>
              <a:t>P</a:t>
            </a:r>
            <a:r>
              <a:rPr lang="en-US" altLang="en-ZA" sz="2800" dirty="0"/>
              <a:t>rofit</a:t>
            </a:r>
            <a:r>
              <a:rPr lang="en-ZA" altLang="x-none" sz="2800" dirty="0"/>
              <a:t> on Sales:</a:t>
            </a:r>
          </a:p>
          <a:p>
            <a:pPr lvl="1" eaLnBrk="1" hangingPunct="1"/>
            <a:r>
              <a:rPr lang="en-ZA" altLang="x-none" dirty="0"/>
              <a:t>Influenced by operating expenses on the profit</a:t>
            </a:r>
          </a:p>
          <a:p>
            <a:pPr lvl="1" eaLnBrk="1" hangingPunct="1">
              <a:buNone/>
            </a:pPr>
            <a:endParaRPr lang="en-ZA" altLang="x-none" sz="1400" dirty="0"/>
          </a:p>
          <a:p>
            <a:pPr eaLnBrk="1" hangingPunct="1"/>
            <a:r>
              <a:rPr lang="en-ZA" altLang="x-none" dirty="0"/>
              <a:t>Difference -/- % indicates whether the O</a:t>
            </a:r>
            <a:r>
              <a:rPr lang="en-US" altLang="en-ZA" dirty="0"/>
              <a:t>perating Profit</a:t>
            </a:r>
            <a:r>
              <a:rPr lang="en-ZA" altLang="x-none" dirty="0"/>
              <a:t> expenses are in proportion to the volume of </a:t>
            </a:r>
            <a:r>
              <a:rPr lang="en-US" altLang="en-ZA" dirty="0"/>
              <a:t>business</a:t>
            </a:r>
            <a:r>
              <a:rPr lang="en-ZA" altLang="x-none" dirty="0"/>
              <a:t> activity </a:t>
            </a:r>
          </a:p>
          <a:p>
            <a:pPr eaLnBrk="1" hangingPunct="1"/>
            <a:r>
              <a:rPr lang="en-US" altLang="en-ZA" dirty="0"/>
              <a:t>SAY THE FORMULA....Operating profit IS ON Sales as you said it :) Easy :)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50" y="1643063"/>
          <a:ext cx="8715375" cy="118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ZA" sz="2400" dirty="0"/>
                        <a:t>OPERATING</a:t>
                      </a:r>
                      <a:r>
                        <a:rPr lang="en-ZA" sz="2400" baseline="0" dirty="0"/>
                        <a:t> PROFIT ON SALES =       </a:t>
                      </a:r>
                      <a:r>
                        <a:rPr lang="en-ZA" sz="2400" b="0" u="sng" baseline="0" dirty="0"/>
                        <a:t>OPERATING PROFIT</a:t>
                      </a:r>
                      <a:r>
                        <a:rPr lang="en-ZA" sz="2400" b="0" u="none" baseline="0" dirty="0"/>
                        <a:t>   X   </a:t>
                      </a:r>
                      <a:r>
                        <a:rPr lang="en-ZA" sz="2400" b="0" u="sng" baseline="0" dirty="0"/>
                        <a:t>100</a:t>
                      </a:r>
                    </a:p>
                    <a:p>
                      <a:r>
                        <a:rPr lang="en-ZA" sz="2400" b="0" u="none" baseline="0" dirty="0"/>
                        <a:t>                                                                         SALES                    1</a:t>
                      </a:r>
                      <a:endParaRPr lang="en-ZA" sz="2400" b="0" u="none" dirty="0"/>
                    </a:p>
                  </a:txBody>
                  <a:tcPr marL="91439" marR="91439" marT="45654" marB="4565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39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0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charRg st="100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8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charRg st="148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3–</a:t>
            </a: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operating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Sales 			R540 000</a:t>
            </a:r>
          </a:p>
          <a:p>
            <a:pPr eaLnBrk="1" hangingPunct="1"/>
            <a:r>
              <a:rPr lang="en-ZA" altLang="x-none" dirty="0"/>
              <a:t>Gross Profit 		R270 000</a:t>
            </a:r>
          </a:p>
          <a:p>
            <a:pPr eaLnBrk="1" hangingPunct="1"/>
            <a:r>
              <a:rPr lang="en-ZA" altLang="x-none" dirty="0"/>
              <a:t>Operating profit	R120 000</a:t>
            </a:r>
          </a:p>
          <a:p>
            <a:pPr lvl="1" eaLnBrk="1" hangingPunct="1"/>
            <a:r>
              <a:rPr lang="en-ZA" altLang="x-none" dirty="0"/>
              <a:t>Gross profit expressed as % of Sales</a:t>
            </a:r>
          </a:p>
          <a:p>
            <a:pPr lvl="2" eaLnBrk="1" hangingPunct="1"/>
            <a:r>
              <a:rPr lang="en-ZA" altLang="x-none" dirty="0"/>
              <a:t> </a:t>
            </a:r>
            <a:r>
              <a:rPr lang="en-ZA" altLang="x-none" u="sng" dirty="0"/>
              <a:t>270 000 </a:t>
            </a:r>
            <a:r>
              <a:rPr lang="en-ZA" altLang="x-none" dirty="0"/>
              <a:t> x  </a:t>
            </a:r>
            <a:r>
              <a:rPr lang="en-ZA" altLang="x-none" u="sng" dirty="0"/>
              <a:t>100</a:t>
            </a:r>
            <a:r>
              <a:rPr lang="en-ZA" altLang="x-none" dirty="0"/>
              <a:t>  = 50%</a:t>
            </a:r>
          </a:p>
          <a:p>
            <a:pPr lvl="2" eaLnBrk="1" hangingPunct="1">
              <a:buNone/>
            </a:pPr>
            <a:r>
              <a:rPr lang="en-ZA" altLang="x-none" dirty="0"/>
              <a:t>    540 000        1</a:t>
            </a:r>
          </a:p>
          <a:p>
            <a:pPr lvl="2" eaLnBrk="1" hangingPunct="1">
              <a:buNone/>
            </a:pPr>
            <a:endParaRPr lang="en-ZA" altLang="x-none" dirty="0"/>
          </a:p>
          <a:p>
            <a:pPr lvl="1" eaLnBrk="1" hangingPunct="1"/>
            <a:r>
              <a:rPr lang="en-ZA" altLang="x-none" dirty="0"/>
              <a:t>Operating profit as a % of Sales</a:t>
            </a:r>
          </a:p>
          <a:p>
            <a:pPr lvl="2" eaLnBrk="1" hangingPunct="1"/>
            <a:r>
              <a:rPr lang="en-ZA" altLang="x-none" u="sng" dirty="0"/>
              <a:t>120 000 </a:t>
            </a:r>
            <a:r>
              <a:rPr lang="en-ZA" altLang="x-none" dirty="0"/>
              <a:t>  x  </a:t>
            </a:r>
            <a:r>
              <a:rPr lang="en-ZA" altLang="x-none" u="sng" dirty="0"/>
              <a:t>100</a:t>
            </a:r>
            <a:r>
              <a:rPr lang="en-ZA" altLang="x-none" dirty="0"/>
              <a:t>   =  22.2 %</a:t>
            </a:r>
          </a:p>
          <a:p>
            <a:pPr lvl="2" eaLnBrk="1" hangingPunct="1">
              <a:buNone/>
            </a:pPr>
            <a:r>
              <a:rPr lang="en-ZA" altLang="x-none" dirty="0"/>
              <a:t>    540 000        1</a:t>
            </a:r>
          </a:p>
          <a:p>
            <a:pPr lvl="1" eaLnBrk="1" hangingPunct="1"/>
            <a:endParaRPr lang="en-ZA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548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24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3–operating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5020"/>
            <a:ext cx="9144000" cy="606298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b="1" dirty="0">
                <a:solidFill>
                  <a:srgbClr val="FF0000"/>
                </a:solidFill>
              </a:rPr>
              <a:t>Comparison</a:t>
            </a:r>
            <a:r>
              <a:rPr lang="en-ZA" altLang="x-none" dirty="0"/>
              <a:t> of the % </a:t>
            </a:r>
            <a:r>
              <a:rPr lang="en-US" altLang="en-ZA" dirty="0"/>
              <a:t>Operating profit</a:t>
            </a:r>
            <a:r>
              <a:rPr lang="en-ZA" altLang="x-none" dirty="0"/>
              <a:t> on </a:t>
            </a:r>
            <a:r>
              <a:rPr lang="en-US" altLang="en-ZA" dirty="0"/>
              <a:t>S</a:t>
            </a:r>
            <a:r>
              <a:rPr lang="en-ZA" altLang="x-none" dirty="0"/>
              <a:t>ales from year to year will indicate a positive or negative trend</a:t>
            </a:r>
          </a:p>
          <a:p>
            <a:pPr eaLnBrk="1" hangingPunct="1"/>
            <a:r>
              <a:rPr lang="en-ZA" altLang="x-none" dirty="0"/>
              <a:t>The difference -/- 50% &amp; 22.2% represented the effect of operating expenses </a:t>
            </a:r>
            <a:r>
              <a:rPr lang="en-ZA" altLang="x-none" sz="2800" dirty="0"/>
              <a:t>(assume no OP income)</a:t>
            </a:r>
          </a:p>
          <a:p>
            <a:pPr lvl="1" eaLnBrk="1" hangingPunct="1"/>
            <a:r>
              <a:rPr lang="en-ZA" altLang="x-none" sz="2400" dirty="0"/>
              <a:t>Obvious Op expenses are high (almost half gross profit)</a:t>
            </a:r>
          </a:p>
          <a:p>
            <a:pPr lvl="1" eaLnBrk="1" hangingPunct="1"/>
            <a:r>
              <a:rPr lang="en-ZA" altLang="x-none" sz="2400" dirty="0"/>
              <a:t>May be irregularities in the administration </a:t>
            </a:r>
          </a:p>
          <a:p>
            <a:pPr lvl="1" eaLnBrk="1" hangingPunct="1"/>
            <a:r>
              <a:rPr lang="en-ZA" altLang="x-none" sz="2400" dirty="0"/>
              <a:t>Precautionary measures  - cut back on certain expenses</a:t>
            </a:r>
          </a:p>
          <a:p>
            <a:pPr lvl="1" eaLnBrk="1" hangingPunct="1"/>
            <a:r>
              <a:rPr lang="en-ZA" altLang="x-none" dirty="0"/>
              <a:t>An analysis of the comparison indicates:</a:t>
            </a:r>
          </a:p>
          <a:p>
            <a:pPr lvl="1" eaLnBrk="1" hangingPunct="1"/>
            <a:r>
              <a:rPr lang="en-ZA" altLang="x-none" dirty="0"/>
              <a:t>What % of Gross income is spent on OP expenses</a:t>
            </a:r>
          </a:p>
          <a:p>
            <a:pPr lvl="1" eaLnBrk="1" hangingPunct="1"/>
            <a:r>
              <a:rPr lang="en-ZA" altLang="x-none" dirty="0"/>
              <a:t>Whether the </a:t>
            </a:r>
            <a:r>
              <a:rPr lang="en-US" altLang="en-ZA" dirty="0"/>
              <a:t>business</a:t>
            </a:r>
            <a:r>
              <a:rPr lang="en-ZA" altLang="x-none" dirty="0"/>
              <a:t>is prospering or deteriorating</a:t>
            </a:r>
          </a:p>
          <a:p>
            <a:pPr lvl="1" eaLnBrk="1" hangingPunct="1"/>
            <a:r>
              <a:rPr lang="en-ZA" altLang="x-none" dirty="0"/>
              <a:t>How efficient diff policies are &amp; controlling of expenses</a:t>
            </a:r>
          </a:p>
          <a:p>
            <a:pPr lvl="1" eaLnBrk="1" hangingPunct="1"/>
            <a:endParaRPr lang="en-ZA" altLang="x-none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2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92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0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190" end="2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6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246" end="2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91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charRg st="291" end="3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47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347" end="3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88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charRg st="388" end="4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35" end="4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435" end="4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82" end="5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charRg st="482" end="5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4–operating expenses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  <a:p>
            <a:pPr eaLnBrk="1" hangingPunct="1"/>
            <a:r>
              <a:rPr lang="en-ZA" altLang="x-none" dirty="0"/>
              <a:t>Allows owner to compare from year to year or with competition</a:t>
            </a:r>
          </a:p>
          <a:p>
            <a:pPr eaLnBrk="1" hangingPunct="1"/>
            <a:r>
              <a:rPr lang="en-ZA" altLang="x-none" dirty="0"/>
              <a:t>He can determine whether</a:t>
            </a:r>
          </a:p>
          <a:p>
            <a:pPr lvl="1" eaLnBrk="1" hangingPunct="1"/>
            <a:r>
              <a:rPr lang="en-ZA" altLang="x-none" dirty="0"/>
              <a:t>expenses have remained constant in relation to sales </a:t>
            </a:r>
          </a:p>
          <a:p>
            <a:pPr lvl="1" eaLnBrk="1" hangingPunct="1"/>
            <a:r>
              <a:rPr lang="en-ZA" altLang="x-none" dirty="0"/>
              <a:t>he has efficiently controlled the operating expenses</a:t>
            </a:r>
          </a:p>
          <a:p>
            <a:pPr eaLnBrk="1" hangingPunct="1"/>
            <a:r>
              <a:rPr lang="en-ZA" altLang="x-none" dirty="0"/>
              <a:t>Operating expenses expressed as a % of Sales:</a:t>
            </a:r>
          </a:p>
          <a:p>
            <a:pPr lvl="1" eaLnBrk="1" hangingPunct="1"/>
            <a:r>
              <a:rPr lang="en-ZA" altLang="x-none" dirty="0"/>
              <a:t>  </a:t>
            </a:r>
            <a:r>
              <a:rPr lang="en-ZA" altLang="x-none" u="sng" dirty="0"/>
              <a:t>20 000</a:t>
            </a:r>
            <a:r>
              <a:rPr lang="en-ZA" altLang="x-none" dirty="0"/>
              <a:t>   x  </a:t>
            </a:r>
            <a:r>
              <a:rPr lang="en-ZA" altLang="x-none" u="sng" dirty="0"/>
              <a:t>100</a:t>
            </a:r>
            <a:r>
              <a:rPr lang="en-ZA" altLang="x-none" dirty="0"/>
              <a:t>  =  5%</a:t>
            </a:r>
          </a:p>
          <a:p>
            <a:pPr lvl="1" eaLnBrk="1" hangingPunct="1">
              <a:buNone/>
            </a:pPr>
            <a:r>
              <a:rPr lang="en-ZA" altLang="x-none" dirty="0"/>
              <a:t>   400 000         1</a:t>
            </a:r>
          </a:p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3" y="1357313"/>
          <a:ext cx="8715375" cy="118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ZA" sz="2400" dirty="0"/>
                        <a:t>OPERATING</a:t>
                      </a:r>
                      <a:r>
                        <a:rPr lang="en-ZA" sz="2400" baseline="0" dirty="0"/>
                        <a:t> EXPENSES ON SALES = </a:t>
                      </a:r>
                      <a:r>
                        <a:rPr lang="en-ZA" sz="2400" b="0" u="sng" baseline="0" dirty="0"/>
                        <a:t>OPERATING EXPENSES</a:t>
                      </a:r>
                      <a:r>
                        <a:rPr lang="en-ZA" sz="2400" b="0" u="none" baseline="0" dirty="0"/>
                        <a:t> X  </a:t>
                      </a:r>
                      <a:r>
                        <a:rPr lang="en-ZA" sz="2400" b="0" u="sng" baseline="0" dirty="0"/>
                        <a:t>100</a:t>
                      </a:r>
                    </a:p>
                    <a:p>
                      <a:r>
                        <a:rPr lang="en-ZA" sz="2400" b="0" u="none" baseline="0" dirty="0"/>
                        <a:t>                                                                         SALES                       1</a:t>
                      </a:r>
                      <a:endParaRPr lang="en-ZA" sz="2400" b="0" u="none" dirty="0"/>
                    </a:p>
                  </a:txBody>
                  <a:tcPr marL="91439" marR="91439" marT="45654" marB="4565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4–operating expenses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8929688" cy="578643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If indicator fluctuates from year to year </a:t>
            </a:r>
          </a:p>
          <a:p>
            <a:pPr lvl="1" eaLnBrk="1" hangingPunct="1"/>
            <a:r>
              <a:rPr lang="en-ZA" altLang="x-none" dirty="0"/>
              <a:t>Control over expenses will need to be tightened</a:t>
            </a:r>
          </a:p>
          <a:p>
            <a:pPr eaLnBrk="1" hangingPunct="1"/>
            <a:endParaRPr lang="en-ZA" altLang="x-none" dirty="0"/>
          </a:p>
          <a:p>
            <a:pPr eaLnBrk="1" hangingPunct="1"/>
            <a:r>
              <a:rPr lang="en-ZA" altLang="x-none" dirty="0"/>
              <a:t>OP expenses – further analysed </a:t>
            </a:r>
          </a:p>
          <a:p>
            <a:pPr lvl="1" eaLnBrk="1" hangingPunct="1"/>
            <a:r>
              <a:rPr lang="en-ZA" altLang="x-none" dirty="0"/>
              <a:t>E.g. Bad debts expressed as a % of sales may be:</a:t>
            </a:r>
          </a:p>
          <a:p>
            <a:pPr lvl="1" eaLnBrk="1" hangingPunct="1"/>
            <a:r>
              <a:rPr lang="en-ZA" altLang="x-none" dirty="0"/>
              <a:t>    </a:t>
            </a:r>
            <a:r>
              <a:rPr lang="en-ZA" altLang="x-none" u="sng" dirty="0"/>
              <a:t>2 000 </a:t>
            </a:r>
            <a:r>
              <a:rPr lang="en-ZA" altLang="x-none" dirty="0"/>
              <a:t>  x  </a:t>
            </a:r>
            <a:r>
              <a:rPr lang="en-ZA" altLang="x-none" u="sng" dirty="0"/>
              <a:t>100</a:t>
            </a:r>
            <a:r>
              <a:rPr lang="en-ZA" altLang="x-none" dirty="0"/>
              <a:t>  = 0.5%</a:t>
            </a:r>
          </a:p>
          <a:p>
            <a:pPr lvl="1" eaLnBrk="1" hangingPunct="1">
              <a:buNone/>
            </a:pPr>
            <a:r>
              <a:rPr lang="en-ZA" altLang="x-none" dirty="0"/>
              <a:t>    400 000       1</a:t>
            </a:r>
          </a:p>
          <a:p>
            <a:pPr lvl="1" eaLnBrk="1" hangingPunct="1"/>
            <a:r>
              <a:rPr lang="en-ZA" altLang="x-none" dirty="0"/>
              <a:t>If 1% is taken as standard measure of bad debts</a:t>
            </a:r>
          </a:p>
          <a:p>
            <a:pPr lvl="3" eaLnBrk="1" hangingPunct="1"/>
            <a:r>
              <a:rPr lang="en-ZA" altLang="x-none" sz="2400" dirty="0"/>
              <a:t>Owner can use this comparison to determine whether the credit policy/screening policy of debtors is adequate</a:t>
            </a:r>
          </a:p>
          <a:p>
            <a:pPr lvl="3" eaLnBrk="1" hangingPunct="1"/>
            <a:endParaRPr lang="en-ZA" altLang="x-none" dirty="0"/>
          </a:p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4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5–</a:t>
            </a:r>
            <a:r>
              <a:rPr kumimoji="0" lang="en-ZA" sz="44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net profit </a:t>
            </a:r>
            <a:r>
              <a:rPr kumimoji="0" lang="en-ZA" sz="4400" b="1" i="0" u="none" strike="noStrike" kern="1200" cap="all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on</a:t>
            </a:r>
            <a:r>
              <a:rPr kumimoji="0" lang="en-ZA" sz="44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  <a:p>
            <a:pPr eaLnBrk="1" hangingPunct="1"/>
            <a:r>
              <a:rPr lang="en-ZA" altLang="x-none" dirty="0"/>
              <a:t>Net profit = All income – all expenses</a:t>
            </a:r>
          </a:p>
          <a:p>
            <a:pPr lvl="1" eaLnBrk="1" hangingPunct="1"/>
            <a:r>
              <a:rPr lang="en-ZA" altLang="x-none" dirty="0"/>
              <a:t>OP Profit  +  Interest income  -  Interest expense</a:t>
            </a:r>
          </a:p>
          <a:p>
            <a:pPr lvl="1" eaLnBrk="1" hangingPunct="1"/>
            <a:r>
              <a:rPr lang="en-ZA" altLang="x-none" dirty="0"/>
              <a:t> = bottom line</a:t>
            </a:r>
          </a:p>
          <a:p>
            <a:pPr eaLnBrk="1" hangingPunct="1"/>
            <a:r>
              <a:rPr lang="en-ZA" altLang="x-none" dirty="0"/>
              <a:t>This indicator gives an indication of operating efficiency</a:t>
            </a:r>
          </a:p>
          <a:p>
            <a:pPr lvl="1" eaLnBrk="1" hangingPunct="1"/>
            <a:r>
              <a:rPr lang="en-ZA" altLang="x-none" dirty="0"/>
              <a:t>O</a:t>
            </a:r>
            <a:r>
              <a:rPr lang="en-US" altLang="en-ZA" dirty="0"/>
              <a:t>perating</a:t>
            </a:r>
            <a:r>
              <a:rPr lang="en-ZA" altLang="x-none" dirty="0"/>
              <a:t> Profit can</a:t>
            </a:r>
            <a:r>
              <a:rPr lang="en-US" altLang="en-ZA" dirty="0"/>
              <a:t>'</a:t>
            </a:r>
            <a:r>
              <a:rPr lang="en-ZA" altLang="x-none" dirty="0"/>
              <a:t>t indicate operating efficiency as financing &amp; investing activities are not taken into account</a:t>
            </a:r>
          </a:p>
          <a:p>
            <a:pPr eaLnBrk="1" hangingPunct="1"/>
            <a:endParaRPr lang="en-ZA" altLang="x-none" dirty="0"/>
          </a:p>
          <a:p>
            <a:pPr eaLnBrk="1" hangingPunct="1"/>
            <a:endParaRPr lang="en-ZA" alt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3" y="1357313"/>
          <a:ext cx="8715375" cy="82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ZA" sz="2400" baseline="0" dirty="0"/>
                        <a:t>NET PROFIT ON SALES =                     </a:t>
                      </a:r>
                      <a:r>
                        <a:rPr lang="en-ZA" sz="2400" b="0" u="sng" baseline="0" dirty="0"/>
                        <a:t>NET PROFIT</a:t>
                      </a:r>
                      <a:r>
                        <a:rPr lang="en-ZA" sz="2400" b="0" u="none" baseline="0" dirty="0"/>
                        <a:t>   X   </a:t>
                      </a:r>
                      <a:r>
                        <a:rPr lang="en-ZA" sz="2400" b="0" u="sng" baseline="0" dirty="0"/>
                        <a:t>100</a:t>
                      </a:r>
                    </a:p>
                    <a:p>
                      <a:r>
                        <a:rPr lang="en-ZA" sz="2400" b="0" u="none" baseline="0" dirty="0"/>
                        <a:t>                                                                 SALES                 1</a:t>
                      </a:r>
                      <a:endParaRPr lang="en-ZA" sz="2400" b="0" u="none" dirty="0"/>
                    </a:p>
                  </a:txBody>
                  <a:tcPr marL="91439" marR="91439" marT="45654" marB="4565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6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166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4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5–net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92931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sz="2000" dirty="0"/>
              <a:t>This indicator is limited in applicability in analysing results</a:t>
            </a:r>
            <a:endParaRPr lang="en-ZA" altLang="x-none" dirty="0"/>
          </a:p>
          <a:p>
            <a:pPr lvl="1" eaLnBrk="1" hangingPunct="1"/>
            <a:r>
              <a:rPr lang="en-ZA" altLang="x-none" dirty="0"/>
              <a:t>HOWEVER – it may be used to compare bottom-line profitability from year to year &amp; with competitors</a:t>
            </a:r>
          </a:p>
          <a:p>
            <a:pPr eaLnBrk="1" hangingPunct="1"/>
            <a:r>
              <a:rPr lang="en-ZA" altLang="x-none" dirty="0"/>
              <a:t>Diff</a:t>
            </a:r>
            <a:r>
              <a:rPr lang="en-US" altLang="en-ZA" dirty="0"/>
              <a:t>erence:</a:t>
            </a:r>
            <a:r>
              <a:rPr lang="en-ZA" altLang="x-none" dirty="0"/>
              <a:t> O</a:t>
            </a:r>
            <a:r>
              <a:rPr lang="en-US" altLang="en-ZA" dirty="0"/>
              <a:t>perating </a:t>
            </a:r>
            <a:r>
              <a:rPr lang="en-ZA" altLang="x-none" dirty="0"/>
              <a:t>P</a:t>
            </a:r>
            <a:r>
              <a:rPr lang="en-US" altLang="en-ZA" dirty="0"/>
              <a:t>rofit</a:t>
            </a:r>
            <a:r>
              <a:rPr lang="en-ZA" altLang="x-none" dirty="0"/>
              <a:t> on sales &amp; N</a:t>
            </a:r>
            <a:r>
              <a:rPr lang="en-US" altLang="en-ZA" dirty="0"/>
              <a:t>et </a:t>
            </a:r>
            <a:r>
              <a:rPr lang="en-ZA" altLang="x-none" dirty="0"/>
              <a:t>P</a:t>
            </a:r>
            <a:r>
              <a:rPr lang="en-US" altLang="en-ZA" dirty="0"/>
              <a:t>rofit</a:t>
            </a:r>
            <a:r>
              <a:rPr lang="en-ZA" altLang="x-none" dirty="0"/>
              <a:t> on sales </a:t>
            </a:r>
          </a:p>
          <a:p>
            <a:pPr lvl="1" eaLnBrk="1" hangingPunct="1"/>
            <a:r>
              <a:rPr lang="en-ZA" altLang="x-none" dirty="0"/>
              <a:t>is the influence of financing &amp; investing activities have on the final profit</a:t>
            </a:r>
          </a:p>
          <a:p>
            <a:pPr eaLnBrk="1" hangingPunct="1"/>
            <a:r>
              <a:rPr lang="en-ZA" altLang="x-none" dirty="0"/>
              <a:t>Consider the following figures:</a:t>
            </a:r>
          </a:p>
          <a:p>
            <a:pPr eaLnBrk="1" hangingPunct="1">
              <a:buNone/>
            </a:pPr>
            <a:r>
              <a:rPr lang="en-ZA" altLang="x-none" sz="2800" dirty="0"/>
              <a:t>    Sales 	R540 000    Operating Profit  R120 000</a:t>
            </a:r>
          </a:p>
          <a:p>
            <a:pPr eaLnBrk="1" hangingPunct="1">
              <a:buNone/>
            </a:pPr>
            <a:r>
              <a:rPr lang="en-ZA" altLang="x-none" sz="2800" dirty="0"/>
              <a:t>    Interest Income R  15 000 Interest Expense R  45 000</a:t>
            </a:r>
          </a:p>
          <a:p>
            <a:pPr eaLnBrk="1" hangingPunct="1">
              <a:buNone/>
            </a:pPr>
            <a:r>
              <a:rPr lang="en-ZA" altLang="x-none" sz="2800" dirty="0"/>
              <a:t>    Net Profit           R  90 000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163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9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99" end="2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77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charRg st="277" end="3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9" end="3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309" end="3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60" end="4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charRg st="360" end="4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0" end="4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420" end="4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4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5–net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92931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Net profit expressed as a % of sales is:</a:t>
            </a:r>
          </a:p>
          <a:p>
            <a:pPr lvl="1" eaLnBrk="1" hangingPunct="1">
              <a:buNone/>
            </a:pPr>
            <a:r>
              <a:rPr lang="en-ZA" altLang="x-none" u="sng" dirty="0"/>
              <a:t>  90 000</a:t>
            </a:r>
            <a:r>
              <a:rPr lang="en-ZA" altLang="x-none" dirty="0"/>
              <a:t>  x  </a:t>
            </a:r>
            <a:r>
              <a:rPr lang="en-ZA" altLang="x-none" u="sng" dirty="0"/>
              <a:t>100</a:t>
            </a:r>
            <a:r>
              <a:rPr lang="en-ZA" altLang="x-none" dirty="0"/>
              <a:t>  =  16.7%</a:t>
            </a:r>
          </a:p>
          <a:p>
            <a:pPr lvl="1" eaLnBrk="1" hangingPunct="1">
              <a:buNone/>
            </a:pPr>
            <a:r>
              <a:rPr lang="en-ZA" altLang="x-none" dirty="0"/>
              <a:t>540 000        1</a:t>
            </a:r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/>
            <a:r>
              <a:rPr lang="en-ZA" altLang="x-none" dirty="0"/>
              <a:t>Owner earns 16.7 cents for every R1 sales</a:t>
            </a:r>
          </a:p>
          <a:p>
            <a:pPr lvl="1" eaLnBrk="1" hangingPunct="1"/>
            <a:r>
              <a:rPr lang="en-ZA" altLang="x-none" dirty="0"/>
              <a:t>NP &amp; OP differ by R30 000 = Investing – financing</a:t>
            </a:r>
          </a:p>
          <a:p>
            <a:pPr lvl="1" eaLnBrk="1" hangingPunct="1"/>
            <a:r>
              <a:rPr lang="en-ZA" altLang="x-none" dirty="0"/>
              <a:t>Comparison indicates the influence of interest income &amp; interest expense on final profit</a:t>
            </a:r>
          </a:p>
          <a:p>
            <a:pPr lvl="1" eaLnBrk="1" hangingPunct="1"/>
            <a:r>
              <a:rPr lang="en-ZA" altLang="x-none" dirty="0"/>
              <a:t>Compare the NP on sales with previous years or competitors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3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88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7375"/>
            <a:ext cx="8686800" cy="4222750"/>
          </a:xfrm>
        </p:spPr>
        <p:txBody>
          <a:bodyPr vert="horz" wrap="square" lIns="91440" tIns="45720" rIns="91440" bIns="45720" anchor="t">
            <a:normAutofit fontScale="92500"/>
          </a:bodyPr>
          <a:lstStyle/>
          <a:p>
            <a:pPr eaLnBrk="1" hangingPunct="1"/>
            <a:r>
              <a:rPr lang="en-ZA" altLang="x-none" dirty="0"/>
              <a:t> Financial Statements are prepared with a major purpose:</a:t>
            </a:r>
          </a:p>
          <a:p>
            <a:pPr lvl="1" eaLnBrk="1" hangingPunct="1"/>
            <a:r>
              <a:rPr lang="en-ZA" altLang="x-none" sz="3200" dirty="0"/>
              <a:t>To provide information</a:t>
            </a:r>
          </a:p>
          <a:p>
            <a:pPr lvl="1" eaLnBrk="1" hangingPunct="1"/>
            <a:r>
              <a:rPr lang="en-ZA" altLang="x-none" sz="3200" dirty="0"/>
              <a:t>That enables owners &amp; other stakeholders</a:t>
            </a:r>
          </a:p>
          <a:p>
            <a:pPr lvl="1" eaLnBrk="1" hangingPunct="1"/>
            <a:r>
              <a:rPr lang="en-ZA" altLang="x-none" sz="3200" dirty="0"/>
              <a:t>To assess the performance of the business</a:t>
            </a:r>
          </a:p>
          <a:p>
            <a:pPr lvl="1" eaLnBrk="1" hangingPunct="1"/>
            <a:r>
              <a:rPr lang="en-ZA" altLang="x-none" sz="3200" dirty="0"/>
              <a:t>To make appropriate decisions based on that information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3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75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4 main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3"/>
            <a:ext cx="8991600" cy="5303838"/>
          </a:xfr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None/>
              <a:defRPr/>
            </a:pPr>
            <a:r>
              <a:rPr kumimoji="0" lang="en-ZA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inspecting financial statements the readers will be interested in answering these 4 questions: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business profitable?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Char char=""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</a:t>
            </a:r>
            <a:r>
              <a:rPr kumimoji="0" lang="en-US" altLang="en-ZA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 </a:t>
            </a: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able to make a good profit each year 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Char char=""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well are the expenses controlled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business earning a good return for the owners?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Char char=""/>
              <a:defRPr/>
            </a:pPr>
            <a:r>
              <a:rPr kumimoji="0" 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</a:t>
            </a:r>
            <a:r>
              <a:rPr kumimoji="0" lang="en-US" alt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</a:t>
            </a:r>
            <a:r>
              <a:rPr kumimoji="0" 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good investment for the owners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anose="05020102010507070707"/>
              <a:buChar char=""/>
              <a:defRPr/>
            </a:pPr>
            <a:r>
              <a:rPr kumimoji="0" 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could they earn a better return in another </a:t>
            </a:r>
            <a:r>
              <a:rPr kumimoji="0" lang="en-US" alt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</a:t>
            </a:r>
            <a:r>
              <a:rPr kumimoji="0" 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26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126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75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2" end="2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charRg st="212" end="2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6" end="3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266" end="3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10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charRg st="310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207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4 main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0725"/>
            <a:ext cx="8991600" cy="6137275"/>
          </a:xfrm>
        </p:spPr>
        <p:txBody>
          <a:bodyPr vert="horz" wrap="square" lIns="91440" tIns="45720" rIns="91440" bIns="45720" anchor="t"/>
          <a:lstStyle/>
          <a:p>
            <a:pPr marL="514350" indent="-514350" eaLnBrk="1" hangingPunct="1">
              <a:buFont typeface="Wingdings 2" panose="05020102010507070707" pitchFamily="18" charset="2"/>
              <a:buAutoNum type="arabicPeriod" startAt="3"/>
            </a:pPr>
            <a:r>
              <a:rPr lang="en-ZA" altLang="x-none" dirty="0"/>
              <a:t>I</a:t>
            </a:r>
            <a:r>
              <a:rPr lang="en-ZA" altLang="x-none" b="1" dirty="0"/>
              <a:t>s the business solvent?</a:t>
            </a:r>
          </a:p>
          <a:p>
            <a:pPr marL="914400" lvl="1" indent="-514350" eaLnBrk="1" hangingPunct="1"/>
            <a:r>
              <a:rPr lang="en-ZA" altLang="x-none" sz="2400" dirty="0"/>
              <a:t>Can the </a:t>
            </a:r>
            <a:r>
              <a:rPr lang="en-US" altLang="en-ZA" sz="2400" dirty="0"/>
              <a:t>business</a:t>
            </a:r>
            <a:r>
              <a:rPr lang="en-ZA" altLang="x-none" sz="2400" dirty="0"/>
              <a:t> comfortably pay off all its debts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eriod" startAt="4"/>
            </a:pPr>
            <a:r>
              <a:rPr lang="en-ZA" altLang="x-none" b="1" dirty="0"/>
              <a:t>Is the business liquid?</a:t>
            </a:r>
          </a:p>
          <a:p>
            <a:pPr marL="914400" lvl="1" indent="-514350" eaLnBrk="1" hangingPunct="1"/>
            <a:r>
              <a:rPr lang="en-ZA" altLang="x-none" dirty="0"/>
              <a:t>Can the </a:t>
            </a:r>
            <a:r>
              <a:rPr lang="en-US" altLang="en-ZA" dirty="0"/>
              <a:t>business</a:t>
            </a:r>
            <a:r>
              <a:rPr lang="en-ZA" altLang="x-none" dirty="0"/>
              <a:t> comfortably pay off its debts immediately </a:t>
            </a:r>
          </a:p>
          <a:p>
            <a:pPr marL="514350" indent="-514350" eaLnBrk="1" hangingPunct="1"/>
            <a:r>
              <a:rPr lang="en-ZA" altLang="x-none" dirty="0"/>
              <a:t>After considering these – 2 further questions as to whether the </a:t>
            </a:r>
            <a:r>
              <a:rPr lang="en-US" altLang="en-ZA" dirty="0"/>
              <a:t>business</a:t>
            </a:r>
            <a:r>
              <a:rPr lang="en-ZA" altLang="x-none" dirty="0"/>
              <a:t> is sustainable in the future:</a:t>
            </a:r>
          </a:p>
          <a:p>
            <a:pPr marL="514350" indent="-514350" eaLnBrk="1" hangingPunct="1">
              <a:buFont typeface="Franklin Gothic Medium" panose="020B0603020102020204" pitchFamily="34" charset="0"/>
              <a:buAutoNum type="arabicPeriod"/>
            </a:pPr>
            <a:r>
              <a:rPr lang="en-ZA" altLang="x-none" b="1" dirty="0"/>
              <a:t>Does the </a:t>
            </a:r>
            <a:r>
              <a:rPr lang="en-US" altLang="en-ZA" b="1" dirty="0"/>
              <a:t>business</a:t>
            </a:r>
            <a:r>
              <a:rPr lang="en-ZA" altLang="x-none" b="1" dirty="0"/>
              <a:t> exercise good internal control?</a:t>
            </a:r>
          </a:p>
          <a:p>
            <a:pPr marL="514350" indent="-514350" eaLnBrk="1" hangingPunct="1">
              <a:buFont typeface="Franklin Gothic Medium" panose="020B0603020102020204" pitchFamily="34" charset="0"/>
              <a:buAutoNum type="arabicPeriod"/>
            </a:pPr>
            <a:r>
              <a:rPr lang="en-ZA" altLang="x-none" b="1" dirty="0"/>
              <a:t>Does the </a:t>
            </a:r>
            <a:r>
              <a:rPr lang="en-US" altLang="en-ZA" b="1" dirty="0"/>
              <a:t>business</a:t>
            </a:r>
            <a:r>
              <a:rPr lang="en-ZA" altLang="x-none" b="1" dirty="0"/>
              <a:t> exercise responsible citizenship?</a:t>
            </a:r>
          </a:p>
          <a:p>
            <a:pPr marL="514350" indent="-514350" eaLnBrk="1" hangingPunct="1">
              <a:buNone/>
            </a:pPr>
            <a:endParaRPr lang="en-ZA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25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1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71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5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95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0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charRg st="150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8" end="2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248" end="2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93" end="3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charRg st="293" end="3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USING ABSOLUTE FIGURES IS NOT RELIABLE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4438"/>
            <a:ext cx="8686800" cy="564356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When analysing FIN</a:t>
            </a:r>
            <a:r>
              <a:rPr lang="en-US" altLang="en-ZA" dirty="0"/>
              <a:t>ANCIAL</a:t>
            </a:r>
            <a:r>
              <a:rPr lang="en-ZA" altLang="x-none" dirty="0"/>
              <a:t> Statements</a:t>
            </a:r>
          </a:p>
          <a:p>
            <a:pPr lvl="1" eaLnBrk="1" hangingPunct="1"/>
            <a:r>
              <a:rPr lang="en-ZA" altLang="x-none" dirty="0"/>
              <a:t>NOT desirable to merely consider the absolute figures contained in the F</a:t>
            </a:r>
            <a:r>
              <a:rPr lang="en-US" altLang="en-ZA" dirty="0"/>
              <a:t>inancial</a:t>
            </a:r>
            <a:r>
              <a:rPr lang="en-ZA" altLang="x-none" dirty="0"/>
              <a:t> Statements</a:t>
            </a:r>
          </a:p>
          <a:p>
            <a:pPr eaLnBrk="1" hangingPunct="1"/>
            <a:r>
              <a:rPr lang="en-ZA" altLang="x-none" dirty="0"/>
              <a:t>E.G. Can’t asses</a:t>
            </a:r>
            <a:r>
              <a:rPr lang="en-US" altLang="en-ZA" dirty="0"/>
              <a:t>s</a:t>
            </a:r>
            <a:r>
              <a:rPr lang="en-ZA" altLang="x-none" dirty="0"/>
              <a:t> if R50 000 is good or bad</a:t>
            </a:r>
          </a:p>
          <a:p>
            <a:pPr lvl="1" eaLnBrk="1" hangingPunct="1"/>
            <a:r>
              <a:rPr lang="en-ZA" altLang="x-none" dirty="0"/>
              <a:t>Unless it can be related to some other figure</a:t>
            </a:r>
          </a:p>
          <a:p>
            <a:pPr lvl="2" eaLnBrk="1" hangingPunct="1"/>
            <a:r>
              <a:rPr lang="en-ZA" altLang="x-none" dirty="0"/>
              <a:t>Such as amount of capital invested by owners</a:t>
            </a:r>
          </a:p>
          <a:p>
            <a:pPr lvl="1" eaLnBrk="1" hangingPunct="1"/>
            <a:r>
              <a:rPr lang="en-ZA" altLang="x-none" dirty="0"/>
              <a:t>If capital invested was R100 000 then R50 000 net profit is good</a:t>
            </a:r>
          </a:p>
          <a:p>
            <a:pPr lvl="1" eaLnBrk="1" hangingPunct="1"/>
            <a:r>
              <a:rPr lang="en-ZA" altLang="x-none" dirty="0"/>
              <a:t>If capital invested was R1 000 000 then R50 000 net profit is not satisfactory</a:t>
            </a:r>
          </a:p>
          <a:p>
            <a:pPr lvl="1" eaLnBrk="1" hangingPunct="1"/>
            <a:r>
              <a:rPr lang="en-US" altLang="en-ZA" dirty="0">
                <a:solidFill>
                  <a:srgbClr val="FF0000"/>
                </a:solidFill>
              </a:rPr>
              <a:t>COMPARISON makes amounts meaningful :)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30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6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116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9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59" end="2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05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charRg st="205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0" end="3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250" end="3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15" end="3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charRg st="315" end="3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85859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8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Interpretation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554163"/>
            <a:ext cx="8848725" cy="530383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Indicators 1-5 are for calculating </a:t>
            </a:r>
            <a:r>
              <a:rPr lang="en-ZA" altLang="x-none" b="1" dirty="0">
                <a:solidFill>
                  <a:srgbClr val="FF0000"/>
                </a:solidFill>
              </a:rPr>
              <a:t>profitability &amp; efficiency</a:t>
            </a:r>
          </a:p>
          <a:p>
            <a:pPr eaLnBrk="1" hangingPunct="1"/>
            <a:r>
              <a:rPr lang="en-ZA" altLang="x-none" dirty="0"/>
              <a:t>Once the indicator has been calculated they need to be interpreted by comparing 1 or more:</a:t>
            </a:r>
          </a:p>
          <a:p>
            <a:pPr lvl="1" eaLnBrk="1" hangingPunct="1"/>
            <a:r>
              <a:rPr lang="en-ZA" altLang="x-none" dirty="0"/>
              <a:t>Indicators from previous year</a:t>
            </a:r>
          </a:p>
          <a:p>
            <a:pPr lvl="1" eaLnBrk="1" hangingPunct="1"/>
            <a:r>
              <a:rPr lang="en-ZA" altLang="x-none" dirty="0"/>
              <a:t>Indicators of competitors</a:t>
            </a:r>
          </a:p>
          <a:p>
            <a:pPr lvl="1" eaLnBrk="1" hangingPunct="1"/>
            <a:r>
              <a:rPr lang="en-ZA" altLang="x-none" dirty="0"/>
              <a:t>Alternative course of action</a:t>
            </a:r>
          </a:p>
          <a:p>
            <a:pPr lvl="1" eaLnBrk="1" hangingPunct="1"/>
            <a:r>
              <a:rPr lang="en-ZA" altLang="x-none" dirty="0"/>
              <a:t>Some desired aim or objective</a:t>
            </a:r>
          </a:p>
          <a:p>
            <a:pPr marL="457200" lvl="1" indent="0" eaLnBrk="1" hangingPunct="1">
              <a:buNone/>
            </a:pPr>
            <a:endParaRPr lang="en-ZA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5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05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2954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1–</a:t>
            </a:r>
            <a:r>
              <a:rPr kumimoji="0" lang="en-ZA" sz="4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Gross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Gross profit = amt by which sales exceeds cost of sales for a specific period</a:t>
            </a:r>
          </a:p>
          <a:p>
            <a:pPr eaLnBrk="1" hangingPunct="1"/>
            <a:r>
              <a:rPr lang="en-ZA" altLang="x-none" dirty="0"/>
              <a:t>GP % depends on B</a:t>
            </a:r>
            <a:r>
              <a:rPr lang="en-US" altLang="en-ZA" dirty="0"/>
              <a:t>usiness</a:t>
            </a:r>
            <a:r>
              <a:rPr lang="en-ZA" altLang="x-none" dirty="0"/>
              <a:t> activities &amp; policy</a:t>
            </a:r>
          </a:p>
          <a:p>
            <a:pPr eaLnBrk="1" hangingPunct="1"/>
            <a:r>
              <a:rPr lang="en-ZA" altLang="x-none" dirty="0"/>
              <a:t>E.G. If the gross profit is R750 &amp; SP is R3750 calculate the %:</a:t>
            </a:r>
          </a:p>
          <a:p>
            <a:pPr lvl="1" eaLnBrk="1" hangingPunct="1"/>
            <a:r>
              <a:rPr lang="en-ZA" altLang="x-none" dirty="0"/>
              <a:t>         </a:t>
            </a:r>
            <a:r>
              <a:rPr lang="en-ZA" altLang="x-none" u="sng" dirty="0"/>
              <a:t>750</a:t>
            </a:r>
            <a:r>
              <a:rPr lang="en-ZA" altLang="x-none" dirty="0"/>
              <a:t>  x </a:t>
            </a:r>
            <a:r>
              <a:rPr lang="en-ZA" altLang="x-none" u="sng" dirty="0"/>
              <a:t>100</a:t>
            </a:r>
            <a:r>
              <a:rPr lang="en-ZA" altLang="x-none" dirty="0"/>
              <a:t>  = 20%</a:t>
            </a:r>
          </a:p>
          <a:p>
            <a:pPr lvl="1" eaLnBrk="1" hangingPunct="1">
              <a:buNone/>
            </a:pPr>
            <a:r>
              <a:rPr lang="en-ZA" altLang="x-none" dirty="0"/>
              <a:t>           3750      1     </a:t>
            </a:r>
          </a:p>
          <a:p>
            <a:pPr eaLnBrk="1" hangingPunct="1"/>
            <a:r>
              <a:rPr lang="en-ZA" altLang="x-none" dirty="0"/>
              <a:t>If this profit mark up on sales is maintained on all sales the same %will be obtained on final figures from the Income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8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78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8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118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82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82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09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charRg st="209" end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37" end="3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charRg st="237" end="3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2954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1–</a:t>
            </a:r>
            <a:r>
              <a:rPr kumimoji="0" lang="en-ZA" sz="4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Gross profit on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If Sales for the year was R900 000 and the gross profit was R180 000 what would the gross profit expressed as a % of sales be?</a:t>
            </a:r>
          </a:p>
          <a:p>
            <a:pPr lvl="1" eaLnBrk="1" hangingPunct="1"/>
            <a:r>
              <a:rPr lang="en-ZA" altLang="x-none" dirty="0"/>
              <a:t>     </a:t>
            </a:r>
            <a:r>
              <a:rPr lang="en-ZA" altLang="x-none" u="sng" dirty="0"/>
              <a:t>180 000</a:t>
            </a:r>
            <a:r>
              <a:rPr lang="en-ZA" altLang="x-none" dirty="0"/>
              <a:t>   x   </a:t>
            </a:r>
            <a:r>
              <a:rPr lang="en-ZA" altLang="x-none" u="sng" dirty="0"/>
              <a:t>100</a:t>
            </a:r>
            <a:r>
              <a:rPr lang="en-ZA" altLang="x-none" dirty="0"/>
              <a:t>  = 20%</a:t>
            </a:r>
          </a:p>
          <a:p>
            <a:pPr lvl="1" eaLnBrk="1" hangingPunct="1">
              <a:buNone/>
            </a:pPr>
            <a:r>
              <a:rPr lang="en-ZA" altLang="x-none" dirty="0"/>
              <a:t>        900 000          1  </a:t>
            </a:r>
          </a:p>
          <a:p>
            <a:pPr lvl="1" eaLnBrk="1" hangingPunct="1">
              <a:buNone/>
            </a:pPr>
            <a:endParaRPr lang="en-ZA" altLang="x-none" dirty="0"/>
          </a:p>
          <a:p>
            <a:pPr lvl="1" eaLnBrk="1" hangingPunct="1">
              <a:buNone/>
            </a:pPr>
            <a:endParaRPr lang="en-ZA" alt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848961"/>
              </p:ext>
            </p:extLst>
          </p:nvPr>
        </p:nvGraphicFramePr>
        <p:xfrm>
          <a:off x="428625" y="4071938"/>
          <a:ext cx="850106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r>
                        <a:rPr lang="en-ZA" sz="2800" dirty="0"/>
                        <a:t>GROSS</a:t>
                      </a:r>
                      <a:r>
                        <a:rPr lang="en-ZA" sz="2800" baseline="0" dirty="0"/>
                        <a:t> PROFIT ON SALES    =   </a:t>
                      </a:r>
                      <a:r>
                        <a:rPr lang="en-ZA" sz="2800" b="0" u="sng" baseline="0" dirty="0"/>
                        <a:t>GROSS PROFIT</a:t>
                      </a:r>
                      <a:r>
                        <a:rPr lang="en-ZA" sz="2800" b="0" baseline="0" dirty="0"/>
                        <a:t>   X </a:t>
                      </a:r>
                      <a:r>
                        <a:rPr lang="en-ZA" sz="2800" b="0" u="sng" baseline="0" dirty="0"/>
                        <a:t>100</a:t>
                      </a:r>
                      <a:r>
                        <a:rPr lang="en-ZA" sz="2800" b="0" baseline="0" dirty="0"/>
                        <a:t> </a:t>
                      </a:r>
                    </a:p>
                    <a:p>
                      <a:r>
                        <a:rPr lang="en-ZA" sz="2800" b="0" baseline="0" dirty="0"/>
                        <a:t>                                                            SALES          1</a:t>
                      </a:r>
                    </a:p>
                    <a:p>
                      <a:endParaRPr lang="en-ZA" sz="2800" baseline="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2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INDICATOR 2</a:t>
            </a:r>
            <a:r>
              <a:rPr kumimoji="0" lang="en-ZA" sz="40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–</a:t>
            </a:r>
            <a:r>
              <a:rPr kumimoji="0" lang="en-Z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Gross profit on COS</a:t>
            </a:r>
            <a:r>
              <a:rPr kumimoji="0" lang="en-US" altLang="en-ZA" sz="32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 OF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Same formula to calculate profit mark up %</a:t>
            </a:r>
          </a:p>
          <a:p>
            <a:pPr eaLnBrk="1" hangingPunct="1"/>
            <a:r>
              <a:rPr lang="en-ZA" altLang="x-none" dirty="0"/>
              <a:t>E.G. If the gross profit is R750 &amp; COS is R3000 calculate the %:</a:t>
            </a:r>
          </a:p>
          <a:p>
            <a:pPr lvl="1" eaLnBrk="1" hangingPunct="1"/>
            <a:r>
              <a:rPr lang="en-ZA" altLang="x-none" dirty="0"/>
              <a:t>         </a:t>
            </a:r>
            <a:r>
              <a:rPr lang="en-ZA" altLang="x-none" u="sng" dirty="0"/>
              <a:t>750</a:t>
            </a:r>
            <a:r>
              <a:rPr lang="en-ZA" altLang="x-none" dirty="0"/>
              <a:t>  x </a:t>
            </a:r>
            <a:r>
              <a:rPr lang="en-ZA" altLang="x-none" u="sng" dirty="0"/>
              <a:t>100</a:t>
            </a:r>
            <a:r>
              <a:rPr lang="en-ZA" altLang="x-none" dirty="0"/>
              <a:t>  = 25%</a:t>
            </a:r>
          </a:p>
          <a:p>
            <a:pPr lvl="1" eaLnBrk="1" hangingPunct="1">
              <a:buNone/>
            </a:pPr>
            <a:r>
              <a:rPr lang="en-ZA" altLang="x-none" dirty="0"/>
              <a:t>           3000      1     </a:t>
            </a:r>
          </a:p>
          <a:p>
            <a:pPr lvl="1" eaLnBrk="1" hangingPunct="1">
              <a:buNone/>
            </a:pPr>
            <a:endParaRPr lang="en-ZA" altLang="x-none" dirty="0"/>
          </a:p>
          <a:p>
            <a:pPr eaLnBrk="1" hangingPunct="1"/>
            <a:r>
              <a:rPr lang="en-ZA" altLang="x-none" dirty="0"/>
              <a:t>A profit mark-up of 20% on Sales is thus = to profit mark-up of 25% on cost of 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</TotalTime>
  <Words>1137</Words>
  <Application>Microsoft Office PowerPoint</Application>
  <PresentationFormat>On-screen Show (4:3)</PresentationFormat>
  <Paragraphs>162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Franklin Gothic Book</vt:lpstr>
      <vt:lpstr>Franklin Gothic Medium</vt:lpstr>
      <vt:lpstr>Tw Cen MT</vt:lpstr>
      <vt:lpstr>Wingdings 2</vt:lpstr>
      <vt:lpstr>Droplet</vt:lpstr>
      <vt:lpstr>INTRODUCTION TO INTERPRETATION &amp; INDICATORS 1-5</vt:lpstr>
      <vt:lpstr>Introduction</vt:lpstr>
      <vt:lpstr>4 main questions</vt:lpstr>
      <vt:lpstr>4 main questions</vt:lpstr>
      <vt:lpstr>USING ABSOLUTE FIGURES IS NOT RELIABLE</vt:lpstr>
      <vt:lpstr>Interpretation </vt:lpstr>
      <vt:lpstr>INDICATOR 1–Gross profit on sales</vt:lpstr>
      <vt:lpstr>INDICATOR 1–Gross profit on sales</vt:lpstr>
      <vt:lpstr>INDICATOR 2–Gross profit on COST OF SALES</vt:lpstr>
      <vt:lpstr>INDICATOR 2–Gross profit on cos</vt:lpstr>
      <vt:lpstr>INDICATOR 3–operating profit on sales</vt:lpstr>
      <vt:lpstr>INDICATOR 3–operating profit on sales</vt:lpstr>
      <vt:lpstr>INDICATOR 3–operating profit on sales</vt:lpstr>
      <vt:lpstr>INDICATOR 4–operating expenses on sales</vt:lpstr>
      <vt:lpstr>INDICATOR 4–operating expenses on sales</vt:lpstr>
      <vt:lpstr>INDICATOR 5–net profit on sales</vt:lpstr>
      <vt:lpstr>INDICATOR 5–net profit on sales</vt:lpstr>
      <vt:lpstr>INDICATOR 5–net profit on sales</vt:lpstr>
    </vt:vector>
  </TitlesOfParts>
  <Company>Hudson Park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INTERPRETATION &amp; INDICATORS 1-5</dc:title>
  <dc:creator>admin</dc:creator>
  <cp:lastModifiedBy>V.Westphal</cp:lastModifiedBy>
  <cp:revision>34</cp:revision>
  <dcterms:created xsi:type="dcterms:W3CDTF">2010-04-11T10:44:00Z</dcterms:created>
  <dcterms:modified xsi:type="dcterms:W3CDTF">2020-05-11T09:08:35Z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