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D502CC6-A85F-4957-94C8-34AB34E9769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9A0DB2DC-4C9A-4742-B13C-FB6460FD3503}" type="slidenum">
              <a:rPr lang="en-ZA" altLang="x-none" smtClean="0">
                <a:latin typeface="Franklin Gothic Book" panose="020B0503020102020204" pitchFamily="34" charset="0"/>
              </a:rPr>
              <a:t>‹#›</a:t>
            </a:fld>
            <a:endParaRPr lang="en-ZA" altLang="x-none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057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49BB1FD-0675-48AA-B95B-569C7AC89B8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08638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49BB1FD-0675-48AA-B95B-569C7AC89B8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53410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49BB1FD-0675-48AA-B95B-569C7AC89B8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50137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49BB1FD-0675-48AA-B95B-569C7AC89B8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0598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49BB1FD-0675-48AA-B95B-569C7AC89B8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5820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49BB1FD-0675-48AA-B95B-569C7AC89B8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02820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49BB1FD-0675-48AA-B95B-569C7AC89B8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722258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49BB1FD-0675-48AA-B95B-569C7AC89B8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32210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24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9EB8C21-FD8A-4711-A466-3218962464C2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3581400" y="76200"/>
            <a:ext cx="2895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/>
          <a:lstStyle/>
          <a:p>
            <a:pPr algn="r">
              <a:buNone/>
            </a:pPr>
            <a:fld id="{9A0DB2DC-4C9A-4742-B13C-FB6460FD3503}" type="slidenum">
              <a:rPr lang="en-ZA" altLang="x-none" dirty="0">
                <a:latin typeface="Franklin Gothic Book" panose="020B0503020102020204" pitchFamily="34" charset="0"/>
              </a:rPr>
              <a:t>‹#›</a:t>
            </a:fld>
            <a:endParaRPr lang="en-ZA" altLang="x-none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24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49BB1FD-0675-48AA-B95B-569C7AC89B8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74982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451C9F2-1A97-447D-8657-6A0BF127FE0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9A0DB2DC-4C9A-4742-B13C-FB6460FD3503}" type="slidenum">
              <a:rPr lang="en-ZA" altLang="x-none" smtClean="0">
                <a:latin typeface="Franklin Gothic Book" panose="020B0503020102020204" pitchFamily="34" charset="0"/>
              </a:rPr>
              <a:t>‹#›</a:t>
            </a:fld>
            <a:endParaRPr lang="en-ZA" altLang="x-none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715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49BB1FD-0675-48AA-B95B-569C7AC89B8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39099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49BB1FD-0675-48AA-B95B-569C7AC89B8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93837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49BB1FD-0675-48AA-B95B-569C7AC89B8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7C4C1CA-9E53-4F1B-AF9F-05E7543211EF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9A0DB2DC-4C9A-4742-B13C-FB6460FD3503}" type="slidenum">
              <a:rPr lang="en-ZA" altLang="x-none" smtClean="0">
                <a:latin typeface="Franklin Gothic Book" panose="020B0503020102020204" pitchFamily="34" charset="0"/>
              </a:rPr>
              <a:t>‹#›</a:t>
            </a:fld>
            <a:endParaRPr lang="en-ZA" altLang="x-none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41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49BB1FD-0675-48AA-B95B-569C7AC89B8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50111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7141DD-2775-4198-8F46-B9A0C495D08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buNone/>
            </a:pPr>
            <a:fld id="{9A0DB2DC-4C9A-4742-B13C-FB6460FD3503}" type="slidenum">
              <a:rPr lang="en-ZA" altLang="x-none" smtClean="0">
                <a:latin typeface="Franklin Gothic Book" panose="020B0503020102020204" pitchFamily="34" charset="0"/>
              </a:rPr>
              <a:t>‹#›</a:t>
            </a:fld>
            <a:endParaRPr lang="en-ZA" altLang="x-none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62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49BB1FD-0675-48AA-B95B-569C7AC89B8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2020/05/11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ZA" altLang="x-none" smtClean="0"/>
              <a:t>‹#›</a:t>
            </a:fld>
            <a:endParaRPr lang="en-ZA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94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3171846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66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INTRODUCTION TO INTERPRETATION &amp; INDICATORS 1-5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wrap="square" lIns="91440" tIns="45720" rIns="91440" bIns="45720" numCol="1" anchor="b" anchorCtr="0" compatLnSpc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anose="05020102010507070707"/>
              <a:buNone/>
              <a:defRPr/>
            </a:pP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GRADE 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anose="05020102010507070707"/>
              <a:buNone/>
              <a:defRPr/>
            </a:pPr>
            <a:r>
              <a:rPr kumimoji="0" lang="en-ZA" sz="2400" b="0" i="0" u="none" strike="noStrike" kern="1200" cap="none" spc="0" normalizeH="0" baseline="0" noProof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ACCOUNTING </a:t>
            </a:r>
            <a:endParaRPr kumimoji="0" lang="en-ZA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anose="05020102010507070707"/>
              <a:buNone/>
              <a:defRPr/>
            </a:pPr>
            <a:endParaRPr kumimoji="0" lang="en-ZA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40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INDICATOR 2–Gross profit on </a:t>
            </a:r>
            <a:r>
              <a:rPr kumimoji="0" lang="en-ZA" sz="4000" b="0" i="0" u="none" strike="noStrike" kern="1200" cap="all" spc="0" normalizeH="0" baseline="0" noProof="0" dirty="0" err="1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cos</a:t>
            </a:r>
            <a:endParaRPr kumimoji="0" lang="en-ZA" sz="40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ZA" altLang="x-none" dirty="0"/>
              <a:t>If COS for the year was R720 000 and the gross profit was R180 000 what would the gross profit expressed as a % of cost of sales be?</a:t>
            </a:r>
          </a:p>
          <a:p>
            <a:pPr lvl="1" eaLnBrk="1" hangingPunct="1"/>
            <a:r>
              <a:rPr lang="en-ZA" altLang="x-none" dirty="0"/>
              <a:t>     </a:t>
            </a:r>
            <a:r>
              <a:rPr lang="en-ZA" altLang="x-none" u="sng" dirty="0"/>
              <a:t>180 000</a:t>
            </a:r>
            <a:r>
              <a:rPr lang="en-ZA" altLang="x-none" dirty="0"/>
              <a:t>   x   </a:t>
            </a:r>
            <a:r>
              <a:rPr lang="en-ZA" altLang="x-none" u="sng" dirty="0"/>
              <a:t>100</a:t>
            </a:r>
            <a:r>
              <a:rPr lang="en-ZA" altLang="x-none" dirty="0"/>
              <a:t>  = 25%</a:t>
            </a:r>
          </a:p>
          <a:p>
            <a:pPr lvl="1" eaLnBrk="1" hangingPunct="1">
              <a:buNone/>
            </a:pPr>
            <a:r>
              <a:rPr lang="en-ZA" altLang="x-none" dirty="0"/>
              <a:t>        720 000          1</a:t>
            </a:r>
          </a:p>
          <a:p>
            <a:pPr lvl="1" eaLnBrk="1" hangingPunct="1">
              <a:buNone/>
            </a:pPr>
            <a:endParaRPr lang="en-ZA" altLang="x-none" dirty="0"/>
          </a:p>
          <a:p>
            <a:pPr lvl="1" eaLnBrk="1" hangingPunct="1">
              <a:buNone/>
            </a:pPr>
            <a:endParaRPr lang="en-ZA" altLang="x-none" dirty="0"/>
          </a:p>
          <a:p>
            <a:pPr lvl="1" eaLnBrk="1" hangingPunct="1">
              <a:buNone/>
            </a:pPr>
            <a:endParaRPr lang="en-ZA" altLang="x-none" dirty="0"/>
          </a:p>
          <a:p>
            <a:pPr lvl="1" eaLnBrk="1" hangingPunct="1"/>
            <a:r>
              <a:rPr lang="en-ZA" altLang="x-none" dirty="0"/>
              <a:t>  Must ensure there is no variation between mark-up </a:t>
            </a:r>
            <a:r>
              <a:rPr lang="en-ZA" altLang="x-none" b="1" dirty="0">
                <a:solidFill>
                  <a:srgbClr val="FF0000"/>
                </a:solidFill>
              </a:rPr>
              <a:t>achieved</a:t>
            </a:r>
            <a:r>
              <a:rPr lang="en-ZA" altLang="x-none" dirty="0"/>
              <a:t>  and mark-up according to the </a:t>
            </a:r>
            <a:r>
              <a:rPr lang="en-ZA" altLang="x-none" b="1" dirty="0">
                <a:solidFill>
                  <a:srgbClr val="FF0000"/>
                </a:solidFill>
              </a:rPr>
              <a:t>policy</a:t>
            </a:r>
            <a:r>
              <a:rPr lang="en-ZA" altLang="x-none" dirty="0"/>
              <a:t>.</a:t>
            </a:r>
          </a:p>
          <a:p>
            <a:pPr lvl="2" eaLnBrk="1" hangingPunct="1"/>
            <a:r>
              <a:rPr lang="en-ZA" altLang="x-none" dirty="0"/>
              <a:t>If there is it must be investigated  </a:t>
            </a:r>
            <a:r>
              <a:rPr lang="en-US" altLang="en-ZA" b="1" dirty="0">
                <a:solidFill>
                  <a:srgbClr val="FF0000"/>
                </a:solidFill>
              </a:rPr>
              <a:t>POPULAR QUESTION :)</a:t>
            </a:r>
            <a:endParaRPr lang="en-ZA" altLang="x-none" b="1" dirty="0">
              <a:solidFill>
                <a:srgbClr val="FF0000"/>
              </a:solidFill>
            </a:endParaRPr>
          </a:p>
          <a:p>
            <a:pPr lvl="1" eaLnBrk="1" hangingPunct="1">
              <a:buNone/>
            </a:pPr>
            <a:endParaRPr lang="en-ZA" altLang="x-none" dirty="0"/>
          </a:p>
          <a:p>
            <a:pPr lvl="1" eaLnBrk="1" hangingPunct="1">
              <a:buNone/>
            </a:pPr>
            <a:endParaRPr lang="en-ZA" altLang="x-none" dirty="0"/>
          </a:p>
          <a:p>
            <a:pPr lvl="1" eaLnBrk="1" hangingPunct="1">
              <a:buNone/>
            </a:pPr>
            <a:endParaRPr lang="en-ZA" altLang="x-none" dirty="0"/>
          </a:p>
          <a:p>
            <a:pPr lvl="1" eaLnBrk="1" hangingPunct="1">
              <a:buNone/>
            </a:pPr>
            <a:endParaRPr lang="en-ZA" altLang="x-none" dirty="0"/>
          </a:p>
          <a:p>
            <a:pPr lvl="1" eaLnBrk="1" hangingPunct="1">
              <a:buNone/>
            </a:pPr>
            <a:endParaRPr lang="en-ZA" altLang="x-none" dirty="0"/>
          </a:p>
          <a:p>
            <a:pPr lvl="1" eaLnBrk="1" hangingPunct="1">
              <a:buNone/>
            </a:pPr>
            <a:endParaRPr lang="en-ZA" altLang="x-none" dirty="0"/>
          </a:p>
          <a:p>
            <a:pPr lvl="1" eaLnBrk="1" hangingPunct="1">
              <a:buNone/>
            </a:pPr>
            <a:endParaRPr lang="en-ZA" altLang="x-non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625" y="3786188"/>
          <a:ext cx="850106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0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214437">
                <a:tc>
                  <a:txBody>
                    <a:bodyPr/>
                    <a:lstStyle/>
                    <a:p>
                      <a:r>
                        <a:rPr lang="en-ZA" sz="2800" dirty="0"/>
                        <a:t>GROSS</a:t>
                      </a:r>
                      <a:r>
                        <a:rPr lang="en-ZA" sz="2800" baseline="0" dirty="0"/>
                        <a:t> PROFIT ON COS</a:t>
                      </a:r>
                      <a:r>
                        <a:rPr lang="en-US" altLang="en-ZA" sz="2800" baseline="0" dirty="0"/>
                        <a:t>T OF SALES</a:t>
                      </a:r>
                      <a:r>
                        <a:rPr lang="en-ZA" sz="2800" baseline="0" dirty="0"/>
                        <a:t>     =                </a:t>
                      </a:r>
                      <a:r>
                        <a:rPr lang="en-ZA" sz="2800" b="0" u="sng" baseline="0" dirty="0"/>
                        <a:t>GROSS PROFIT</a:t>
                      </a:r>
                      <a:r>
                        <a:rPr lang="en-ZA" sz="2800" b="0" baseline="0" dirty="0"/>
                        <a:t>   X </a:t>
                      </a:r>
                      <a:r>
                        <a:rPr lang="en-ZA" sz="2800" b="0" u="sng" baseline="0" dirty="0"/>
                        <a:t>100</a:t>
                      </a:r>
                      <a:r>
                        <a:rPr lang="en-ZA" sz="2800" b="0" baseline="0" dirty="0"/>
                        <a:t> </a:t>
                      </a:r>
                    </a:p>
                    <a:p>
                      <a:r>
                        <a:rPr lang="en-ZA" sz="2800" b="0" baseline="0" dirty="0"/>
                        <a:t>COS</a:t>
                      </a:r>
                      <a:r>
                        <a:rPr lang="en-US" altLang="en-ZA" sz="2800" b="0" baseline="0" dirty="0"/>
                        <a:t>T of SALES</a:t>
                      </a:r>
                      <a:r>
                        <a:rPr lang="en-ZA" sz="2800" b="0" baseline="0" dirty="0"/>
                        <a:t>         1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92" end="3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charRg st="292" end="3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40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INDICATOR 3–</a:t>
            </a:r>
            <a:r>
              <a:rPr kumimoji="0" lang="en-ZA" sz="40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operating profit on sales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63"/>
            <a:ext cx="9144000" cy="5786437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ZA" altLang="x-none" dirty="0"/>
              <a:t>Op</a:t>
            </a:r>
            <a:r>
              <a:rPr lang="en-US" altLang="en-ZA" dirty="0"/>
              <a:t>erating</a:t>
            </a:r>
            <a:r>
              <a:rPr lang="en-ZA" altLang="x-none" dirty="0"/>
              <a:t> profit = Op income – Op expenses</a:t>
            </a:r>
          </a:p>
          <a:p>
            <a:pPr eaLnBrk="1" hangingPunct="1"/>
            <a:endParaRPr lang="en-ZA" altLang="x-none" dirty="0"/>
          </a:p>
          <a:p>
            <a:pPr eaLnBrk="1" hangingPunct="1"/>
            <a:endParaRPr lang="en-ZA" altLang="x-none" sz="1000" dirty="0"/>
          </a:p>
          <a:p>
            <a:pPr eaLnBrk="1" hangingPunct="1"/>
            <a:endParaRPr lang="en-ZA" altLang="x-none" sz="1000" dirty="0"/>
          </a:p>
          <a:p>
            <a:pPr eaLnBrk="1" hangingPunct="1"/>
            <a:r>
              <a:rPr lang="en-ZA" altLang="x-none" sz="2800" dirty="0"/>
              <a:t>Can draw conclusions by comparing O</a:t>
            </a:r>
            <a:r>
              <a:rPr lang="en-US" altLang="en-ZA" sz="2800" dirty="0"/>
              <a:t>perating</a:t>
            </a:r>
            <a:r>
              <a:rPr lang="en-ZA" altLang="x-none" sz="2800" dirty="0"/>
              <a:t> </a:t>
            </a:r>
            <a:r>
              <a:rPr lang="en-US" altLang="en-ZA" sz="2800" dirty="0"/>
              <a:t>Profit </a:t>
            </a:r>
            <a:r>
              <a:rPr lang="en-ZA" altLang="x-none" sz="2800" dirty="0"/>
              <a:t>on Sales &amp; G</a:t>
            </a:r>
            <a:r>
              <a:rPr lang="en-US" altLang="en-ZA" sz="2800" dirty="0"/>
              <a:t>ross </a:t>
            </a:r>
            <a:r>
              <a:rPr lang="en-ZA" altLang="x-none" sz="2800" dirty="0"/>
              <a:t>P</a:t>
            </a:r>
            <a:r>
              <a:rPr lang="en-US" altLang="en-ZA" sz="2800" dirty="0"/>
              <a:t>rofit</a:t>
            </a:r>
            <a:r>
              <a:rPr lang="en-ZA" altLang="x-none" sz="2800" dirty="0"/>
              <a:t> on Sales:</a:t>
            </a:r>
          </a:p>
          <a:p>
            <a:pPr lvl="1" eaLnBrk="1" hangingPunct="1"/>
            <a:r>
              <a:rPr lang="en-ZA" altLang="x-none" dirty="0"/>
              <a:t>Influenced by operating expenses on the profit</a:t>
            </a:r>
          </a:p>
          <a:p>
            <a:pPr lvl="1" eaLnBrk="1" hangingPunct="1">
              <a:buNone/>
            </a:pPr>
            <a:endParaRPr lang="en-ZA" altLang="x-none" sz="1400" dirty="0"/>
          </a:p>
          <a:p>
            <a:pPr eaLnBrk="1" hangingPunct="1"/>
            <a:r>
              <a:rPr lang="en-ZA" altLang="x-none" dirty="0"/>
              <a:t>Difference -/- % indicates whether the O</a:t>
            </a:r>
            <a:r>
              <a:rPr lang="en-US" altLang="en-ZA" dirty="0"/>
              <a:t>perating Profit</a:t>
            </a:r>
            <a:r>
              <a:rPr lang="en-ZA" altLang="x-none" dirty="0"/>
              <a:t> expenses are in proportion to the volume of </a:t>
            </a:r>
            <a:r>
              <a:rPr lang="en-US" altLang="en-ZA" dirty="0"/>
              <a:t>business</a:t>
            </a:r>
            <a:r>
              <a:rPr lang="en-ZA" altLang="x-none" dirty="0"/>
              <a:t> activity </a:t>
            </a:r>
          </a:p>
          <a:p>
            <a:pPr eaLnBrk="1" hangingPunct="1"/>
            <a:r>
              <a:rPr lang="en-US" altLang="en-ZA" dirty="0"/>
              <a:t>SAY THE FORMULA....Operating profit IS ON Sales as you said it :) Easy :)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5750" y="1643063"/>
          <a:ext cx="8715375" cy="1188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53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r>
                        <a:rPr lang="en-ZA" sz="2400" dirty="0"/>
                        <a:t>OPERATING</a:t>
                      </a:r>
                      <a:r>
                        <a:rPr lang="en-ZA" sz="2400" baseline="0" dirty="0"/>
                        <a:t> PROFIT ON SALES =       </a:t>
                      </a:r>
                      <a:r>
                        <a:rPr lang="en-ZA" sz="2400" b="0" u="sng" baseline="0" dirty="0"/>
                        <a:t>OPERATING PROFIT</a:t>
                      </a:r>
                      <a:r>
                        <a:rPr lang="en-ZA" sz="2400" b="0" u="none" baseline="0" dirty="0"/>
                        <a:t>   X   </a:t>
                      </a:r>
                      <a:r>
                        <a:rPr lang="en-ZA" sz="2400" b="0" u="sng" baseline="0" dirty="0"/>
                        <a:t>100</a:t>
                      </a:r>
                    </a:p>
                    <a:p>
                      <a:r>
                        <a:rPr lang="en-ZA" sz="2400" b="0" u="none" baseline="0" dirty="0"/>
                        <a:t>                                                                         SALES                    1</a:t>
                      </a:r>
                      <a:endParaRPr lang="en-ZA" sz="2400" b="0" u="none" dirty="0"/>
                    </a:p>
                  </a:txBody>
                  <a:tcPr marL="91439" marR="91439" marT="45654" marB="4565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9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39" end="1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0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charRg st="100" end="1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48" end="2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charRg st="148" end="2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char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40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INDICATOR 3–</a:t>
            </a:r>
            <a:r>
              <a:rPr kumimoji="0" lang="en-ZA" sz="4000" b="0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operating profit on sales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63"/>
            <a:ext cx="9144000" cy="5786437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ZA" altLang="x-none" dirty="0"/>
              <a:t>Sales 			R540 000</a:t>
            </a:r>
          </a:p>
          <a:p>
            <a:pPr eaLnBrk="1" hangingPunct="1"/>
            <a:r>
              <a:rPr lang="en-ZA" altLang="x-none" dirty="0"/>
              <a:t>Gross Profit 		R270 000</a:t>
            </a:r>
          </a:p>
          <a:p>
            <a:pPr eaLnBrk="1" hangingPunct="1"/>
            <a:r>
              <a:rPr lang="en-ZA" altLang="x-none" dirty="0"/>
              <a:t>Operating profit	R120 000</a:t>
            </a:r>
          </a:p>
          <a:p>
            <a:pPr lvl="1" eaLnBrk="1" hangingPunct="1"/>
            <a:r>
              <a:rPr lang="en-ZA" altLang="x-none" dirty="0"/>
              <a:t>Gross profit expressed as % of Sales</a:t>
            </a:r>
          </a:p>
          <a:p>
            <a:pPr lvl="2" eaLnBrk="1" hangingPunct="1"/>
            <a:r>
              <a:rPr lang="en-ZA" altLang="x-none" dirty="0"/>
              <a:t> </a:t>
            </a:r>
            <a:r>
              <a:rPr lang="en-ZA" altLang="x-none" u="sng" dirty="0"/>
              <a:t>270 000 </a:t>
            </a:r>
            <a:r>
              <a:rPr lang="en-ZA" altLang="x-none" dirty="0"/>
              <a:t> x  </a:t>
            </a:r>
            <a:r>
              <a:rPr lang="en-ZA" altLang="x-none" u="sng" dirty="0"/>
              <a:t>100</a:t>
            </a:r>
            <a:r>
              <a:rPr lang="en-ZA" altLang="x-none" dirty="0"/>
              <a:t>  = 50%</a:t>
            </a:r>
          </a:p>
          <a:p>
            <a:pPr lvl="2" eaLnBrk="1" hangingPunct="1">
              <a:buNone/>
            </a:pPr>
            <a:r>
              <a:rPr lang="en-ZA" altLang="x-none" dirty="0"/>
              <a:t>    540 000        1</a:t>
            </a:r>
          </a:p>
          <a:p>
            <a:pPr lvl="2" eaLnBrk="1" hangingPunct="1">
              <a:buNone/>
            </a:pPr>
            <a:endParaRPr lang="en-ZA" altLang="x-none" dirty="0"/>
          </a:p>
          <a:p>
            <a:pPr lvl="1" eaLnBrk="1" hangingPunct="1"/>
            <a:r>
              <a:rPr lang="en-ZA" altLang="x-none" dirty="0"/>
              <a:t>Operating profit as a % of Sales</a:t>
            </a:r>
          </a:p>
          <a:p>
            <a:pPr lvl="2" eaLnBrk="1" hangingPunct="1"/>
            <a:r>
              <a:rPr lang="en-ZA" altLang="x-none" u="sng" dirty="0"/>
              <a:t>120 000 </a:t>
            </a:r>
            <a:r>
              <a:rPr lang="en-ZA" altLang="x-none" dirty="0"/>
              <a:t>  x  </a:t>
            </a:r>
            <a:r>
              <a:rPr lang="en-ZA" altLang="x-none" u="sng" dirty="0"/>
              <a:t>100</a:t>
            </a:r>
            <a:r>
              <a:rPr lang="en-ZA" altLang="x-none" dirty="0"/>
              <a:t>   =  22.2 %</a:t>
            </a:r>
          </a:p>
          <a:p>
            <a:pPr lvl="2" eaLnBrk="1" hangingPunct="1">
              <a:buNone/>
            </a:pPr>
            <a:r>
              <a:rPr lang="en-ZA" altLang="x-none" dirty="0"/>
              <a:t>    540 000        1</a:t>
            </a:r>
          </a:p>
          <a:p>
            <a:pPr lvl="1" eaLnBrk="1" hangingPunct="1"/>
            <a:endParaRPr lang="en-ZA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5485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24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INDICATOR 3–operating profit on sales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5020"/>
            <a:ext cx="9144000" cy="6062980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ZA" altLang="x-none" b="1" dirty="0">
                <a:solidFill>
                  <a:srgbClr val="FF0000"/>
                </a:solidFill>
              </a:rPr>
              <a:t>Comparison</a:t>
            </a:r>
            <a:r>
              <a:rPr lang="en-ZA" altLang="x-none" dirty="0"/>
              <a:t> of the % </a:t>
            </a:r>
            <a:r>
              <a:rPr lang="en-US" altLang="en-ZA" dirty="0"/>
              <a:t>Operating profit</a:t>
            </a:r>
            <a:r>
              <a:rPr lang="en-ZA" altLang="x-none" dirty="0"/>
              <a:t> on </a:t>
            </a:r>
            <a:r>
              <a:rPr lang="en-US" altLang="en-ZA" dirty="0"/>
              <a:t>S</a:t>
            </a:r>
            <a:r>
              <a:rPr lang="en-ZA" altLang="x-none" dirty="0"/>
              <a:t>ales from year to year will indicate a positive or negative trend</a:t>
            </a:r>
          </a:p>
          <a:p>
            <a:pPr eaLnBrk="1" hangingPunct="1"/>
            <a:r>
              <a:rPr lang="en-ZA" altLang="x-none" dirty="0"/>
              <a:t>The difference -/- 50% &amp; 22.2% represented the effect of operating expenses </a:t>
            </a:r>
            <a:r>
              <a:rPr lang="en-ZA" altLang="x-none" sz="2800" dirty="0"/>
              <a:t>(assume no OP income)</a:t>
            </a:r>
          </a:p>
          <a:p>
            <a:pPr lvl="1" eaLnBrk="1" hangingPunct="1"/>
            <a:r>
              <a:rPr lang="en-ZA" altLang="x-none" sz="2400" dirty="0"/>
              <a:t>Obvious Op expenses are high (almost half gross profit)</a:t>
            </a:r>
          </a:p>
          <a:p>
            <a:pPr lvl="1" eaLnBrk="1" hangingPunct="1"/>
            <a:r>
              <a:rPr lang="en-ZA" altLang="x-none" sz="2400" dirty="0"/>
              <a:t>May be irregularities in the administration </a:t>
            </a:r>
          </a:p>
          <a:p>
            <a:pPr lvl="1" eaLnBrk="1" hangingPunct="1"/>
            <a:r>
              <a:rPr lang="en-ZA" altLang="x-none" sz="2400" dirty="0"/>
              <a:t>Precautionary measures  - cut back on certain expenses</a:t>
            </a:r>
          </a:p>
          <a:p>
            <a:pPr lvl="1" eaLnBrk="1" hangingPunct="1"/>
            <a:r>
              <a:rPr lang="en-ZA" altLang="x-none" dirty="0"/>
              <a:t>An analysis of the comparison indicates:</a:t>
            </a:r>
          </a:p>
          <a:p>
            <a:pPr lvl="1" eaLnBrk="1" hangingPunct="1"/>
            <a:r>
              <a:rPr lang="en-ZA" altLang="x-none" dirty="0"/>
              <a:t>What % of Gross income is spent on OP expenses</a:t>
            </a:r>
          </a:p>
          <a:p>
            <a:pPr lvl="1" eaLnBrk="1" hangingPunct="1"/>
            <a:r>
              <a:rPr lang="en-ZA" altLang="x-none" dirty="0"/>
              <a:t>Whether the </a:t>
            </a:r>
            <a:r>
              <a:rPr lang="en-US" altLang="en-ZA" dirty="0"/>
              <a:t>business</a:t>
            </a:r>
            <a:r>
              <a:rPr lang="en-ZA" altLang="x-none" dirty="0"/>
              <a:t>is prospering or deteriorating</a:t>
            </a:r>
          </a:p>
          <a:p>
            <a:pPr lvl="1" eaLnBrk="1" hangingPunct="1"/>
            <a:r>
              <a:rPr lang="en-ZA" altLang="x-none" dirty="0"/>
              <a:t>How efficient diff policies are &amp; controlling of expenses</a:t>
            </a:r>
          </a:p>
          <a:p>
            <a:pPr lvl="1" eaLnBrk="1" hangingPunct="1"/>
            <a:endParaRPr lang="en-ZA" altLang="x-none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0" end="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92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92" end="1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90" end="2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charRg st="190" end="2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46" end="2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charRg st="246" end="2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91" end="3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charRg st="291" end="3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47" end="3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charRg st="347" end="3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88" end="4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charRg st="388" end="4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35" end="4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charRg st="435" end="4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82" end="5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charRg st="482" end="5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40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INDICATOR 4–operating expenses on sales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63"/>
            <a:ext cx="9144000" cy="5786437"/>
          </a:xfrm>
        </p:spPr>
        <p:txBody>
          <a:bodyPr vert="horz" wrap="square" lIns="91440" tIns="45720" rIns="91440" bIns="45720" anchor="t"/>
          <a:lstStyle/>
          <a:p>
            <a:pPr eaLnBrk="1" hangingPunct="1"/>
            <a:endParaRPr lang="en-ZA" altLang="x-none" dirty="0"/>
          </a:p>
          <a:p>
            <a:pPr eaLnBrk="1" hangingPunct="1"/>
            <a:endParaRPr lang="en-ZA" altLang="x-none" dirty="0"/>
          </a:p>
          <a:p>
            <a:pPr eaLnBrk="1" hangingPunct="1"/>
            <a:r>
              <a:rPr lang="en-ZA" altLang="x-none" dirty="0"/>
              <a:t>Allows owner to compare from year to year or with competition</a:t>
            </a:r>
          </a:p>
          <a:p>
            <a:pPr eaLnBrk="1" hangingPunct="1"/>
            <a:r>
              <a:rPr lang="en-ZA" altLang="x-none" dirty="0"/>
              <a:t>He can determine whether</a:t>
            </a:r>
          </a:p>
          <a:p>
            <a:pPr lvl="1" eaLnBrk="1" hangingPunct="1"/>
            <a:r>
              <a:rPr lang="en-ZA" altLang="x-none" dirty="0"/>
              <a:t>expenses have remained constant in relation to sales </a:t>
            </a:r>
          </a:p>
          <a:p>
            <a:pPr lvl="1" eaLnBrk="1" hangingPunct="1"/>
            <a:r>
              <a:rPr lang="en-ZA" altLang="x-none" dirty="0"/>
              <a:t>he has efficiently controlled the operating expenses</a:t>
            </a:r>
          </a:p>
          <a:p>
            <a:pPr eaLnBrk="1" hangingPunct="1"/>
            <a:r>
              <a:rPr lang="en-ZA" altLang="x-none" dirty="0"/>
              <a:t>Operating expenses expressed as a % of Sales:</a:t>
            </a:r>
          </a:p>
          <a:p>
            <a:pPr lvl="1" eaLnBrk="1" hangingPunct="1"/>
            <a:r>
              <a:rPr lang="en-ZA" altLang="x-none" dirty="0"/>
              <a:t>  </a:t>
            </a:r>
            <a:r>
              <a:rPr lang="en-ZA" altLang="x-none" u="sng" dirty="0"/>
              <a:t>20 000</a:t>
            </a:r>
            <a:r>
              <a:rPr lang="en-ZA" altLang="x-none" dirty="0"/>
              <a:t>   x  </a:t>
            </a:r>
            <a:r>
              <a:rPr lang="en-ZA" altLang="x-none" u="sng" dirty="0"/>
              <a:t>100</a:t>
            </a:r>
            <a:r>
              <a:rPr lang="en-ZA" altLang="x-none" dirty="0"/>
              <a:t>  =  5%</a:t>
            </a:r>
          </a:p>
          <a:p>
            <a:pPr lvl="1" eaLnBrk="1" hangingPunct="1">
              <a:buNone/>
            </a:pPr>
            <a:r>
              <a:rPr lang="en-ZA" altLang="x-none" dirty="0"/>
              <a:t>   400 000         1</a:t>
            </a:r>
          </a:p>
          <a:p>
            <a:pPr eaLnBrk="1" hangingPunct="1"/>
            <a:endParaRPr lang="en-ZA" altLang="x-none" dirty="0"/>
          </a:p>
          <a:p>
            <a:pPr eaLnBrk="1" hangingPunct="1"/>
            <a:endParaRPr lang="en-ZA" altLang="x-none" dirty="0"/>
          </a:p>
          <a:p>
            <a:pPr eaLnBrk="1" hangingPunct="1"/>
            <a:endParaRPr lang="en-ZA" altLang="x-non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3" y="1357313"/>
          <a:ext cx="8715375" cy="1188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53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r>
                        <a:rPr lang="en-ZA" sz="2400" dirty="0"/>
                        <a:t>OPERATING</a:t>
                      </a:r>
                      <a:r>
                        <a:rPr lang="en-ZA" sz="2400" baseline="0" dirty="0"/>
                        <a:t> EXPENSES ON SALES = </a:t>
                      </a:r>
                      <a:r>
                        <a:rPr lang="en-ZA" sz="2400" b="0" u="sng" baseline="0" dirty="0"/>
                        <a:t>OPERATING EXPENSES</a:t>
                      </a:r>
                      <a:r>
                        <a:rPr lang="en-ZA" sz="2400" b="0" u="none" baseline="0" dirty="0"/>
                        <a:t> X  </a:t>
                      </a:r>
                      <a:r>
                        <a:rPr lang="en-ZA" sz="2400" b="0" u="sng" baseline="0" dirty="0"/>
                        <a:t>100</a:t>
                      </a:r>
                    </a:p>
                    <a:p>
                      <a:r>
                        <a:rPr lang="en-ZA" sz="2400" b="0" u="none" baseline="0" dirty="0"/>
                        <a:t>                                                                         SALES                       1</a:t>
                      </a:r>
                      <a:endParaRPr lang="en-ZA" sz="2400" b="0" u="none" dirty="0"/>
                    </a:p>
                  </a:txBody>
                  <a:tcPr marL="91439" marR="91439" marT="45654" marB="4565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40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INDICATOR 4–operating expenses on sales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63"/>
            <a:ext cx="8929688" cy="5786437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ZA" altLang="x-none" dirty="0"/>
              <a:t>If indicator fluctuates from year to year </a:t>
            </a:r>
          </a:p>
          <a:p>
            <a:pPr lvl="1" eaLnBrk="1" hangingPunct="1"/>
            <a:r>
              <a:rPr lang="en-ZA" altLang="x-none" dirty="0"/>
              <a:t>Control over expenses will need to be tightened</a:t>
            </a:r>
          </a:p>
          <a:p>
            <a:pPr eaLnBrk="1" hangingPunct="1"/>
            <a:endParaRPr lang="en-ZA" altLang="x-none" dirty="0"/>
          </a:p>
          <a:p>
            <a:pPr eaLnBrk="1" hangingPunct="1"/>
            <a:r>
              <a:rPr lang="en-ZA" altLang="x-none" dirty="0"/>
              <a:t>OP expenses – further analysed </a:t>
            </a:r>
          </a:p>
          <a:p>
            <a:pPr lvl="1" eaLnBrk="1" hangingPunct="1"/>
            <a:r>
              <a:rPr lang="en-ZA" altLang="x-none" dirty="0"/>
              <a:t>E.g. Bad debts expressed as a % of sales may be:</a:t>
            </a:r>
          </a:p>
          <a:p>
            <a:pPr lvl="1" eaLnBrk="1" hangingPunct="1"/>
            <a:r>
              <a:rPr lang="en-ZA" altLang="x-none" dirty="0"/>
              <a:t>    </a:t>
            </a:r>
            <a:r>
              <a:rPr lang="en-ZA" altLang="x-none" u="sng" dirty="0"/>
              <a:t>2 000 </a:t>
            </a:r>
            <a:r>
              <a:rPr lang="en-ZA" altLang="x-none" dirty="0"/>
              <a:t>  x  </a:t>
            </a:r>
            <a:r>
              <a:rPr lang="en-ZA" altLang="x-none" u="sng" dirty="0"/>
              <a:t>100</a:t>
            </a:r>
            <a:r>
              <a:rPr lang="en-ZA" altLang="x-none" dirty="0"/>
              <a:t>  = 0.5%</a:t>
            </a:r>
          </a:p>
          <a:p>
            <a:pPr lvl="1" eaLnBrk="1" hangingPunct="1">
              <a:buNone/>
            </a:pPr>
            <a:r>
              <a:rPr lang="en-ZA" altLang="x-none" dirty="0"/>
              <a:t>    400 000       1</a:t>
            </a:r>
          </a:p>
          <a:p>
            <a:pPr lvl="1" eaLnBrk="1" hangingPunct="1"/>
            <a:r>
              <a:rPr lang="en-ZA" altLang="x-none" dirty="0"/>
              <a:t>If 1% is taken as standard measure of bad debts</a:t>
            </a:r>
          </a:p>
          <a:p>
            <a:pPr lvl="3" eaLnBrk="1" hangingPunct="1"/>
            <a:r>
              <a:rPr lang="en-ZA" altLang="x-none" sz="2400" dirty="0"/>
              <a:t>Owner can use this comparison to determine whether the credit policy/screening policy of debtors is adequate</a:t>
            </a:r>
          </a:p>
          <a:p>
            <a:pPr lvl="3" eaLnBrk="1" hangingPunct="1"/>
            <a:endParaRPr lang="en-ZA" altLang="x-none" dirty="0"/>
          </a:p>
          <a:p>
            <a:pPr eaLnBrk="1" hangingPunct="1"/>
            <a:endParaRPr lang="en-ZA" altLang="x-none" dirty="0"/>
          </a:p>
          <a:p>
            <a:pPr eaLnBrk="1" hangingPunct="1"/>
            <a:endParaRPr lang="en-ZA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071546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44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INDICATOR 5–</a:t>
            </a:r>
            <a:r>
              <a:rPr kumimoji="0" lang="en-ZA" sz="44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net profit </a:t>
            </a:r>
            <a:r>
              <a:rPr kumimoji="0" lang="en-ZA" sz="4400" b="1" i="0" u="none" strike="noStrike" kern="1200" cap="all" spc="0" normalizeH="0" baseline="0" noProof="0" dirty="0">
                <a:ln>
                  <a:noFill/>
                </a:ln>
                <a:solidFill>
                  <a:srgbClr val="00B0F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on</a:t>
            </a:r>
            <a:r>
              <a:rPr kumimoji="0" lang="en-ZA" sz="44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sales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63"/>
            <a:ext cx="9144000" cy="5786437"/>
          </a:xfrm>
        </p:spPr>
        <p:txBody>
          <a:bodyPr vert="horz" wrap="square" lIns="91440" tIns="45720" rIns="91440" bIns="45720" anchor="t"/>
          <a:lstStyle/>
          <a:p>
            <a:pPr eaLnBrk="1" hangingPunct="1"/>
            <a:endParaRPr lang="en-ZA" altLang="x-none" dirty="0"/>
          </a:p>
          <a:p>
            <a:pPr eaLnBrk="1" hangingPunct="1"/>
            <a:endParaRPr lang="en-ZA" altLang="x-none" dirty="0"/>
          </a:p>
          <a:p>
            <a:pPr eaLnBrk="1" hangingPunct="1"/>
            <a:r>
              <a:rPr lang="en-ZA" altLang="x-none" dirty="0"/>
              <a:t>Net profit = All income – all expenses</a:t>
            </a:r>
          </a:p>
          <a:p>
            <a:pPr lvl="1" eaLnBrk="1" hangingPunct="1"/>
            <a:r>
              <a:rPr lang="en-ZA" altLang="x-none" dirty="0"/>
              <a:t>OP Profit  +  Interest income  -  Interest expense</a:t>
            </a:r>
          </a:p>
          <a:p>
            <a:pPr lvl="1" eaLnBrk="1" hangingPunct="1"/>
            <a:r>
              <a:rPr lang="en-ZA" altLang="x-none" dirty="0"/>
              <a:t> = bottom line</a:t>
            </a:r>
          </a:p>
          <a:p>
            <a:pPr eaLnBrk="1" hangingPunct="1"/>
            <a:r>
              <a:rPr lang="en-ZA" altLang="x-none" dirty="0"/>
              <a:t>This indicator gives an indication of operating efficiency</a:t>
            </a:r>
          </a:p>
          <a:p>
            <a:pPr lvl="1" eaLnBrk="1" hangingPunct="1"/>
            <a:r>
              <a:rPr lang="en-ZA" altLang="x-none" dirty="0"/>
              <a:t>O</a:t>
            </a:r>
            <a:r>
              <a:rPr lang="en-US" altLang="en-ZA" dirty="0"/>
              <a:t>perating</a:t>
            </a:r>
            <a:r>
              <a:rPr lang="en-ZA" altLang="x-none" dirty="0"/>
              <a:t> Profit can</a:t>
            </a:r>
            <a:r>
              <a:rPr lang="en-US" altLang="en-ZA" dirty="0"/>
              <a:t>'</a:t>
            </a:r>
            <a:r>
              <a:rPr lang="en-ZA" altLang="x-none" dirty="0"/>
              <a:t>t indicate operating efficiency as financing &amp; investing activities are not taken into account</a:t>
            </a:r>
          </a:p>
          <a:p>
            <a:pPr eaLnBrk="1" hangingPunct="1"/>
            <a:endParaRPr lang="en-ZA" altLang="x-none" dirty="0"/>
          </a:p>
          <a:p>
            <a:pPr eaLnBrk="1" hangingPunct="1"/>
            <a:endParaRPr lang="en-ZA" altLang="x-non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3" y="1357313"/>
          <a:ext cx="8715375" cy="822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53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r>
                        <a:rPr lang="en-ZA" sz="2400" baseline="0" dirty="0"/>
                        <a:t>NET PROFIT ON SALES =                     </a:t>
                      </a:r>
                      <a:r>
                        <a:rPr lang="en-ZA" sz="2400" b="0" u="sng" baseline="0" dirty="0"/>
                        <a:t>NET PROFIT</a:t>
                      </a:r>
                      <a:r>
                        <a:rPr lang="en-ZA" sz="2400" b="0" u="none" baseline="0" dirty="0"/>
                        <a:t>   X   </a:t>
                      </a:r>
                      <a:r>
                        <a:rPr lang="en-ZA" sz="2400" b="0" u="sng" baseline="0" dirty="0"/>
                        <a:t>100</a:t>
                      </a:r>
                    </a:p>
                    <a:p>
                      <a:r>
                        <a:rPr lang="en-ZA" sz="2400" b="0" u="none" baseline="0" dirty="0"/>
                        <a:t>                                                                 SALES                 1</a:t>
                      </a:r>
                      <a:endParaRPr lang="en-ZA" sz="2400" b="0" u="none" dirty="0"/>
                    </a:p>
                  </a:txBody>
                  <a:tcPr marL="91439" marR="91439" marT="45654" marB="4565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66" end="2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charRg st="166" end="2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071546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44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INDICATOR 5–net profit on sales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63"/>
            <a:ext cx="9144000" cy="5929312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ZA" altLang="x-none" sz="2000" dirty="0"/>
              <a:t>This indicator is limited in applicability in analysing results</a:t>
            </a:r>
            <a:endParaRPr lang="en-ZA" altLang="x-none" dirty="0"/>
          </a:p>
          <a:p>
            <a:pPr lvl="1" eaLnBrk="1" hangingPunct="1"/>
            <a:r>
              <a:rPr lang="en-ZA" altLang="x-none" dirty="0"/>
              <a:t>HOWEVER – it may be used to compare bottom-line profitability from year to year &amp; with competitors</a:t>
            </a:r>
          </a:p>
          <a:p>
            <a:pPr eaLnBrk="1" hangingPunct="1"/>
            <a:r>
              <a:rPr lang="en-ZA" altLang="x-none" dirty="0"/>
              <a:t>Diff</a:t>
            </a:r>
            <a:r>
              <a:rPr lang="en-US" altLang="en-ZA" dirty="0"/>
              <a:t>erence:</a:t>
            </a:r>
            <a:r>
              <a:rPr lang="en-ZA" altLang="x-none" dirty="0"/>
              <a:t> O</a:t>
            </a:r>
            <a:r>
              <a:rPr lang="en-US" altLang="en-ZA" dirty="0"/>
              <a:t>perating </a:t>
            </a:r>
            <a:r>
              <a:rPr lang="en-ZA" altLang="x-none" dirty="0"/>
              <a:t>P</a:t>
            </a:r>
            <a:r>
              <a:rPr lang="en-US" altLang="en-ZA" dirty="0"/>
              <a:t>rofit</a:t>
            </a:r>
            <a:r>
              <a:rPr lang="en-ZA" altLang="x-none" dirty="0"/>
              <a:t> on sales &amp; N</a:t>
            </a:r>
            <a:r>
              <a:rPr lang="en-US" altLang="en-ZA" dirty="0"/>
              <a:t>et </a:t>
            </a:r>
            <a:r>
              <a:rPr lang="en-ZA" altLang="x-none" dirty="0"/>
              <a:t>P</a:t>
            </a:r>
            <a:r>
              <a:rPr lang="en-US" altLang="en-ZA" dirty="0"/>
              <a:t>rofit</a:t>
            </a:r>
            <a:r>
              <a:rPr lang="en-ZA" altLang="x-none" dirty="0"/>
              <a:t> on sales </a:t>
            </a:r>
          </a:p>
          <a:p>
            <a:pPr lvl="1" eaLnBrk="1" hangingPunct="1"/>
            <a:r>
              <a:rPr lang="en-ZA" altLang="x-none" dirty="0"/>
              <a:t>is the influence of financing &amp; investing activities have on the final profit</a:t>
            </a:r>
          </a:p>
          <a:p>
            <a:pPr eaLnBrk="1" hangingPunct="1"/>
            <a:r>
              <a:rPr lang="en-ZA" altLang="x-none" dirty="0"/>
              <a:t>Consider the following figures:</a:t>
            </a:r>
          </a:p>
          <a:p>
            <a:pPr eaLnBrk="1" hangingPunct="1">
              <a:buNone/>
            </a:pPr>
            <a:r>
              <a:rPr lang="en-ZA" altLang="x-none" sz="2800" dirty="0"/>
              <a:t>    Sales 	R540 000    Operating Profit  R120 000</a:t>
            </a:r>
          </a:p>
          <a:p>
            <a:pPr eaLnBrk="1" hangingPunct="1">
              <a:buNone/>
            </a:pPr>
            <a:r>
              <a:rPr lang="en-ZA" altLang="x-none" sz="2800" dirty="0"/>
              <a:t>    Interest Income R  15 000 Interest Expense R  45 000</a:t>
            </a:r>
          </a:p>
          <a:p>
            <a:pPr eaLnBrk="1" hangingPunct="1">
              <a:buNone/>
            </a:pPr>
            <a:r>
              <a:rPr lang="en-ZA" altLang="x-none" sz="2800" dirty="0"/>
              <a:t>    Net Profit           R  90 000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63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charRg st="163" end="1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99" end="2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charRg st="199" end="2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77" end="3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charRg st="277" end="3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09" end="3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charRg st="309" end="3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60" end="4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charRg st="360" end="4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0" end="4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charRg st="420" end="4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071546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44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INDICATOR 5–net profit on sales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63"/>
            <a:ext cx="9144000" cy="5929312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ZA" altLang="x-none" dirty="0"/>
              <a:t>Net profit expressed as a % of sales is:</a:t>
            </a:r>
          </a:p>
          <a:p>
            <a:pPr lvl="1" eaLnBrk="1" hangingPunct="1">
              <a:buNone/>
            </a:pPr>
            <a:r>
              <a:rPr lang="en-ZA" altLang="x-none" u="sng" dirty="0"/>
              <a:t>  90 000</a:t>
            </a:r>
            <a:r>
              <a:rPr lang="en-ZA" altLang="x-none" dirty="0"/>
              <a:t>  x  </a:t>
            </a:r>
            <a:r>
              <a:rPr lang="en-ZA" altLang="x-none" u="sng" dirty="0"/>
              <a:t>100</a:t>
            </a:r>
            <a:r>
              <a:rPr lang="en-ZA" altLang="x-none" dirty="0"/>
              <a:t>  =  16.7%</a:t>
            </a:r>
          </a:p>
          <a:p>
            <a:pPr lvl="1" eaLnBrk="1" hangingPunct="1">
              <a:buNone/>
            </a:pPr>
            <a:r>
              <a:rPr lang="en-ZA" altLang="x-none" dirty="0"/>
              <a:t>540 000        1</a:t>
            </a:r>
          </a:p>
          <a:p>
            <a:pPr lvl="1" eaLnBrk="1" hangingPunct="1">
              <a:buNone/>
            </a:pPr>
            <a:endParaRPr lang="en-ZA" altLang="x-none" dirty="0"/>
          </a:p>
          <a:p>
            <a:pPr lvl="1" eaLnBrk="1" hangingPunct="1"/>
            <a:r>
              <a:rPr lang="en-ZA" altLang="x-none" dirty="0"/>
              <a:t>Owner earns 16.7 cents for every R1 sales</a:t>
            </a:r>
          </a:p>
          <a:p>
            <a:pPr lvl="1" eaLnBrk="1" hangingPunct="1"/>
            <a:r>
              <a:rPr lang="en-ZA" altLang="x-none" dirty="0"/>
              <a:t>NP &amp; OP differ by R30 000 = Investing – financing</a:t>
            </a:r>
          </a:p>
          <a:p>
            <a:pPr lvl="1" eaLnBrk="1" hangingPunct="1"/>
            <a:r>
              <a:rPr lang="en-ZA" altLang="x-none" dirty="0"/>
              <a:t>Comparison indicates the influence of interest income &amp; interest expense on final profit</a:t>
            </a:r>
          </a:p>
          <a:p>
            <a:pPr lvl="1" eaLnBrk="1" hangingPunct="1"/>
            <a:r>
              <a:rPr lang="en-ZA" altLang="x-none" dirty="0"/>
              <a:t>Compare the NP on sales with previous years or competitors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500173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88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57375"/>
            <a:ext cx="8686800" cy="4222750"/>
          </a:xfrm>
        </p:spPr>
        <p:txBody>
          <a:bodyPr vert="horz" wrap="square" lIns="91440" tIns="45720" rIns="91440" bIns="45720" anchor="t">
            <a:normAutofit fontScale="92500"/>
          </a:bodyPr>
          <a:lstStyle/>
          <a:p>
            <a:pPr eaLnBrk="1" hangingPunct="1"/>
            <a:r>
              <a:rPr lang="en-ZA" altLang="x-none" dirty="0"/>
              <a:t> Financial Statements are prepared with a major purpose:</a:t>
            </a:r>
          </a:p>
          <a:p>
            <a:pPr lvl="1" eaLnBrk="1" hangingPunct="1"/>
            <a:r>
              <a:rPr lang="en-ZA" altLang="x-none" sz="3200" dirty="0"/>
              <a:t>To provide information</a:t>
            </a:r>
          </a:p>
          <a:p>
            <a:pPr lvl="1" eaLnBrk="1" hangingPunct="1"/>
            <a:r>
              <a:rPr lang="en-ZA" altLang="x-none" sz="3200" dirty="0"/>
              <a:t>That enables owners &amp; other stakeholders</a:t>
            </a:r>
          </a:p>
          <a:p>
            <a:pPr lvl="1" eaLnBrk="1" hangingPunct="1"/>
            <a:r>
              <a:rPr lang="en-ZA" altLang="x-none" sz="3200" dirty="0"/>
              <a:t>To assess the performance of the business</a:t>
            </a:r>
          </a:p>
          <a:p>
            <a:pPr lvl="1" eaLnBrk="1" hangingPunct="1"/>
            <a:r>
              <a:rPr lang="en-ZA" altLang="x-none" sz="3200" dirty="0"/>
              <a:t>To make appropriate decisions based on that information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500173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75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4 main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4163"/>
            <a:ext cx="8991600" cy="5303838"/>
          </a:xfrm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anose="05020102010507070707"/>
              <a:buNone/>
              <a:defRPr/>
            </a:pPr>
            <a:r>
              <a:rPr kumimoji="0" lang="en-ZA" sz="3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inspecting financial statements the readers will be interested in answering these 4 questions: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defRPr/>
            </a:pPr>
            <a:r>
              <a:rPr kumimoji="0" lang="en-ZA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the business profitable?</a:t>
            </a:r>
          </a:p>
          <a:p>
            <a:pPr marL="91440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anose="05020102010507070707"/>
              <a:buChar char=""/>
              <a:defRPr/>
            </a:pP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the </a:t>
            </a:r>
            <a:r>
              <a:rPr kumimoji="0" lang="en-US" altLang="en-ZA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business </a:t>
            </a: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able to make a good profit each year </a:t>
            </a:r>
          </a:p>
          <a:p>
            <a:pPr marL="91440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anose="05020102010507070707"/>
              <a:buChar char=""/>
              <a:defRPr/>
            </a:pPr>
            <a:r>
              <a:rPr kumimoji="0" lang="en-ZA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well are the expenses controlled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defRPr/>
            </a:pPr>
            <a:r>
              <a:rPr kumimoji="0" lang="en-ZA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the business earning a good return for the owners?</a:t>
            </a:r>
          </a:p>
          <a:p>
            <a:pPr marL="91440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anose="05020102010507070707"/>
              <a:buChar char=""/>
              <a:defRPr/>
            </a:pPr>
            <a:r>
              <a:rPr kumimoji="0" lang="en-ZA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the </a:t>
            </a:r>
            <a:r>
              <a:rPr kumimoji="0" lang="en-US" altLang="en-ZA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business</a:t>
            </a:r>
            <a:r>
              <a:rPr kumimoji="0" lang="en-ZA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good investment for the owners</a:t>
            </a:r>
          </a:p>
          <a:p>
            <a:pPr marL="91440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anose="05020102010507070707"/>
              <a:buChar char=""/>
              <a:defRPr/>
            </a:pPr>
            <a:r>
              <a:rPr kumimoji="0" lang="en-ZA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 could they earn a better return in another </a:t>
            </a:r>
            <a:r>
              <a:rPr kumimoji="0" lang="en-US" altLang="en-ZA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business</a:t>
            </a:r>
            <a:r>
              <a:rPr kumimoji="0" lang="en-ZA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investment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26" end="1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charRg st="126" end="1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75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charRg st="175" end="2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12" end="2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charRg st="212" end="2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66" end="3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charRg st="266" end="3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10" end="3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charRg st="310" end="3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720725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40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4 main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0725"/>
            <a:ext cx="8991600" cy="6137275"/>
          </a:xfrm>
        </p:spPr>
        <p:txBody>
          <a:bodyPr vert="horz" wrap="square" lIns="91440" tIns="45720" rIns="91440" bIns="45720" anchor="t"/>
          <a:lstStyle/>
          <a:p>
            <a:pPr marL="514350" indent="-514350" eaLnBrk="1" hangingPunct="1">
              <a:buFont typeface="Wingdings 2" panose="05020102010507070707" pitchFamily="18" charset="2"/>
              <a:buAutoNum type="arabicPeriod" startAt="3"/>
            </a:pPr>
            <a:r>
              <a:rPr lang="en-ZA" altLang="x-none" dirty="0"/>
              <a:t>I</a:t>
            </a:r>
            <a:r>
              <a:rPr lang="en-ZA" altLang="x-none" b="1" dirty="0"/>
              <a:t>s the business solvent?</a:t>
            </a:r>
          </a:p>
          <a:p>
            <a:pPr marL="914400" lvl="1" indent="-514350" eaLnBrk="1" hangingPunct="1"/>
            <a:r>
              <a:rPr lang="en-ZA" altLang="x-none" sz="2400" dirty="0"/>
              <a:t>Can the </a:t>
            </a:r>
            <a:r>
              <a:rPr lang="en-US" altLang="en-ZA" sz="2400" dirty="0"/>
              <a:t>business</a:t>
            </a:r>
            <a:r>
              <a:rPr lang="en-ZA" altLang="x-none" sz="2400" dirty="0"/>
              <a:t> comfortably pay off all its debts</a:t>
            </a:r>
          </a:p>
          <a:p>
            <a:pPr marL="514350" indent="-514350" eaLnBrk="1" hangingPunct="1">
              <a:buFont typeface="Wingdings 2" panose="05020102010507070707" pitchFamily="18" charset="2"/>
              <a:buAutoNum type="arabicPeriod" startAt="4"/>
            </a:pPr>
            <a:r>
              <a:rPr lang="en-ZA" altLang="x-none" b="1" dirty="0"/>
              <a:t>Is the business liquid?</a:t>
            </a:r>
          </a:p>
          <a:p>
            <a:pPr marL="914400" lvl="1" indent="-514350" eaLnBrk="1" hangingPunct="1"/>
            <a:r>
              <a:rPr lang="en-ZA" altLang="x-none" dirty="0"/>
              <a:t>Can the </a:t>
            </a:r>
            <a:r>
              <a:rPr lang="en-US" altLang="en-ZA" dirty="0"/>
              <a:t>business</a:t>
            </a:r>
            <a:r>
              <a:rPr lang="en-ZA" altLang="x-none" dirty="0"/>
              <a:t> comfortably pay off its debts immediately </a:t>
            </a:r>
          </a:p>
          <a:p>
            <a:pPr marL="514350" indent="-514350" eaLnBrk="1" hangingPunct="1"/>
            <a:r>
              <a:rPr lang="en-ZA" altLang="x-none" dirty="0"/>
              <a:t>After considering these – 2 further questions as to whether the </a:t>
            </a:r>
            <a:r>
              <a:rPr lang="en-US" altLang="en-ZA" dirty="0"/>
              <a:t>business</a:t>
            </a:r>
            <a:r>
              <a:rPr lang="en-ZA" altLang="x-none" dirty="0"/>
              <a:t> is sustainable in the future:</a:t>
            </a:r>
          </a:p>
          <a:p>
            <a:pPr marL="514350" indent="-514350" eaLnBrk="1" hangingPunct="1">
              <a:buFont typeface="Franklin Gothic Medium" panose="020B0603020102020204" pitchFamily="34" charset="0"/>
              <a:buAutoNum type="arabicPeriod"/>
            </a:pPr>
            <a:r>
              <a:rPr lang="en-ZA" altLang="x-none" b="1" dirty="0"/>
              <a:t>Does the </a:t>
            </a:r>
            <a:r>
              <a:rPr lang="en-US" altLang="en-ZA" b="1" dirty="0"/>
              <a:t>business</a:t>
            </a:r>
            <a:r>
              <a:rPr lang="en-ZA" altLang="x-none" b="1" dirty="0"/>
              <a:t> exercise good internal control?</a:t>
            </a:r>
          </a:p>
          <a:p>
            <a:pPr marL="514350" indent="-514350" eaLnBrk="1" hangingPunct="1">
              <a:buFont typeface="Franklin Gothic Medium" panose="020B0603020102020204" pitchFamily="34" charset="0"/>
              <a:buAutoNum type="arabicPeriod"/>
            </a:pPr>
            <a:r>
              <a:rPr lang="en-ZA" altLang="x-none" b="1" dirty="0"/>
              <a:t>Does the </a:t>
            </a:r>
            <a:r>
              <a:rPr lang="en-US" altLang="en-ZA" b="1" dirty="0"/>
              <a:t>business</a:t>
            </a:r>
            <a:r>
              <a:rPr lang="en-ZA" altLang="x-none" b="1" dirty="0"/>
              <a:t> exercise responsible citizenship?</a:t>
            </a:r>
          </a:p>
          <a:p>
            <a:pPr marL="514350" indent="-514350" eaLnBrk="1" hangingPunct="1">
              <a:buNone/>
            </a:pPr>
            <a:endParaRPr lang="en-ZA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5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charRg st="25" end="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71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charRg st="71" end="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95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charRg st="95" end="1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50" end="2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charRg st="150" end="2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48" end="2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charRg st="248" end="2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93" end="3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charRg st="293" end="3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36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USING ABSOLUTE FIGURES IS NOT RELIABLE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4438"/>
            <a:ext cx="8686800" cy="5643562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ZA" altLang="x-none" dirty="0"/>
              <a:t>When analysing FIN</a:t>
            </a:r>
            <a:r>
              <a:rPr lang="en-US" altLang="en-ZA" dirty="0"/>
              <a:t>ANCIAL</a:t>
            </a:r>
            <a:r>
              <a:rPr lang="en-ZA" altLang="x-none" dirty="0"/>
              <a:t> Statements</a:t>
            </a:r>
          </a:p>
          <a:p>
            <a:pPr lvl="1" eaLnBrk="1" hangingPunct="1"/>
            <a:r>
              <a:rPr lang="en-ZA" altLang="x-none" dirty="0"/>
              <a:t>NOT desirable to merely consider the absolute figures contained in the F</a:t>
            </a:r>
            <a:r>
              <a:rPr lang="en-US" altLang="en-ZA" dirty="0"/>
              <a:t>inancial</a:t>
            </a:r>
            <a:r>
              <a:rPr lang="en-ZA" altLang="x-none" dirty="0"/>
              <a:t> Statements</a:t>
            </a:r>
          </a:p>
          <a:p>
            <a:pPr eaLnBrk="1" hangingPunct="1"/>
            <a:r>
              <a:rPr lang="en-ZA" altLang="x-none" dirty="0"/>
              <a:t>E.G. Can’t asses</a:t>
            </a:r>
            <a:r>
              <a:rPr lang="en-US" altLang="en-ZA" dirty="0"/>
              <a:t>s</a:t>
            </a:r>
            <a:r>
              <a:rPr lang="en-ZA" altLang="x-none" dirty="0"/>
              <a:t> if R50 000 is good or bad</a:t>
            </a:r>
          </a:p>
          <a:p>
            <a:pPr lvl="1" eaLnBrk="1" hangingPunct="1"/>
            <a:r>
              <a:rPr lang="en-ZA" altLang="x-none" dirty="0"/>
              <a:t>Unless it can be related to some other figure</a:t>
            </a:r>
          </a:p>
          <a:p>
            <a:pPr lvl="2" eaLnBrk="1" hangingPunct="1"/>
            <a:r>
              <a:rPr lang="en-ZA" altLang="x-none" dirty="0"/>
              <a:t>Such as amount of capital invested by owners</a:t>
            </a:r>
          </a:p>
          <a:p>
            <a:pPr lvl="1" eaLnBrk="1" hangingPunct="1"/>
            <a:r>
              <a:rPr lang="en-ZA" altLang="x-none" dirty="0"/>
              <a:t>If capital invested was R100 000 then R50 000 net profit is good</a:t>
            </a:r>
          </a:p>
          <a:p>
            <a:pPr lvl="1" eaLnBrk="1" hangingPunct="1"/>
            <a:r>
              <a:rPr lang="en-ZA" altLang="x-none" dirty="0"/>
              <a:t>If capital invested was R1 000 000 then R50 000 net profit is not satisfactory</a:t>
            </a:r>
          </a:p>
          <a:p>
            <a:pPr lvl="1" eaLnBrk="1" hangingPunct="1"/>
            <a:r>
              <a:rPr lang="en-US" altLang="en-ZA" dirty="0">
                <a:solidFill>
                  <a:srgbClr val="FF0000"/>
                </a:solidFill>
              </a:rPr>
              <a:t>COMPARISON makes amounts meaningful :)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0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charRg st="30" end="1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16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charRg st="116" end="1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59" end="2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charRg st="159" end="2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05" end="2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charRg st="205" end="2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50" end="3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charRg st="250" end="3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15" end="3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charRg st="315" end="3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char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85859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80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Interpretation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554163"/>
            <a:ext cx="8848725" cy="5303837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ZA" altLang="x-none" dirty="0"/>
              <a:t>Indicators 1-5 are for calculating </a:t>
            </a:r>
            <a:r>
              <a:rPr lang="en-ZA" altLang="x-none" b="1" dirty="0">
                <a:solidFill>
                  <a:srgbClr val="FF0000"/>
                </a:solidFill>
              </a:rPr>
              <a:t>profitability &amp; efficiency</a:t>
            </a:r>
          </a:p>
          <a:p>
            <a:pPr eaLnBrk="1" hangingPunct="1"/>
            <a:r>
              <a:rPr lang="en-ZA" altLang="x-none" dirty="0"/>
              <a:t>Once the indicator has been calculated they need to be interpreted by comparing 1 or more:</a:t>
            </a:r>
          </a:p>
          <a:p>
            <a:pPr lvl="1" eaLnBrk="1" hangingPunct="1"/>
            <a:r>
              <a:rPr lang="en-ZA" altLang="x-none" dirty="0"/>
              <a:t>Indicators from previous year</a:t>
            </a:r>
          </a:p>
          <a:p>
            <a:pPr lvl="1" eaLnBrk="1" hangingPunct="1"/>
            <a:r>
              <a:rPr lang="en-ZA" altLang="x-none" dirty="0"/>
              <a:t>Indicators of competitors</a:t>
            </a:r>
          </a:p>
          <a:p>
            <a:pPr lvl="1" eaLnBrk="1" hangingPunct="1"/>
            <a:r>
              <a:rPr lang="en-ZA" altLang="x-none" dirty="0"/>
              <a:t>Alternative course of action</a:t>
            </a:r>
          </a:p>
          <a:p>
            <a:pPr lvl="1" eaLnBrk="1" hangingPunct="1"/>
            <a:r>
              <a:rPr lang="en-ZA" altLang="x-none" dirty="0"/>
              <a:t>Some desired aim or objective</a:t>
            </a:r>
          </a:p>
          <a:p>
            <a:pPr marL="457200" lvl="1" indent="0" eaLnBrk="1" hangingPunct="1">
              <a:buNone/>
            </a:pPr>
            <a:endParaRPr lang="en-ZA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5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105" end="1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29540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40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INDICATOR 1–</a:t>
            </a:r>
            <a:r>
              <a:rPr kumimoji="0" lang="en-ZA" sz="40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Gross profit on sales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ZA" altLang="x-none" dirty="0"/>
              <a:t>Gross profit = amt by which sales exceeds cost of sales for a specific period</a:t>
            </a:r>
          </a:p>
          <a:p>
            <a:pPr eaLnBrk="1" hangingPunct="1"/>
            <a:r>
              <a:rPr lang="en-ZA" altLang="x-none" dirty="0"/>
              <a:t>GP % depends on B</a:t>
            </a:r>
            <a:r>
              <a:rPr lang="en-US" altLang="en-ZA" dirty="0"/>
              <a:t>usiness</a:t>
            </a:r>
            <a:r>
              <a:rPr lang="en-ZA" altLang="x-none" dirty="0"/>
              <a:t> activities &amp; policy</a:t>
            </a:r>
          </a:p>
          <a:p>
            <a:pPr eaLnBrk="1" hangingPunct="1"/>
            <a:r>
              <a:rPr lang="en-ZA" altLang="x-none" dirty="0"/>
              <a:t>E.G. If the gross profit is R750 &amp; SP is R3750 calculate the %:</a:t>
            </a:r>
          </a:p>
          <a:p>
            <a:pPr lvl="1" eaLnBrk="1" hangingPunct="1"/>
            <a:r>
              <a:rPr lang="en-ZA" altLang="x-none" dirty="0"/>
              <a:t>         </a:t>
            </a:r>
            <a:r>
              <a:rPr lang="en-ZA" altLang="x-none" u="sng" dirty="0"/>
              <a:t>750</a:t>
            </a:r>
            <a:r>
              <a:rPr lang="en-ZA" altLang="x-none" dirty="0"/>
              <a:t>  x </a:t>
            </a:r>
            <a:r>
              <a:rPr lang="en-ZA" altLang="x-none" u="sng" dirty="0"/>
              <a:t>100</a:t>
            </a:r>
            <a:r>
              <a:rPr lang="en-ZA" altLang="x-none" dirty="0"/>
              <a:t>  = 20%</a:t>
            </a:r>
          </a:p>
          <a:p>
            <a:pPr lvl="1" eaLnBrk="1" hangingPunct="1">
              <a:buNone/>
            </a:pPr>
            <a:r>
              <a:rPr lang="en-ZA" altLang="x-none" dirty="0"/>
              <a:t>           3750      1     </a:t>
            </a:r>
          </a:p>
          <a:p>
            <a:pPr eaLnBrk="1" hangingPunct="1"/>
            <a:r>
              <a:rPr lang="en-ZA" altLang="x-none" dirty="0"/>
              <a:t>If this profit mark up on sales is maintained on all sales the same %will be obtained on final figures from the Income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78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charRg st="78" end="1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18" end="1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charRg st="118" end="1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82" end="2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charRg st="182" end="2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09" end="2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charRg st="209" end="2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37" end="3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charRg st="237" end="3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29540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40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INDICATOR 1–</a:t>
            </a:r>
            <a:r>
              <a:rPr kumimoji="0" lang="en-ZA" sz="40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Gross profit on sales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ZA" altLang="x-none" dirty="0"/>
              <a:t>If Sales for the year was R900 000 and the gross profit was R180 000 what would the gross profit expressed as a % of sales be?</a:t>
            </a:r>
          </a:p>
          <a:p>
            <a:pPr lvl="1" eaLnBrk="1" hangingPunct="1"/>
            <a:r>
              <a:rPr lang="en-ZA" altLang="x-none" dirty="0"/>
              <a:t>     </a:t>
            </a:r>
            <a:r>
              <a:rPr lang="en-ZA" altLang="x-none" u="sng" dirty="0"/>
              <a:t>180 000</a:t>
            </a:r>
            <a:r>
              <a:rPr lang="en-ZA" altLang="x-none" dirty="0"/>
              <a:t>   x   </a:t>
            </a:r>
            <a:r>
              <a:rPr lang="en-ZA" altLang="x-none" u="sng" dirty="0"/>
              <a:t>100</a:t>
            </a:r>
            <a:r>
              <a:rPr lang="en-ZA" altLang="x-none" dirty="0"/>
              <a:t>  = 20%</a:t>
            </a:r>
          </a:p>
          <a:p>
            <a:pPr lvl="1" eaLnBrk="1" hangingPunct="1">
              <a:buNone/>
            </a:pPr>
            <a:r>
              <a:rPr lang="en-ZA" altLang="x-none" dirty="0"/>
              <a:t>        900 000          1  </a:t>
            </a:r>
          </a:p>
          <a:p>
            <a:pPr lvl="1" eaLnBrk="1" hangingPunct="1">
              <a:buNone/>
            </a:pPr>
            <a:endParaRPr lang="en-ZA" altLang="x-none" dirty="0"/>
          </a:p>
          <a:p>
            <a:pPr lvl="1" eaLnBrk="1" hangingPunct="1">
              <a:buNone/>
            </a:pPr>
            <a:endParaRPr lang="en-ZA" altLang="x-non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848961"/>
              </p:ext>
            </p:extLst>
          </p:nvPr>
        </p:nvGraphicFramePr>
        <p:xfrm>
          <a:off x="428625" y="4071938"/>
          <a:ext cx="850106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0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42876">
                <a:tc>
                  <a:txBody>
                    <a:bodyPr/>
                    <a:lstStyle/>
                    <a:p>
                      <a:r>
                        <a:rPr lang="en-ZA" sz="2800" dirty="0"/>
                        <a:t>GROSS</a:t>
                      </a:r>
                      <a:r>
                        <a:rPr lang="en-ZA" sz="2800" baseline="0" dirty="0"/>
                        <a:t> PROFIT ON SALES    =   </a:t>
                      </a:r>
                      <a:r>
                        <a:rPr lang="en-ZA" sz="2800" b="0" u="sng" baseline="0" dirty="0"/>
                        <a:t>GROSS PROFIT</a:t>
                      </a:r>
                      <a:r>
                        <a:rPr lang="en-ZA" sz="2800" b="0" baseline="0" dirty="0"/>
                        <a:t>   X </a:t>
                      </a:r>
                      <a:r>
                        <a:rPr lang="en-ZA" sz="2800" b="0" u="sng" baseline="0" dirty="0"/>
                        <a:t>100</a:t>
                      </a:r>
                      <a:r>
                        <a:rPr lang="en-ZA" sz="2800" b="0" baseline="0" dirty="0"/>
                        <a:t> </a:t>
                      </a:r>
                    </a:p>
                    <a:p>
                      <a:r>
                        <a:rPr lang="en-ZA" sz="2800" b="0" baseline="0" dirty="0"/>
                        <a:t>                                                            SALES          1</a:t>
                      </a:r>
                    </a:p>
                    <a:p>
                      <a:endParaRPr lang="en-ZA" sz="2800" baseline="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ZA" sz="20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INDICATOR 2</a:t>
            </a:r>
            <a:r>
              <a:rPr kumimoji="0" lang="en-ZA" sz="40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–</a:t>
            </a:r>
            <a:r>
              <a:rPr kumimoji="0" lang="en-ZA" sz="3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Gross profit on COS</a:t>
            </a:r>
            <a:r>
              <a:rPr kumimoji="0" lang="en-US" altLang="en-ZA" sz="3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T OF SALES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ZA" altLang="x-none" dirty="0"/>
              <a:t>Same formula to calculate profit mark up %</a:t>
            </a:r>
          </a:p>
          <a:p>
            <a:pPr eaLnBrk="1" hangingPunct="1"/>
            <a:r>
              <a:rPr lang="en-ZA" altLang="x-none" dirty="0"/>
              <a:t>E.G. If the gross profit is R750 &amp; COS is R3000 calculate the %:</a:t>
            </a:r>
          </a:p>
          <a:p>
            <a:pPr lvl="1" eaLnBrk="1" hangingPunct="1"/>
            <a:r>
              <a:rPr lang="en-ZA" altLang="x-none" dirty="0"/>
              <a:t>         </a:t>
            </a:r>
            <a:r>
              <a:rPr lang="en-ZA" altLang="x-none" u="sng" dirty="0"/>
              <a:t>750</a:t>
            </a:r>
            <a:r>
              <a:rPr lang="en-ZA" altLang="x-none" dirty="0"/>
              <a:t>  x </a:t>
            </a:r>
            <a:r>
              <a:rPr lang="en-ZA" altLang="x-none" u="sng" dirty="0"/>
              <a:t>100</a:t>
            </a:r>
            <a:r>
              <a:rPr lang="en-ZA" altLang="x-none" dirty="0"/>
              <a:t>  = 25%</a:t>
            </a:r>
          </a:p>
          <a:p>
            <a:pPr lvl="1" eaLnBrk="1" hangingPunct="1">
              <a:buNone/>
            </a:pPr>
            <a:r>
              <a:rPr lang="en-ZA" altLang="x-none" dirty="0"/>
              <a:t>           3000      1     </a:t>
            </a:r>
          </a:p>
          <a:p>
            <a:pPr lvl="1" eaLnBrk="1" hangingPunct="1">
              <a:buNone/>
            </a:pPr>
            <a:endParaRPr lang="en-ZA" altLang="x-none" dirty="0"/>
          </a:p>
          <a:p>
            <a:pPr eaLnBrk="1" hangingPunct="1"/>
            <a:r>
              <a:rPr lang="en-ZA" altLang="x-none" dirty="0"/>
              <a:t>A profit mark-up of 20% on Sales is thus = to profit mark-up of 25% on cost of sales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10</TotalTime>
  <Words>1137</Words>
  <Application>Microsoft Office PowerPoint</Application>
  <PresentationFormat>On-screen Show (4:3)</PresentationFormat>
  <Paragraphs>162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Franklin Gothic Book</vt:lpstr>
      <vt:lpstr>Franklin Gothic Medium</vt:lpstr>
      <vt:lpstr>Tw Cen MT</vt:lpstr>
      <vt:lpstr>Wingdings 2</vt:lpstr>
      <vt:lpstr>Droplet</vt:lpstr>
      <vt:lpstr>INTRODUCTION TO INTERPRETATION &amp; INDICATORS 1-5</vt:lpstr>
      <vt:lpstr>Introduction</vt:lpstr>
      <vt:lpstr>4 main questions</vt:lpstr>
      <vt:lpstr>4 main questions</vt:lpstr>
      <vt:lpstr>USING ABSOLUTE FIGURES IS NOT RELIABLE</vt:lpstr>
      <vt:lpstr>Interpretation </vt:lpstr>
      <vt:lpstr>INDICATOR 1–Gross profit on sales</vt:lpstr>
      <vt:lpstr>INDICATOR 1–Gross profit on sales</vt:lpstr>
      <vt:lpstr>INDICATOR 2–Gross profit on COST OF SALES</vt:lpstr>
      <vt:lpstr>INDICATOR 2–Gross profit on cos</vt:lpstr>
      <vt:lpstr>INDICATOR 3–operating profit on sales</vt:lpstr>
      <vt:lpstr>INDICATOR 3–operating profit on sales</vt:lpstr>
      <vt:lpstr>INDICATOR 3–operating profit on sales</vt:lpstr>
      <vt:lpstr>INDICATOR 4–operating expenses on sales</vt:lpstr>
      <vt:lpstr>INDICATOR 4–operating expenses on sales</vt:lpstr>
      <vt:lpstr>INDICATOR 5–net profit on sales</vt:lpstr>
      <vt:lpstr>INDICATOR 5–net profit on sales</vt:lpstr>
      <vt:lpstr>INDICATOR 5–net profit on sales</vt:lpstr>
    </vt:vector>
  </TitlesOfParts>
  <Company>Hudson Park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INTERPRETATION &amp; INDICATORS 1-5</dc:title>
  <dc:creator>admin</dc:creator>
  <cp:lastModifiedBy>V.Westphal</cp:lastModifiedBy>
  <cp:revision>34</cp:revision>
  <dcterms:created xsi:type="dcterms:W3CDTF">2010-04-11T10:44:00Z</dcterms:created>
  <dcterms:modified xsi:type="dcterms:W3CDTF">2020-05-11T09:08:35Z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1033-11.2.0.9255</vt:lpwstr>
  </property>
</Properties>
</file>