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sldIdLst>
    <p:sldId id="256" r:id="rId2"/>
    <p:sldId id="273" r:id="rId3"/>
    <p:sldId id="276" r:id="rId4"/>
    <p:sldId id="277" r:id="rId5"/>
    <p:sldId id="278" r:id="rId6"/>
    <p:sldId id="279" r:id="rId7"/>
    <p:sldId id="280" r:id="rId8"/>
    <p:sldId id="281" r:id="rId9"/>
    <p:sldId id="282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83AE0D0-040B-4699-AA67-9C2965C3A6FC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buNone/>
            </a:pPr>
            <a:fld id="{9A0DB2DC-4C9A-4742-B13C-FB6460FD3503}" type="slidenum">
              <a:rPr lang="en-ZA" altLang="x-none" smtClean="0">
                <a:solidFill>
                  <a:srgbClr val="FFFFFF"/>
                </a:solidFill>
                <a:latin typeface="Trebuchet MS" panose="020B0603020202020204" pitchFamily="34" charset="0"/>
              </a:rPr>
              <a:t>‹#›</a:t>
            </a:fld>
            <a:endParaRPr lang="en-ZA" altLang="x-none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96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2D4EBF-FDA9-429E-B6AE-C369366BF6F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271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2D4EBF-FDA9-429E-B6AE-C369366BF6F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83209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2D4EBF-FDA9-429E-B6AE-C369366BF6F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013316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2D4EBF-FDA9-429E-B6AE-C369366BF6F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46008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2D4EBF-FDA9-429E-B6AE-C369366BF6F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53373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2D4EBF-FDA9-429E-B6AE-C369366BF6F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60967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2D4EBF-FDA9-429E-B6AE-C369366BF6F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99174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2D4EBF-FDA9-429E-B6AE-C369366BF6F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779693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2D4EBF-FDA9-429E-B6AE-C369366BF6F3}" type="datetimeFigureOut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dirty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20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2D4EBF-FDA9-429E-B6AE-C369366BF6F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94404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33ED67A-F05A-440C-8B8A-1248F758C431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buNone/>
            </a:pPr>
            <a:fld id="{9A0DB2DC-4C9A-4742-B13C-FB6460FD3503}" type="slidenum">
              <a:rPr lang="en-ZA" altLang="x-none" smtClean="0">
                <a:latin typeface="Trebuchet MS" panose="020B0603020202020204" pitchFamily="34" charset="0"/>
              </a:rPr>
              <a:t>‹#›</a:t>
            </a:fld>
            <a:endParaRPr lang="en-ZA" altLang="x-none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602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2D4EBF-FDA9-429E-B6AE-C369366BF6F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2481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2D4EBF-FDA9-429E-B6AE-C369366BF6F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63911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2D4EBF-FDA9-429E-B6AE-C369366BF6F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876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2D4EBF-FDA9-429E-B6AE-C369366BF6F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390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2D4EBF-FDA9-429E-B6AE-C369366BF6F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58753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141A7E0-AFD3-49A6-8B88-F736C6EB30B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buNone/>
            </a:pPr>
            <a:fld id="{9A0DB2DC-4C9A-4742-B13C-FB6460FD3503}" type="slidenum">
              <a:rPr lang="en-ZA" altLang="x-none" smtClean="0">
                <a:latin typeface="Trebuchet MS" panose="020B0603020202020204" pitchFamily="34" charset="0"/>
              </a:rPr>
              <a:t>‹#›</a:t>
            </a:fld>
            <a:endParaRPr lang="en-ZA" altLang="x-none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51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02D4EBF-FDA9-429E-B6AE-C369366BF6F3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2020/05/11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ZA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ZA" altLang="x-none" smtClean="0"/>
              <a:t>‹#›</a:t>
            </a:fld>
            <a:endParaRPr lang="en-ZA" altLang="x-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95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3143272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96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INDICATORS</a:t>
            </a:r>
            <a:br>
              <a:rPr kumimoji="0" lang="en-ZA" sz="96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ZA" sz="96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16 - 18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wrap="square" lIns="45720" tIns="0" rIns="45720" bIns="0" numCol="1" anchor="t" anchorCtr="0" compatLnSpc="1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ZA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GRADE 11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r>
              <a:rPr kumimoji="0" lang="en-ZA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ACCOUNTING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 panose="05020102010507070707"/>
              <a:buNone/>
              <a:defRPr/>
            </a:pPr>
            <a:endParaRPr kumimoji="0" lang="en-Z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785925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4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INDICATORs 16 &amp; 17: debtors collection period &amp; creditors payment period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0" y="2000250"/>
            <a:ext cx="9144000" cy="485775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ZA" altLang="x-none" dirty="0"/>
              <a:t>Increase OR decrease in STOCK, DEBTORS or CASH will have an impact on the level of working capital</a:t>
            </a:r>
          </a:p>
          <a:p>
            <a:pPr eaLnBrk="1" hangingPunct="1"/>
            <a:endParaRPr lang="en-ZA" altLang="x-none" dirty="0"/>
          </a:p>
          <a:p>
            <a:pPr eaLnBrk="1" hangingPunct="1"/>
            <a:r>
              <a:rPr lang="en-ZA" altLang="x-none" dirty="0"/>
              <a:t>In order to calculate whether a B</a:t>
            </a:r>
            <a:r>
              <a:rPr lang="en-US" altLang="en-ZA" dirty="0"/>
              <a:t>usiness</a:t>
            </a:r>
            <a:r>
              <a:rPr lang="en-ZA" altLang="x-none" dirty="0"/>
              <a:t> is handling</a:t>
            </a:r>
          </a:p>
          <a:p>
            <a:pPr marL="0" indent="0" eaLnBrk="1" hangingPunct="1">
              <a:buNone/>
            </a:pPr>
            <a:r>
              <a:rPr lang="en-ZA" altLang="x-none" dirty="0"/>
              <a:t> their capital effectively – need to calculate:</a:t>
            </a:r>
          </a:p>
          <a:p>
            <a:pPr lvl="1" eaLnBrk="1" hangingPunct="1"/>
            <a:r>
              <a:rPr lang="en-ZA" altLang="x-none" dirty="0"/>
              <a:t>The period of stock on hand</a:t>
            </a:r>
          </a:p>
          <a:p>
            <a:pPr lvl="1" eaLnBrk="1" hangingPunct="1"/>
            <a:r>
              <a:rPr lang="en-ZA" altLang="x-none" dirty="0"/>
              <a:t>Debtors collection period</a:t>
            </a:r>
          </a:p>
          <a:p>
            <a:pPr lvl="1" eaLnBrk="1" hangingPunct="1"/>
            <a:r>
              <a:rPr lang="en-ZA" altLang="x-none" dirty="0"/>
              <a:t>Creditors payment period</a:t>
            </a:r>
          </a:p>
          <a:p>
            <a:pPr lvl="1" eaLnBrk="1" hangingPunct="1">
              <a:buNone/>
            </a:pPr>
            <a:r>
              <a:rPr lang="en-ZA" altLang="x-none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100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charRg st="100" end="1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195" end="2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charRg st="195" end="2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223" end="2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charRg st="223" end="2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249" end="2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charRg st="249" end="2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274" end="2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charRg st="274" end="2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785925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4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INDICATORs 16 &amp; 17: debtors collection period &amp; creditors payment period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0" y="1785938"/>
            <a:ext cx="9144000" cy="5072062"/>
          </a:xfrm>
        </p:spPr>
        <p:txBody>
          <a:bodyPr vert="horz" wrap="square" lIns="91440" tIns="45720" rIns="91440" bIns="45720" anchor="t"/>
          <a:lstStyle/>
          <a:p>
            <a:pPr eaLnBrk="1" hangingPunct="1">
              <a:buNone/>
            </a:pPr>
            <a:endParaRPr lang="en-ZA" altLang="x-none" dirty="0"/>
          </a:p>
          <a:p>
            <a:pPr eaLnBrk="1" hangingPunct="1">
              <a:buNone/>
            </a:pPr>
            <a:endParaRPr lang="en-ZA" altLang="x-none" dirty="0"/>
          </a:p>
          <a:p>
            <a:pPr eaLnBrk="1" hangingPunct="1">
              <a:buNone/>
            </a:pPr>
            <a:endParaRPr lang="en-ZA" altLang="x-none" sz="1400" dirty="0"/>
          </a:p>
          <a:p>
            <a:pPr eaLnBrk="1" hangingPunct="1"/>
            <a:r>
              <a:rPr lang="en-ZA" altLang="x-none" dirty="0"/>
              <a:t>JJ will require more WC than KK Stores WHY?</a:t>
            </a:r>
          </a:p>
          <a:p>
            <a:pPr lvl="1" eaLnBrk="1" hangingPunct="1"/>
            <a:r>
              <a:rPr lang="en-ZA" altLang="x-none" dirty="0"/>
              <a:t>To finance the additional stock they holding</a:t>
            </a:r>
          </a:p>
          <a:p>
            <a:pPr lvl="1" eaLnBrk="1" hangingPunct="1"/>
            <a:r>
              <a:rPr lang="en-ZA" altLang="x-none" dirty="0"/>
              <a:t>To compensate for the slower rate debtors are paying </a:t>
            </a:r>
          </a:p>
          <a:p>
            <a:pPr eaLnBrk="1" hangingPunct="1"/>
            <a:r>
              <a:rPr lang="en-ZA" altLang="x-none" dirty="0"/>
              <a:t>JJ Stores are paying their Creditors after 1 month</a:t>
            </a:r>
          </a:p>
          <a:p>
            <a:pPr lvl="1" eaLnBrk="1" hangingPunct="1"/>
            <a:r>
              <a:rPr lang="en-ZA" altLang="x-none" dirty="0"/>
              <a:t>BUT allowing debtors to take 2 months to pay</a:t>
            </a:r>
          </a:p>
          <a:p>
            <a:pPr eaLnBrk="1" hangingPunct="1"/>
            <a:r>
              <a:rPr lang="en-ZA" altLang="x-none" dirty="0"/>
              <a:t>How would they fix this?</a:t>
            </a:r>
          </a:p>
          <a:p>
            <a:pPr lvl="1" eaLnBrk="1" hangingPunct="1"/>
            <a:r>
              <a:rPr lang="en-ZA" altLang="x-none" dirty="0"/>
              <a:t>Reduce stock levels</a:t>
            </a:r>
          </a:p>
          <a:p>
            <a:pPr lvl="1" eaLnBrk="1" hangingPunct="1"/>
            <a:r>
              <a:rPr lang="en-ZA" altLang="x-none" dirty="0"/>
              <a:t>Control payments of debtors more effectively</a:t>
            </a:r>
          </a:p>
          <a:p>
            <a:pPr lvl="1" eaLnBrk="1" hangingPunct="1"/>
            <a:endParaRPr lang="en-ZA" altLang="x-none" dirty="0"/>
          </a:p>
          <a:p>
            <a:pPr eaLnBrk="1" hangingPunct="1"/>
            <a:endParaRPr lang="en-ZA" altLang="x-non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0063" y="1857375"/>
          <a:ext cx="8358188" cy="11890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287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288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74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431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endParaRPr lang="en-ZA" sz="2000" dirty="0"/>
                    </a:p>
                  </a:txBody>
                  <a:tcPr marL="91439" marR="91439" marT="45732" marB="45732"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Stock on hand</a:t>
                      </a:r>
                    </a:p>
                  </a:txBody>
                  <a:tcPr marL="91439" marR="91439" marT="45732" marB="45732"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Debtors pay after:</a:t>
                      </a:r>
                    </a:p>
                  </a:txBody>
                  <a:tcPr marL="91439" marR="91439" marT="45732" marB="45732"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Creditors pay after:</a:t>
                      </a:r>
                    </a:p>
                  </a:txBody>
                  <a:tcPr marL="91439" marR="91439" marT="45732" marB="45732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en-ZA" sz="2000" dirty="0"/>
                        <a:t>JJ Stores</a:t>
                      </a:r>
                    </a:p>
                  </a:txBody>
                  <a:tcPr marL="91439" marR="91439" marT="45732" marB="45732"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4 months</a:t>
                      </a:r>
                    </a:p>
                  </a:txBody>
                  <a:tcPr marL="91439" marR="91439" marT="45732" marB="45732"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2 months</a:t>
                      </a:r>
                    </a:p>
                  </a:txBody>
                  <a:tcPr marL="91439" marR="91439" marT="45732" marB="45732"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1 month</a:t>
                      </a:r>
                    </a:p>
                  </a:txBody>
                  <a:tcPr marL="91439" marR="91439" marT="45732" marB="45732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r>
                        <a:rPr lang="en-ZA" sz="2000" dirty="0"/>
                        <a:t>KK Stores</a:t>
                      </a:r>
                    </a:p>
                  </a:txBody>
                  <a:tcPr marL="91439" marR="91439" marT="45732" marB="45732"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2 months</a:t>
                      </a:r>
                    </a:p>
                  </a:txBody>
                  <a:tcPr marL="91439" marR="91439" marT="45732" marB="45732"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1 month</a:t>
                      </a:r>
                    </a:p>
                  </a:txBody>
                  <a:tcPr marL="91439" marR="91439" marT="45732" marB="45732"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1 month</a:t>
                      </a:r>
                    </a:p>
                  </a:txBody>
                  <a:tcPr marL="91439" marR="91439" marT="45732" marB="45732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785925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4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INDICATORs 16 &amp; 17: debtors collection period &amp; creditors payment period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0" y="2000250"/>
            <a:ext cx="9144000" cy="485775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ZA" altLang="x-none" dirty="0"/>
              <a:t>Useful to calculate these time periods as they indicate the efficiency of the utilisation of working capital</a:t>
            </a:r>
          </a:p>
          <a:p>
            <a:pPr lvl="1" eaLnBrk="1" hangingPunct="1"/>
            <a:r>
              <a:rPr lang="en-ZA" altLang="x-none" dirty="0"/>
              <a:t>Can be compared to:</a:t>
            </a:r>
          </a:p>
          <a:p>
            <a:pPr lvl="2" eaLnBrk="1" hangingPunct="1"/>
            <a:r>
              <a:rPr lang="en-ZA" altLang="x-none" dirty="0"/>
              <a:t>Previous periods OR</a:t>
            </a:r>
          </a:p>
          <a:p>
            <a:pPr lvl="2" eaLnBrk="1" hangingPunct="1"/>
            <a:r>
              <a:rPr lang="en-ZA" altLang="x-none" dirty="0"/>
              <a:t>Pre-determined objectives</a:t>
            </a:r>
          </a:p>
          <a:p>
            <a:pPr lvl="1" eaLnBrk="1" hangingPunct="1">
              <a:buNone/>
            </a:pPr>
            <a:r>
              <a:rPr lang="en-ZA" altLang="x-none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785925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4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INDICATORs 16 &amp; 17: </a:t>
            </a:r>
            <a:r>
              <a:rPr kumimoji="0" lang="en-ZA" sz="4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debtors collection period</a:t>
            </a:r>
            <a:r>
              <a:rPr kumimoji="0" lang="en-ZA" sz="4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&amp; creditors payment period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0" y="2000250"/>
            <a:ext cx="9144000" cy="4857750"/>
          </a:xfrm>
        </p:spPr>
        <p:txBody>
          <a:bodyPr vert="horz" wrap="square" lIns="91440" tIns="45720" rIns="91440" bIns="45720" anchor="t">
            <a:normAutofit fontScale="77500" lnSpcReduction="20000"/>
          </a:bodyPr>
          <a:lstStyle/>
          <a:p>
            <a:pPr eaLnBrk="1" hangingPunct="1"/>
            <a:endParaRPr lang="en-ZA" altLang="x-none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r>
              <a:rPr lang="en-ZA" altLang="x-none" sz="2400" dirty="0"/>
              <a:t>On avg:   </a:t>
            </a:r>
            <a:r>
              <a:rPr lang="en-ZA" altLang="x-none" sz="2400" u="sng" dirty="0"/>
              <a:t>(39 000 + 55 000)/2</a:t>
            </a:r>
            <a:r>
              <a:rPr lang="en-ZA" altLang="x-none" sz="2400" dirty="0"/>
              <a:t>   x  </a:t>
            </a:r>
            <a:r>
              <a:rPr lang="en-ZA" altLang="x-none" sz="2400" u="sng" dirty="0"/>
              <a:t>365 </a:t>
            </a:r>
            <a:r>
              <a:rPr lang="en-ZA" altLang="x-none" sz="2400" dirty="0"/>
              <a:t>  =  47.6  = 48 </a:t>
            </a:r>
            <a:r>
              <a:rPr lang="en-ZA" altLang="x-none" sz="2400" b="1" dirty="0">
                <a:solidFill>
                  <a:srgbClr val="FF0000"/>
                </a:solidFill>
              </a:rPr>
              <a:t>days</a:t>
            </a:r>
          </a:p>
          <a:p>
            <a:pPr eaLnBrk="1" hangingPunct="1">
              <a:buNone/>
            </a:pPr>
            <a:r>
              <a:rPr lang="en-ZA" altLang="x-none" sz="2400" dirty="0"/>
              <a:t>                      (720 000/2)                1</a:t>
            </a:r>
          </a:p>
          <a:p>
            <a:pPr lvl="1" eaLnBrk="1" hangingPunct="1"/>
            <a:r>
              <a:rPr lang="en-ZA" altLang="x-none" sz="2100" dirty="0"/>
              <a:t>This means debtors take 48 days to pay us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28688" y="1928813"/>
          <a:ext cx="5929311" cy="22256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146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573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73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2006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2005</a:t>
                      </a:r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ZA" sz="1800" dirty="0"/>
                        <a:t>Sales (half cash, half credit)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R720 000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R660 000</a:t>
                      </a:r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ZA" sz="1800" dirty="0"/>
                        <a:t>Cost of Sales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 480 000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 440 000</a:t>
                      </a:r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ZA" sz="1800" dirty="0"/>
                        <a:t>Trading stock at end of year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  90 000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 150 000</a:t>
                      </a:r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ZA" sz="1800" dirty="0"/>
                        <a:t>Debtors</a:t>
                      </a:r>
                      <a:r>
                        <a:rPr lang="en-ZA" sz="1800" baseline="0" dirty="0"/>
                        <a:t> at end of year</a:t>
                      </a:r>
                      <a:endParaRPr lang="en-ZA" sz="18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  39 000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  55 000</a:t>
                      </a:r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ZA" sz="1800" dirty="0"/>
                        <a:t>Creditors at end of year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  80 000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  60 000</a:t>
                      </a:r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42938" y="4429125"/>
          <a:ext cx="7929562" cy="100647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295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06475">
                <a:tc>
                  <a:txBody>
                    <a:bodyPr/>
                    <a:lstStyle/>
                    <a:p>
                      <a:r>
                        <a:rPr lang="en-ZA" sz="1800" dirty="0"/>
                        <a:t> </a:t>
                      </a:r>
                      <a:r>
                        <a:rPr lang="en-ZA" sz="2200" dirty="0">
                          <a:solidFill>
                            <a:srgbClr val="FFFF00"/>
                          </a:solidFill>
                        </a:rPr>
                        <a:t>DEBTORS</a:t>
                      </a:r>
                      <a:r>
                        <a:rPr lang="en-ZA" sz="2200" baseline="0" dirty="0">
                          <a:solidFill>
                            <a:srgbClr val="FFFF00"/>
                          </a:solidFill>
                        </a:rPr>
                        <a:t> COLLECTION PERIOD</a:t>
                      </a:r>
                      <a:r>
                        <a:rPr lang="en-ZA" sz="2200" baseline="0" dirty="0"/>
                        <a:t> =      </a:t>
                      </a:r>
                      <a:r>
                        <a:rPr lang="en-ZA" sz="2200" u="sng" baseline="0" dirty="0"/>
                        <a:t>   Debtors    </a:t>
                      </a:r>
                      <a:r>
                        <a:rPr lang="en-ZA" sz="2200" baseline="0" dirty="0"/>
                        <a:t>   X     </a:t>
                      </a:r>
                      <a:r>
                        <a:rPr lang="en-ZA" sz="2200" u="sng" baseline="0" dirty="0"/>
                        <a:t>365</a:t>
                      </a:r>
                      <a:r>
                        <a:rPr lang="en-ZA" sz="2200" baseline="0" dirty="0"/>
                        <a:t>   </a:t>
                      </a:r>
                      <a:endParaRPr lang="en-ZA" sz="2200" u="sng" baseline="0" dirty="0"/>
                    </a:p>
                    <a:p>
                      <a:r>
                        <a:rPr lang="en-ZA" sz="2200" u="none" baseline="0" dirty="0"/>
                        <a:t>                                                         Credit Sales           1</a:t>
                      </a:r>
                    </a:p>
                    <a:p>
                      <a:r>
                        <a:rPr lang="en-ZA" sz="1600" u="none" baseline="0" dirty="0"/>
                        <a:t>NOTE:  Debtors may be </a:t>
                      </a:r>
                      <a:r>
                        <a:rPr lang="en-ZA" sz="1600" u="none" baseline="0" dirty="0" err="1"/>
                        <a:t>avg</a:t>
                      </a:r>
                      <a:r>
                        <a:rPr lang="en-ZA" sz="1600" u="none" baseline="0" dirty="0"/>
                        <a:t> debtors or closing debtors depends on circumstances</a:t>
                      </a:r>
                      <a:endParaRPr lang="en-ZA" sz="1600" u="none" dirty="0"/>
                    </a:p>
                  </a:txBody>
                  <a:tcPr marL="91439" marR="91439" marT="45749" marB="45749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785925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4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INDICATORs 16 &amp; 17: debtors collection period &amp; </a:t>
            </a:r>
            <a:r>
              <a:rPr kumimoji="0" lang="en-ZA" sz="4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creditors payment period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0" y="2000250"/>
            <a:ext cx="9144000" cy="4857750"/>
          </a:xfrm>
        </p:spPr>
        <p:txBody>
          <a:bodyPr vert="horz" wrap="square" lIns="91440" tIns="45720" rIns="91440" bIns="45720" anchor="t">
            <a:normAutofit fontScale="77500" lnSpcReduction="20000"/>
          </a:bodyPr>
          <a:lstStyle/>
          <a:p>
            <a:pPr eaLnBrk="1" hangingPunct="1"/>
            <a:endParaRPr lang="en-ZA" altLang="x-none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endParaRPr lang="en-ZA" altLang="x-none" sz="1000" dirty="0"/>
          </a:p>
          <a:p>
            <a:pPr eaLnBrk="1" hangingPunct="1"/>
            <a:r>
              <a:rPr lang="en-ZA" altLang="x-none" sz="2400" dirty="0"/>
              <a:t>On avg:   </a:t>
            </a:r>
            <a:r>
              <a:rPr lang="en-ZA" altLang="x-none" sz="2400" u="sng" dirty="0"/>
              <a:t>(80 000 + 60 000)/2</a:t>
            </a:r>
            <a:r>
              <a:rPr lang="en-ZA" altLang="x-none" sz="2400" dirty="0"/>
              <a:t>   x  </a:t>
            </a:r>
            <a:r>
              <a:rPr lang="en-ZA" altLang="x-none" sz="2400" u="sng" dirty="0"/>
              <a:t>365 </a:t>
            </a:r>
            <a:r>
              <a:rPr lang="en-ZA" altLang="x-none" sz="2400" dirty="0"/>
              <a:t>  =  </a:t>
            </a:r>
          </a:p>
          <a:p>
            <a:pPr eaLnBrk="1" hangingPunct="1">
              <a:buNone/>
            </a:pPr>
            <a:r>
              <a:rPr lang="en-ZA" altLang="x-none" sz="2400" dirty="0"/>
              <a:t>                        480 000                   1</a:t>
            </a:r>
          </a:p>
          <a:p>
            <a:pPr lvl="1" eaLnBrk="1" hangingPunct="1"/>
            <a:r>
              <a:rPr lang="en-ZA" altLang="x-none" sz="2100" dirty="0"/>
              <a:t>This means we take ___ </a:t>
            </a:r>
            <a:r>
              <a:rPr lang="en-ZA" altLang="x-none" sz="2100" b="1" dirty="0">
                <a:solidFill>
                  <a:srgbClr val="FF0000"/>
                </a:solidFill>
              </a:rPr>
              <a:t>days</a:t>
            </a:r>
            <a:r>
              <a:rPr lang="en-ZA" altLang="x-none" sz="2100" dirty="0"/>
              <a:t> to pay our creditors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28688" y="1928813"/>
          <a:ext cx="5929311" cy="22256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146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573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73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2006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2005</a:t>
                      </a:r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ZA" sz="1800" dirty="0"/>
                        <a:t>Sales (half cash, half credit)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R720 000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R660 000</a:t>
                      </a:r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ZA" sz="1800" dirty="0"/>
                        <a:t>Cost of Sales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 480 000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 440 000</a:t>
                      </a:r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ZA" sz="1800" dirty="0"/>
                        <a:t>Trading stock at end of year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  90 000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 150 000</a:t>
                      </a:r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ZA" sz="1800" dirty="0"/>
                        <a:t>Debtors</a:t>
                      </a:r>
                      <a:r>
                        <a:rPr lang="en-ZA" sz="1800" baseline="0" dirty="0"/>
                        <a:t> at end of year</a:t>
                      </a:r>
                      <a:endParaRPr lang="en-ZA" sz="18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  39 000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  55 000</a:t>
                      </a:r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ZA" sz="1800" dirty="0"/>
                        <a:t>Creditors at end of year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  80 000</a:t>
                      </a:r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dirty="0"/>
                        <a:t>  60 000</a:t>
                      </a:r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50" y="4214813"/>
          <a:ext cx="8286750" cy="12496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86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49362">
                <a:tc>
                  <a:txBody>
                    <a:bodyPr/>
                    <a:lstStyle/>
                    <a:p>
                      <a:r>
                        <a:rPr lang="en-ZA" sz="1800" dirty="0"/>
                        <a:t> </a:t>
                      </a:r>
                      <a:r>
                        <a:rPr lang="en-ZA" sz="2200" dirty="0">
                          <a:solidFill>
                            <a:srgbClr val="FFFF00"/>
                          </a:solidFill>
                        </a:rPr>
                        <a:t>CREDITORS PAYMENT</a:t>
                      </a:r>
                      <a:r>
                        <a:rPr lang="en-ZA" sz="2200" baseline="0" dirty="0">
                          <a:solidFill>
                            <a:srgbClr val="FFFF00"/>
                          </a:solidFill>
                        </a:rPr>
                        <a:t> PERIOD</a:t>
                      </a:r>
                      <a:r>
                        <a:rPr lang="en-ZA" sz="2200" baseline="0" dirty="0"/>
                        <a:t> =      </a:t>
                      </a:r>
                      <a:r>
                        <a:rPr lang="en-ZA" sz="2200" u="sng" baseline="0" dirty="0"/>
                        <a:t>    Creditors   </a:t>
                      </a:r>
                      <a:r>
                        <a:rPr lang="en-ZA" sz="2200" baseline="0" dirty="0"/>
                        <a:t>   X     </a:t>
                      </a:r>
                      <a:r>
                        <a:rPr lang="en-ZA" sz="2200" u="sng" baseline="0" dirty="0"/>
                        <a:t>365</a:t>
                      </a:r>
                      <a:r>
                        <a:rPr lang="en-ZA" sz="2200" baseline="0" dirty="0"/>
                        <a:t>   </a:t>
                      </a:r>
                      <a:endParaRPr lang="en-ZA" sz="2200" u="sng" baseline="0" dirty="0"/>
                    </a:p>
                    <a:p>
                      <a:r>
                        <a:rPr lang="en-ZA" sz="2200" u="none" baseline="0" dirty="0"/>
                        <a:t>                                                         Cost of Sales           1</a:t>
                      </a:r>
                    </a:p>
                    <a:p>
                      <a:r>
                        <a:rPr lang="en-ZA" sz="1600" u="none" baseline="0" dirty="0"/>
                        <a:t>NOTE:  Debtors may be </a:t>
                      </a:r>
                      <a:r>
                        <a:rPr lang="en-ZA" sz="1600" u="none" baseline="0" dirty="0" err="1"/>
                        <a:t>avg</a:t>
                      </a:r>
                      <a:r>
                        <a:rPr lang="en-ZA" sz="1600" u="none" baseline="0" dirty="0"/>
                        <a:t> creditors OR closing creditors depends on circumstances</a:t>
                      </a:r>
                    </a:p>
                    <a:p>
                      <a:r>
                        <a:rPr lang="en-ZA" sz="1600" u="none" baseline="0" dirty="0"/>
                        <a:t>    Assume all Creditors are stock related purchases – stock was purchased on credit</a:t>
                      </a:r>
                      <a:endParaRPr lang="en-ZA" sz="1600" u="none" dirty="0"/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785925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6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INDICATORs 18:</a:t>
            </a:r>
            <a:br>
              <a:rPr kumimoji="0" lang="en-ZA" sz="6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ZA" sz="6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ZA" sz="6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debt equity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2000250"/>
            <a:ext cx="9144000" cy="485775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ZA" altLang="x-none" dirty="0"/>
              <a:t>Give an indication of how a </a:t>
            </a:r>
            <a:r>
              <a:rPr lang="en-US" altLang="en-ZA" dirty="0"/>
              <a:t>business</a:t>
            </a:r>
            <a:r>
              <a:rPr lang="en-ZA" altLang="x-none" dirty="0"/>
              <a:t> is financed</a:t>
            </a:r>
          </a:p>
          <a:p>
            <a:pPr lvl="1" eaLnBrk="1" hangingPunct="1"/>
            <a:r>
              <a:rPr lang="en-ZA" altLang="x-none" dirty="0"/>
              <a:t>CAPITAL provided by owners (own capital)</a:t>
            </a:r>
          </a:p>
          <a:p>
            <a:pPr lvl="1" eaLnBrk="1" hangingPunct="1"/>
            <a:r>
              <a:rPr lang="en-ZA" altLang="x-none" dirty="0"/>
              <a:t>LOANS – funds borrowed from outside institutions            (borrowed capital)</a:t>
            </a:r>
          </a:p>
          <a:p>
            <a:pPr eaLnBrk="1" hangingPunct="1"/>
            <a:r>
              <a:rPr lang="en-ZA" altLang="x-none" dirty="0"/>
              <a:t>If making significant use of borrowed capital – </a:t>
            </a:r>
          </a:p>
          <a:p>
            <a:pPr marL="0" indent="0" eaLnBrk="1" hangingPunct="1">
              <a:buNone/>
            </a:pPr>
            <a:r>
              <a:rPr lang="en-US" altLang="en-ZA" dirty="0"/>
              <a:t>   business</a:t>
            </a:r>
            <a:r>
              <a:rPr lang="en-ZA" altLang="x-none" dirty="0"/>
              <a:t> is put under great financial risk</a:t>
            </a:r>
          </a:p>
          <a:p>
            <a:pPr lvl="1" eaLnBrk="1" hangingPunct="1"/>
            <a:r>
              <a:rPr lang="en-ZA" altLang="x-none" dirty="0"/>
              <a:t>If profits drop – still need to pay back interest on loan</a:t>
            </a:r>
          </a:p>
          <a:p>
            <a:pPr eaLnBrk="1" hangingPunct="1"/>
            <a:r>
              <a:rPr lang="en-ZA" altLang="x-none" dirty="0"/>
              <a:t>If relying mainly on owners’ equity (own capital) to</a:t>
            </a:r>
          </a:p>
          <a:p>
            <a:pPr marL="0" indent="0" eaLnBrk="1" hangingPunct="1">
              <a:buNone/>
            </a:pPr>
            <a:r>
              <a:rPr lang="en-ZA" altLang="x-none" dirty="0"/>
              <a:t>    fund the operations  - regards as low risk </a:t>
            </a:r>
            <a:r>
              <a:rPr lang="en-US" altLang="en-ZA" dirty="0"/>
              <a:t>business</a:t>
            </a:r>
            <a:endParaRPr lang="en-ZA" altLang="x-none" dirty="0"/>
          </a:p>
          <a:p>
            <a:pPr lvl="1" eaLnBrk="1" hangingPunct="1"/>
            <a:r>
              <a:rPr lang="en-ZA" altLang="x-none" dirty="0"/>
              <a:t>Own capital doesn’t have to be repaid even when profits      drop – they will just lose out on profits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785925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6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INDICATORs 18:</a:t>
            </a:r>
            <a:br>
              <a:rPr kumimoji="0" lang="en-ZA" sz="6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ZA" sz="6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ZA" sz="6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debt equity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0" y="2000250"/>
            <a:ext cx="9144000" cy="485775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en-ZA" altLang="x-none" dirty="0"/>
              <a:t>Debt : Equity ratio indicates</a:t>
            </a:r>
          </a:p>
          <a:p>
            <a:pPr lvl="1" eaLnBrk="1" hangingPunct="1"/>
            <a:r>
              <a:rPr lang="en-ZA" altLang="x-none" dirty="0"/>
              <a:t> the extent to which the </a:t>
            </a:r>
            <a:r>
              <a:rPr lang="en-US" altLang="en-ZA" dirty="0"/>
              <a:t>business</a:t>
            </a:r>
            <a:r>
              <a:rPr lang="en-ZA" altLang="x-none" dirty="0"/>
              <a:t> is financed by borrowed capital</a:t>
            </a:r>
          </a:p>
          <a:p>
            <a:pPr lvl="1" eaLnBrk="1" hangingPunct="1"/>
            <a:r>
              <a:rPr lang="en-ZA" altLang="x-none" dirty="0"/>
              <a:t>The degree of financial risk</a:t>
            </a:r>
          </a:p>
          <a:p>
            <a:pPr lvl="1" eaLnBrk="1" hangingPunct="1"/>
            <a:r>
              <a:rPr lang="en-ZA" altLang="x-none" dirty="0"/>
              <a:t>Influence the ratio has on the bottom-line figure</a:t>
            </a:r>
          </a:p>
          <a:p>
            <a:pPr lvl="2" eaLnBrk="1" hangingPunct="1"/>
            <a:r>
              <a:rPr lang="en-ZA" altLang="x-none" dirty="0"/>
              <a:t>If loans are high then so is interest expense</a:t>
            </a:r>
          </a:p>
          <a:p>
            <a:pPr lvl="3" eaLnBrk="1" hangingPunct="1"/>
            <a:r>
              <a:rPr lang="en-ZA" altLang="x-none" dirty="0"/>
              <a:t>High interest could turn favourable OP profit into net loss.</a:t>
            </a:r>
          </a:p>
          <a:p>
            <a:pPr lvl="2" eaLnBrk="1" hangingPunct="1"/>
            <a:r>
              <a:rPr lang="en-ZA" altLang="x-none" dirty="0"/>
              <a:t>On other hand it is often favourable to make use of loans – despite the risk – as is could lead to possible increased profits</a:t>
            </a:r>
          </a:p>
          <a:p>
            <a:pPr lvl="3" eaLnBrk="1" hangingPunct="1"/>
            <a:r>
              <a:rPr lang="en-ZA" altLang="x-none" dirty="0">
                <a:solidFill>
                  <a:srgbClr val="FF0000"/>
                </a:solidFill>
              </a:rPr>
              <a:t>Profits would outweigh the interest expense</a:t>
            </a:r>
          </a:p>
          <a:p>
            <a:pPr lvl="3" eaLnBrk="1" hangingPunct="1"/>
            <a:r>
              <a:rPr lang="en-ZA" altLang="x-none" dirty="0">
                <a:solidFill>
                  <a:srgbClr val="FF0000"/>
                </a:solidFill>
              </a:rPr>
              <a:t>This is termed ‘</a:t>
            </a:r>
            <a:r>
              <a:rPr lang="en-ZA" altLang="x-none" b="1" dirty="0">
                <a:solidFill>
                  <a:srgbClr val="FF0000"/>
                </a:solidFill>
              </a:rPr>
              <a:t>Positive Gearing’ (benefits of borrowing         outweigh the cost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785925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lIns="45720" tIns="0" rIns="45720" bIns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ZA" sz="6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INDICATORs 18:</a:t>
            </a:r>
            <a:br>
              <a:rPr kumimoji="0" lang="en-ZA" sz="6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ZA" sz="6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ZA" sz="6000" b="1" i="0" u="none" strike="noStrike" kern="1200" cap="all" spc="0" normalizeH="0" baseline="0" noProof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debt equity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4572000"/>
          </a:xfrm>
        </p:spPr>
        <p:txBody>
          <a:bodyPr vert="horz" wrap="square" lIns="91440" tIns="45720" rIns="91440" bIns="45720" anchor="t">
            <a:normAutofit lnSpcReduction="10000"/>
          </a:bodyPr>
          <a:lstStyle/>
          <a:p>
            <a:pPr eaLnBrk="1" hangingPunct="1"/>
            <a:r>
              <a:rPr lang="en-ZA" altLang="x-none" dirty="0"/>
              <a:t>Consider the following:</a:t>
            </a:r>
          </a:p>
          <a:p>
            <a:pPr eaLnBrk="1" hangingPunct="1">
              <a:buNone/>
            </a:pPr>
            <a:r>
              <a:rPr lang="en-ZA" altLang="x-none" dirty="0"/>
              <a:t>		Owners’ Equity		R950 000</a:t>
            </a:r>
          </a:p>
          <a:p>
            <a:pPr eaLnBrk="1" hangingPunct="1">
              <a:buNone/>
            </a:pPr>
            <a:r>
              <a:rPr lang="en-ZA" altLang="x-none" dirty="0"/>
              <a:t>		Non-current Liabilities	  200 000</a:t>
            </a:r>
          </a:p>
          <a:p>
            <a:pPr eaLnBrk="1" hangingPunct="1">
              <a:buNone/>
            </a:pPr>
            <a:endParaRPr lang="en-ZA" altLang="x-none" sz="1400" dirty="0"/>
          </a:p>
          <a:p>
            <a:pPr eaLnBrk="1" hangingPunct="1"/>
            <a:r>
              <a:rPr lang="en-ZA" altLang="x-none" dirty="0"/>
              <a:t>Debt : Equity = 200 000 : 950 000 = 0.2 : 1</a:t>
            </a:r>
          </a:p>
          <a:p>
            <a:pPr lvl="1" eaLnBrk="1" hangingPunct="1"/>
            <a:r>
              <a:rPr lang="en-ZA" altLang="x-none" dirty="0"/>
              <a:t>It is financed mainly by equity (own capital)</a:t>
            </a:r>
          </a:p>
          <a:p>
            <a:pPr lvl="1" eaLnBrk="1" hangingPunct="1"/>
            <a:r>
              <a:rPr lang="en-ZA" altLang="x-none" dirty="0"/>
              <a:t>Long term liabilities are 20% of equity</a:t>
            </a:r>
          </a:p>
          <a:p>
            <a:pPr lvl="1" eaLnBrk="1" hangingPunct="1"/>
            <a:r>
              <a:rPr lang="en-ZA" altLang="x-none" dirty="0"/>
              <a:t>Indicates a low degree of financial risk – closer it gets to          1: 1 the higher the risk</a:t>
            </a:r>
          </a:p>
          <a:p>
            <a:pPr lvl="1" eaLnBrk="1" hangingPunct="1"/>
            <a:r>
              <a:rPr lang="en-ZA" altLang="x-none" dirty="0"/>
              <a:t>No correct or incorrect level depends on nature of </a:t>
            </a:r>
            <a:r>
              <a:rPr lang="en-US" altLang="en-ZA" dirty="0"/>
              <a:t>business</a:t>
            </a:r>
            <a:endParaRPr lang="en-ZA" altLang="x-none" dirty="0"/>
          </a:p>
          <a:p>
            <a:pPr lvl="1" eaLnBrk="1" hangingPunct="1"/>
            <a:r>
              <a:rPr lang="en-ZA" altLang="x-none" dirty="0"/>
              <a:t>Compare to past/desired objectives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785938"/>
          <a:ext cx="8501063" cy="53181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501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31812">
                <a:tc>
                  <a:txBody>
                    <a:bodyPr/>
                    <a:lstStyle/>
                    <a:p>
                      <a:r>
                        <a:rPr lang="en-ZA" sz="2400" dirty="0"/>
                        <a:t>DEBT : EQUITY</a:t>
                      </a:r>
                      <a:r>
                        <a:rPr lang="en-ZA" sz="2400" baseline="0" dirty="0"/>
                        <a:t> =  Non-current Liabilities: Owners’ Equity</a:t>
                      </a:r>
                      <a:endParaRPr lang="en-ZA" sz="2400" dirty="0"/>
                    </a:p>
                  </a:txBody>
                  <a:tcPr marL="91439" marR="91439" marT="45721" marB="4572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</TotalTime>
  <Words>684</Words>
  <Application>Microsoft Office PowerPoint</Application>
  <PresentationFormat>On-screen Show (4:3)</PresentationFormat>
  <Paragraphs>150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Tw Cen MT</vt:lpstr>
      <vt:lpstr>Wingdings 2</vt:lpstr>
      <vt:lpstr>Droplet</vt:lpstr>
      <vt:lpstr>INDICATORS  16 - 18</vt:lpstr>
      <vt:lpstr>INDICATORs 16 &amp; 17: debtors collection period &amp; creditors payment period</vt:lpstr>
      <vt:lpstr>INDICATORs 16 &amp; 17: debtors collection period &amp; creditors payment period</vt:lpstr>
      <vt:lpstr>INDICATORs 16 &amp; 17: debtors collection period &amp; creditors payment period</vt:lpstr>
      <vt:lpstr>INDICATORs 16 &amp; 17: debtors collection period &amp; creditors payment period</vt:lpstr>
      <vt:lpstr>INDICATORs 16 &amp; 17: debtors collection period &amp; creditors payment period</vt:lpstr>
      <vt:lpstr>INDICATORs 18:  debt equity</vt:lpstr>
      <vt:lpstr>INDICATORs 18:  debt equity</vt:lpstr>
      <vt:lpstr>INDICATORs 18:  debt equity</vt:lpstr>
    </vt:vector>
  </TitlesOfParts>
  <Company>Hudson Park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INDICATORS  6 - 10</dc:title>
  <dc:creator>admin</dc:creator>
  <cp:lastModifiedBy>V.Westphal</cp:lastModifiedBy>
  <cp:revision>49</cp:revision>
  <dcterms:created xsi:type="dcterms:W3CDTF">2010-04-11T18:56:00Z</dcterms:created>
  <dcterms:modified xsi:type="dcterms:W3CDTF">2020-05-11T09:08:14Z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1033-11.2.0.9255</vt:lpwstr>
  </property>
</Properties>
</file>