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5" r:id="rId1"/>
  </p:sldMasterIdLst>
  <p:sldIdLst>
    <p:sldId id="256" r:id="rId2"/>
    <p:sldId id="257" r:id="rId3"/>
    <p:sldId id="267" r:id="rId4"/>
    <p:sldId id="268" r:id="rId5"/>
    <p:sldId id="269" r:id="rId6"/>
    <p:sldId id="259" r:id="rId7"/>
    <p:sldId id="270" r:id="rId8"/>
    <p:sldId id="272" r:id="rId9"/>
    <p:sldId id="271" r:id="rId10"/>
    <p:sldId id="273" r:id="rId11"/>
    <p:sldId id="274" r:id="rId12"/>
    <p:sldId id="275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#1">
  <dgm:title val=""/>
  <dgm:desc val=""/>
  <dgm:catLst>
    <dgm:cat type="accent4" pri="11200"/>
  </dgm:catLst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15E77-166C-4E4F-9758-ECB66B017B82}" type="doc">
      <dgm:prSet loTypeId="urn:microsoft.com/office/officeart/2005/8/layout/cycle5" loCatId="cycle" qsTypeId="urn:microsoft.com/office/officeart/2005/8/quickstyle/simple1#1" qsCatId="simple" csTypeId="urn:microsoft.com/office/officeart/2005/8/colors/accent4_2#1" csCatId="accent4" phldr="1"/>
      <dgm:spPr/>
      <dgm:t>
        <a:bodyPr/>
        <a:lstStyle/>
        <a:p>
          <a:endParaRPr lang="en-ZA"/>
        </a:p>
      </dgm:t>
    </dgm:pt>
    <dgm:pt modelId="{5A3356F1-8820-46EA-AA28-E78540C825F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ZA" sz="1800" b="1" dirty="0"/>
            <a:t>STOCK USUALLY PURCHASED ON CREDIT FROM SUPPLIERS</a:t>
          </a:r>
        </a:p>
      </dgm:t>
    </dgm:pt>
    <dgm:pt modelId="{BF92CD15-CF34-4FA6-A73F-26CB2048141F}" type="parTrans" cxnId="{02799FB4-8D62-4B89-A2C6-78B31CA39717}">
      <dgm:prSet/>
      <dgm:spPr/>
      <dgm:t>
        <a:bodyPr/>
        <a:lstStyle/>
        <a:p>
          <a:endParaRPr lang="en-ZA" b="1"/>
        </a:p>
      </dgm:t>
    </dgm:pt>
    <dgm:pt modelId="{3C91FC58-8332-49A3-A5D7-1A92D97EA091}" type="sibTrans" cxnId="{02799FB4-8D62-4B89-A2C6-78B31CA39717}">
      <dgm:prSet/>
      <dgm:spPr/>
      <dgm:t>
        <a:bodyPr/>
        <a:lstStyle/>
        <a:p>
          <a:endParaRPr lang="en-ZA" b="1"/>
        </a:p>
      </dgm:t>
    </dgm:pt>
    <dgm:pt modelId="{15BC547B-1B4F-41CF-8C1C-661037213E2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ZA" sz="2000" b="1" dirty="0"/>
            <a:t>SOME STOCK SOLD ON CREDIT TO DEBTORS</a:t>
          </a:r>
        </a:p>
      </dgm:t>
    </dgm:pt>
    <dgm:pt modelId="{0571F749-835C-4158-ADC1-6DDA0D7CAAE9}" type="parTrans" cxnId="{6B7D7A6F-FFA8-4190-B096-20189A450E96}">
      <dgm:prSet/>
      <dgm:spPr/>
      <dgm:t>
        <a:bodyPr/>
        <a:lstStyle/>
        <a:p>
          <a:endParaRPr lang="en-ZA" b="1"/>
        </a:p>
      </dgm:t>
    </dgm:pt>
    <dgm:pt modelId="{D4D0F838-778C-4DFA-AFBC-BAD9DEC181B2}" type="sibTrans" cxnId="{6B7D7A6F-FFA8-4190-B096-20189A450E96}">
      <dgm:prSet/>
      <dgm:spPr/>
      <dgm:t>
        <a:bodyPr/>
        <a:lstStyle/>
        <a:p>
          <a:endParaRPr lang="en-ZA" b="1"/>
        </a:p>
      </dgm:t>
    </dgm:pt>
    <dgm:pt modelId="{5BCA959B-2A5B-4C6F-8E4D-CB543CC552D2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ZA" sz="2000" b="1" dirty="0"/>
            <a:t>DEBTORS SETTLE THEIR ACCOUNT &amp; PAY MONEY</a:t>
          </a:r>
        </a:p>
      </dgm:t>
    </dgm:pt>
    <dgm:pt modelId="{9F0AA19A-BD38-4C94-A77C-F1FB67EDC9CF}" type="parTrans" cxnId="{D8AA1346-926B-4F8F-BA88-FADBF7515924}">
      <dgm:prSet/>
      <dgm:spPr/>
      <dgm:t>
        <a:bodyPr/>
        <a:lstStyle/>
        <a:p>
          <a:endParaRPr lang="en-ZA" b="1"/>
        </a:p>
      </dgm:t>
    </dgm:pt>
    <dgm:pt modelId="{2BE441FD-A3BA-484E-A261-648DD39DF4AA}" type="sibTrans" cxnId="{D8AA1346-926B-4F8F-BA88-FADBF7515924}">
      <dgm:prSet/>
      <dgm:spPr/>
      <dgm:t>
        <a:bodyPr/>
        <a:lstStyle/>
        <a:p>
          <a:endParaRPr lang="en-ZA" b="1"/>
        </a:p>
      </dgm:t>
    </dgm:pt>
    <dgm:pt modelId="{C64A30C5-7DD0-4B5D-9F5E-5D33E94957CA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ZA" sz="2000" b="1" dirty="0"/>
            <a:t>CREDITORS ARE PAID BACK</a:t>
          </a:r>
        </a:p>
      </dgm:t>
    </dgm:pt>
    <dgm:pt modelId="{48AD01C8-9001-4744-A20C-2A080CC063A0}" type="parTrans" cxnId="{78189EAB-D0B4-4662-9FAE-794C64C3F6AD}">
      <dgm:prSet/>
      <dgm:spPr/>
      <dgm:t>
        <a:bodyPr/>
        <a:lstStyle/>
        <a:p>
          <a:endParaRPr lang="en-ZA" b="1"/>
        </a:p>
      </dgm:t>
    </dgm:pt>
    <dgm:pt modelId="{EF874014-5945-4A90-AA2C-DA7C49F4A499}" type="sibTrans" cxnId="{78189EAB-D0B4-4662-9FAE-794C64C3F6AD}">
      <dgm:prSet/>
      <dgm:spPr/>
      <dgm:t>
        <a:bodyPr/>
        <a:lstStyle/>
        <a:p>
          <a:endParaRPr lang="en-ZA" b="1"/>
        </a:p>
      </dgm:t>
    </dgm:pt>
    <dgm:pt modelId="{71377441-6A7C-4DE4-9337-9EB5AA43674A}" type="pres">
      <dgm:prSet presAssocID="{BA515E77-166C-4E4F-9758-ECB66B017B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626D5B-AAD1-4169-A22C-19DF795ABAA7}" type="pres">
      <dgm:prSet presAssocID="{5A3356F1-8820-46EA-AA28-E78540C825F9}" presName="node" presStyleLbl="node1" presStyleIdx="0" presStyleCnt="4" custScaleX="217726" custRadScaleRad="100146" custRadScaleInc="-3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A3926-AB63-4C83-A854-2FA77FDC2CA2}" type="pres">
      <dgm:prSet presAssocID="{5A3356F1-8820-46EA-AA28-E78540C825F9}" presName="spNode" presStyleCnt="0"/>
      <dgm:spPr/>
    </dgm:pt>
    <dgm:pt modelId="{012217C9-9375-491A-9F3A-411FB382B9DF}" type="pres">
      <dgm:prSet presAssocID="{3C91FC58-8332-49A3-A5D7-1A92D97EA091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3F2FF76-A21E-4E54-8F35-B4821647519C}" type="pres">
      <dgm:prSet presAssocID="{15BC547B-1B4F-41CF-8C1C-661037213E23}" presName="node" presStyleLbl="node1" presStyleIdx="1" presStyleCnt="4" custScaleX="218992" custRadScaleRad="132815" custRadScaleInc="-15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88520-445D-4EB9-A003-921F6A0F031A}" type="pres">
      <dgm:prSet presAssocID="{15BC547B-1B4F-41CF-8C1C-661037213E23}" presName="spNode" presStyleCnt="0"/>
      <dgm:spPr/>
    </dgm:pt>
    <dgm:pt modelId="{7D7B3270-7E50-40BE-AC45-B366F9372199}" type="pres">
      <dgm:prSet presAssocID="{D4D0F838-778C-4DFA-AFBC-BAD9DEC181B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9BCA4EF-A4E2-4047-BA96-A8D2557AEA1B}" type="pres">
      <dgm:prSet presAssocID="{5BCA959B-2A5B-4C6F-8E4D-CB543CC552D2}" presName="node" presStyleLbl="node1" presStyleIdx="2" presStyleCnt="4" custScaleX="213177" custScaleY="98477" custRadScaleRad="96033" custRadScaleInc="-31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CD407-9D23-41D5-9006-BD2F36E07E94}" type="pres">
      <dgm:prSet presAssocID="{5BCA959B-2A5B-4C6F-8E4D-CB543CC552D2}" presName="spNode" presStyleCnt="0"/>
      <dgm:spPr/>
    </dgm:pt>
    <dgm:pt modelId="{1187F0A9-BE00-4B38-9806-AC1472F9A5D5}" type="pres">
      <dgm:prSet presAssocID="{2BE441FD-A3BA-484E-A261-648DD39DF4AA}" presName="sibTrans" presStyleLbl="sibTrans1D1" presStyleIdx="2" presStyleCnt="4"/>
      <dgm:spPr/>
      <dgm:t>
        <a:bodyPr/>
        <a:lstStyle/>
        <a:p>
          <a:endParaRPr lang="en-US"/>
        </a:p>
      </dgm:t>
    </dgm:pt>
    <dgm:pt modelId="{38E70C0B-280D-4CB8-9B95-DEECF83FEA1B}" type="pres">
      <dgm:prSet presAssocID="{C64A30C5-7DD0-4B5D-9F5E-5D33E94957CA}" presName="node" presStyleLbl="node1" presStyleIdx="3" presStyleCnt="4" custScaleX="210841" custRadScaleRad="112280" custRadScaleInc="18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59D17-8ED5-4859-A7FF-EE66A8AFF02B}" type="pres">
      <dgm:prSet presAssocID="{C64A30C5-7DD0-4B5D-9F5E-5D33E94957CA}" presName="spNode" presStyleCnt="0"/>
      <dgm:spPr/>
    </dgm:pt>
    <dgm:pt modelId="{CA37440C-FE89-4A27-B31D-F3BB44E4944D}" type="pres">
      <dgm:prSet presAssocID="{EF874014-5945-4A90-AA2C-DA7C49F4A49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6789752-11DB-41E8-853A-770D5D5A206E}" type="presOf" srcId="{D4D0F838-778C-4DFA-AFBC-BAD9DEC181B2}" destId="{7D7B3270-7E50-40BE-AC45-B366F9372199}" srcOrd="0" destOrd="0" presId="urn:microsoft.com/office/officeart/2005/8/layout/cycle5"/>
    <dgm:cxn modelId="{40C8EC10-C994-4B7D-8F87-9013D064168C}" type="presOf" srcId="{15BC547B-1B4F-41CF-8C1C-661037213E23}" destId="{13F2FF76-A21E-4E54-8F35-B4821647519C}" srcOrd="0" destOrd="0" presId="urn:microsoft.com/office/officeart/2005/8/layout/cycle5"/>
    <dgm:cxn modelId="{D8AA1346-926B-4F8F-BA88-FADBF7515924}" srcId="{BA515E77-166C-4E4F-9758-ECB66B017B82}" destId="{5BCA959B-2A5B-4C6F-8E4D-CB543CC552D2}" srcOrd="2" destOrd="0" parTransId="{9F0AA19A-BD38-4C94-A77C-F1FB67EDC9CF}" sibTransId="{2BE441FD-A3BA-484E-A261-648DD39DF4AA}"/>
    <dgm:cxn modelId="{78189EAB-D0B4-4662-9FAE-794C64C3F6AD}" srcId="{BA515E77-166C-4E4F-9758-ECB66B017B82}" destId="{C64A30C5-7DD0-4B5D-9F5E-5D33E94957CA}" srcOrd="3" destOrd="0" parTransId="{48AD01C8-9001-4744-A20C-2A080CC063A0}" sibTransId="{EF874014-5945-4A90-AA2C-DA7C49F4A499}"/>
    <dgm:cxn modelId="{6B7D7A6F-FFA8-4190-B096-20189A450E96}" srcId="{BA515E77-166C-4E4F-9758-ECB66B017B82}" destId="{15BC547B-1B4F-41CF-8C1C-661037213E23}" srcOrd="1" destOrd="0" parTransId="{0571F749-835C-4158-ADC1-6DDA0D7CAAE9}" sibTransId="{D4D0F838-778C-4DFA-AFBC-BAD9DEC181B2}"/>
    <dgm:cxn modelId="{B699570E-AD14-44AB-98C5-126109109EC8}" type="presOf" srcId="{2BE441FD-A3BA-484E-A261-648DD39DF4AA}" destId="{1187F0A9-BE00-4B38-9806-AC1472F9A5D5}" srcOrd="0" destOrd="0" presId="urn:microsoft.com/office/officeart/2005/8/layout/cycle5"/>
    <dgm:cxn modelId="{8D55AC81-628B-4C33-B82E-119F8F7D2059}" type="presOf" srcId="{C64A30C5-7DD0-4B5D-9F5E-5D33E94957CA}" destId="{38E70C0B-280D-4CB8-9B95-DEECF83FEA1B}" srcOrd="0" destOrd="0" presId="urn:microsoft.com/office/officeart/2005/8/layout/cycle5"/>
    <dgm:cxn modelId="{B9216621-FDA4-400B-A418-D3B299A060FF}" type="presOf" srcId="{BA515E77-166C-4E4F-9758-ECB66B017B82}" destId="{71377441-6A7C-4DE4-9337-9EB5AA43674A}" srcOrd="0" destOrd="0" presId="urn:microsoft.com/office/officeart/2005/8/layout/cycle5"/>
    <dgm:cxn modelId="{02799FB4-8D62-4B89-A2C6-78B31CA39717}" srcId="{BA515E77-166C-4E4F-9758-ECB66B017B82}" destId="{5A3356F1-8820-46EA-AA28-E78540C825F9}" srcOrd="0" destOrd="0" parTransId="{BF92CD15-CF34-4FA6-A73F-26CB2048141F}" sibTransId="{3C91FC58-8332-49A3-A5D7-1A92D97EA091}"/>
    <dgm:cxn modelId="{B4FBE1BB-D9D3-487F-BA15-AF4009963434}" type="presOf" srcId="{3C91FC58-8332-49A3-A5D7-1A92D97EA091}" destId="{012217C9-9375-491A-9F3A-411FB382B9DF}" srcOrd="0" destOrd="0" presId="urn:microsoft.com/office/officeart/2005/8/layout/cycle5"/>
    <dgm:cxn modelId="{0EED62D1-DF71-4B3C-B083-8E1F580A86FE}" type="presOf" srcId="{5BCA959B-2A5B-4C6F-8E4D-CB543CC552D2}" destId="{29BCA4EF-A4E2-4047-BA96-A8D2557AEA1B}" srcOrd="0" destOrd="0" presId="urn:microsoft.com/office/officeart/2005/8/layout/cycle5"/>
    <dgm:cxn modelId="{875CE9E5-811E-43F1-91F0-643379A75A6C}" type="presOf" srcId="{EF874014-5945-4A90-AA2C-DA7C49F4A499}" destId="{CA37440C-FE89-4A27-B31D-F3BB44E4944D}" srcOrd="0" destOrd="0" presId="urn:microsoft.com/office/officeart/2005/8/layout/cycle5"/>
    <dgm:cxn modelId="{DA1B0B6C-B378-4DF6-AAB6-B8C1C32A94E0}" type="presOf" srcId="{5A3356F1-8820-46EA-AA28-E78540C825F9}" destId="{5E626D5B-AAD1-4169-A22C-19DF795ABAA7}" srcOrd="0" destOrd="0" presId="urn:microsoft.com/office/officeart/2005/8/layout/cycle5"/>
    <dgm:cxn modelId="{3D51AA3C-5300-48E9-AD95-2BA59E932CEF}" type="presParOf" srcId="{71377441-6A7C-4DE4-9337-9EB5AA43674A}" destId="{5E626D5B-AAD1-4169-A22C-19DF795ABAA7}" srcOrd="0" destOrd="0" presId="urn:microsoft.com/office/officeart/2005/8/layout/cycle5"/>
    <dgm:cxn modelId="{E5362B1F-FC27-432D-9FD6-5AEF42F896BB}" type="presParOf" srcId="{71377441-6A7C-4DE4-9337-9EB5AA43674A}" destId="{B9FA3926-AB63-4C83-A854-2FA77FDC2CA2}" srcOrd="1" destOrd="0" presId="urn:microsoft.com/office/officeart/2005/8/layout/cycle5"/>
    <dgm:cxn modelId="{0C891DAA-5D7D-4918-B641-996B839DA3E0}" type="presParOf" srcId="{71377441-6A7C-4DE4-9337-9EB5AA43674A}" destId="{012217C9-9375-491A-9F3A-411FB382B9DF}" srcOrd="2" destOrd="0" presId="urn:microsoft.com/office/officeart/2005/8/layout/cycle5"/>
    <dgm:cxn modelId="{336DCC71-D4F5-4925-AA32-7A213E67EF9C}" type="presParOf" srcId="{71377441-6A7C-4DE4-9337-9EB5AA43674A}" destId="{13F2FF76-A21E-4E54-8F35-B4821647519C}" srcOrd="3" destOrd="0" presId="urn:microsoft.com/office/officeart/2005/8/layout/cycle5"/>
    <dgm:cxn modelId="{4EA6F555-E186-4AFA-9054-08112B01F379}" type="presParOf" srcId="{71377441-6A7C-4DE4-9337-9EB5AA43674A}" destId="{93588520-445D-4EB9-A003-921F6A0F031A}" srcOrd="4" destOrd="0" presId="urn:microsoft.com/office/officeart/2005/8/layout/cycle5"/>
    <dgm:cxn modelId="{B58213E5-C0DA-42E2-A460-D63A41806316}" type="presParOf" srcId="{71377441-6A7C-4DE4-9337-9EB5AA43674A}" destId="{7D7B3270-7E50-40BE-AC45-B366F9372199}" srcOrd="5" destOrd="0" presId="urn:microsoft.com/office/officeart/2005/8/layout/cycle5"/>
    <dgm:cxn modelId="{FB83826D-6FD6-47D1-9818-55209355BEF1}" type="presParOf" srcId="{71377441-6A7C-4DE4-9337-9EB5AA43674A}" destId="{29BCA4EF-A4E2-4047-BA96-A8D2557AEA1B}" srcOrd="6" destOrd="0" presId="urn:microsoft.com/office/officeart/2005/8/layout/cycle5"/>
    <dgm:cxn modelId="{7E3ABC6C-39EE-49F1-9D01-A1280FEA1D61}" type="presParOf" srcId="{71377441-6A7C-4DE4-9337-9EB5AA43674A}" destId="{258CD407-9D23-41D5-9006-BD2F36E07E94}" srcOrd="7" destOrd="0" presId="urn:microsoft.com/office/officeart/2005/8/layout/cycle5"/>
    <dgm:cxn modelId="{79F663A3-C3A4-4FB5-A66D-9A4F9BFE34F5}" type="presParOf" srcId="{71377441-6A7C-4DE4-9337-9EB5AA43674A}" destId="{1187F0A9-BE00-4B38-9806-AC1472F9A5D5}" srcOrd="8" destOrd="0" presId="urn:microsoft.com/office/officeart/2005/8/layout/cycle5"/>
    <dgm:cxn modelId="{06938D94-B3DD-4278-983C-1F25CA9A4FE2}" type="presParOf" srcId="{71377441-6A7C-4DE4-9337-9EB5AA43674A}" destId="{38E70C0B-280D-4CB8-9B95-DEECF83FEA1B}" srcOrd="9" destOrd="0" presId="urn:microsoft.com/office/officeart/2005/8/layout/cycle5"/>
    <dgm:cxn modelId="{1DE1DEF1-2AA9-4133-942A-E49EF7A5CDCF}" type="presParOf" srcId="{71377441-6A7C-4DE4-9337-9EB5AA43674A}" destId="{DB259D17-8ED5-4859-A7FF-EE66A8AFF02B}" srcOrd="10" destOrd="0" presId="urn:microsoft.com/office/officeart/2005/8/layout/cycle5"/>
    <dgm:cxn modelId="{5172F385-72FA-4749-BD2A-07096F01AA7D}" type="presParOf" srcId="{71377441-6A7C-4DE4-9337-9EB5AA43674A}" destId="{CA37440C-FE89-4A27-B31D-F3BB44E4944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E0F9CE-1B1D-40F9-9160-AE6F21A14DA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solidFill>
                  <a:srgbClr val="FFFFFF"/>
                </a:solidFill>
                <a:latin typeface="Trebuchet MS" panose="020B0603020202020204" pitchFamily="34" charset="0"/>
              </a:rPr>
              <a:t>‹#›</a:t>
            </a:fld>
            <a:endParaRPr lang="en-ZA" altLang="x-none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592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60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0447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462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265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224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566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9800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491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3FB516-5F6E-4685-A3A9-DC4CC80B64A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Trebuchet MS" panose="020B0603020202020204" pitchFamily="34" charset="0"/>
              </a:rPr>
              <a:t>‹#›</a:t>
            </a:fld>
            <a:endParaRPr lang="en-ZA" altLang="x-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849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858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7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7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4738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FC7865-410F-4D0E-A473-F16761ACDA71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Trebuchet MS" panose="020B0603020202020204" pitchFamily="34" charset="0"/>
              </a:rPr>
              <a:t>‹#›</a:t>
            </a:fld>
            <a:endParaRPr lang="en-ZA" altLang="x-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0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A4C8F9-855E-4517-9004-A90192612C8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3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3143272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</a:t>
            </a:r>
            <a:b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11 - 15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45720" tIns="0" rIns="45720" bIns="0" numCol="1" anchor="t" anchorCtr="0" compatLnSpc="1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14 &amp; 15: 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Turnover rate of stock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&amp; period for which enough stock is on hand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Need to decide on appropriate levels of stock for your line of B</a:t>
            </a:r>
            <a:r>
              <a:rPr lang="en-US" altLang="en-ZA" dirty="0"/>
              <a:t>usiness</a:t>
            </a:r>
            <a:r>
              <a:rPr lang="en-ZA" altLang="x-none" dirty="0"/>
              <a:t> AND</a:t>
            </a:r>
          </a:p>
          <a:p>
            <a:pPr eaLnBrk="1" hangingPunct="1"/>
            <a:r>
              <a:rPr lang="en-ZA" altLang="x-none" dirty="0"/>
              <a:t>To ensure that stock is sold within a reasonable period of time</a:t>
            </a:r>
          </a:p>
          <a:p>
            <a:pPr eaLnBrk="1" hangingPunct="1"/>
            <a:r>
              <a:rPr lang="en-ZA" altLang="x-none" dirty="0"/>
              <a:t>The more effective B</a:t>
            </a:r>
            <a:r>
              <a:rPr lang="en-US" altLang="en-ZA" dirty="0"/>
              <a:t>usiness</a:t>
            </a:r>
            <a:r>
              <a:rPr lang="en-ZA" altLang="x-none" dirty="0"/>
              <a:t> can turn over stock the more effective it will be in generating profits</a:t>
            </a:r>
          </a:p>
          <a:p>
            <a:pPr eaLnBrk="1" hangingPunct="1"/>
            <a:r>
              <a:rPr lang="en-ZA" altLang="x-none" dirty="0"/>
              <a:t>There is no ‘correct’ or ‘incorrect’ stock turnover rate.</a:t>
            </a:r>
          </a:p>
          <a:p>
            <a:pPr eaLnBrk="1" hangingPunct="1"/>
            <a:r>
              <a:rPr lang="en-ZA" altLang="x-none" dirty="0"/>
              <a:t>Policy adopted depends on type of product sold</a:t>
            </a:r>
          </a:p>
          <a:p>
            <a:pPr eaLnBrk="1" hangingPunct="1"/>
            <a:r>
              <a:rPr lang="en-ZA" altLang="x-none" dirty="0"/>
              <a:t>READ eg of FF Fashions on page 284</a:t>
            </a:r>
          </a:p>
          <a:p>
            <a:pPr eaLnBrk="1" hangingPunct="1"/>
            <a:r>
              <a:rPr lang="en-ZA" altLang="x-none" dirty="0"/>
              <a:t>If a lot of working capital is tied up in stock it could lead to liquidity problems.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7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7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35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135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30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230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88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288" end="3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35" end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charRg st="335" end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70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charRg st="370" end="4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14 &amp; 15: 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Turnover rate of stock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&amp; period for which enough stock is on hand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Represents the number of times stock is replaced during the year</a:t>
            </a:r>
          </a:p>
          <a:p>
            <a:pPr eaLnBrk="1" hangingPunct="1"/>
            <a:r>
              <a:rPr lang="en-ZA" altLang="x-none" dirty="0"/>
              <a:t>Example on page 284:</a:t>
            </a:r>
          </a:p>
          <a:p>
            <a:pPr lvl="1" eaLnBrk="1" hangingPunct="1"/>
            <a:r>
              <a:rPr lang="en-ZA" altLang="x-none" dirty="0"/>
              <a:t>Average stock = (150 000 + 90 000)/2</a:t>
            </a:r>
          </a:p>
          <a:p>
            <a:pPr lvl="1" eaLnBrk="1" hangingPunct="1"/>
            <a:r>
              <a:rPr lang="en-ZA" altLang="x-none" dirty="0"/>
              <a:t>Stock turnover rate = R480 000/R120 000 = 4 </a:t>
            </a:r>
            <a:r>
              <a:rPr lang="en-ZA" altLang="x-none" b="1" dirty="0">
                <a:solidFill>
                  <a:srgbClr val="FF0000"/>
                </a:solidFill>
              </a:rPr>
              <a:t>times</a:t>
            </a:r>
            <a:r>
              <a:rPr lang="en-ZA" altLang="x-none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25" y="2000250"/>
          <a:ext cx="8286750" cy="166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60525">
                <a:tc>
                  <a:txBody>
                    <a:bodyPr/>
                    <a:lstStyle/>
                    <a:p>
                      <a:r>
                        <a:rPr lang="en-ZA" sz="3200" dirty="0">
                          <a:solidFill>
                            <a:srgbClr val="FF0000"/>
                          </a:solidFill>
                        </a:rPr>
                        <a:t>STOCK TURNOVER RATE</a:t>
                      </a:r>
                      <a:r>
                        <a:rPr lang="en-ZA" sz="3200" dirty="0"/>
                        <a:t>  =  </a:t>
                      </a:r>
                      <a:r>
                        <a:rPr lang="en-ZA" sz="3200" u="sng" dirty="0"/>
                        <a:t>Cost of Sales</a:t>
                      </a:r>
                    </a:p>
                    <a:p>
                      <a:r>
                        <a:rPr lang="en-ZA" sz="3200" u="none" baseline="0" dirty="0"/>
                        <a:t>                                          average Stock</a:t>
                      </a:r>
                    </a:p>
                    <a:p>
                      <a:endParaRPr lang="en-ZA" sz="1100" u="none" baseline="0" dirty="0"/>
                    </a:p>
                    <a:p>
                      <a:endParaRPr lang="en-ZA" sz="1000" u="none" dirty="0"/>
                    </a:p>
                    <a:p>
                      <a:r>
                        <a:rPr lang="en-ZA" sz="1800" i="1" u="none" dirty="0"/>
                        <a:t>NOTE:</a:t>
                      </a:r>
                      <a:r>
                        <a:rPr lang="en-ZA" sz="1800" i="1" u="none" baseline="0" dirty="0"/>
                        <a:t>  Average stock =    (Opening stock + Closing stock)/2</a:t>
                      </a:r>
                      <a:endParaRPr lang="en-ZA" sz="1800" i="1" u="none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27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charRg st="127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14 &amp; 15: Turnover rate of stock &amp; 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period for which enough stock is on hand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Estimate how long it will take to sell the stock</a:t>
            </a:r>
          </a:p>
          <a:p>
            <a:pPr lvl="1" eaLnBrk="1" hangingPunct="1"/>
            <a:r>
              <a:rPr lang="en-US" altLang="en-ZA" dirty="0"/>
              <a:t>NB!! </a:t>
            </a:r>
            <a:r>
              <a:rPr lang="en-ZA" altLang="x-none" dirty="0"/>
              <a:t>Answer is either in days or months</a:t>
            </a:r>
          </a:p>
          <a:p>
            <a:pPr lvl="2" eaLnBrk="1" hangingPunct="1"/>
            <a:r>
              <a:rPr lang="en-ZA" altLang="x-none" dirty="0"/>
              <a:t>If months then X 12/1</a:t>
            </a:r>
          </a:p>
          <a:p>
            <a:pPr eaLnBrk="1" hangingPunct="1"/>
            <a:r>
              <a:rPr lang="en-ZA" altLang="x-none" dirty="0"/>
              <a:t> Period =  </a:t>
            </a:r>
            <a:r>
              <a:rPr lang="en-ZA" altLang="x-none" u="sng" dirty="0"/>
              <a:t>R120 000  </a:t>
            </a:r>
            <a:r>
              <a:rPr lang="en-ZA" altLang="x-none" dirty="0"/>
              <a:t>x  </a:t>
            </a:r>
            <a:r>
              <a:rPr lang="en-ZA" altLang="x-none" u="sng" dirty="0"/>
              <a:t>365</a:t>
            </a:r>
            <a:r>
              <a:rPr lang="en-ZA" altLang="x-none" dirty="0"/>
              <a:t>  = 91 </a:t>
            </a:r>
            <a:r>
              <a:rPr lang="en-ZA" altLang="x-none" b="1" dirty="0">
                <a:solidFill>
                  <a:schemeClr val="accent1"/>
                </a:solidFill>
              </a:rPr>
              <a:t>days</a:t>
            </a:r>
            <a:endParaRPr lang="en-ZA" altLang="x-none" dirty="0"/>
          </a:p>
          <a:p>
            <a:pPr eaLnBrk="1" hangingPunct="1">
              <a:buNone/>
            </a:pPr>
            <a:r>
              <a:rPr lang="en-ZA" altLang="x-none" dirty="0"/>
              <a:t>                  R480 000      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25" y="2000250"/>
          <a:ext cx="8286750" cy="2255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55838">
                <a:tc>
                  <a:txBody>
                    <a:bodyPr/>
                    <a:lstStyle/>
                    <a:p>
                      <a:r>
                        <a:rPr lang="en-ZA" sz="3200" u="none" dirty="0">
                          <a:solidFill>
                            <a:schemeClr val="accent1"/>
                          </a:solidFill>
                        </a:rPr>
                        <a:t>PERIOD</a:t>
                      </a:r>
                      <a:r>
                        <a:rPr lang="en-ZA" sz="3200" u="none" baseline="0" dirty="0">
                          <a:solidFill>
                            <a:schemeClr val="accent1"/>
                          </a:solidFill>
                        </a:rPr>
                        <a:t> FOR WHICH ENOUGH STOCK IS ON HAND</a:t>
                      </a:r>
                      <a:r>
                        <a:rPr lang="en-ZA" sz="3200" u="none" baseline="0" dirty="0"/>
                        <a:t>                   = </a:t>
                      </a:r>
                      <a:r>
                        <a:rPr lang="en-ZA" sz="3200" u="sng" baseline="0" dirty="0"/>
                        <a:t>Average Stock</a:t>
                      </a:r>
                      <a:r>
                        <a:rPr lang="en-ZA" sz="3200" u="none" baseline="0" dirty="0"/>
                        <a:t>  x  </a:t>
                      </a:r>
                      <a:r>
                        <a:rPr lang="en-ZA" sz="3200" u="sng" baseline="0" dirty="0"/>
                        <a:t>365</a:t>
                      </a:r>
                      <a:endParaRPr lang="en-ZA" sz="3200" u="sng" dirty="0"/>
                    </a:p>
                    <a:p>
                      <a:r>
                        <a:rPr lang="en-ZA" sz="3200" u="none" baseline="0" dirty="0"/>
                        <a:t>                              Cost of Sales         1</a:t>
                      </a:r>
                    </a:p>
                    <a:p>
                      <a:endParaRPr lang="en-ZA" sz="1000" u="none" dirty="0"/>
                    </a:p>
                    <a:p>
                      <a:r>
                        <a:rPr lang="en-ZA" sz="1800" i="1" u="none" dirty="0"/>
                        <a:t>NOTE:</a:t>
                      </a:r>
                      <a:r>
                        <a:rPr lang="en-ZA" sz="1800" i="1" u="none" baseline="0" dirty="0"/>
                        <a:t> Trading stock may be Average stock or Closing stock depending on circumstances</a:t>
                      </a:r>
                      <a:endParaRPr lang="en-ZA" sz="1800" i="1" u="none" dirty="0"/>
                    </a:p>
                  </a:txBody>
                  <a:tcPr marL="91439" marR="91439" marT="45726" marB="457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54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charRg st="54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89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charRg st="89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11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charRg st="111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50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charRg st="150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146304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11: net current assets </a:t>
            </a:r>
            <a:r>
              <a:rPr kumimoji="0" lang="en-ZA" sz="2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(working capital)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57188" y="1609725"/>
            <a:ext cx="8786812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Liquidity = ability to settle current liabilities</a:t>
            </a:r>
          </a:p>
          <a:p>
            <a:pPr eaLnBrk="1" hangingPunct="1"/>
            <a:r>
              <a:rPr lang="en-ZA" altLang="x-none" dirty="0"/>
              <a:t>Capital is needed to provide </a:t>
            </a:r>
          </a:p>
          <a:p>
            <a:pPr lvl="1" eaLnBrk="1" hangingPunct="1"/>
            <a:r>
              <a:rPr lang="en-ZA" altLang="x-none" dirty="0"/>
              <a:t>funds to set up infrastructure</a:t>
            </a:r>
          </a:p>
          <a:p>
            <a:pPr lvl="2" eaLnBrk="1" hangingPunct="1"/>
            <a:r>
              <a:rPr lang="en-ZA" altLang="x-none" dirty="0"/>
              <a:t>Land &amp; Buildings, equipment, vehicles</a:t>
            </a:r>
          </a:p>
          <a:p>
            <a:pPr lvl="1" eaLnBrk="1" hangingPunct="1"/>
            <a:r>
              <a:rPr lang="en-ZA" altLang="x-none" dirty="0"/>
              <a:t>Funds to conduct normal day-to-day trading operations</a:t>
            </a:r>
          </a:p>
          <a:p>
            <a:pPr lvl="2" eaLnBrk="1" hangingPunct="1"/>
            <a:r>
              <a:rPr lang="en-ZA" altLang="x-none" dirty="0"/>
              <a:t>Buy trading stock to sell to generate a profit</a:t>
            </a:r>
          </a:p>
          <a:p>
            <a:pPr eaLnBrk="1" hangingPunct="1"/>
            <a:r>
              <a:rPr lang="en-ZA" altLang="x-none" dirty="0"/>
              <a:t>All capital needed to be planned to set up trading operations</a:t>
            </a:r>
          </a:p>
          <a:p>
            <a:pPr eaLnBrk="1" hangingPunct="1"/>
            <a:r>
              <a:rPr lang="en-ZA" altLang="x-none" dirty="0"/>
              <a:t>Read eg about Cindy Cele pg 280</a:t>
            </a:r>
          </a:p>
          <a:p>
            <a:pPr lvl="1" eaLnBrk="1" hangingPunct="1"/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5" y="1785938"/>
          <a:ext cx="8786813" cy="6429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86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2937">
                <a:tc>
                  <a:txBody>
                    <a:bodyPr/>
                    <a:lstStyle/>
                    <a:p>
                      <a:pPr algn="ctr"/>
                      <a:r>
                        <a:rPr lang="en-ZA" sz="2200" u="none" dirty="0"/>
                        <a:t>NET</a:t>
                      </a:r>
                      <a:r>
                        <a:rPr lang="en-ZA" sz="2200" u="none" baseline="0" dirty="0"/>
                        <a:t> CURRENT ASSETS = CURRENT ASSETS – CURRENT LIABILITIES</a:t>
                      </a:r>
                      <a:endParaRPr lang="en-ZA" sz="2200" u="none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146304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11: net current assets </a:t>
            </a:r>
            <a:r>
              <a:rPr kumimoji="0" lang="en-ZA" sz="2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(working capital)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609725"/>
            <a:ext cx="9144000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Buying on credit offered by suppliers tends to REDUCE the amount of working capital needed</a:t>
            </a:r>
          </a:p>
          <a:p>
            <a:pPr lvl="1" eaLnBrk="1" hangingPunct="1"/>
            <a:r>
              <a:rPr lang="en-ZA" altLang="x-none" dirty="0"/>
              <a:t>CHALLENGE = have to meet suppliers credit terms BY:</a:t>
            </a:r>
          </a:p>
          <a:p>
            <a:pPr lvl="2" eaLnBrk="1" hangingPunct="1"/>
            <a:r>
              <a:rPr lang="en-ZA" altLang="x-none" dirty="0"/>
              <a:t>Selling stock &amp; collecting cash from debtors in a reasonable time period. </a:t>
            </a:r>
          </a:p>
          <a:p>
            <a:pPr lvl="1" eaLnBrk="1" hangingPunct="1"/>
            <a:r>
              <a:rPr lang="en-ZA" altLang="x-none" dirty="0"/>
              <a:t>IDEAL SITUATION = selling stock &amp; collecting cash before she needs to pay</a:t>
            </a:r>
          </a:p>
          <a:p>
            <a:pPr lvl="2" eaLnBrk="1" hangingPunct="1"/>
            <a:r>
              <a:rPr lang="en-ZA" altLang="x-none" dirty="0"/>
              <a:t>This requires less working capital</a:t>
            </a:r>
          </a:p>
          <a:p>
            <a:pPr eaLnBrk="1" hangingPunct="1"/>
            <a:r>
              <a:rPr lang="en-ZA" altLang="x-none" dirty="0"/>
              <a:t>There is a relationship -/- aspects of Balance Sheet &amp; Income statement</a:t>
            </a:r>
          </a:p>
          <a:p>
            <a:pPr lvl="1" eaLnBrk="1" hangingPunct="1"/>
            <a:r>
              <a:rPr lang="en-ZA" altLang="x-none" dirty="0"/>
              <a:t>Order under the current assets &amp; current liabilities show            the TRADING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146304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11: net current assets </a:t>
            </a:r>
            <a:r>
              <a:rPr kumimoji="0" lang="en-ZA" sz="2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(working capital)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57188" y="1428750"/>
            <a:ext cx="8786812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lvl="1" eaLnBrk="1" hangingPunct="1"/>
            <a:endParaRPr lang="en-ZA" altLang="x-non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57157" y="1928802"/>
          <a:ext cx="800105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TextBox 6"/>
          <p:cNvSpPr txBox="1"/>
          <p:nvPr/>
        </p:nvSpPr>
        <p:spPr>
          <a:xfrm>
            <a:off x="3429000" y="2143125"/>
            <a:ext cx="1214438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ZA" altLang="x-none" dirty="0">
              <a:latin typeface="Arial" panose="020B0604020202020204" pitchFamily="34" charset="0"/>
            </a:endParaRPr>
          </a:p>
        </p:txBody>
      </p:sp>
      <p:sp>
        <p:nvSpPr>
          <p:cNvPr id="9222" name="TextBox 7"/>
          <p:cNvSpPr txBox="1"/>
          <p:nvPr/>
        </p:nvSpPr>
        <p:spPr>
          <a:xfrm>
            <a:off x="3581400" y="2295525"/>
            <a:ext cx="1214438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ZA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146304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11: net current assets </a:t>
            </a:r>
            <a:r>
              <a:rPr kumimoji="0" lang="en-ZA" sz="2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(working capital)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609725"/>
            <a:ext cx="9144000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Trading cycle is ongoing – seldom so simple</a:t>
            </a:r>
          </a:p>
          <a:p>
            <a:pPr eaLnBrk="1" hangingPunct="1"/>
            <a:r>
              <a:rPr lang="en-ZA" altLang="x-none" dirty="0"/>
              <a:t>To control working capital effectively the retailer must ensure:</a:t>
            </a:r>
          </a:p>
          <a:p>
            <a:pPr lvl="1" eaLnBrk="1" hangingPunct="1"/>
            <a:r>
              <a:rPr lang="en-ZA" altLang="x-none" dirty="0"/>
              <a:t>There would be enough liquid funds (cash) to settle current debts (creditors)</a:t>
            </a:r>
          </a:p>
          <a:p>
            <a:pPr lvl="1" eaLnBrk="1" hangingPunct="1"/>
            <a:r>
              <a:rPr lang="en-ZA" altLang="x-none" dirty="0"/>
              <a:t>Stock is sold in a reasonable time period – depends on nature of goods</a:t>
            </a:r>
          </a:p>
          <a:p>
            <a:pPr lvl="1" eaLnBrk="1" hangingPunct="1"/>
            <a:r>
              <a:rPr lang="en-ZA" altLang="x-none" dirty="0"/>
              <a:t>Cash is collected within a reasonable time – usually 1 month</a:t>
            </a:r>
          </a:p>
          <a:p>
            <a:pPr lvl="1" eaLnBrk="1" hangingPunct="1"/>
            <a:r>
              <a:rPr lang="en-ZA" altLang="x-none" dirty="0"/>
              <a:t>Any surplus liquid funds not needed immediately should get      invested to earn a return</a:t>
            </a:r>
          </a:p>
          <a:p>
            <a:pPr eaLnBrk="1" hangingPunct="1"/>
            <a:r>
              <a:rPr lang="en-ZA" altLang="x-none" dirty="0"/>
              <a:t>Read Cindy Cele’s scenario on page 281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001056" cy="146304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12:</a:t>
            </a:r>
            <a:b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4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current ratio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2875" y="1609725"/>
            <a:ext cx="8143875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 Used to asses liability</a:t>
            </a:r>
          </a:p>
          <a:p>
            <a:pPr eaLnBrk="1" hangingPunct="1"/>
            <a:r>
              <a:rPr lang="en-ZA" altLang="x-none" dirty="0"/>
              <a:t>Following E.G.’s 2 BUS have the same NET current assets but current liabilities and current assets are different</a:t>
            </a:r>
          </a:p>
          <a:p>
            <a:pPr eaLnBrk="1" hangingPunct="1">
              <a:buNone/>
            </a:pPr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1928813"/>
          <a:ext cx="8501062" cy="457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01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b="1" i="0" dirty="0"/>
                        <a:t>CURRENT RATIO</a:t>
                      </a:r>
                      <a:r>
                        <a:rPr lang="en-ZA" sz="2400" b="1" i="0" baseline="0" dirty="0"/>
                        <a:t> = CURRENT ASSETS : CURRENT LIABILITIES</a:t>
                      </a:r>
                      <a:endParaRPr lang="en-ZA" sz="2400" b="1" i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50" y="4500563"/>
          <a:ext cx="6715125" cy="1482724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3777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8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9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XX</a:t>
                      </a:r>
                      <a:r>
                        <a:rPr lang="en-ZA" sz="1800" baseline="0" dirty="0"/>
                        <a:t> STORES</a:t>
                      </a:r>
                      <a:endParaRPr lang="en-ZA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YY TRADERS</a:t>
                      </a:r>
                    </a:p>
                  </a:txBody>
                  <a:tcPr marL="91439" marR="91439"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ZA" sz="1800" dirty="0"/>
                        <a:t>CURRENT ASSETS</a:t>
                      </a: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R200 000</a:t>
                      </a: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</a:t>
                      </a:r>
                      <a:r>
                        <a:rPr lang="en-ZA" sz="1800" baseline="0" dirty="0"/>
                        <a:t> 000 000</a:t>
                      </a:r>
                      <a:endParaRPr lang="en-ZA" sz="1800" dirty="0"/>
                    </a:p>
                  </a:txBody>
                  <a:tcPr marL="91439" marR="91439"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ZA" sz="1800" dirty="0"/>
                        <a:t>CURRENT LIABILITIES</a:t>
                      </a: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R100 000</a:t>
                      </a: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  900 000</a:t>
                      </a:r>
                    </a:p>
                  </a:txBody>
                  <a:tcPr marL="91439" marR="91439"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ZA" sz="1800" dirty="0"/>
                        <a:t>NET CURRENT</a:t>
                      </a:r>
                      <a:r>
                        <a:rPr lang="en-ZA" sz="1800" baseline="0" dirty="0"/>
                        <a:t> ASSETS</a:t>
                      </a:r>
                      <a:endParaRPr lang="en-ZA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R100 000</a:t>
                      </a:r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en-ZA" sz="1800" dirty="0"/>
                        <a:t>R  100 000</a:t>
                      </a:r>
                    </a:p>
                  </a:txBody>
                  <a:tcPr marL="91439" marR="91439"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358245" cy="1571612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12: </a:t>
            </a:r>
            <a:b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current ratio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8143875" cy="5072062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 the current ratio for the 2 BUS:</a:t>
            </a:r>
          </a:p>
          <a:p>
            <a:pPr lvl="1" eaLnBrk="1" hangingPunct="1"/>
            <a:r>
              <a:rPr lang="en-ZA" altLang="x-none" dirty="0"/>
              <a:t>XX Stores	=	200 000 : 100 000 =    2 : 1</a:t>
            </a:r>
          </a:p>
          <a:p>
            <a:pPr lvl="1" eaLnBrk="1" hangingPunct="1"/>
            <a:r>
              <a:rPr lang="en-ZA" altLang="x-none" dirty="0"/>
              <a:t>YY Traders =    1 000 000 : 900 000 = 1.1 : 1  </a:t>
            </a:r>
          </a:p>
          <a:p>
            <a:pPr lvl="1" eaLnBrk="1" hangingPunct="1"/>
            <a:endParaRPr lang="en-ZA" altLang="x-none" dirty="0"/>
          </a:p>
          <a:p>
            <a:pPr lvl="1" eaLnBrk="1" hangingPunct="1"/>
            <a:r>
              <a:rPr lang="en-ZA" altLang="x-none" dirty="0"/>
              <a:t>Norm to avoid liquidity should be 2 : 1</a:t>
            </a:r>
          </a:p>
          <a:p>
            <a:pPr lvl="2" eaLnBrk="1" hangingPunct="1"/>
            <a:r>
              <a:rPr lang="en-ZA" altLang="x-none" dirty="0"/>
              <a:t>Seldom applies anymore as investments are more flexible</a:t>
            </a:r>
          </a:p>
          <a:p>
            <a:pPr lvl="2" eaLnBrk="1" hangingPunct="1"/>
            <a:endParaRPr lang="en-ZA" altLang="x-none" dirty="0"/>
          </a:p>
          <a:p>
            <a:pPr lvl="1" eaLnBrk="1" hangingPunct="1"/>
            <a:r>
              <a:rPr lang="en-ZA" altLang="x-none" dirty="0"/>
              <a:t>A high ratio could also be a disadvantage. WHY?</a:t>
            </a:r>
          </a:p>
          <a:p>
            <a:pPr lvl="2" eaLnBrk="1" hangingPunct="1"/>
            <a:r>
              <a:rPr lang="en-ZA" altLang="x-none" dirty="0"/>
              <a:t>Could mean that excess funds are tied up in current assets</a:t>
            </a:r>
          </a:p>
          <a:p>
            <a:pPr lvl="3" eaLnBrk="1" hangingPunct="1"/>
            <a:r>
              <a:rPr lang="en-ZA" altLang="x-none" dirty="0"/>
              <a:t>Such as trading stock and debtors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001056" cy="164305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13:</a:t>
            </a:r>
            <a:b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ZA" sz="5400" b="1" i="0" u="none" strike="noStrike" kern="1200" cap="all" spc="0" normalizeH="0" baseline="0" noProof="0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aCID</a:t>
            </a: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test ratio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2875" y="1609725"/>
            <a:ext cx="8143875" cy="5248275"/>
          </a:xfrm>
          <a:ln/>
        </p:spPr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/>
            <a:r>
              <a:rPr lang="en-ZA" altLang="x-none" dirty="0"/>
              <a:t>Intention is to compare the assets that can be easily liquidated</a:t>
            </a:r>
          </a:p>
          <a:p>
            <a:pPr lvl="1" eaLnBrk="1" hangingPunct="1"/>
            <a:r>
              <a:rPr lang="en-ZA" altLang="x-none" dirty="0"/>
              <a:t>Tests the ability to meets it’s current debts without being forced to sell its stock under pressure</a:t>
            </a:r>
          </a:p>
          <a:p>
            <a:pPr lvl="2" eaLnBrk="1" hangingPunct="1"/>
            <a:r>
              <a:rPr lang="en-ZA" altLang="x-none" dirty="0"/>
              <a:t>Forced sale results in stock sold at low price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1928813"/>
          <a:ext cx="8929687" cy="9448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9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44562">
                <a:tc>
                  <a:txBody>
                    <a:bodyPr/>
                    <a:lstStyle/>
                    <a:p>
                      <a:r>
                        <a:rPr lang="en-ZA" sz="2400" b="1" i="0" dirty="0"/>
                        <a:t>ACID</a:t>
                      </a:r>
                      <a:r>
                        <a:rPr lang="en-ZA" sz="2400" b="1" i="0" baseline="0" dirty="0"/>
                        <a:t> TEST</a:t>
                      </a:r>
                      <a:r>
                        <a:rPr lang="en-ZA" sz="2400" b="1" i="0" dirty="0"/>
                        <a:t> RATIO</a:t>
                      </a:r>
                      <a:r>
                        <a:rPr lang="en-ZA" sz="2400" b="1" i="0" baseline="0" dirty="0"/>
                        <a:t> = </a:t>
                      </a:r>
                      <a:r>
                        <a:rPr lang="en-ZA" sz="1700" b="1" i="0" baseline="0" dirty="0"/>
                        <a:t>(CURRENT ASSETS – INVENTORIES) : CURRENT LIABILITIES</a:t>
                      </a:r>
                    </a:p>
                    <a:p>
                      <a:endParaRPr lang="en-ZA" sz="1600" b="1" i="0" baseline="0" dirty="0"/>
                    </a:p>
                    <a:p>
                      <a:r>
                        <a:rPr lang="en-ZA" sz="1600" b="1" i="0" dirty="0"/>
                        <a:t>                                           </a:t>
                      </a:r>
                      <a:r>
                        <a:rPr lang="en-ZA" sz="1600" b="1" i="1" dirty="0"/>
                        <a:t>NOTE: INVENTORIES</a:t>
                      </a:r>
                      <a:r>
                        <a:rPr lang="en-ZA" sz="1600" b="1" i="1" baseline="0" dirty="0"/>
                        <a:t> = Trading stock + consumables stores</a:t>
                      </a:r>
                      <a:endParaRPr lang="en-ZA" sz="1600" b="1" i="0" dirty="0"/>
                    </a:p>
                  </a:txBody>
                  <a:tcPr marT="45691" marB="45691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50" y="2928938"/>
          <a:ext cx="8858250" cy="1432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58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31925">
                <a:tc>
                  <a:txBody>
                    <a:bodyPr/>
                    <a:lstStyle/>
                    <a:p>
                      <a:r>
                        <a:rPr lang="en-ZA" sz="2400" b="1" i="0" dirty="0"/>
                        <a:t>ACID</a:t>
                      </a:r>
                      <a:r>
                        <a:rPr lang="en-ZA" sz="2400" b="1" i="0" baseline="0" dirty="0"/>
                        <a:t> TEST</a:t>
                      </a:r>
                      <a:r>
                        <a:rPr lang="en-ZA" sz="2400" b="1" i="0" dirty="0"/>
                        <a:t> RATIO</a:t>
                      </a:r>
                      <a:r>
                        <a:rPr lang="en-ZA" sz="2400" b="1" i="0" baseline="0" dirty="0"/>
                        <a:t> = </a:t>
                      </a:r>
                      <a:r>
                        <a:rPr lang="en-ZA" sz="1800" b="1" i="0" baseline="0" dirty="0"/>
                        <a:t>(RECEIVABLES + CASH) : CURRENT LIABILITIES</a:t>
                      </a:r>
                    </a:p>
                    <a:p>
                      <a:endParaRPr lang="en-ZA" sz="1600" b="1" i="0" baseline="0" dirty="0"/>
                    </a:p>
                    <a:p>
                      <a:r>
                        <a:rPr lang="en-ZA" sz="1600" b="1" i="0" dirty="0"/>
                        <a:t>                                           </a:t>
                      </a:r>
                      <a:r>
                        <a:rPr lang="en-ZA" sz="1600" b="1" i="1" dirty="0"/>
                        <a:t>NOTE: RECEIVABLES</a:t>
                      </a:r>
                      <a:r>
                        <a:rPr lang="en-ZA" sz="1600" b="1" i="1" baseline="0" dirty="0"/>
                        <a:t> = Trade debtors &amp; other receivables</a:t>
                      </a:r>
                    </a:p>
                    <a:p>
                      <a:r>
                        <a:rPr lang="en-ZA" sz="1600" b="1" i="1" baseline="0" dirty="0"/>
                        <a:t>                                                      CASH             = Cash &amp; Cash equivalents</a:t>
                      </a:r>
                    </a:p>
                    <a:p>
                      <a:endParaRPr lang="en-ZA" sz="1600" b="1" i="0" dirty="0"/>
                    </a:p>
                  </a:txBody>
                  <a:tcPr marL="91439" marR="91439" marT="45681" marB="45681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358245" cy="1571612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 13: </a:t>
            </a:r>
            <a:b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54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acid test ratio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Following figures are obtained from the Balance sheet:</a:t>
            </a:r>
          </a:p>
          <a:p>
            <a:pPr eaLnBrk="1" hangingPunct="1">
              <a:buNone/>
            </a:pPr>
            <a:r>
              <a:rPr lang="en-ZA" altLang="x-none" dirty="0"/>
              <a:t>		</a:t>
            </a:r>
            <a:r>
              <a:rPr lang="en-ZA" altLang="x-none" b="1" dirty="0"/>
              <a:t>Current assets 			R600 000</a:t>
            </a:r>
          </a:p>
          <a:p>
            <a:pPr eaLnBrk="1" hangingPunct="1">
              <a:buNone/>
            </a:pPr>
            <a:r>
              <a:rPr lang="en-ZA" altLang="x-none" dirty="0"/>
              <a:t>		    Inventories 		  	  240 000</a:t>
            </a:r>
          </a:p>
          <a:p>
            <a:pPr eaLnBrk="1" hangingPunct="1">
              <a:buNone/>
            </a:pPr>
            <a:r>
              <a:rPr lang="en-ZA" altLang="x-none" dirty="0"/>
              <a:t>		    Trade &amp; other receivables     300 000</a:t>
            </a:r>
          </a:p>
          <a:p>
            <a:pPr eaLnBrk="1" hangingPunct="1">
              <a:buNone/>
            </a:pPr>
            <a:r>
              <a:rPr lang="en-ZA" altLang="x-none" dirty="0"/>
              <a:t>		    Cash &amp; cash equivalents	   60 000</a:t>
            </a:r>
          </a:p>
          <a:p>
            <a:pPr eaLnBrk="1" hangingPunct="1">
              <a:buNone/>
            </a:pPr>
            <a:r>
              <a:rPr lang="en-ZA" altLang="x-none" dirty="0"/>
              <a:t>		</a:t>
            </a:r>
            <a:r>
              <a:rPr lang="en-ZA" altLang="x-none" b="1" dirty="0"/>
              <a:t>Current Liabilities		R330 000</a:t>
            </a:r>
          </a:p>
          <a:p>
            <a:pPr eaLnBrk="1" hangingPunct="1">
              <a:buNone/>
            </a:pPr>
            <a:r>
              <a:rPr lang="en-ZA" altLang="x-none" b="1" dirty="0"/>
              <a:t>		    </a:t>
            </a:r>
            <a:r>
              <a:rPr lang="en-ZA" altLang="x-none" dirty="0"/>
              <a:t>Trade &amp; other payables	R330 000</a:t>
            </a:r>
          </a:p>
          <a:p>
            <a:pPr eaLnBrk="1" hangingPunct="1">
              <a:buNone/>
            </a:pPr>
            <a:endParaRPr lang="en-ZA" altLang="x-none" dirty="0"/>
          </a:p>
          <a:p>
            <a:pPr eaLnBrk="1" hangingPunct="1"/>
            <a:r>
              <a:rPr lang="en-ZA" altLang="x-none" dirty="0"/>
              <a:t>Acid test ratio = (300 000 + 60 000) : 330 000</a:t>
            </a:r>
          </a:p>
          <a:p>
            <a:pPr eaLnBrk="1" hangingPunct="1">
              <a:buNone/>
            </a:pPr>
            <a:r>
              <a:rPr lang="en-ZA" altLang="x-none" dirty="0"/>
              <a:t>                        =  1.1 : 1 </a:t>
            </a:r>
          </a:p>
          <a:p>
            <a:pPr eaLnBrk="1" hangingPunct="1">
              <a:buNone/>
            </a:pPr>
            <a:endParaRPr lang="en-ZA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</TotalTime>
  <Words>753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Tw Cen MT</vt:lpstr>
      <vt:lpstr>Wingdings 2</vt:lpstr>
      <vt:lpstr>Droplet</vt:lpstr>
      <vt:lpstr>INDICATORS  11 - 15</vt:lpstr>
      <vt:lpstr>INDICATOR 11: net current assets (working capital)</vt:lpstr>
      <vt:lpstr>INDICATOR 11: net current assets (working capital)</vt:lpstr>
      <vt:lpstr>INDICATOR 11: net current assets (working capital)</vt:lpstr>
      <vt:lpstr>INDICATOR 11: net current assets (working capital)</vt:lpstr>
      <vt:lpstr>INDICATOR 12:  current ratio</vt:lpstr>
      <vt:lpstr>INDICATOR 12:  current ratio</vt:lpstr>
      <vt:lpstr>INDICATOR 13:  aCID test ratio</vt:lpstr>
      <vt:lpstr>INDICATOR 13:  acid test ratio</vt:lpstr>
      <vt:lpstr>INDICATORs 14 &amp; 15: Turnover rate of stock &amp; period for which enough stock is on hand</vt:lpstr>
      <vt:lpstr>INDICATORs 14 &amp; 15: Turnover rate of stock &amp; period for which enough stock is on hand</vt:lpstr>
      <vt:lpstr>INDICATORs 14 &amp; 15: Turnover rate of stock &amp; period for which enough stock is on hand</vt:lpstr>
    </vt:vector>
  </TitlesOfParts>
  <Company>Hudson Park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 6 - 10</dc:title>
  <dc:creator>admin</dc:creator>
  <cp:lastModifiedBy>V.Westphal</cp:lastModifiedBy>
  <cp:revision>42</cp:revision>
  <dcterms:created xsi:type="dcterms:W3CDTF">2010-04-11T18:56:37Z</dcterms:created>
  <dcterms:modified xsi:type="dcterms:W3CDTF">2020-05-11T09:09:54Z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