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88" r:id="rId39"/>
    <p:sldId id="286" r:id="rId40"/>
    <p:sldId id="287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5C22-8237-4CBA-81C7-AEEEC1980F57}" type="datetimeFigureOut">
              <a:rPr lang="en-ZA" smtClean="0"/>
              <a:t>2020-05-15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89B10-85DA-4EB2-A0D8-FBB22BC764F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363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F3A5E5-BF10-4451-985B-A56B020FA050}" type="datetimeFigureOut">
              <a:rPr lang="en-US" smtClean="0"/>
              <a:t>2020/05/15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59E92C-D4B1-4F37-A8D9-D104D940D1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TEACHING OF DRAMA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play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Teacher’s interpretation – read commentaries and criticisms/ have a good grasp</a:t>
            </a:r>
          </a:p>
          <a:p>
            <a:r>
              <a:rPr lang="en-US" dirty="0" smtClean="0"/>
              <a:t>Planning and preparation – meticulous planning – Time spent on the play / Topics and questions must be carefully prepared</a:t>
            </a:r>
          </a:p>
          <a:p>
            <a:r>
              <a:rPr lang="en-US" dirty="0" smtClean="0"/>
              <a:t>Introducing the play- discuss the reasons for studying the play/ Broad outline of the plot – use photographs/posters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in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play should be read at least twice</a:t>
            </a:r>
          </a:p>
          <a:p>
            <a:r>
              <a:rPr lang="en-US" dirty="0" smtClean="0"/>
              <a:t>The first reading is cursory –plot –events</a:t>
            </a:r>
          </a:p>
          <a:p>
            <a:r>
              <a:rPr lang="en-US" dirty="0" smtClean="0"/>
              <a:t>The second reading should focus on interpretation and analysis</a:t>
            </a:r>
          </a:p>
          <a:p>
            <a:r>
              <a:rPr lang="en-US" dirty="0" smtClean="0"/>
              <a:t>Explain lexical items/ dramatic conventions that are fundamental to understanding the scene</a:t>
            </a:r>
          </a:p>
          <a:p>
            <a:r>
              <a:rPr lang="en-US" dirty="0" smtClean="0"/>
              <a:t>Discuss the structure/ outline of significance of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Listening comprehension exercises – skillfully set questions</a:t>
            </a:r>
          </a:p>
          <a:p>
            <a:r>
              <a:rPr lang="en-US" dirty="0" smtClean="0"/>
              <a:t>Group discussions – structured set of questions – self discovery</a:t>
            </a:r>
          </a:p>
          <a:p>
            <a:r>
              <a:rPr lang="en-US" dirty="0" smtClean="0"/>
              <a:t>Play reading by some of the better readers</a:t>
            </a:r>
          </a:p>
          <a:p>
            <a:r>
              <a:rPr lang="en-US" dirty="0" smtClean="0"/>
              <a:t>Other learners could provide sound effects</a:t>
            </a:r>
          </a:p>
          <a:p>
            <a:r>
              <a:rPr lang="en-US" dirty="0" smtClean="0"/>
              <a:t>Pupils could read minor scenes at home</a:t>
            </a:r>
          </a:p>
          <a:p>
            <a:r>
              <a:rPr lang="en-US" dirty="0" smtClean="0"/>
              <a:t>Encourage them to make predictions</a:t>
            </a:r>
          </a:p>
          <a:p>
            <a:r>
              <a:rPr lang="en-US" dirty="0" smtClean="0"/>
              <a:t>Reinforcement – text-based exercises after every reading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Sophiatown</a:t>
            </a:r>
            <a:r>
              <a:rPr lang="en-ZA" dirty="0" smtClean="0"/>
              <a:t> by </a:t>
            </a:r>
            <a:r>
              <a:rPr lang="en-ZA" dirty="0" err="1" smtClean="0"/>
              <a:t>malcolm</a:t>
            </a:r>
            <a:r>
              <a:rPr lang="en-ZA" dirty="0" smtClean="0"/>
              <a:t> </a:t>
            </a:r>
            <a:r>
              <a:rPr lang="en-ZA" dirty="0" err="1" smtClean="0"/>
              <a:t>purkey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 smtClean="0"/>
              <a:t>Background to the Play</a:t>
            </a:r>
          </a:p>
          <a:p>
            <a:r>
              <a:rPr lang="en-ZA" dirty="0" smtClean="0"/>
              <a:t>Conceived in 1986 during the state of emergency</a:t>
            </a:r>
          </a:p>
          <a:p>
            <a:r>
              <a:rPr lang="en-ZA" dirty="0" smtClean="0"/>
              <a:t>It was a </a:t>
            </a:r>
            <a:r>
              <a:rPr lang="en-ZA" dirty="0" err="1" smtClean="0"/>
              <a:t>workshopped</a:t>
            </a:r>
            <a:r>
              <a:rPr lang="en-ZA" dirty="0" smtClean="0"/>
              <a:t> production by the Junction Avenue Theatre Company</a:t>
            </a:r>
          </a:p>
          <a:p>
            <a:r>
              <a:rPr lang="en-ZA" dirty="0" smtClean="0"/>
              <a:t>In using </a:t>
            </a:r>
            <a:r>
              <a:rPr lang="en-ZA" dirty="0" err="1" smtClean="0"/>
              <a:t>Sophiatown</a:t>
            </a:r>
            <a:r>
              <a:rPr lang="en-ZA" dirty="0" smtClean="0"/>
              <a:t> to oppose the apartheid regime </a:t>
            </a:r>
            <a:r>
              <a:rPr lang="en-ZA" i="1" dirty="0" smtClean="0"/>
              <a:t>Junction Avenue</a:t>
            </a:r>
            <a:r>
              <a:rPr lang="en-ZA" dirty="0" smtClean="0"/>
              <a:t> was using it to look beyond the apartheid regime at the difficulties and promises of a democratic South Africa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91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sophiatown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conceptualisation</a:t>
            </a:r>
            <a:r>
              <a:rPr lang="en-US" dirty="0" smtClean="0"/>
              <a:t> of the play</a:t>
            </a:r>
          </a:p>
          <a:p>
            <a:r>
              <a:rPr lang="en-US" dirty="0" smtClean="0"/>
              <a:t>The group interviewed people who lived in the area – Don </a:t>
            </a:r>
            <a:r>
              <a:rPr lang="en-US" dirty="0" err="1" smtClean="0"/>
              <a:t>Mattera</a:t>
            </a:r>
            <a:r>
              <a:rPr lang="en-US" dirty="0" smtClean="0"/>
              <a:t>/ </a:t>
            </a:r>
            <a:r>
              <a:rPr lang="en-US" dirty="0" err="1" smtClean="0"/>
              <a:t>Kort</a:t>
            </a:r>
            <a:r>
              <a:rPr lang="en-US" dirty="0" smtClean="0"/>
              <a:t> Boy –Leader of the American gang/ Jane </a:t>
            </a:r>
            <a:r>
              <a:rPr lang="en-US" dirty="0" err="1" smtClean="0"/>
              <a:t>Dakile</a:t>
            </a:r>
            <a:r>
              <a:rPr lang="en-US" dirty="0" smtClean="0"/>
              <a:t> – teacher whose home was bulldozed/ Anthony Sampson and </a:t>
            </a:r>
            <a:r>
              <a:rPr lang="en-US" dirty="0" err="1" smtClean="0"/>
              <a:t>Gordimer</a:t>
            </a:r>
            <a:r>
              <a:rPr lang="en-US" dirty="0" smtClean="0"/>
              <a:t> shared their experiences of intellectual life</a:t>
            </a:r>
          </a:p>
          <a:p>
            <a:r>
              <a:rPr lang="en-US" dirty="0" smtClean="0"/>
              <a:t>They visited the film archives – African Jim (movie) / Magic Garden</a:t>
            </a:r>
          </a:p>
          <a:p>
            <a:r>
              <a:rPr lang="en-US" dirty="0" smtClean="0"/>
              <a:t>Examined copies of Drum magazine from the passed at the archives in Pretoria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SOPHIATOWN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Story from Drum that was the impetus:</a:t>
            </a:r>
          </a:p>
          <a:p>
            <a:r>
              <a:rPr lang="en-US" dirty="0" smtClean="0"/>
              <a:t>Nat </a:t>
            </a:r>
            <a:r>
              <a:rPr lang="en-US" dirty="0" err="1" smtClean="0"/>
              <a:t>Nakasa</a:t>
            </a:r>
            <a:r>
              <a:rPr lang="en-US" dirty="0" smtClean="0"/>
              <a:t> and Lewis </a:t>
            </a:r>
            <a:r>
              <a:rPr lang="en-US" dirty="0" err="1" smtClean="0"/>
              <a:t>Nkosi</a:t>
            </a:r>
            <a:r>
              <a:rPr lang="en-US" dirty="0" smtClean="0"/>
              <a:t> set up house together (in </a:t>
            </a:r>
            <a:r>
              <a:rPr lang="en-US" dirty="0" err="1" smtClean="0"/>
              <a:t>Sophiatown</a:t>
            </a:r>
            <a:r>
              <a:rPr lang="en-US" dirty="0" smtClean="0"/>
              <a:t>) and advertised for a Jewish girl to come and live with them</a:t>
            </a:r>
          </a:p>
          <a:p>
            <a:r>
              <a:rPr lang="en-US" b="1" dirty="0" smtClean="0"/>
              <a:t>Questions that they considered</a:t>
            </a:r>
            <a:r>
              <a:rPr lang="en-US" dirty="0" smtClean="0"/>
              <a:t>: </a:t>
            </a:r>
            <a:r>
              <a:rPr lang="en-US" i="1" dirty="0" smtClean="0"/>
              <a:t>What does the Jewish girl do? Under what conditions is she accepted? How does a 16 year old schoolgirl respond to the call for a school boycott in 1955 when Bantu Education is implemented? What was the role of a journalist from Drum at the height of its popularity?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50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sophiatown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The Workshop process:</a:t>
            </a:r>
          </a:p>
          <a:p>
            <a:r>
              <a:rPr lang="en-US" dirty="0" smtClean="0"/>
              <a:t>They met 3 times a week for 6 months</a:t>
            </a:r>
          </a:p>
          <a:p>
            <a:r>
              <a:rPr lang="en-US" dirty="0" smtClean="0"/>
              <a:t>They presented their collective vision for the future</a:t>
            </a:r>
          </a:p>
          <a:p>
            <a:r>
              <a:rPr lang="en-US" dirty="0" smtClean="0"/>
              <a:t>This workshop served as a meeting ground for their common life experiences</a:t>
            </a:r>
          </a:p>
          <a:p>
            <a:r>
              <a:rPr lang="en-US" dirty="0" smtClean="0"/>
              <a:t>Spent hours weighing up different beginnings and endings</a:t>
            </a:r>
          </a:p>
          <a:p>
            <a:r>
              <a:rPr lang="en-US" dirty="0" smtClean="0"/>
              <a:t>Plot focused on the destruction of </a:t>
            </a:r>
            <a:r>
              <a:rPr lang="en-US" dirty="0" err="1" smtClean="0"/>
              <a:t>Sophiatown</a:t>
            </a:r>
            <a:endParaRPr lang="en-US" dirty="0" smtClean="0"/>
          </a:p>
          <a:p>
            <a:r>
              <a:rPr lang="en-US" dirty="0" err="1" smtClean="0"/>
              <a:t>Purkey</a:t>
            </a:r>
            <a:r>
              <a:rPr lang="en-US" dirty="0" smtClean="0"/>
              <a:t> was required to shape the material into a working script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SOPHIATOWN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CHARACTERS</a:t>
            </a:r>
          </a:p>
          <a:p>
            <a:r>
              <a:rPr lang="en-US" b="1" dirty="0" smtClean="0"/>
              <a:t>Jakes </a:t>
            </a:r>
            <a:r>
              <a:rPr lang="en-US" dirty="0" smtClean="0"/>
              <a:t>– Drum magazine journalist and intellectual  - late 20’s</a:t>
            </a:r>
          </a:p>
          <a:p>
            <a:r>
              <a:rPr lang="en-US" b="1" dirty="0" smtClean="0"/>
              <a:t>Mingus</a:t>
            </a:r>
            <a:r>
              <a:rPr lang="en-US" dirty="0" smtClean="0"/>
              <a:t> – Member of the American gang – late 20’s</a:t>
            </a:r>
          </a:p>
          <a:p>
            <a:r>
              <a:rPr lang="en-US" b="1" dirty="0" err="1" smtClean="0"/>
              <a:t>Mr</a:t>
            </a:r>
            <a:r>
              <a:rPr lang="en-US" b="1" dirty="0" smtClean="0"/>
              <a:t> </a:t>
            </a:r>
            <a:r>
              <a:rPr lang="en-US" b="1" dirty="0" err="1" smtClean="0"/>
              <a:t>Fahfee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Fahfee</a:t>
            </a:r>
            <a:r>
              <a:rPr lang="en-US" dirty="0" smtClean="0"/>
              <a:t> runner and Congress activist– 40’s</a:t>
            </a:r>
          </a:p>
          <a:p>
            <a:r>
              <a:rPr lang="en-US" b="1" dirty="0" smtClean="0"/>
              <a:t>Lulu</a:t>
            </a:r>
            <a:r>
              <a:rPr lang="en-US" dirty="0" smtClean="0"/>
              <a:t> – 16 year old school girl</a:t>
            </a:r>
          </a:p>
          <a:p>
            <a:r>
              <a:rPr lang="en-US" b="1" dirty="0" err="1" smtClean="0"/>
              <a:t>Mamariti</a:t>
            </a:r>
            <a:r>
              <a:rPr lang="en-US" dirty="0" smtClean="0"/>
              <a:t> – </a:t>
            </a:r>
            <a:r>
              <a:rPr lang="en-US" dirty="0" err="1" smtClean="0"/>
              <a:t>Shebeen</a:t>
            </a:r>
            <a:r>
              <a:rPr lang="en-US" dirty="0" smtClean="0"/>
              <a:t> queen, owner of a house in </a:t>
            </a:r>
            <a:r>
              <a:rPr lang="en-US" dirty="0" err="1" smtClean="0"/>
              <a:t>Sophiatown</a:t>
            </a:r>
            <a:r>
              <a:rPr lang="en-US" dirty="0" smtClean="0"/>
              <a:t>- mother of Mingus and Lulu</a:t>
            </a:r>
          </a:p>
          <a:p>
            <a:r>
              <a:rPr lang="en-US" b="1" dirty="0" smtClean="0"/>
              <a:t>Princess</a:t>
            </a:r>
            <a:r>
              <a:rPr lang="en-US" dirty="0" smtClean="0"/>
              <a:t> – Lover of Mingus and good time girl- late 20’s</a:t>
            </a:r>
          </a:p>
          <a:p>
            <a:r>
              <a:rPr lang="en-US" b="1" dirty="0" smtClean="0"/>
              <a:t>Ruth</a:t>
            </a:r>
            <a:r>
              <a:rPr lang="en-US" dirty="0" smtClean="0"/>
              <a:t> – Jewish girl from the white suburb of </a:t>
            </a:r>
            <a:r>
              <a:rPr lang="en-US" dirty="0" err="1" smtClean="0"/>
              <a:t>Yeoville</a:t>
            </a:r>
            <a:r>
              <a:rPr lang="en-US" dirty="0" smtClean="0"/>
              <a:t> 20’s </a:t>
            </a:r>
          </a:p>
          <a:p>
            <a:r>
              <a:rPr lang="en-US" b="1" dirty="0" smtClean="0"/>
              <a:t>Charlie</a:t>
            </a:r>
            <a:r>
              <a:rPr lang="en-US" dirty="0" smtClean="0"/>
              <a:t> – Mingus’s sidekick – Barely articulate – obsessed with shoes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– scene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 sing </a:t>
            </a:r>
            <a:r>
              <a:rPr lang="en-US" dirty="0" err="1" smtClean="0"/>
              <a:t>Kofifi</a:t>
            </a:r>
            <a:r>
              <a:rPr lang="en-US" dirty="0" smtClean="0"/>
              <a:t> Sophia</a:t>
            </a:r>
          </a:p>
          <a:p>
            <a:r>
              <a:rPr lang="en-US" dirty="0" smtClean="0"/>
              <a:t>Jakes provides a background to </a:t>
            </a:r>
            <a:r>
              <a:rPr lang="en-US" dirty="0" err="1" smtClean="0"/>
              <a:t>Sophiatown</a:t>
            </a:r>
            <a:endParaRPr lang="en-US" dirty="0" smtClean="0"/>
          </a:p>
          <a:p>
            <a:r>
              <a:rPr lang="en-US" dirty="0" smtClean="0"/>
              <a:t>We are introduced to the people who lived there and his own background</a:t>
            </a:r>
          </a:p>
          <a:p>
            <a:r>
              <a:rPr lang="en-US" dirty="0" smtClean="0"/>
              <a:t>Mingus asks Jakes to write him a love letter to his girlfriend because he cannot write</a:t>
            </a:r>
          </a:p>
          <a:p>
            <a:r>
              <a:rPr lang="en-US" dirty="0" smtClean="0"/>
              <a:t>He relates what should be written in the letter to boost his ego</a:t>
            </a:r>
          </a:p>
          <a:p>
            <a:r>
              <a:rPr lang="en-US" dirty="0" err="1" smtClean="0"/>
              <a:t>Fahfee</a:t>
            </a:r>
            <a:r>
              <a:rPr lang="en-US" dirty="0" smtClean="0"/>
              <a:t> informs them about the forced removals and that the Congress called for 5000 volunteers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Lulu learning her poem  ‘I wondered lonely as a cloud ..’</a:t>
            </a:r>
          </a:p>
          <a:p>
            <a:r>
              <a:rPr lang="en-US" dirty="0" smtClean="0"/>
              <a:t>Someone knocks at the door but Princess Mingus’ girlfriend refuses to open</a:t>
            </a:r>
          </a:p>
          <a:p>
            <a:r>
              <a:rPr lang="en-US" dirty="0" smtClean="0"/>
              <a:t>Ruth- the Jewish girl enters stating that she saw an advertisement in the paper for accommodation </a:t>
            </a:r>
          </a:p>
          <a:p>
            <a:r>
              <a:rPr lang="en-US" dirty="0" err="1" smtClean="0"/>
              <a:t>Fahfee</a:t>
            </a:r>
            <a:r>
              <a:rPr lang="en-US" dirty="0" smtClean="0"/>
              <a:t> informs them that they will be forced to sell their houses to the Native Resettlement Board – Luthuli was banned</a:t>
            </a:r>
          </a:p>
          <a:p>
            <a:r>
              <a:rPr lang="en-US" dirty="0" smtClean="0"/>
              <a:t>Ruth is allowed to stay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is presented by enacting rather than by narration</a:t>
            </a:r>
          </a:p>
          <a:p>
            <a:r>
              <a:rPr lang="en-US" dirty="0" smtClean="0"/>
              <a:t>Provides stage directions/ facial expressions/costumes/props/</a:t>
            </a:r>
          </a:p>
          <a:p>
            <a:r>
              <a:rPr lang="en-US" dirty="0" smtClean="0"/>
              <a:t>Each member in the audience brings own interpretation based on background, beliefs and personality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Princess is unhappy with Mingus for allowing the Jewish girl to move in</a:t>
            </a:r>
          </a:p>
          <a:p>
            <a:r>
              <a:rPr lang="en-US" dirty="0" smtClean="0"/>
              <a:t>Mingus wants the Jewish girl to stay on </a:t>
            </a:r>
          </a:p>
          <a:p>
            <a:r>
              <a:rPr lang="en-US" dirty="0" smtClean="0"/>
              <a:t>Poem on forced removals (p.42)</a:t>
            </a:r>
          </a:p>
          <a:p>
            <a:r>
              <a:rPr lang="en-US" dirty="0" smtClean="0"/>
              <a:t>Mingus buys the Jewish girl a bath, which she says that she will not be using</a:t>
            </a:r>
          </a:p>
          <a:p>
            <a:r>
              <a:rPr lang="en-US" dirty="0" smtClean="0"/>
              <a:t>Jakes is suspicious of Ruth – He says that a white skin is a fatal attraction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of identity are examined in this scene (p.46)</a:t>
            </a:r>
          </a:p>
          <a:p>
            <a:r>
              <a:rPr lang="en-US" dirty="0" smtClean="0"/>
              <a:t>Example (Ruth says – What’s Jewish – I don’t know what the hell I am)</a:t>
            </a:r>
          </a:p>
          <a:p>
            <a:r>
              <a:rPr lang="en-US" dirty="0" smtClean="0"/>
              <a:t>Jakes says ( ‘I’m a would be intellectual living in a wasteland with no power to change anything except words – and a fat lot of good they do’)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Fahfee</a:t>
            </a:r>
            <a:r>
              <a:rPr lang="en-US" dirty="0" smtClean="0"/>
              <a:t> calls out the numbers and explains what they represent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Lulu tells Ruth that she is writing a composition about her mom who is a ‘cheeky old woman’ and her brother who is a thief</a:t>
            </a:r>
          </a:p>
          <a:p>
            <a:r>
              <a:rPr lang="en-US" dirty="0" smtClean="0"/>
              <a:t>Ruth tells her about the different sorts of truths</a:t>
            </a:r>
          </a:p>
          <a:p>
            <a:r>
              <a:rPr lang="en-US" dirty="0" smtClean="0"/>
              <a:t>Mingus and Princess go to watch a movie at the Odin bioscope and enact the scene</a:t>
            </a:r>
          </a:p>
          <a:p>
            <a:r>
              <a:rPr lang="en-US" dirty="0" err="1" smtClean="0"/>
              <a:t>Fahfee</a:t>
            </a:r>
            <a:r>
              <a:rPr lang="en-US" dirty="0" smtClean="0"/>
              <a:t> informs them that they will have to move/ but that they should refuse to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Mingus buys Ruth pearls but she refuses to accept them because he stole them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company storms onto the stage singing “</a:t>
            </a:r>
            <a:r>
              <a:rPr lang="en-US" dirty="0" err="1" smtClean="0"/>
              <a:t>Koloi</a:t>
            </a:r>
            <a:r>
              <a:rPr lang="en-US" dirty="0" smtClean="0"/>
              <a:t> e”</a:t>
            </a:r>
          </a:p>
          <a:p>
            <a:r>
              <a:rPr lang="en-US" dirty="0" smtClean="0"/>
              <a:t>The characters talk about the forced removals</a:t>
            </a:r>
          </a:p>
          <a:p>
            <a:r>
              <a:rPr lang="en-US" dirty="0" smtClean="0"/>
              <a:t>Princess informs them that she has a job as a model/ this enrages Mingus</a:t>
            </a:r>
          </a:p>
          <a:p>
            <a:r>
              <a:rPr lang="en-US" dirty="0" smtClean="0"/>
              <a:t>Ruth asks Jakes to look at her properly when he writes so that he gives a balanced perspective of her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Spotlight is on Ruth as she concentrates intensely and calls out numbers - </a:t>
            </a:r>
            <a:r>
              <a:rPr lang="en-US" dirty="0" err="1" smtClean="0"/>
              <a:t>Fahfee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dance sequence – 4 men dressed in white executing dance moves reminiscent of the Manhattans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Mingus wants Ruth to go out with him, but she refuses and he becomes angry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Fahfee</a:t>
            </a:r>
            <a:r>
              <a:rPr lang="en-US" dirty="0" smtClean="0"/>
              <a:t> informs them that his shack has been knocked down</a:t>
            </a:r>
          </a:p>
          <a:p>
            <a:r>
              <a:rPr lang="en-US" dirty="0" smtClean="0"/>
              <a:t>Mingus’s storeroom in Toby street has also been demolished</a:t>
            </a:r>
          </a:p>
          <a:p>
            <a:r>
              <a:rPr lang="en-US" dirty="0" smtClean="0"/>
              <a:t>Mingus accuses Ruth’s Whites for the forced removals and says she should be held responsible</a:t>
            </a:r>
          </a:p>
          <a:p>
            <a:r>
              <a:rPr lang="en-US" dirty="0" smtClean="0"/>
              <a:t>He becomes aggressive towards her and uses vulgar language</a:t>
            </a:r>
          </a:p>
          <a:p>
            <a:r>
              <a:rPr lang="en-US" dirty="0" smtClean="0"/>
              <a:t>Princess informs them that she will be moving to </a:t>
            </a:r>
            <a:r>
              <a:rPr lang="en-US" dirty="0" err="1" smtClean="0"/>
              <a:t>Hillbrow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dramatic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Drama – Embodies ideals of a large group of people</a:t>
            </a:r>
          </a:p>
          <a:p>
            <a:r>
              <a:rPr lang="en-US" dirty="0" smtClean="0"/>
              <a:t>Lyrical romantic – intimate life and feelings of people</a:t>
            </a:r>
          </a:p>
          <a:p>
            <a:r>
              <a:rPr lang="en-US" dirty="0" smtClean="0"/>
              <a:t>Comic – Humorous with a happy ending</a:t>
            </a:r>
          </a:p>
          <a:p>
            <a:r>
              <a:rPr lang="en-US" dirty="0" smtClean="0"/>
              <a:t>Tragedy –People suffer because of the environment/ flaw in character/calamitous event/violent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scene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Charlie speaks for the first time in this scene</a:t>
            </a:r>
          </a:p>
          <a:p>
            <a:r>
              <a:rPr lang="en-US" dirty="0" smtClean="0"/>
              <a:t>As Mingus’ side-kick he wants to go with him to Meadowlands</a:t>
            </a:r>
          </a:p>
          <a:p>
            <a:r>
              <a:rPr lang="en-US" dirty="0" smtClean="0"/>
              <a:t>Mingus tells him that he won’t be able to come because he is </a:t>
            </a:r>
            <a:r>
              <a:rPr lang="en-US" dirty="0" err="1" smtClean="0"/>
              <a:t>Coloured</a:t>
            </a:r>
            <a:r>
              <a:rPr lang="en-US" dirty="0" smtClean="0"/>
              <a:t> and Mingus is Black</a:t>
            </a:r>
          </a:p>
          <a:p>
            <a:r>
              <a:rPr lang="en-US" dirty="0" smtClean="0"/>
              <a:t>Ruth regrets that Jake did not decide to have a relationship with her</a:t>
            </a:r>
          </a:p>
          <a:p>
            <a:r>
              <a:rPr lang="en-US" dirty="0" smtClean="0"/>
              <a:t>Character narratives of the final day in </a:t>
            </a:r>
            <a:r>
              <a:rPr lang="en-US" dirty="0" err="1" smtClean="0"/>
              <a:t>Sophiatown</a:t>
            </a:r>
            <a:r>
              <a:rPr lang="en-US" dirty="0" smtClean="0"/>
              <a:t> and a summary of what transpired thereafter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preparation</a:t>
            </a:r>
            <a:endParaRPr lang="en-US" dirty="0"/>
          </a:p>
        </p:txBody>
      </p:sp>
      <p:pic>
        <p:nvPicPr>
          <p:cNvPr id="4" name="Picture 7" descr="DSC007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1819780"/>
            <a:ext cx="5902036" cy="442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to move</a:t>
            </a:r>
            <a:endParaRPr lang="en-US" dirty="0"/>
          </a:p>
        </p:txBody>
      </p:sp>
      <p:pic>
        <p:nvPicPr>
          <p:cNvPr id="4" name="Picture 6" descr="DSC008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682" y="1819780"/>
            <a:ext cx="5902036" cy="4426527"/>
          </a:xfrm>
        </p:spPr>
      </p:pic>
    </p:spTree>
    <p:extLst>
      <p:ext uri="{BB962C8B-B14F-4D97-AF65-F5344CB8AC3E}">
        <p14:creationId xmlns:p14="http://schemas.microsoft.com/office/powerpoint/2010/main" val="22425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at the </a:t>
            </a:r>
            <a:r>
              <a:rPr lang="en-US" dirty="0" err="1" smtClean="0"/>
              <a:t>shebeen</a:t>
            </a:r>
            <a:endParaRPr lang="en-US" dirty="0"/>
          </a:p>
        </p:txBody>
      </p:sp>
      <p:pic>
        <p:nvPicPr>
          <p:cNvPr id="4" name="Picture 6" descr="DSC008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682" y="1819780"/>
            <a:ext cx="5902036" cy="4426527"/>
          </a:xfrm>
        </p:spPr>
      </p:pic>
    </p:spTree>
    <p:extLst>
      <p:ext uri="{BB962C8B-B14F-4D97-AF65-F5344CB8AC3E}">
        <p14:creationId xmlns:p14="http://schemas.microsoft.com/office/powerpoint/2010/main" val="7902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at the </a:t>
            </a:r>
            <a:r>
              <a:rPr lang="en-US" dirty="0" err="1" smtClean="0"/>
              <a:t>shebeen</a:t>
            </a:r>
            <a:endParaRPr lang="en-US" dirty="0"/>
          </a:p>
        </p:txBody>
      </p:sp>
      <p:pic>
        <p:nvPicPr>
          <p:cNvPr id="4" name="Picture 6" descr="DSC008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682" y="1819780"/>
            <a:ext cx="5902036" cy="4426527"/>
          </a:xfrm>
        </p:spPr>
      </p:pic>
    </p:spTree>
    <p:extLst>
      <p:ext uri="{BB962C8B-B14F-4D97-AF65-F5344CB8AC3E}">
        <p14:creationId xmlns:p14="http://schemas.microsoft.com/office/powerpoint/2010/main" val="21170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receive the news</a:t>
            </a:r>
            <a:endParaRPr lang="en-US" dirty="0"/>
          </a:p>
        </p:txBody>
      </p:sp>
      <p:pic>
        <p:nvPicPr>
          <p:cNvPr id="4" name="Picture 2" descr="C:\Users\Logan\Pictures\DRAMA FORCED REMOVALS\DSC00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1819780"/>
            <a:ext cx="5902036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 forced to move</a:t>
            </a:r>
            <a:endParaRPr lang="en-US" dirty="0"/>
          </a:p>
        </p:txBody>
      </p:sp>
      <p:pic>
        <p:nvPicPr>
          <p:cNvPr id="4" name="Picture 2" descr="C:\Users\Logan\Pictures\DRAMA FORCED REMOVALS\DSC0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1819780"/>
            <a:ext cx="5902036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leave </a:t>
            </a:r>
            <a:r>
              <a:rPr lang="en-US" smtClean="0"/>
              <a:t>sophiatown</a:t>
            </a:r>
            <a:endParaRPr lang="en-US"/>
          </a:p>
        </p:txBody>
      </p:sp>
      <p:pic>
        <p:nvPicPr>
          <p:cNvPr id="4" name="Picture 2" descr="C:\Users\Logan\Pictures\DRAMA FORCED REMOVALS\DSC0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1819780"/>
            <a:ext cx="5902036" cy="4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Task 1: Design a flow diagram/ mind map that represents each of the following aspects</a:t>
            </a:r>
          </a:p>
          <a:p>
            <a:endParaRPr lang="en-US" b="1" dirty="0"/>
          </a:p>
          <a:p>
            <a:r>
              <a:rPr lang="en-US" dirty="0" smtClean="0"/>
              <a:t>Group 1: </a:t>
            </a:r>
            <a:r>
              <a:rPr lang="en-US" dirty="0" err="1" smtClean="0"/>
              <a:t>Characterisation</a:t>
            </a:r>
            <a:r>
              <a:rPr lang="en-US" dirty="0" smtClean="0"/>
              <a:t> and stage directions</a:t>
            </a:r>
          </a:p>
          <a:p>
            <a:r>
              <a:rPr lang="en-US" dirty="0"/>
              <a:t>Group </a:t>
            </a:r>
            <a:r>
              <a:rPr lang="en-US" dirty="0" smtClean="0"/>
              <a:t>2: </a:t>
            </a:r>
            <a:r>
              <a:rPr lang="en-US" dirty="0"/>
              <a:t>Plot and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Group 3: Themes and dialogue (Language)</a:t>
            </a:r>
          </a:p>
          <a:p>
            <a:r>
              <a:rPr lang="en-US" dirty="0" smtClean="0"/>
              <a:t>Group 4: Structure (of play and scenes)</a:t>
            </a:r>
          </a:p>
          <a:p>
            <a:r>
              <a:rPr lang="en-US" dirty="0" smtClean="0"/>
              <a:t>Group 5: Conflict amongst characters</a:t>
            </a:r>
          </a:p>
        </p:txBody>
      </p:sp>
    </p:spTree>
    <p:extLst>
      <p:ext uri="{BB962C8B-B14F-4D97-AF65-F5344CB8AC3E}">
        <p14:creationId xmlns:p14="http://schemas.microsoft.com/office/powerpoint/2010/main" val="3391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tasks – per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TASK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1.Provide a brief outline of the scenes   allocated to your group.  </a:t>
            </a:r>
          </a:p>
          <a:p>
            <a:pPr marL="0" indent="0">
              <a:buNone/>
            </a:pPr>
            <a:r>
              <a:rPr lang="en-US" dirty="0" smtClean="0"/>
              <a:t>2. Construct a set of contextual questions based on any  one of the scenes with a memoranda.</a:t>
            </a:r>
          </a:p>
          <a:p>
            <a:pPr marL="0" indent="0">
              <a:buNone/>
            </a:pPr>
            <a:r>
              <a:rPr lang="en-US" dirty="0" smtClean="0"/>
              <a:t>3.Present the questions to the class for 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teach drama?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Realistic nature of the play when </a:t>
            </a:r>
            <a:r>
              <a:rPr lang="en-US" dirty="0" err="1" smtClean="0"/>
              <a:t>dramatised</a:t>
            </a:r>
            <a:r>
              <a:rPr lang="en-US" dirty="0" smtClean="0"/>
              <a:t> evokes a personal response</a:t>
            </a:r>
          </a:p>
          <a:p>
            <a:r>
              <a:rPr lang="en-US" dirty="0" smtClean="0"/>
              <a:t>We see ourselves reflected in the actors</a:t>
            </a:r>
          </a:p>
          <a:p>
            <a:r>
              <a:rPr lang="en-US" dirty="0" smtClean="0"/>
              <a:t>Our experiences are mirrored in the action</a:t>
            </a:r>
          </a:p>
          <a:p>
            <a:r>
              <a:rPr lang="en-US" dirty="0" smtClean="0"/>
              <a:t>Personal involvement deepens the awareness of life’s problems</a:t>
            </a:r>
          </a:p>
          <a:p>
            <a:r>
              <a:rPr lang="en-US" dirty="0" smtClean="0"/>
              <a:t>Self-expression – which the acting allows heightens the sense of reality/ relevance to life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Act 1 Scenes 1-3</a:t>
            </a:r>
          </a:p>
          <a:p>
            <a:r>
              <a:rPr lang="en-US" dirty="0" smtClean="0"/>
              <a:t>Group 2: Act 2 Scenes 4-5</a:t>
            </a:r>
          </a:p>
          <a:p>
            <a:r>
              <a:rPr lang="en-US" dirty="0" smtClean="0"/>
              <a:t>Group 3: Act 1 Scenes 6-7</a:t>
            </a:r>
          </a:p>
          <a:p>
            <a:r>
              <a:rPr lang="en-US" dirty="0" smtClean="0"/>
              <a:t>Group 4: Act 2 Scenes 1-3</a:t>
            </a:r>
          </a:p>
          <a:p>
            <a:r>
              <a:rPr lang="en-US" dirty="0" smtClean="0"/>
              <a:t>Group 5: Act 2 Scenes 4-6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teaching of drama: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Characterisation</a:t>
            </a:r>
            <a:r>
              <a:rPr lang="en-US" b="1" dirty="0" smtClean="0"/>
              <a:t> </a:t>
            </a:r>
            <a:r>
              <a:rPr lang="en-US" dirty="0" smtClean="0"/>
              <a:t>– We learn about a character from what he/she says about him/herself and others</a:t>
            </a:r>
          </a:p>
          <a:p>
            <a:r>
              <a:rPr lang="en-US" dirty="0" smtClean="0"/>
              <a:t>Form opinions about characters</a:t>
            </a:r>
          </a:p>
          <a:p>
            <a:r>
              <a:rPr lang="en-US" dirty="0" smtClean="0"/>
              <a:t>What others say about the character</a:t>
            </a:r>
          </a:p>
          <a:p>
            <a:r>
              <a:rPr lang="en-US" dirty="0" smtClean="0"/>
              <a:t>Stage directions on how the characters should look, act and dress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teaching of drama: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Climax </a:t>
            </a:r>
            <a:r>
              <a:rPr lang="en-US" dirty="0" smtClean="0"/>
              <a:t>– peak or physical emotional tension is reached</a:t>
            </a:r>
          </a:p>
          <a:p>
            <a:r>
              <a:rPr lang="en-US" b="1" dirty="0" smtClean="0"/>
              <a:t>Conflict</a:t>
            </a:r>
            <a:r>
              <a:rPr lang="en-US" dirty="0" smtClean="0"/>
              <a:t> – clash of ideas/ personalities or actions of the characters</a:t>
            </a:r>
          </a:p>
          <a:p>
            <a:r>
              <a:rPr lang="en-US" b="1" dirty="0" smtClean="0"/>
              <a:t>Dialogue</a:t>
            </a:r>
            <a:r>
              <a:rPr lang="en-US" dirty="0" smtClean="0"/>
              <a:t> – Conversation carried on by the characters</a:t>
            </a:r>
          </a:p>
          <a:p>
            <a:r>
              <a:rPr lang="en-US" b="1" dirty="0" smtClean="0"/>
              <a:t>Plot </a:t>
            </a:r>
            <a:r>
              <a:rPr lang="en-US" dirty="0" smtClean="0"/>
              <a:t>– story</a:t>
            </a:r>
          </a:p>
          <a:p>
            <a:r>
              <a:rPr lang="en-US" b="1" dirty="0" smtClean="0"/>
              <a:t>Setting</a:t>
            </a:r>
            <a:r>
              <a:rPr lang="en-US" dirty="0" smtClean="0"/>
              <a:t> – location/background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teaching of drama: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Structure </a:t>
            </a:r>
            <a:r>
              <a:rPr lang="en-US" dirty="0" smtClean="0"/>
              <a:t>– underlying pattern of development : Exposition – rising action – climax- falling action – conclusion</a:t>
            </a:r>
          </a:p>
          <a:p>
            <a:r>
              <a:rPr lang="en-US" b="1" dirty="0" smtClean="0"/>
              <a:t>Suspense</a:t>
            </a:r>
            <a:r>
              <a:rPr lang="en-US" dirty="0" smtClean="0"/>
              <a:t> – Building up of tension/ uncertainty</a:t>
            </a:r>
          </a:p>
          <a:p>
            <a:r>
              <a:rPr lang="en-US" b="1" dirty="0" smtClean="0"/>
              <a:t>Theme</a:t>
            </a:r>
            <a:r>
              <a:rPr lang="en-US" dirty="0" smtClean="0"/>
              <a:t> – central idea or main issue of the play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Focus areas (caps) p26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Plot and sub-plot </a:t>
            </a:r>
          </a:p>
          <a:p>
            <a:r>
              <a:rPr lang="en-ZA" dirty="0" smtClean="0"/>
              <a:t>Characterisation</a:t>
            </a:r>
          </a:p>
          <a:p>
            <a:r>
              <a:rPr lang="en-ZA" dirty="0" smtClean="0"/>
              <a:t>Role of narrator/persona/ point of view</a:t>
            </a:r>
          </a:p>
          <a:p>
            <a:r>
              <a:rPr lang="en-ZA" dirty="0" smtClean="0"/>
              <a:t>Background and setting (relation to character and theme)</a:t>
            </a:r>
          </a:p>
          <a:p>
            <a:r>
              <a:rPr lang="en-ZA" dirty="0" smtClean="0"/>
              <a:t>Dramatic structure: plot/subplot</a:t>
            </a:r>
          </a:p>
          <a:p>
            <a:r>
              <a:rPr lang="en-ZA" dirty="0" smtClean="0"/>
              <a:t>Mood and tone</a:t>
            </a:r>
          </a:p>
          <a:p>
            <a:r>
              <a:rPr lang="en-ZA" dirty="0" smtClean="0"/>
              <a:t>Ironic twist/ending</a:t>
            </a:r>
          </a:p>
          <a:p>
            <a:r>
              <a:rPr lang="en-ZA" dirty="0" smtClean="0"/>
              <a:t>Stage directions</a:t>
            </a:r>
          </a:p>
          <a:p>
            <a:r>
              <a:rPr lang="en-ZA" dirty="0" smtClean="0"/>
              <a:t>Link between dialogue/monologue/ soliloquy and action</a:t>
            </a:r>
          </a:p>
          <a:p>
            <a:r>
              <a:rPr lang="en-ZA" dirty="0" smtClean="0"/>
              <a:t>Dramatic irony</a:t>
            </a:r>
          </a:p>
          <a:p>
            <a:r>
              <a:rPr lang="en-ZA" dirty="0" smtClean="0"/>
              <a:t>Timeline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06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presentation of a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 something about playwright’s time and background</a:t>
            </a:r>
          </a:p>
          <a:p>
            <a:r>
              <a:rPr lang="en-US" dirty="0" smtClean="0"/>
              <a:t>Watch a worthwhile production/film</a:t>
            </a:r>
          </a:p>
          <a:p>
            <a:r>
              <a:rPr lang="en-US" dirty="0" smtClean="0"/>
              <a:t>Make use of audio-visual aids/technology</a:t>
            </a:r>
          </a:p>
          <a:p>
            <a:r>
              <a:rPr lang="en-US" dirty="0" smtClean="0"/>
              <a:t> Use pair and group work </a:t>
            </a:r>
          </a:p>
          <a:p>
            <a:r>
              <a:rPr lang="en-US" dirty="0" smtClean="0"/>
              <a:t>Be willing to try out new approaches</a:t>
            </a:r>
          </a:p>
          <a:p>
            <a:r>
              <a:rPr lang="en-US" dirty="0" smtClean="0"/>
              <a:t>Use illustrations and cartoons</a:t>
            </a:r>
          </a:p>
          <a:p>
            <a:r>
              <a:rPr lang="en-US" dirty="0" smtClean="0"/>
              <a:t>Acquaint pupils with dramatic conventions they will need for understanding the play/ They need to create the play in their imagination as it is written for the stage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1686</Words>
  <Application>Microsoft Office PowerPoint</Application>
  <PresentationFormat>On-screen Show (4:3)</PresentationFormat>
  <Paragraphs>189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Trebuchet MS</vt:lpstr>
      <vt:lpstr>Wingdings</vt:lpstr>
      <vt:lpstr>Wingdings 2</vt:lpstr>
      <vt:lpstr>Opulent</vt:lpstr>
      <vt:lpstr>THE TEACHING OF DRAMA </vt:lpstr>
      <vt:lpstr>The concept drama</vt:lpstr>
      <vt:lpstr>Different dramatic forms</vt:lpstr>
      <vt:lpstr>Why teach drama?</vt:lpstr>
      <vt:lpstr>The teaching of drama: Concepts</vt:lpstr>
      <vt:lpstr>The teaching of drama: Concepts</vt:lpstr>
      <vt:lpstr>The teaching of drama: Concepts</vt:lpstr>
      <vt:lpstr>Focus areas (caps) p26 </vt:lpstr>
      <vt:lpstr>The presentation of a play</vt:lpstr>
      <vt:lpstr>Stages in play presentation</vt:lpstr>
      <vt:lpstr>Stages in presentation</vt:lpstr>
      <vt:lpstr>Other procedures</vt:lpstr>
      <vt:lpstr>Sophiatown by malcolm purkey</vt:lpstr>
      <vt:lpstr>     sophiatown</vt:lpstr>
      <vt:lpstr>SOPHIATOWN</vt:lpstr>
      <vt:lpstr>sophiatown</vt:lpstr>
      <vt:lpstr>SOPHIATOWN</vt:lpstr>
      <vt:lpstr>Act 1 – scene 1</vt:lpstr>
      <vt:lpstr>Act 1 scene 2</vt:lpstr>
      <vt:lpstr>Act 1 scene 3</vt:lpstr>
      <vt:lpstr>Act 1 scene 4</vt:lpstr>
      <vt:lpstr>Act 1 scene 5 </vt:lpstr>
      <vt:lpstr>Act 1 Scene 6</vt:lpstr>
      <vt:lpstr>Act 1 scene 7</vt:lpstr>
      <vt:lpstr>Act 2 scene 1</vt:lpstr>
      <vt:lpstr>Act 2 scene 2</vt:lpstr>
      <vt:lpstr>Act 2 scene 3</vt:lpstr>
      <vt:lpstr>Act 2 scene 4</vt:lpstr>
      <vt:lpstr>Act 2 scene 5</vt:lpstr>
      <vt:lpstr>Act 2 scene 6</vt:lpstr>
      <vt:lpstr>Group preparation</vt:lpstr>
      <vt:lpstr>Getting ready to move</vt:lpstr>
      <vt:lpstr>Music at the shebeen</vt:lpstr>
      <vt:lpstr>Music at the shebeen</vt:lpstr>
      <vt:lpstr>They receive the news</vt:lpstr>
      <vt:lpstr>The are forced to move</vt:lpstr>
      <vt:lpstr>They leave sophiatown</vt:lpstr>
      <vt:lpstr>Group work tasks</vt:lpstr>
      <vt:lpstr>Workshop tasks – per group</vt:lpstr>
      <vt:lpstr>GROUP ALLOCATION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TEACHING OF DRAMA</dc:title>
  <dc:creator>Logan</dc:creator>
  <cp:lastModifiedBy>V.Westphal</cp:lastModifiedBy>
  <cp:revision>18</cp:revision>
  <cp:lastPrinted>2013-04-29T08:31:38Z</cp:lastPrinted>
  <dcterms:created xsi:type="dcterms:W3CDTF">2013-04-29T13:12:46Z</dcterms:created>
  <dcterms:modified xsi:type="dcterms:W3CDTF">2020-05-15T08:43:53Z</dcterms:modified>
</cp:coreProperties>
</file>