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5" r:id="rId5"/>
    <p:sldId id="266" r:id="rId6"/>
    <p:sldId id="267" r:id="rId7"/>
    <p:sldId id="259" r:id="rId8"/>
    <p:sldId id="260" r:id="rId9"/>
    <p:sldId id="261" r:id="rId10"/>
    <p:sldId id="262" r:id="rId11"/>
    <p:sldId id="263" r:id="rId12"/>
    <p:sldId id="264"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7" d="100"/>
          <a:sy n="67"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2020/05/15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2020/05/15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2020/05/15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2020/05/15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2020/05/15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2020/05/15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2020/05/15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2020/05/15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2020/05/15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2020/05/15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2020/05/15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2020/05/15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smtClean="0"/>
              <a:t>Sophia town </a:t>
            </a:r>
            <a:endParaRPr lang="en-ZA" dirty="0"/>
          </a:p>
        </p:txBody>
      </p:sp>
      <p:sp>
        <p:nvSpPr>
          <p:cNvPr id="3" name="Subtitle 2"/>
          <p:cNvSpPr>
            <a:spLocks noGrp="1"/>
          </p:cNvSpPr>
          <p:nvPr>
            <p:ph type="subTitle" idx="1"/>
          </p:nvPr>
        </p:nvSpPr>
        <p:spPr/>
        <p:txBody>
          <a:bodyPr/>
          <a:lstStyle/>
          <a:p>
            <a:r>
              <a:rPr lang="en-ZA" dirty="0" smtClean="0"/>
              <a:t>South African play</a:t>
            </a:r>
            <a:endParaRPr lang="en-ZA" dirty="0"/>
          </a:p>
        </p:txBody>
      </p:sp>
    </p:spTree>
    <p:extLst>
      <p:ext uri="{BB962C8B-B14F-4D97-AF65-F5344CB8AC3E}">
        <p14:creationId xmlns:p14="http://schemas.microsoft.com/office/powerpoint/2010/main" val="1660948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Climax</a:t>
            </a:r>
          </a:p>
        </p:txBody>
      </p:sp>
      <p:sp>
        <p:nvSpPr>
          <p:cNvPr id="3" name="Content Placeholder 2"/>
          <p:cNvSpPr>
            <a:spLocks noGrp="1"/>
          </p:cNvSpPr>
          <p:nvPr>
            <p:ph idx="1"/>
          </p:nvPr>
        </p:nvSpPr>
        <p:spPr>
          <a:xfrm>
            <a:off x="1162778" y="1358901"/>
            <a:ext cx="10178322" cy="3593591"/>
          </a:xfrm>
        </p:spPr>
        <p:txBody>
          <a:bodyPr/>
          <a:lstStyle/>
          <a:p>
            <a:r>
              <a:rPr lang="en-ZA" dirty="0"/>
              <a:t>Act 2, Scene 5 and 6. The first evictions in </a:t>
            </a:r>
            <a:r>
              <a:rPr lang="en-ZA" dirty="0" err="1"/>
              <a:t>Sophiatown</a:t>
            </a:r>
            <a:r>
              <a:rPr lang="en-ZA" dirty="0"/>
              <a:t> are shown. The bulldozers have arrived to demolish Toby Street. It is clear the bulldozers will soon come to </a:t>
            </a:r>
            <a:r>
              <a:rPr lang="en-ZA" dirty="0" err="1"/>
              <a:t>Gerty</a:t>
            </a:r>
            <a:r>
              <a:rPr lang="en-ZA" dirty="0"/>
              <a:t> Street.</a:t>
            </a:r>
          </a:p>
        </p:txBody>
      </p:sp>
      <p:pic>
        <p:nvPicPr>
          <p:cNvPr id="5" name="Picture 4"/>
          <p:cNvPicPr>
            <a:picLocks noChangeAspect="1"/>
          </p:cNvPicPr>
          <p:nvPr/>
        </p:nvPicPr>
        <p:blipFill>
          <a:blip r:embed="rId2"/>
          <a:stretch>
            <a:fillRect/>
          </a:stretch>
        </p:blipFill>
        <p:spPr>
          <a:xfrm>
            <a:off x="1251678" y="3291482"/>
            <a:ext cx="4432300" cy="2999594"/>
          </a:xfrm>
          <a:prstGeom prst="rect">
            <a:avLst/>
          </a:prstGeom>
        </p:spPr>
      </p:pic>
      <p:pic>
        <p:nvPicPr>
          <p:cNvPr id="6" name="Picture 5"/>
          <p:cNvPicPr>
            <a:picLocks noChangeAspect="1"/>
          </p:cNvPicPr>
          <p:nvPr/>
        </p:nvPicPr>
        <p:blipFill>
          <a:blip r:embed="rId3"/>
          <a:stretch>
            <a:fillRect/>
          </a:stretch>
        </p:blipFill>
        <p:spPr>
          <a:xfrm>
            <a:off x="5772878" y="2093726"/>
            <a:ext cx="6052579" cy="4197350"/>
          </a:xfrm>
          <a:prstGeom prst="rect">
            <a:avLst/>
          </a:prstGeom>
        </p:spPr>
      </p:pic>
    </p:spTree>
    <p:extLst>
      <p:ext uri="{BB962C8B-B14F-4D97-AF65-F5344CB8AC3E}">
        <p14:creationId xmlns:p14="http://schemas.microsoft.com/office/powerpoint/2010/main" val="1002889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7885" y="1371599"/>
            <a:ext cx="3092115" cy="1196671"/>
          </a:xfrm>
        </p:spPr>
        <p:txBody>
          <a:bodyPr>
            <a:normAutofit fontScale="90000"/>
          </a:bodyPr>
          <a:lstStyle/>
          <a:p>
            <a:r>
              <a:rPr lang="fr-FR" sz="3600" dirty="0" err="1"/>
              <a:t>Falling</a:t>
            </a:r>
            <a:r>
              <a:rPr lang="fr-FR" sz="3600" dirty="0"/>
              <a:t> action/</a:t>
            </a:r>
            <a:br>
              <a:rPr lang="fr-FR" sz="3600" dirty="0"/>
            </a:br>
            <a:r>
              <a:rPr lang="fr-FR" sz="3600" dirty="0"/>
              <a:t>final solution</a:t>
            </a:r>
            <a:r>
              <a:rPr lang="fr-FR" dirty="0"/>
              <a:t/>
            </a:r>
            <a:br>
              <a:rPr lang="fr-FR" dirty="0"/>
            </a:br>
            <a:r>
              <a:rPr lang="fr-FR" dirty="0"/>
              <a:t/>
            </a:r>
            <a:br>
              <a:rPr lang="fr-FR" dirty="0"/>
            </a:br>
            <a:endParaRPr lang="en-ZA" dirty="0"/>
          </a:p>
        </p:txBody>
      </p:sp>
      <p:sp>
        <p:nvSpPr>
          <p:cNvPr id="3" name="Content Placeholder 2"/>
          <p:cNvSpPr>
            <a:spLocks noGrp="1"/>
          </p:cNvSpPr>
          <p:nvPr>
            <p:ph idx="1"/>
          </p:nvPr>
        </p:nvSpPr>
        <p:spPr/>
        <p:txBody>
          <a:bodyPr/>
          <a:lstStyle/>
          <a:p>
            <a:r>
              <a:rPr lang="en-ZA" dirty="0"/>
              <a:t>The police and bulldozers are about to arrive to demolish the house in </a:t>
            </a:r>
            <a:r>
              <a:rPr lang="en-ZA" dirty="0" err="1"/>
              <a:t>Gerty</a:t>
            </a:r>
            <a:r>
              <a:rPr lang="en-ZA" dirty="0"/>
              <a:t> Street. The characters are powerless to stop their eviction. Plans to resist this have failed.</a:t>
            </a:r>
          </a:p>
        </p:txBody>
      </p:sp>
      <p:sp>
        <p:nvSpPr>
          <p:cNvPr id="4" name="Text Placeholder 3"/>
          <p:cNvSpPr>
            <a:spLocks noGrp="1"/>
          </p:cNvSpPr>
          <p:nvPr>
            <p:ph type="body" sz="half" idx="2"/>
          </p:nvPr>
        </p:nvSpPr>
        <p:spPr/>
        <p:txBody>
          <a:bodyPr/>
          <a:lstStyle/>
          <a:p>
            <a:endParaRPr lang="en-ZA"/>
          </a:p>
        </p:txBody>
      </p:sp>
      <p:pic>
        <p:nvPicPr>
          <p:cNvPr id="5" name="Picture 4"/>
          <p:cNvPicPr>
            <a:picLocks noChangeAspect="1"/>
          </p:cNvPicPr>
          <p:nvPr/>
        </p:nvPicPr>
        <p:blipFill>
          <a:blip r:embed="rId2"/>
          <a:stretch>
            <a:fillRect/>
          </a:stretch>
        </p:blipFill>
        <p:spPr>
          <a:xfrm>
            <a:off x="7670214" y="2238445"/>
            <a:ext cx="4407485" cy="2917755"/>
          </a:xfrm>
          <a:prstGeom prst="rect">
            <a:avLst/>
          </a:prstGeom>
        </p:spPr>
      </p:pic>
    </p:spTree>
    <p:extLst>
      <p:ext uri="{BB962C8B-B14F-4D97-AF65-F5344CB8AC3E}">
        <p14:creationId xmlns:p14="http://schemas.microsoft.com/office/powerpoint/2010/main" val="2174088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Conclusion</a:t>
            </a:r>
          </a:p>
        </p:txBody>
      </p:sp>
      <p:sp>
        <p:nvSpPr>
          <p:cNvPr id="3" name="Content Placeholder 2"/>
          <p:cNvSpPr>
            <a:spLocks noGrp="1"/>
          </p:cNvSpPr>
          <p:nvPr>
            <p:ph idx="1"/>
          </p:nvPr>
        </p:nvSpPr>
        <p:spPr>
          <a:xfrm>
            <a:off x="1251678" y="1219201"/>
            <a:ext cx="10178322" cy="3593591"/>
          </a:xfrm>
        </p:spPr>
        <p:txBody>
          <a:bodyPr/>
          <a:lstStyle/>
          <a:p>
            <a:r>
              <a:rPr lang="en-ZA" dirty="0"/>
              <a:t>In the last scene, the characters (except for Ruth, Princess and Charlie) remember the day their home was destroyed and they tell about this day from their point of view. Jakes tells us what happened to Ruth, Princess and Charlie. The song at the end conveys a mood of sadness and mourning for what was lost</a:t>
            </a:r>
          </a:p>
        </p:txBody>
      </p:sp>
      <p:pic>
        <p:nvPicPr>
          <p:cNvPr id="4" name="Picture 3"/>
          <p:cNvPicPr>
            <a:picLocks noChangeAspect="1"/>
          </p:cNvPicPr>
          <p:nvPr/>
        </p:nvPicPr>
        <p:blipFill rotWithShape="1">
          <a:blip r:embed="rId2"/>
          <a:srcRect r="939" b="7284"/>
          <a:stretch/>
        </p:blipFill>
        <p:spPr>
          <a:xfrm>
            <a:off x="6311900" y="2337868"/>
            <a:ext cx="4965700" cy="4418532"/>
          </a:xfrm>
          <a:prstGeom prst="rect">
            <a:avLst/>
          </a:prstGeom>
        </p:spPr>
      </p:pic>
      <p:pic>
        <p:nvPicPr>
          <p:cNvPr id="5" name="Picture 4"/>
          <p:cNvPicPr>
            <a:picLocks noChangeAspect="1"/>
          </p:cNvPicPr>
          <p:nvPr/>
        </p:nvPicPr>
        <p:blipFill>
          <a:blip r:embed="rId3"/>
          <a:stretch>
            <a:fillRect/>
          </a:stretch>
        </p:blipFill>
        <p:spPr>
          <a:xfrm>
            <a:off x="1932245" y="3384042"/>
            <a:ext cx="3020755" cy="2265566"/>
          </a:xfrm>
          <a:prstGeom prst="rect">
            <a:avLst/>
          </a:prstGeom>
        </p:spPr>
      </p:pic>
    </p:spTree>
    <p:extLst>
      <p:ext uri="{BB962C8B-B14F-4D97-AF65-F5344CB8AC3E}">
        <p14:creationId xmlns:p14="http://schemas.microsoft.com/office/powerpoint/2010/main" val="2269747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CAST</a:t>
            </a:r>
            <a:endParaRPr lang="en-ZA" dirty="0"/>
          </a:p>
        </p:txBody>
      </p:sp>
      <p:sp>
        <p:nvSpPr>
          <p:cNvPr id="3" name="Content Placeholder 2"/>
          <p:cNvSpPr>
            <a:spLocks noGrp="1"/>
          </p:cNvSpPr>
          <p:nvPr>
            <p:ph idx="1"/>
          </p:nvPr>
        </p:nvSpPr>
        <p:spPr>
          <a:xfrm>
            <a:off x="1251678" y="1485901"/>
            <a:ext cx="10178322" cy="4393692"/>
          </a:xfrm>
        </p:spPr>
        <p:txBody>
          <a:bodyPr/>
          <a:lstStyle/>
          <a:p>
            <a:r>
              <a:rPr lang="en-ZA" dirty="0" smtClean="0"/>
              <a:t>JAKES: Drum magazine journalist, smart and in his late 20’s</a:t>
            </a:r>
          </a:p>
          <a:p>
            <a:r>
              <a:rPr lang="en-ZA" dirty="0" smtClean="0"/>
              <a:t>MINGUS: American gang member, in his late 20’s</a:t>
            </a:r>
          </a:p>
          <a:p>
            <a:r>
              <a:rPr lang="en-ZA" dirty="0" smtClean="0"/>
              <a:t>MR FAHFEE: </a:t>
            </a:r>
            <a:r>
              <a:rPr lang="en-ZA" dirty="0" err="1" smtClean="0"/>
              <a:t>Fahfee</a:t>
            </a:r>
            <a:r>
              <a:rPr lang="en-ZA" dirty="0" smtClean="0"/>
              <a:t> runner and Congress activist, in his late 40’s</a:t>
            </a:r>
          </a:p>
          <a:p>
            <a:r>
              <a:rPr lang="en-ZA" dirty="0" smtClean="0"/>
              <a:t>LULU: 16 year old girl</a:t>
            </a:r>
          </a:p>
          <a:p>
            <a:r>
              <a:rPr lang="en-ZA" dirty="0" smtClean="0"/>
              <a:t>MAMARITI: A </a:t>
            </a:r>
            <a:r>
              <a:rPr lang="en-ZA" dirty="0" err="1" smtClean="0"/>
              <a:t>shebeen</a:t>
            </a:r>
            <a:r>
              <a:rPr lang="en-ZA" dirty="0" smtClean="0"/>
              <a:t> Queen and owner of a house in </a:t>
            </a:r>
            <a:r>
              <a:rPr lang="en-ZA" dirty="0" err="1" smtClean="0"/>
              <a:t>Sophiatown</a:t>
            </a:r>
            <a:r>
              <a:rPr lang="en-ZA" dirty="0" smtClean="0"/>
              <a:t>; the mother of Mingus and Lulu</a:t>
            </a:r>
          </a:p>
          <a:p>
            <a:r>
              <a:rPr lang="en-ZA" dirty="0" smtClean="0"/>
              <a:t>PRINCESS: Lover of Mingus and good-time girl, in her 20’s</a:t>
            </a:r>
          </a:p>
          <a:p>
            <a:r>
              <a:rPr lang="en-ZA" dirty="0" smtClean="0"/>
              <a:t>RUTH: Jewish girl from the white suburb of </a:t>
            </a:r>
            <a:r>
              <a:rPr lang="en-ZA" dirty="0" err="1" smtClean="0"/>
              <a:t>Yeoville</a:t>
            </a:r>
            <a:r>
              <a:rPr lang="en-ZA" dirty="0" smtClean="0"/>
              <a:t>, in her 20’s</a:t>
            </a:r>
          </a:p>
          <a:p>
            <a:r>
              <a:rPr lang="en-ZA" dirty="0" smtClean="0"/>
              <a:t>CHARLIE: Mingus’s sidekick, he is barely articulate (able to read or write or speak clearly) and is obsessed with shoes </a:t>
            </a:r>
          </a:p>
          <a:p>
            <a:endParaRPr lang="en-ZA" dirty="0" smtClean="0"/>
          </a:p>
        </p:txBody>
      </p:sp>
    </p:spTree>
    <p:extLst>
      <p:ext uri="{BB962C8B-B14F-4D97-AF65-F5344CB8AC3E}">
        <p14:creationId xmlns:p14="http://schemas.microsoft.com/office/powerpoint/2010/main" val="2030669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Setting </a:t>
            </a:r>
            <a:endParaRPr lang="en-ZA" dirty="0"/>
          </a:p>
        </p:txBody>
      </p:sp>
      <p:sp>
        <p:nvSpPr>
          <p:cNvPr id="3" name="Content Placeholder 2"/>
          <p:cNvSpPr>
            <a:spLocks noGrp="1"/>
          </p:cNvSpPr>
          <p:nvPr>
            <p:ph sz="half" idx="1"/>
          </p:nvPr>
        </p:nvSpPr>
        <p:spPr>
          <a:xfrm>
            <a:off x="1257300" y="1117600"/>
            <a:ext cx="4800600" cy="4787900"/>
          </a:xfrm>
        </p:spPr>
        <p:txBody>
          <a:bodyPr/>
          <a:lstStyle/>
          <a:p>
            <a:r>
              <a:rPr lang="en-ZA" dirty="0" smtClean="0"/>
              <a:t>Set in 1960’s</a:t>
            </a:r>
          </a:p>
          <a:p>
            <a:r>
              <a:rPr lang="en-ZA" dirty="0" err="1" smtClean="0"/>
              <a:t>Mamariti’s</a:t>
            </a:r>
            <a:r>
              <a:rPr lang="en-ZA" dirty="0" smtClean="0"/>
              <a:t> freehold </a:t>
            </a:r>
            <a:r>
              <a:rPr lang="en-ZA" dirty="0" err="1" smtClean="0"/>
              <a:t>Sophiatown</a:t>
            </a:r>
            <a:r>
              <a:rPr lang="en-ZA" dirty="0" smtClean="0"/>
              <a:t> house</a:t>
            </a:r>
          </a:p>
          <a:p>
            <a:r>
              <a:rPr lang="en-ZA" dirty="0" smtClean="0"/>
              <a:t>Living area is cramped (small) but comfortable suggesting care/warmth</a:t>
            </a:r>
          </a:p>
          <a:p>
            <a:r>
              <a:rPr lang="en-ZA" dirty="0" smtClean="0"/>
              <a:t>Each character has their own corner filled with their things</a:t>
            </a:r>
          </a:p>
          <a:p>
            <a:r>
              <a:rPr lang="en-ZA" dirty="0" smtClean="0"/>
              <a:t>JAKES: has a table, chair, typewriter and books</a:t>
            </a:r>
          </a:p>
          <a:p>
            <a:r>
              <a:rPr lang="en-ZA" dirty="0" smtClean="0"/>
              <a:t>CHARLIE’S: has a broken car seat and steering wheel</a:t>
            </a:r>
          </a:p>
          <a:p>
            <a:r>
              <a:rPr lang="en-ZA" dirty="0" smtClean="0"/>
              <a:t>LULU: has school books, pens and pencils</a:t>
            </a:r>
            <a:endParaRPr lang="en-ZA" dirty="0"/>
          </a:p>
        </p:txBody>
      </p:sp>
      <p:sp>
        <p:nvSpPr>
          <p:cNvPr id="4" name="Content Placeholder 3"/>
          <p:cNvSpPr>
            <a:spLocks noGrp="1"/>
          </p:cNvSpPr>
          <p:nvPr>
            <p:ph sz="half" idx="2"/>
          </p:nvPr>
        </p:nvSpPr>
        <p:spPr>
          <a:xfrm>
            <a:off x="6647796" y="914400"/>
            <a:ext cx="4800600" cy="4991100"/>
          </a:xfrm>
        </p:spPr>
        <p:txBody>
          <a:bodyPr/>
          <a:lstStyle/>
          <a:p>
            <a:r>
              <a:rPr lang="en-ZA" dirty="0" smtClean="0"/>
              <a:t>MAMARITI’S: has a comfortable arm chair and side-table covered in photographs</a:t>
            </a:r>
          </a:p>
          <a:p>
            <a:r>
              <a:rPr lang="en-ZA" dirty="0" smtClean="0"/>
              <a:t>There are chairs in the kitchen </a:t>
            </a:r>
            <a:endParaRPr lang="en-ZA" dirty="0"/>
          </a:p>
        </p:txBody>
      </p:sp>
    </p:spTree>
    <p:extLst>
      <p:ext uri="{BB962C8B-B14F-4D97-AF65-F5344CB8AC3E}">
        <p14:creationId xmlns:p14="http://schemas.microsoft.com/office/powerpoint/2010/main" val="3251598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History of </a:t>
            </a:r>
            <a:r>
              <a:rPr lang="en-ZA" dirty="0" err="1" smtClean="0"/>
              <a:t>sophiatown</a:t>
            </a:r>
            <a:r>
              <a:rPr lang="en-ZA" dirty="0" smtClean="0"/>
              <a:t> </a:t>
            </a:r>
            <a:endParaRPr lang="en-ZA" dirty="0"/>
          </a:p>
        </p:txBody>
      </p:sp>
      <p:sp>
        <p:nvSpPr>
          <p:cNvPr id="3" name="Content Placeholder 2"/>
          <p:cNvSpPr>
            <a:spLocks noGrp="1"/>
          </p:cNvSpPr>
          <p:nvPr>
            <p:ph idx="1"/>
          </p:nvPr>
        </p:nvSpPr>
        <p:spPr>
          <a:xfrm>
            <a:off x="1251678" y="1511301"/>
            <a:ext cx="10178322" cy="4368292"/>
          </a:xfrm>
        </p:spPr>
        <p:txBody>
          <a:bodyPr/>
          <a:lstStyle/>
          <a:p>
            <a:r>
              <a:rPr lang="en-ZA" dirty="0"/>
              <a:t>On 9 February 1955, the head of the South African state, D F Malan, sent two thousand policemen armed with </a:t>
            </a:r>
            <a:r>
              <a:rPr lang="en-ZA" dirty="0" err="1"/>
              <a:t>sten</a:t>
            </a:r>
            <a:r>
              <a:rPr lang="en-ZA" dirty="0"/>
              <a:t> guns and rifles. </a:t>
            </a:r>
            <a:endParaRPr lang="en-ZA" dirty="0" smtClean="0"/>
          </a:p>
          <a:p>
            <a:r>
              <a:rPr lang="en-ZA" dirty="0" smtClean="0"/>
              <a:t>They </a:t>
            </a:r>
            <a:r>
              <a:rPr lang="en-ZA" dirty="0"/>
              <a:t>destroyed </a:t>
            </a:r>
            <a:r>
              <a:rPr lang="en-ZA" dirty="0" err="1"/>
              <a:t>Sophiatown</a:t>
            </a:r>
            <a:r>
              <a:rPr lang="en-ZA" dirty="0"/>
              <a:t> and removed 60 000 inhabitants. </a:t>
            </a:r>
            <a:endParaRPr lang="en-ZA" dirty="0" smtClean="0"/>
          </a:p>
          <a:p>
            <a:r>
              <a:rPr lang="en-ZA" dirty="0" smtClean="0"/>
              <a:t>The </a:t>
            </a:r>
            <a:r>
              <a:rPr lang="en-ZA" dirty="0"/>
              <a:t>removal of the residents of </a:t>
            </a:r>
            <a:r>
              <a:rPr lang="en-ZA" dirty="0" err="1"/>
              <a:t>Sophiatown</a:t>
            </a:r>
            <a:r>
              <a:rPr lang="en-ZA" dirty="0"/>
              <a:t> was organised by the Native Resettlement Board, which was the NP’s local board. </a:t>
            </a:r>
            <a:endParaRPr lang="en-ZA" dirty="0" smtClean="0"/>
          </a:p>
          <a:p>
            <a:r>
              <a:rPr lang="en-ZA" dirty="0" smtClean="0"/>
              <a:t>People </a:t>
            </a:r>
            <a:r>
              <a:rPr lang="en-ZA" dirty="0"/>
              <a:t>who settled in </a:t>
            </a:r>
            <a:r>
              <a:rPr lang="en-ZA" dirty="0" err="1"/>
              <a:t>Sophiatown</a:t>
            </a:r>
            <a:r>
              <a:rPr lang="en-ZA" dirty="0"/>
              <a:t> were moved to Meadowlands, which formed a part of Soweto, where the NP established a housing area based on the population census within the shanty town. </a:t>
            </a:r>
            <a:endParaRPr lang="en-ZA" dirty="0" smtClean="0"/>
          </a:p>
          <a:p>
            <a:r>
              <a:rPr lang="en-ZA" dirty="0" smtClean="0"/>
              <a:t>The </a:t>
            </a:r>
            <a:r>
              <a:rPr lang="en-ZA" dirty="0"/>
              <a:t>houses had no toilets, water and electricity.</a:t>
            </a:r>
          </a:p>
        </p:txBody>
      </p:sp>
    </p:spTree>
    <p:extLst>
      <p:ext uri="{BB962C8B-B14F-4D97-AF65-F5344CB8AC3E}">
        <p14:creationId xmlns:p14="http://schemas.microsoft.com/office/powerpoint/2010/main" val="2281529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2552" y="131762"/>
            <a:ext cx="5000625" cy="4105275"/>
          </a:xfrm>
          <a:prstGeom prst="rect">
            <a:avLst/>
          </a:prstGeom>
        </p:spPr>
      </p:pic>
      <p:pic>
        <p:nvPicPr>
          <p:cNvPr id="3" name="Picture 2"/>
          <p:cNvPicPr>
            <a:picLocks noChangeAspect="1"/>
          </p:cNvPicPr>
          <p:nvPr/>
        </p:nvPicPr>
        <p:blipFill>
          <a:blip r:embed="rId3"/>
          <a:stretch>
            <a:fillRect/>
          </a:stretch>
        </p:blipFill>
        <p:spPr>
          <a:xfrm>
            <a:off x="7203502" y="2594170"/>
            <a:ext cx="3880995" cy="3858271"/>
          </a:xfrm>
          <a:prstGeom prst="rect">
            <a:avLst/>
          </a:prstGeom>
        </p:spPr>
      </p:pic>
      <p:pic>
        <p:nvPicPr>
          <p:cNvPr id="4" name="Picture 3"/>
          <p:cNvPicPr>
            <a:picLocks noChangeAspect="1"/>
          </p:cNvPicPr>
          <p:nvPr/>
        </p:nvPicPr>
        <p:blipFill>
          <a:blip r:embed="rId4"/>
          <a:stretch>
            <a:fillRect/>
          </a:stretch>
        </p:blipFill>
        <p:spPr>
          <a:xfrm>
            <a:off x="2165857" y="3276275"/>
            <a:ext cx="4572000" cy="3000375"/>
          </a:xfrm>
          <a:prstGeom prst="rect">
            <a:avLst/>
          </a:prstGeom>
        </p:spPr>
      </p:pic>
      <p:sp>
        <p:nvSpPr>
          <p:cNvPr id="5" name="Rectangle 4"/>
          <p:cNvSpPr/>
          <p:nvPr/>
        </p:nvSpPr>
        <p:spPr>
          <a:xfrm>
            <a:off x="6096000" y="246904"/>
            <a:ext cx="6096000" cy="2308324"/>
          </a:xfrm>
          <a:prstGeom prst="rect">
            <a:avLst/>
          </a:prstGeom>
        </p:spPr>
        <p:txBody>
          <a:bodyPr>
            <a:spAutoFit/>
          </a:bodyPr>
          <a:lstStyle/>
          <a:p>
            <a:r>
              <a:rPr lang="en-ZA" dirty="0"/>
              <a:t> “The bulldozers were just hired killers; they flattened people’s homes in minutes. They destroyed a spirit, a culture, and a rich heritage that had been built up over generations. But they could not remove people’s dignity or their memories. The story of forced removals will be told for many generations to come. The pain cannot be ignored.”</a:t>
            </a:r>
          </a:p>
          <a:p>
            <a:endParaRPr lang="en-ZA" dirty="0"/>
          </a:p>
          <a:p>
            <a:r>
              <a:rPr lang="en-ZA" dirty="0"/>
              <a:t>    -Don </a:t>
            </a:r>
            <a:r>
              <a:rPr lang="en-ZA" dirty="0" err="1"/>
              <a:t>Mattera</a:t>
            </a:r>
            <a:r>
              <a:rPr lang="en-ZA" dirty="0"/>
              <a:t>, poet and author</a:t>
            </a:r>
          </a:p>
        </p:txBody>
      </p:sp>
    </p:spTree>
    <p:extLst>
      <p:ext uri="{BB962C8B-B14F-4D97-AF65-F5344CB8AC3E}">
        <p14:creationId xmlns:p14="http://schemas.microsoft.com/office/powerpoint/2010/main" val="3341372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What is a plot</a:t>
            </a:r>
            <a:endParaRPr lang="en-ZA" dirty="0"/>
          </a:p>
        </p:txBody>
      </p:sp>
      <p:sp>
        <p:nvSpPr>
          <p:cNvPr id="3" name="Content Placeholder 2"/>
          <p:cNvSpPr>
            <a:spLocks noGrp="1"/>
          </p:cNvSpPr>
          <p:nvPr>
            <p:ph idx="1"/>
          </p:nvPr>
        </p:nvSpPr>
        <p:spPr>
          <a:xfrm>
            <a:off x="1073878" y="1128451"/>
            <a:ext cx="10445022" cy="5399349"/>
          </a:xfrm>
        </p:spPr>
        <p:txBody>
          <a:bodyPr>
            <a:normAutofit/>
          </a:bodyPr>
          <a:lstStyle/>
          <a:p>
            <a:r>
              <a:rPr lang="en-ZA" sz="2800" dirty="0"/>
              <a:t>The term “plot” refers to how the main events in the book or play relate to one another, how one event leads to another. Something happens because of something else, and so on. It is a series of events that make up a story and is specific to each story. A plot structure, also called a dramatic structure is the overall design or structure of a story and how the story elements are arranged.</a:t>
            </a:r>
          </a:p>
          <a:p>
            <a:r>
              <a:rPr lang="en-ZA" sz="2800" dirty="0"/>
              <a:t>To help you analyse the plot, it is important to understand what the structural elements of the plot are. </a:t>
            </a:r>
          </a:p>
          <a:p>
            <a:r>
              <a:rPr lang="en-ZA" sz="2800" dirty="0"/>
              <a:t>Every story has a beginning or exposition, with something that leads to conflict in the middle, before it is resolved and the story concludes</a:t>
            </a:r>
          </a:p>
          <a:p>
            <a:endParaRPr lang="en-ZA" dirty="0"/>
          </a:p>
        </p:txBody>
      </p:sp>
    </p:spTree>
    <p:extLst>
      <p:ext uri="{BB962C8B-B14F-4D97-AF65-F5344CB8AC3E}">
        <p14:creationId xmlns:p14="http://schemas.microsoft.com/office/powerpoint/2010/main" val="805065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dirty="0"/>
              <a:t>To help you understand the plot structure, here is a graph that illustrates the structural elements of </a:t>
            </a:r>
            <a:r>
              <a:rPr lang="en-ZA" sz="3200" dirty="0" err="1"/>
              <a:t>Sophiatown</a:t>
            </a:r>
            <a:endParaRPr lang="en-ZA"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874517"/>
            <a:ext cx="9042400" cy="4698429"/>
          </a:xfrm>
          <a:prstGeom prst="rect">
            <a:avLst/>
          </a:prstGeom>
        </p:spPr>
      </p:pic>
    </p:spTree>
    <p:extLst>
      <p:ext uri="{BB962C8B-B14F-4D97-AF65-F5344CB8AC3E}">
        <p14:creationId xmlns:p14="http://schemas.microsoft.com/office/powerpoint/2010/main" val="874449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784" y="1435099"/>
            <a:ext cx="3092115" cy="1196671"/>
          </a:xfrm>
        </p:spPr>
        <p:txBody>
          <a:bodyPr>
            <a:normAutofit fontScale="90000"/>
          </a:bodyPr>
          <a:lstStyle/>
          <a:p>
            <a:r>
              <a:rPr lang="en-ZA" dirty="0"/>
              <a:t>Now let us look at the definitions of each element to understand what they mean.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21584733"/>
              </p:ext>
            </p:extLst>
          </p:nvPr>
        </p:nvGraphicFramePr>
        <p:xfrm>
          <a:off x="393700" y="177801"/>
          <a:ext cx="6642099" cy="6374425"/>
        </p:xfrm>
        <a:graphic>
          <a:graphicData uri="http://schemas.openxmlformats.org/drawingml/2006/table">
            <a:tbl>
              <a:tblPr/>
              <a:tblGrid>
                <a:gridCol w="1302371">
                  <a:extLst>
                    <a:ext uri="{9D8B030D-6E8A-4147-A177-3AD203B41FA5}">
                      <a16:colId xmlns:a16="http://schemas.microsoft.com/office/drawing/2014/main" xmlns="" val="20000"/>
                    </a:ext>
                  </a:extLst>
                </a:gridCol>
                <a:gridCol w="5339728">
                  <a:extLst>
                    <a:ext uri="{9D8B030D-6E8A-4147-A177-3AD203B41FA5}">
                      <a16:colId xmlns:a16="http://schemas.microsoft.com/office/drawing/2014/main" xmlns="" val="20001"/>
                    </a:ext>
                  </a:extLst>
                </a:gridCol>
              </a:tblGrid>
              <a:tr h="1123915">
                <a:tc>
                  <a:txBody>
                    <a:bodyPr/>
                    <a:lstStyle/>
                    <a:p>
                      <a:r>
                        <a:rPr lang="en-ZA" sz="2000">
                          <a:effectLst/>
                        </a:rPr>
                        <a:t>Exposition</a:t>
                      </a:r>
                    </a:p>
                  </a:txBody>
                  <a:tcPr marL="7697" marR="7697" marT="7697" marB="7697" anchor="ctr">
                    <a:lnL>
                      <a:noFill/>
                    </a:lnL>
                    <a:lnR>
                      <a:noFill/>
                    </a:lnR>
                    <a:lnT>
                      <a:noFill/>
                    </a:lnT>
                    <a:lnB>
                      <a:noFill/>
                    </a:lnB>
                  </a:tcPr>
                </a:tc>
                <a:tc>
                  <a:txBody>
                    <a:bodyPr/>
                    <a:lstStyle/>
                    <a:p>
                      <a:r>
                        <a:rPr lang="en-ZA" sz="2000">
                          <a:effectLst/>
                        </a:rPr>
                        <a:t>The exposition is the explanation (usually at the beginning of a story) of the events leading up to the start of the plot.</a:t>
                      </a:r>
                    </a:p>
                  </a:txBody>
                  <a:tcPr marL="7697" marR="7697" marT="7697" marB="7697" anchor="ctr">
                    <a:lnL>
                      <a:noFill/>
                    </a:lnL>
                    <a:lnR>
                      <a:noFill/>
                    </a:lnR>
                    <a:lnT>
                      <a:noFill/>
                    </a:lnT>
                    <a:lnB>
                      <a:noFill/>
                    </a:lnB>
                  </a:tcPr>
                </a:tc>
                <a:extLst>
                  <a:ext uri="{0D108BD9-81ED-4DB2-BD59-A6C34878D82A}">
                    <a16:rowId xmlns:a16="http://schemas.microsoft.com/office/drawing/2014/main" xmlns="" val="10000"/>
                  </a:ext>
                </a:extLst>
              </a:tr>
              <a:tr h="847730">
                <a:tc>
                  <a:txBody>
                    <a:bodyPr/>
                    <a:lstStyle/>
                    <a:p>
                      <a:r>
                        <a:rPr lang="en-ZA" sz="2000">
                          <a:effectLst/>
                        </a:rPr>
                        <a:t>Inciting incident</a:t>
                      </a:r>
                    </a:p>
                  </a:txBody>
                  <a:tcPr marL="7697" marR="7697" marT="7697" marB="7697" anchor="ctr">
                    <a:lnL>
                      <a:noFill/>
                    </a:lnL>
                    <a:lnR>
                      <a:noFill/>
                    </a:lnR>
                    <a:lnT>
                      <a:noFill/>
                    </a:lnT>
                    <a:lnB>
                      <a:noFill/>
                    </a:lnB>
                  </a:tcPr>
                </a:tc>
                <a:tc>
                  <a:txBody>
                    <a:bodyPr/>
                    <a:lstStyle/>
                    <a:p>
                      <a:r>
                        <a:rPr lang="en-ZA" sz="2000">
                          <a:effectLst/>
                        </a:rPr>
                        <a:t>The first time we realise that all is not well. Something that sets off the conflict in the story.</a:t>
                      </a:r>
                    </a:p>
                  </a:txBody>
                  <a:tcPr marL="7697" marR="7697" marT="7697" marB="7697" anchor="ctr">
                    <a:lnL>
                      <a:noFill/>
                    </a:lnL>
                    <a:lnR>
                      <a:noFill/>
                    </a:lnR>
                    <a:lnT>
                      <a:noFill/>
                    </a:lnT>
                    <a:lnB>
                      <a:noFill/>
                    </a:lnB>
                  </a:tcPr>
                </a:tc>
                <a:extLst>
                  <a:ext uri="{0D108BD9-81ED-4DB2-BD59-A6C34878D82A}">
                    <a16:rowId xmlns:a16="http://schemas.microsoft.com/office/drawing/2014/main" xmlns="" val="10001"/>
                  </a:ext>
                </a:extLst>
              </a:tr>
              <a:tr h="571547">
                <a:tc>
                  <a:txBody>
                    <a:bodyPr/>
                    <a:lstStyle/>
                    <a:p>
                      <a:r>
                        <a:rPr lang="en-ZA" sz="2000">
                          <a:effectLst/>
                        </a:rPr>
                        <a:t>Rising action</a:t>
                      </a:r>
                    </a:p>
                  </a:txBody>
                  <a:tcPr marL="7697" marR="7697" marT="7697" marB="7697" anchor="ctr">
                    <a:lnL>
                      <a:noFill/>
                    </a:lnL>
                    <a:lnR>
                      <a:noFill/>
                    </a:lnR>
                    <a:lnT>
                      <a:noFill/>
                    </a:lnT>
                    <a:lnB>
                      <a:noFill/>
                    </a:lnB>
                  </a:tcPr>
                </a:tc>
                <a:tc>
                  <a:txBody>
                    <a:bodyPr/>
                    <a:lstStyle/>
                    <a:p>
                      <a:r>
                        <a:rPr lang="en-ZA" sz="2000">
                          <a:effectLst/>
                        </a:rPr>
                        <a:t>The building up of conflict in the plot.</a:t>
                      </a:r>
                    </a:p>
                  </a:txBody>
                  <a:tcPr marL="7697" marR="7697" marT="7697" marB="7697" anchor="ctr">
                    <a:lnL>
                      <a:noFill/>
                    </a:lnL>
                    <a:lnR>
                      <a:noFill/>
                    </a:lnR>
                    <a:lnT>
                      <a:noFill/>
                    </a:lnT>
                    <a:lnB>
                      <a:noFill/>
                    </a:lnB>
                  </a:tcPr>
                </a:tc>
                <a:extLst>
                  <a:ext uri="{0D108BD9-81ED-4DB2-BD59-A6C34878D82A}">
                    <a16:rowId xmlns:a16="http://schemas.microsoft.com/office/drawing/2014/main" xmlns="" val="10002"/>
                  </a:ext>
                </a:extLst>
              </a:tr>
              <a:tr h="847730">
                <a:tc>
                  <a:txBody>
                    <a:bodyPr/>
                    <a:lstStyle/>
                    <a:p>
                      <a:r>
                        <a:rPr lang="en-ZA" sz="2000">
                          <a:effectLst/>
                        </a:rPr>
                        <a:t>Conflict</a:t>
                      </a:r>
                    </a:p>
                  </a:txBody>
                  <a:tcPr marL="7697" marR="7697" marT="7697" marB="7697" anchor="ctr">
                    <a:lnL>
                      <a:noFill/>
                    </a:lnL>
                    <a:lnR>
                      <a:noFill/>
                    </a:lnR>
                    <a:lnT>
                      <a:noFill/>
                    </a:lnT>
                    <a:lnB>
                      <a:noFill/>
                    </a:lnB>
                  </a:tcPr>
                </a:tc>
                <a:tc>
                  <a:txBody>
                    <a:bodyPr/>
                    <a:lstStyle/>
                    <a:p>
                      <a:r>
                        <a:rPr lang="en-ZA" sz="2000">
                          <a:effectLst/>
                        </a:rPr>
                        <a:t>The struggle between characters, or between individuals and their circumstances.</a:t>
                      </a:r>
                    </a:p>
                  </a:txBody>
                  <a:tcPr marL="7697" marR="7697" marT="7697" marB="7697" anchor="ctr">
                    <a:lnL>
                      <a:noFill/>
                    </a:lnL>
                    <a:lnR>
                      <a:noFill/>
                    </a:lnR>
                    <a:lnT>
                      <a:noFill/>
                    </a:lnT>
                    <a:lnB>
                      <a:noFill/>
                    </a:lnB>
                  </a:tcPr>
                </a:tc>
                <a:extLst>
                  <a:ext uri="{0D108BD9-81ED-4DB2-BD59-A6C34878D82A}">
                    <a16:rowId xmlns:a16="http://schemas.microsoft.com/office/drawing/2014/main" xmlns="" val="10003"/>
                  </a:ext>
                </a:extLst>
              </a:tr>
              <a:tr h="1123915">
                <a:tc>
                  <a:txBody>
                    <a:bodyPr/>
                    <a:lstStyle/>
                    <a:p>
                      <a:r>
                        <a:rPr lang="en-ZA" sz="2000">
                          <a:effectLst/>
                        </a:rPr>
                        <a:t>Climax</a:t>
                      </a:r>
                    </a:p>
                  </a:txBody>
                  <a:tcPr marL="7697" marR="7697" marT="7697" marB="7697" anchor="ctr">
                    <a:lnL>
                      <a:noFill/>
                    </a:lnL>
                    <a:lnR>
                      <a:noFill/>
                    </a:lnR>
                    <a:lnT>
                      <a:noFill/>
                    </a:lnT>
                    <a:lnB>
                      <a:noFill/>
                    </a:lnB>
                  </a:tcPr>
                </a:tc>
                <a:tc>
                  <a:txBody>
                    <a:bodyPr/>
                    <a:lstStyle/>
                    <a:p>
                      <a:r>
                        <a:rPr lang="en-ZA" sz="2000">
                          <a:effectLst/>
                        </a:rPr>
                        <a:t>The highest point in the development of the conflict, the moment of greatest intensity and tension.</a:t>
                      </a:r>
                    </a:p>
                  </a:txBody>
                  <a:tcPr marL="7697" marR="7697" marT="7697" marB="7697" anchor="ctr">
                    <a:lnL>
                      <a:noFill/>
                    </a:lnL>
                    <a:lnR>
                      <a:noFill/>
                    </a:lnR>
                    <a:lnT>
                      <a:noFill/>
                    </a:lnT>
                    <a:lnB>
                      <a:noFill/>
                    </a:lnB>
                  </a:tcPr>
                </a:tc>
                <a:extLst>
                  <a:ext uri="{0D108BD9-81ED-4DB2-BD59-A6C34878D82A}">
                    <a16:rowId xmlns:a16="http://schemas.microsoft.com/office/drawing/2014/main" xmlns="" val="10004"/>
                  </a:ext>
                </a:extLst>
              </a:tr>
              <a:tr h="1123915">
                <a:tc>
                  <a:txBody>
                    <a:bodyPr/>
                    <a:lstStyle/>
                    <a:p>
                      <a:r>
                        <a:rPr lang="en-ZA" sz="2000">
                          <a:effectLst/>
                        </a:rPr>
                        <a:t>Final solution (dénouement)</a:t>
                      </a:r>
                    </a:p>
                  </a:txBody>
                  <a:tcPr marL="7697" marR="7697" marT="7697" marB="7697" anchor="ctr">
                    <a:lnL>
                      <a:noFill/>
                    </a:lnL>
                    <a:lnR>
                      <a:noFill/>
                    </a:lnR>
                    <a:lnT>
                      <a:noFill/>
                    </a:lnT>
                    <a:lnB>
                      <a:noFill/>
                    </a:lnB>
                  </a:tcPr>
                </a:tc>
                <a:tc>
                  <a:txBody>
                    <a:bodyPr/>
                    <a:lstStyle/>
                    <a:p>
                      <a:r>
                        <a:rPr lang="en-ZA" sz="2000">
                          <a:effectLst/>
                        </a:rPr>
                        <a:t>The final part of the story where everything is made clear.</a:t>
                      </a:r>
                    </a:p>
                  </a:txBody>
                  <a:tcPr marL="7697" marR="7697" marT="7697" marB="7697" anchor="ctr">
                    <a:lnL>
                      <a:noFill/>
                    </a:lnL>
                    <a:lnR>
                      <a:noFill/>
                    </a:lnR>
                    <a:lnT>
                      <a:noFill/>
                    </a:lnT>
                    <a:lnB>
                      <a:noFill/>
                    </a:lnB>
                  </a:tcPr>
                </a:tc>
                <a:extLst>
                  <a:ext uri="{0D108BD9-81ED-4DB2-BD59-A6C34878D82A}">
                    <a16:rowId xmlns:a16="http://schemas.microsoft.com/office/drawing/2014/main" xmlns="" val="10005"/>
                  </a:ext>
                </a:extLst>
              </a:tr>
              <a:tr h="571547">
                <a:tc>
                  <a:txBody>
                    <a:bodyPr/>
                    <a:lstStyle/>
                    <a:p>
                      <a:r>
                        <a:rPr lang="en-ZA" sz="2000">
                          <a:effectLst/>
                        </a:rPr>
                        <a:t>Conclusion</a:t>
                      </a:r>
                    </a:p>
                  </a:txBody>
                  <a:tcPr marL="7697" marR="7697" marT="7697" marB="7697" anchor="ctr">
                    <a:lnL>
                      <a:noFill/>
                    </a:lnL>
                    <a:lnR>
                      <a:noFill/>
                    </a:lnR>
                    <a:lnT>
                      <a:noFill/>
                    </a:lnT>
                    <a:lnB>
                      <a:noFill/>
                    </a:lnB>
                  </a:tcPr>
                </a:tc>
                <a:tc>
                  <a:txBody>
                    <a:bodyPr/>
                    <a:lstStyle/>
                    <a:p>
                      <a:r>
                        <a:rPr lang="en-ZA" sz="2000" dirty="0">
                          <a:effectLst/>
                        </a:rPr>
                        <a:t>The way the story is rounded off.</a:t>
                      </a:r>
                    </a:p>
                  </a:txBody>
                  <a:tcPr marL="7697" marR="7697" marT="7697" marB="7697" anchor="ctr">
                    <a:lnL>
                      <a:noFill/>
                    </a:lnL>
                    <a:lnR>
                      <a:noFill/>
                    </a:lnR>
                    <a:lnT>
                      <a:noFill/>
                    </a:lnT>
                    <a:lnB>
                      <a:noFill/>
                    </a:lnB>
                  </a:tcPr>
                </a:tc>
                <a:extLst>
                  <a:ext uri="{0D108BD9-81ED-4DB2-BD59-A6C34878D82A}">
                    <a16:rowId xmlns:a16="http://schemas.microsoft.com/office/drawing/2014/main" xmlns="" val="10006"/>
                  </a:ext>
                </a:extLst>
              </a:tr>
            </a:tbl>
          </a:graphicData>
        </a:graphic>
      </p:graphicFrame>
      <p:sp>
        <p:nvSpPr>
          <p:cNvPr id="4" name="Text Placeholder 3"/>
          <p:cNvSpPr>
            <a:spLocks noGrp="1"/>
          </p:cNvSpPr>
          <p:nvPr>
            <p:ph type="body" sz="half" idx="2"/>
          </p:nvPr>
        </p:nvSpPr>
        <p:spPr/>
        <p:txBody>
          <a:bodyPr/>
          <a:lstStyle/>
          <a:p>
            <a:endParaRPr lang="en-ZA" dirty="0"/>
          </a:p>
        </p:txBody>
      </p:sp>
    </p:spTree>
    <p:extLst>
      <p:ext uri="{BB962C8B-B14F-4D97-AF65-F5344CB8AC3E}">
        <p14:creationId xmlns:p14="http://schemas.microsoft.com/office/powerpoint/2010/main" val="3344596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sz="5400" dirty="0"/>
              <a:t>Exposition and inciting incident of conflict</a:t>
            </a:r>
            <a:br>
              <a:rPr lang="en-ZA" sz="5400" dirty="0"/>
            </a:b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1271919"/>
              </p:ext>
            </p:extLst>
          </p:nvPr>
        </p:nvGraphicFramePr>
        <p:xfrm>
          <a:off x="736600" y="2195684"/>
          <a:ext cx="9385299" cy="4404652"/>
        </p:xfrm>
        <a:graphic>
          <a:graphicData uri="http://schemas.openxmlformats.org/drawingml/2006/table">
            <a:tbl>
              <a:tblPr/>
              <a:tblGrid>
                <a:gridCol w="2158378">
                  <a:extLst>
                    <a:ext uri="{9D8B030D-6E8A-4147-A177-3AD203B41FA5}">
                      <a16:colId xmlns:a16="http://schemas.microsoft.com/office/drawing/2014/main" xmlns="" val="20000"/>
                    </a:ext>
                  </a:extLst>
                </a:gridCol>
                <a:gridCol w="7226921">
                  <a:extLst>
                    <a:ext uri="{9D8B030D-6E8A-4147-A177-3AD203B41FA5}">
                      <a16:colId xmlns:a16="http://schemas.microsoft.com/office/drawing/2014/main" xmlns="" val="20001"/>
                    </a:ext>
                  </a:extLst>
                </a:gridCol>
              </a:tblGrid>
              <a:tr h="3594100">
                <a:tc>
                  <a:txBody>
                    <a:bodyPr/>
                    <a:lstStyle/>
                    <a:p>
                      <a:endParaRPr lang="en-ZA" sz="1500" dirty="0">
                        <a:effectLst/>
                      </a:endParaRPr>
                    </a:p>
                  </a:txBody>
                  <a:tcPr marL="7766" marR="7766" marT="7766" marB="7766" anchor="ctr">
                    <a:lnL>
                      <a:noFill/>
                    </a:lnL>
                    <a:lnR>
                      <a:noFill/>
                    </a:lnR>
                    <a:lnT>
                      <a:noFill/>
                    </a:lnT>
                    <a:lnB>
                      <a:noFill/>
                    </a:lnB>
                  </a:tcPr>
                </a:tc>
                <a:tc>
                  <a:txBody>
                    <a:bodyPr/>
                    <a:lstStyle/>
                    <a:p>
                      <a:pPr algn="ctr"/>
                      <a:r>
                        <a:rPr lang="en-ZA" sz="2400" dirty="0">
                          <a:effectLst/>
                          <a:latin typeface="Arial Black" panose="020B0A04020102020204" pitchFamily="34" charset="0"/>
                        </a:rPr>
                        <a:t>Jakes sets the scene, describing the situation and conflict that the characters in the play are facing, that is, the forced removal from their homes. The incident that triggers the conflict between the characters is the arrival of Ruth. We see the first reactions of the other characters towards her. In terms of the story and plot, Ruth’s arrival sets in motion the struggle that the characters face. This struggle will remove them from the home and lives they know</a:t>
                      </a:r>
                    </a:p>
                  </a:txBody>
                  <a:tcPr marL="7766" marR="7766" marT="7766" marB="7766" anchor="ctr">
                    <a:lnL>
                      <a:noFill/>
                    </a:lnL>
                    <a:lnR>
                      <a:noFill/>
                    </a:lnR>
                    <a:lnT>
                      <a:noFill/>
                    </a:lnT>
                    <a:lnB>
                      <a:noFill/>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055433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dirty="0"/>
              <a:t>Conflict begins</a:t>
            </a:r>
          </a:p>
        </p:txBody>
      </p:sp>
      <p:sp>
        <p:nvSpPr>
          <p:cNvPr id="3" name="Content Placeholder 2"/>
          <p:cNvSpPr>
            <a:spLocks noGrp="1"/>
          </p:cNvSpPr>
          <p:nvPr>
            <p:ph idx="1"/>
          </p:nvPr>
        </p:nvSpPr>
        <p:spPr/>
        <p:txBody>
          <a:bodyPr>
            <a:normAutofit fontScale="77500" lnSpcReduction="20000"/>
          </a:bodyPr>
          <a:lstStyle/>
          <a:p>
            <a:r>
              <a:rPr lang="en-ZA" dirty="0"/>
              <a:t>In the play, </a:t>
            </a:r>
            <a:r>
              <a:rPr lang="en-ZA" dirty="0" err="1"/>
              <a:t>Sophiatown</a:t>
            </a:r>
            <a:r>
              <a:rPr lang="en-ZA" dirty="0"/>
              <a:t>, two distinct types of conflict can be identified, namely:</a:t>
            </a:r>
          </a:p>
          <a:p>
            <a:r>
              <a:rPr lang="en-ZA" dirty="0"/>
              <a:t>1. Conflict between characters, for example between Mingus and Ruth, or </a:t>
            </a:r>
            <a:r>
              <a:rPr lang="en-ZA" dirty="0" err="1"/>
              <a:t>Fahfee</a:t>
            </a:r>
            <a:r>
              <a:rPr lang="en-ZA" dirty="0"/>
              <a:t> and Jakes, or Ruth and Jakes.</a:t>
            </a:r>
          </a:p>
          <a:p>
            <a:r>
              <a:rPr lang="en-ZA" dirty="0"/>
              <a:t>2. Conflict between the characters and a situation, for example, the characters in the play face conflict in terms of the forced removals. We can also say that, in this play, the conflict is between the residents of </a:t>
            </a:r>
            <a:r>
              <a:rPr lang="en-ZA" dirty="0" err="1"/>
              <a:t>Sophiatown</a:t>
            </a:r>
            <a:r>
              <a:rPr lang="en-ZA" dirty="0"/>
              <a:t> and the apartheid government.</a:t>
            </a:r>
          </a:p>
          <a:p>
            <a:endParaRPr lang="en-ZA" dirty="0"/>
          </a:p>
        </p:txBody>
      </p:sp>
      <p:pic>
        <p:nvPicPr>
          <p:cNvPr id="5" name="Picture 4"/>
          <p:cNvPicPr>
            <a:picLocks noChangeAspect="1"/>
          </p:cNvPicPr>
          <p:nvPr/>
        </p:nvPicPr>
        <p:blipFill>
          <a:blip r:embed="rId2"/>
          <a:stretch>
            <a:fillRect/>
          </a:stretch>
        </p:blipFill>
        <p:spPr>
          <a:xfrm>
            <a:off x="7117905" y="2905133"/>
            <a:ext cx="4407790" cy="2749534"/>
          </a:xfrm>
          <a:prstGeom prst="rect">
            <a:avLst/>
          </a:prstGeom>
        </p:spPr>
      </p:pic>
      <p:sp>
        <p:nvSpPr>
          <p:cNvPr id="4" name="Text Placeholder 3"/>
          <p:cNvSpPr>
            <a:spLocks noGrp="1"/>
          </p:cNvSpPr>
          <p:nvPr>
            <p:ph type="body" sz="half" idx="2"/>
          </p:nvPr>
        </p:nvSpPr>
        <p:spPr/>
        <p:txBody>
          <a:bodyPr/>
          <a:lstStyle/>
          <a:p>
            <a:endParaRPr lang="en-ZA" dirty="0"/>
          </a:p>
        </p:txBody>
      </p:sp>
    </p:spTree>
    <p:extLst>
      <p:ext uri="{BB962C8B-B14F-4D97-AF65-F5344CB8AC3E}">
        <p14:creationId xmlns:p14="http://schemas.microsoft.com/office/powerpoint/2010/main" val="1077384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Rising action contributing to conflict and leading to climax</a:t>
            </a:r>
          </a:p>
        </p:txBody>
      </p:sp>
      <p:sp>
        <p:nvSpPr>
          <p:cNvPr id="3" name="Content Placeholder 2"/>
          <p:cNvSpPr>
            <a:spLocks noGrp="1"/>
          </p:cNvSpPr>
          <p:nvPr>
            <p:ph sz="half" idx="1"/>
          </p:nvPr>
        </p:nvSpPr>
        <p:spPr/>
        <p:txBody>
          <a:bodyPr/>
          <a:lstStyle/>
          <a:p>
            <a:r>
              <a:rPr lang="en-ZA" dirty="0"/>
              <a:t>What builds up to the conflict between the main characters is how they, for example Jakes, Mingus and </a:t>
            </a:r>
            <a:r>
              <a:rPr lang="en-ZA" dirty="0" err="1"/>
              <a:t>Fahfee</a:t>
            </a:r>
            <a:r>
              <a:rPr lang="en-ZA" dirty="0"/>
              <a:t>, react to Ruth. Ruth also reacts to them and to life in </a:t>
            </a:r>
            <a:r>
              <a:rPr lang="en-ZA" dirty="0" err="1"/>
              <a:t>Sophiatown</a:t>
            </a:r>
            <a:r>
              <a:rPr lang="en-ZA" dirty="0"/>
              <a:t>. </a:t>
            </a:r>
          </a:p>
        </p:txBody>
      </p:sp>
      <p:sp>
        <p:nvSpPr>
          <p:cNvPr id="4" name="Content Placeholder 3"/>
          <p:cNvSpPr>
            <a:spLocks noGrp="1"/>
          </p:cNvSpPr>
          <p:nvPr>
            <p:ph sz="half" idx="2"/>
          </p:nvPr>
        </p:nvSpPr>
        <p:spPr/>
        <p:txBody>
          <a:bodyPr/>
          <a:lstStyle/>
          <a:p>
            <a:r>
              <a:rPr lang="en-ZA" dirty="0"/>
              <a:t>The conflict between the characters and their situation also contributes to the rising action. There are glimpses of resistance to the coming eviction  through </a:t>
            </a:r>
            <a:r>
              <a:rPr lang="en-ZA" dirty="0" err="1"/>
              <a:t>Fahfee</a:t>
            </a:r>
            <a:r>
              <a:rPr lang="en-ZA" dirty="0"/>
              <a:t>. As the play proceeds and the time of the eviction draws closer, the tension rises.</a:t>
            </a:r>
          </a:p>
        </p:txBody>
      </p:sp>
      <p:pic>
        <p:nvPicPr>
          <p:cNvPr id="5" name="Picture 4"/>
          <p:cNvPicPr>
            <a:picLocks noChangeAspect="1"/>
          </p:cNvPicPr>
          <p:nvPr/>
        </p:nvPicPr>
        <p:blipFill>
          <a:blip r:embed="rId2"/>
          <a:stretch>
            <a:fillRect/>
          </a:stretch>
        </p:blipFill>
        <p:spPr>
          <a:xfrm>
            <a:off x="2813050" y="3987800"/>
            <a:ext cx="4000500" cy="2667000"/>
          </a:xfrm>
          <a:prstGeom prst="rect">
            <a:avLst/>
          </a:prstGeom>
        </p:spPr>
      </p:pic>
    </p:spTree>
    <p:extLst>
      <p:ext uri="{BB962C8B-B14F-4D97-AF65-F5344CB8AC3E}">
        <p14:creationId xmlns:p14="http://schemas.microsoft.com/office/powerpoint/2010/main" val="2203449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45</TotalTime>
  <Words>977</Words>
  <Application>Microsoft Office PowerPoint</Application>
  <PresentationFormat>Widescreen</PresentationFormat>
  <Paragraphs>65</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Gill Sans MT</vt:lpstr>
      <vt:lpstr>Impact</vt:lpstr>
      <vt:lpstr>Badge</vt:lpstr>
      <vt:lpstr>Sophia town </vt:lpstr>
      <vt:lpstr>History of sophiatown </vt:lpstr>
      <vt:lpstr>PowerPoint Presentation</vt:lpstr>
      <vt:lpstr>What is a plot</vt:lpstr>
      <vt:lpstr>To help you understand the plot structure, here is a graph that illustrates the structural elements of Sophiatown</vt:lpstr>
      <vt:lpstr>Now let us look at the definitions of each element to understand what they mean.</vt:lpstr>
      <vt:lpstr>Exposition and inciting incident of conflict </vt:lpstr>
      <vt:lpstr>Conflict begins</vt:lpstr>
      <vt:lpstr>Rising action contributing to conflict and leading to climax</vt:lpstr>
      <vt:lpstr>Climax</vt:lpstr>
      <vt:lpstr>Falling action/ final solution  </vt:lpstr>
      <vt:lpstr>Conclusion</vt:lpstr>
      <vt:lpstr>CAST</vt:lpstr>
      <vt:lpstr>Setting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Sophia town</dc:title>
  <dc:creator>Tanith-Lee Brent</dc:creator>
  <cp:lastModifiedBy>V.Westphal</cp:lastModifiedBy>
  <cp:revision>7</cp:revision>
  <dcterms:created xsi:type="dcterms:W3CDTF">2018-02-20T06:31:26Z</dcterms:created>
  <dcterms:modified xsi:type="dcterms:W3CDTF">2020-05-15T08:44:42Z</dcterms:modified>
</cp:coreProperties>
</file>