
<file path=[Content_Types].xml><?xml version="1.0" encoding="utf-8"?>
<Types xmlns="http://schemas.openxmlformats.org/package/2006/content-types">
  <Default Extension="png" ContentType="image/png"/>
  <Default Extension="wmf" ContentType="image/x-wmf"/>
  <Default Extension="jpe" ContentType="image/jpe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2" r:id="rId3"/>
    <p:sldId id="258" r:id="rId4"/>
    <p:sldId id="260" r:id="rId5"/>
    <p:sldId id="259" r:id="rId6"/>
    <p:sldId id="261" r:id="rId7"/>
    <p:sldId id="272" r:id="rId8"/>
    <p:sldId id="262" r:id="rId9"/>
    <p:sldId id="263" r:id="rId10"/>
    <p:sldId id="264" r:id="rId11"/>
    <p:sldId id="265" r:id="rId12"/>
    <p:sldId id="273" r:id="rId13"/>
    <p:sldId id="274" r:id="rId14"/>
    <p:sldId id="275" r:id="rId15"/>
    <p:sldId id="276" r:id="rId16"/>
    <p:sldId id="277" r:id="rId17"/>
    <p:sldId id="278" r:id="rId18"/>
    <p:sldId id="280" r:id="rId19"/>
    <p:sldId id="279"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F4FC"/>
    <a:srgbClr val="009900"/>
    <a:srgbClr val="00CC00"/>
    <a:srgbClr val="BCF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7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2020/05/18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2020/05/18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2020/05/18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2020/05/18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2020/05/18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2020/05/18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2020/05/18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2020/05/18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2020/05/18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2020/05/18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2020/05/18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2020/05/18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091" y="2377508"/>
            <a:ext cx="8991600" cy="2074420"/>
          </a:xfrm>
        </p:spPr>
        <p:txBody>
          <a:bodyPr>
            <a:normAutofit/>
          </a:bodyPr>
          <a:lstStyle/>
          <a:p>
            <a:r>
              <a:rPr lang="en-US" b="1" dirty="0">
                <a:solidFill>
                  <a:srgbClr val="C00000"/>
                </a:solidFill>
              </a:rPr>
              <a:t>GRADE 12 ACCOUNTING</a:t>
            </a:r>
            <a:r>
              <a:rPr lang="en-US" dirty="0"/>
              <a:t/>
            </a:r>
            <a:br>
              <a:rPr lang="en-US" dirty="0"/>
            </a:br>
            <a:r>
              <a:rPr lang="en-US" dirty="0"/>
              <a:t/>
            </a:r>
            <a:br>
              <a:rPr lang="en-US" dirty="0"/>
            </a:br>
            <a:r>
              <a:rPr lang="en-US" sz="4400" b="1" dirty="0"/>
              <a:t>BANK</a:t>
            </a:r>
            <a:r>
              <a:rPr lang="en-US" b="1" dirty="0"/>
              <a:t> </a:t>
            </a:r>
            <a:r>
              <a:rPr lang="en-US" sz="4400" b="1" dirty="0"/>
              <a:t>RECONCILIATION</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551" y="5313534"/>
            <a:ext cx="1492396" cy="1103573"/>
          </a:xfrm>
          <a:prstGeom prst="rect">
            <a:avLst/>
          </a:prstGeom>
        </p:spPr>
      </p:pic>
      <p:pic>
        <p:nvPicPr>
          <p:cNvPr id="4" name="Picture 3"/>
          <p:cNvPicPr/>
          <p:nvPr/>
        </p:nvPicPr>
        <p:blipFill rotWithShape="1">
          <a:blip r:embed="rId3">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r="12647" b="14563"/>
          <a:stretch/>
        </p:blipFill>
        <p:spPr bwMode="auto">
          <a:xfrm>
            <a:off x="756747" y="513945"/>
            <a:ext cx="5450089" cy="1041875"/>
          </a:xfrm>
          <a:prstGeom prst="rect">
            <a:avLst/>
          </a:prstGeom>
          <a:solidFill>
            <a:srgbClr val="00B0F0"/>
          </a:solid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4998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03562" y="914400"/>
            <a:ext cx="8636001" cy="461665"/>
          </a:xfrm>
          <a:prstGeom prst="rect">
            <a:avLst/>
          </a:prstGeom>
          <a:noFill/>
        </p:spPr>
        <p:txBody>
          <a:bodyPr wrap="square" rtlCol="0">
            <a:spAutoFit/>
          </a:bodyPr>
          <a:lstStyle/>
          <a:p>
            <a:pPr marL="457200" indent="-457200">
              <a:buAutoNum type="arabicPeriod" startAt="4"/>
            </a:pPr>
            <a:r>
              <a:rPr lang="en-US" sz="2400" b="1" dirty="0">
                <a:solidFill>
                  <a:srgbClr val="C00000"/>
                </a:solidFill>
              </a:rPr>
              <a:t>Prepare the BANK RECONCILIATION STATEMENT</a:t>
            </a:r>
          </a:p>
        </p:txBody>
      </p:sp>
      <p:sp>
        <p:nvSpPr>
          <p:cNvPr id="6" name="TextBox 5"/>
          <p:cNvSpPr txBox="1"/>
          <p:nvPr/>
        </p:nvSpPr>
        <p:spPr>
          <a:xfrm>
            <a:off x="1376219" y="1690256"/>
            <a:ext cx="8829963" cy="4647426"/>
          </a:xfrm>
          <a:prstGeom prst="rect">
            <a:avLst/>
          </a:prstGeom>
          <a:noFill/>
          <a:ln>
            <a:solidFill>
              <a:srgbClr val="C00000"/>
            </a:solidFill>
          </a:ln>
        </p:spPr>
        <p:txBody>
          <a:bodyPr wrap="square" rtlCol="0">
            <a:spAutoFit/>
          </a:bodyPr>
          <a:lstStyle/>
          <a:p>
            <a:r>
              <a:rPr lang="en-US" sz="2000" b="1" dirty="0"/>
              <a:t>The Reconciliation Statement will highlight:</a:t>
            </a:r>
          </a:p>
          <a:p>
            <a:endParaRPr lang="en-US" sz="1600" b="1" dirty="0"/>
          </a:p>
          <a:p>
            <a:pPr marL="285750" indent="-285750">
              <a:buFont typeface="Arial" panose="020B0604020202020204" pitchFamily="34" charset="0"/>
              <a:buChar char="•"/>
            </a:pPr>
            <a:r>
              <a:rPr lang="en-US" sz="2400" dirty="0"/>
              <a:t>Items from the business’s records (CRJ,CPJ&amp;BRS prev. month) that are not on the statement;</a:t>
            </a:r>
            <a:endParaRPr lang="en-US" sz="1600" dirty="0"/>
          </a:p>
          <a:p>
            <a:pPr marL="285750" indent="-285750">
              <a:buFont typeface="Arial" panose="020B0604020202020204" pitchFamily="34" charset="0"/>
              <a:buChar char="•"/>
            </a:pPr>
            <a:r>
              <a:rPr lang="en-US" sz="2400" dirty="0"/>
              <a:t>Errors on the statement made by the bank</a:t>
            </a:r>
          </a:p>
          <a:p>
            <a:pPr marL="285750" indent="-285750">
              <a:buFont typeface="Arial" panose="020B0604020202020204" pitchFamily="34" charset="0"/>
              <a:buChar char="•"/>
            </a:pPr>
            <a:r>
              <a:rPr lang="en-US" sz="2400" dirty="0"/>
              <a:t>NOTE: Errors made by the business are corrected in the relevant business book.</a:t>
            </a:r>
            <a:endParaRPr lang="en-US" sz="2000" dirty="0"/>
          </a:p>
          <a:p>
            <a:pPr algn="ctr"/>
            <a:r>
              <a:rPr lang="en-US" sz="2400" i="1" dirty="0"/>
              <a:t>These entries will account for the difference between the Bank Account balance and the Bank Statement balance</a:t>
            </a:r>
          </a:p>
          <a:p>
            <a:pPr marL="285750" indent="-285750">
              <a:buFont typeface="Arial" panose="020B0604020202020204" pitchFamily="34" charset="0"/>
              <a:buChar char="•"/>
            </a:pPr>
            <a:endParaRPr lang="en-US" sz="2000" dirty="0"/>
          </a:p>
          <a:p>
            <a:endParaRPr lang="en-US" sz="2000" dirty="0"/>
          </a:p>
          <a:p>
            <a:pPr algn="ctr"/>
            <a:r>
              <a:rPr lang="en-US" sz="2000" b="1" i="1" dirty="0">
                <a:solidFill>
                  <a:srgbClr val="009900"/>
                </a:solidFill>
              </a:rPr>
              <a:t>The Reconciliation Statement will serve as a source to check if the above have been addressed on the next Bank Statement</a:t>
            </a:r>
          </a:p>
          <a:p>
            <a:endParaRPr lang="en-US" sz="1200" b="1" dirty="0"/>
          </a:p>
        </p:txBody>
      </p:sp>
    </p:spTree>
    <p:extLst>
      <p:ext uri="{BB962C8B-B14F-4D97-AF65-F5344CB8AC3E}">
        <p14:creationId xmlns:p14="http://schemas.microsoft.com/office/powerpoint/2010/main" val="50763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1000"/>
                                        <p:tgtEl>
                                          <p:spTgt spid="6">
                                            <p:bg/>
                                          </p:spTgt>
                                        </p:tgtEl>
                                      </p:cBhvr>
                                    </p:animEffect>
                                    <p:anim calcmode="lin" valueType="num">
                                      <p:cBhvr>
                                        <p:cTn id="8" dur="1000" fill="hold"/>
                                        <p:tgtEl>
                                          <p:spTgt spid="6">
                                            <p:bg/>
                                          </p:spTgt>
                                        </p:tgtEl>
                                        <p:attrNameLst>
                                          <p:attrName>ppt_x</p:attrName>
                                        </p:attrNameLst>
                                      </p:cBhvr>
                                      <p:tavLst>
                                        <p:tav tm="0">
                                          <p:val>
                                            <p:strVal val="#ppt_x"/>
                                          </p:val>
                                        </p:tav>
                                        <p:tav tm="100000">
                                          <p:val>
                                            <p:strVal val="#ppt_x"/>
                                          </p:val>
                                        </p:tav>
                                      </p:tavLst>
                                    </p:anim>
                                    <p:anim calcmode="lin" valueType="num">
                                      <p:cBhvr>
                                        <p:cTn id="9"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Effect transition="in" filter="fade">
                                      <p:cBhvr>
                                        <p:cTn id="49" dur="1000"/>
                                        <p:tgtEl>
                                          <p:spTgt spid="6">
                                            <p:txEl>
                                              <p:pRg st="8" end="8"/>
                                            </p:txEl>
                                          </p:spTgt>
                                        </p:tgtEl>
                                      </p:cBhvr>
                                    </p:animEffect>
                                    <p:anim calcmode="lin" valueType="num">
                                      <p:cBhvr>
                                        <p:cTn id="50"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262" y="733783"/>
            <a:ext cx="9972987" cy="1188720"/>
          </a:xfrm>
        </p:spPr>
        <p:txBody>
          <a:bodyPr/>
          <a:lstStyle/>
          <a:p>
            <a:r>
              <a:rPr lang="en-US" dirty="0"/>
              <a:t>ADDITIONAL ENTRIES THAT MUST BE ADDRESSED</a:t>
            </a:r>
          </a:p>
        </p:txBody>
      </p:sp>
      <p:sp>
        <p:nvSpPr>
          <p:cNvPr id="3" name="Content Placeholder 2"/>
          <p:cNvSpPr>
            <a:spLocks noGrp="1"/>
          </p:cNvSpPr>
          <p:nvPr>
            <p:ph idx="1"/>
          </p:nvPr>
        </p:nvSpPr>
        <p:spPr>
          <a:xfrm>
            <a:off x="790263" y="2305535"/>
            <a:ext cx="9170601" cy="3101983"/>
          </a:xfrm>
        </p:spPr>
        <p:txBody>
          <a:bodyPr>
            <a:noAutofit/>
          </a:bodyPr>
          <a:lstStyle/>
          <a:p>
            <a:r>
              <a:rPr lang="en-US" sz="2000" b="1" dirty="0"/>
              <a:t>ERRORS ON THE STATEMENT</a:t>
            </a:r>
          </a:p>
          <a:p>
            <a:r>
              <a:rPr lang="en-US" sz="2000" b="1" dirty="0"/>
              <a:t>ERRORS (INCORRECT) AMOUNTS FOR CHEQUES IN THE CPJ</a:t>
            </a:r>
          </a:p>
          <a:p>
            <a:r>
              <a:rPr lang="en-US" sz="2000" b="1" dirty="0"/>
              <a:t>MISSING DEPOSITS (PRUDENCE)</a:t>
            </a:r>
          </a:p>
          <a:p>
            <a:r>
              <a:rPr lang="en-US" sz="2000" b="1" dirty="0"/>
              <a:t>LOST CHEQUES – RE-ISSUED</a:t>
            </a:r>
          </a:p>
          <a:p>
            <a:r>
              <a:rPr lang="en-US" sz="2000" b="1" dirty="0"/>
              <a:t>STOP PAYMENTS ON CHEQUES</a:t>
            </a:r>
          </a:p>
        </p:txBody>
      </p:sp>
      <p:sp>
        <p:nvSpPr>
          <p:cNvPr id="4" name="TextBox 3"/>
          <p:cNvSpPr txBox="1"/>
          <p:nvPr/>
        </p:nvSpPr>
        <p:spPr>
          <a:xfrm>
            <a:off x="8691418" y="5605884"/>
            <a:ext cx="2003434" cy="369332"/>
          </a:xfrm>
          <a:prstGeom prst="rect">
            <a:avLst/>
          </a:prstGeom>
          <a:solidFill>
            <a:schemeClr val="accent1">
              <a:lumMod val="60000"/>
              <a:lumOff val="40000"/>
            </a:schemeClr>
          </a:solidFill>
        </p:spPr>
        <p:txBody>
          <a:bodyPr wrap="none" rtlCol="0">
            <a:spAutoFit/>
          </a:bodyPr>
          <a:lstStyle/>
          <a:p>
            <a:r>
              <a:rPr lang="en-US" dirty="0"/>
              <a:t>Extension Activities</a:t>
            </a:r>
          </a:p>
        </p:txBody>
      </p:sp>
    </p:spTree>
    <p:extLst>
      <p:ext uri="{BB962C8B-B14F-4D97-AF65-F5344CB8AC3E}">
        <p14:creationId xmlns:p14="http://schemas.microsoft.com/office/powerpoint/2010/main" val="18089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73BE60-4052-40C1-A196-DD244746A11A}"/>
              </a:ext>
            </a:extLst>
          </p:cNvPr>
          <p:cNvSpPr>
            <a:spLocks noGrp="1"/>
          </p:cNvSpPr>
          <p:nvPr>
            <p:ph type="title"/>
          </p:nvPr>
        </p:nvSpPr>
        <p:spPr>
          <a:xfrm>
            <a:off x="2231136" y="964692"/>
            <a:ext cx="7729728" cy="492633"/>
          </a:xfrm>
        </p:spPr>
        <p:txBody>
          <a:bodyPr>
            <a:normAutofit fontScale="90000"/>
          </a:bodyPr>
          <a:lstStyle/>
          <a:p>
            <a:r>
              <a:rPr lang="en-US" dirty="0"/>
              <a:t>Practice time</a:t>
            </a:r>
          </a:p>
        </p:txBody>
      </p:sp>
      <p:pic>
        <p:nvPicPr>
          <p:cNvPr id="12" name="Content Placeholder 11">
            <a:extLst>
              <a:ext uri="{FF2B5EF4-FFF2-40B4-BE49-F238E27FC236}">
                <a16:creationId xmlns:a16="http://schemas.microsoft.com/office/drawing/2014/main" xmlns="" id="{C49596A3-0AED-4B40-A4E5-04F4CA12C6AF}"/>
              </a:ext>
            </a:extLst>
          </p:cNvPr>
          <p:cNvPicPr>
            <a:picLocks noGrp="1" noChangeAspect="1"/>
          </p:cNvPicPr>
          <p:nvPr>
            <p:ph idx="1"/>
          </p:nvPr>
        </p:nvPicPr>
        <p:blipFill>
          <a:blip r:embed="rId2"/>
          <a:stretch>
            <a:fillRect/>
          </a:stretch>
        </p:blipFill>
        <p:spPr>
          <a:xfrm>
            <a:off x="1514474" y="1752600"/>
            <a:ext cx="10306051" cy="4886325"/>
          </a:xfrm>
          <a:prstGeom prst="rect">
            <a:avLst/>
          </a:prstGeom>
        </p:spPr>
      </p:pic>
    </p:spTree>
    <p:extLst>
      <p:ext uri="{BB962C8B-B14F-4D97-AF65-F5344CB8AC3E}">
        <p14:creationId xmlns:p14="http://schemas.microsoft.com/office/powerpoint/2010/main" val="3045482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D5DC3-B879-40F7-8C33-B79599602D86}"/>
              </a:ext>
            </a:extLst>
          </p:cNvPr>
          <p:cNvSpPr>
            <a:spLocks noGrp="1"/>
          </p:cNvSpPr>
          <p:nvPr>
            <p:ph type="title"/>
          </p:nvPr>
        </p:nvSpPr>
        <p:spPr>
          <a:xfrm>
            <a:off x="2231136" y="964692"/>
            <a:ext cx="7729728" cy="645033"/>
          </a:xfrm>
        </p:spPr>
        <p:txBody>
          <a:bodyPr>
            <a:normAutofit fontScale="90000"/>
          </a:bodyPr>
          <a:lstStyle/>
          <a:p>
            <a:r>
              <a:rPr lang="en-US" dirty="0"/>
              <a:t>Information</a:t>
            </a:r>
          </a:p>
        </p:txBody>
      </p:sp>
      <p:graphicFrame>
        <p:nvGraphicFramePr>
          <p:cNvPr id="4" name="Content Placeholder 3">
            <a:extLst>
              <a:ext uri="{FF2B5EF4-FFF2-40B4-BE49-F238E27FC236}">
                <a16:creationId xmlns:a16="http://schemas.microsoft.com/office/drawing/2014/main" xmlns="" id="{9EA61135-6A81-450E-B260-02580AEABB14}"/>
              </a:ext>
            </a:extLst>
          </p:cNvPr>
          <p:cNvGraphicFramePr>
            <a:graphicFrameLocks noGrp="1"/>
          </p:cNvGraphicFramePr>
          <p:nvPr>
            <p:ph idx="1"/>
            <p:extLst>
              <p:ext uri="{D42A27DB-BD31-4B8C-83A1-F6EECF244321}">
                <p14:modId xmlns:p14="http://schemas.microsoft.com/office/powerpoint/2010/main" val="2254673942"/>
              </p:ext>
            </p:extLst>
          </p:nvPr>
        </p:nvGraphicFramePr>
        <p:xfrm>
          <a:off x="1952625" y="1781175"/>
          <a:ext cx="10077450" cy="4705350"/>
        </p:xfrm>
        <a:graphic>
          <a:graphicData uri="http://schemas.openxmlformats.org/drawingml/2006/table">
            <a:tbl>
              <a:tblPr firstRow="1" firstCol="1" bandRow="1"/>
              <a:tblGrid>
                <a:gridCol w="628593">
                  <a:extLst>
                    <a:ext uri="{9D8B030D-6E8A-4147-A177-3AD203B41FA5}">
                      <a16:colId xmlns:a16="http://schemas.microsoft.com/office/drawing/2014/main" xmlns="" val="1226454824"/>
                    </a:ext>
                  </a:extLst>
                </a:gridCol>
                <a:gridCol w="962846">
                  <a:extLst>
                    <a:ext uri="{9D8B030D-6E8A-4147-A177-3AD203B41FA5}">
                      <a16:colId xmlns:a16="http://schemas.microsoft.com/office/drawing/2014/main" xmlns="" val="2463664852"/>
                    </a:ext>
                  </a:extLst>
                </a:gridCol>
                <a:gridCol w="5657340">
                  <a:extLst>
                    <a:ext uri="{9D8B030D-6E8A-4147-A177-3AD203B41FA5}">
                      <a16:colId xmlns:a16="http://schemas.microsoft.com/office/drawing/2014/main" xmlns="" val="2662608781"/>
                    </a:ext>
                  </a:extLst>
                </a:gridCol>
                <a:gridCol w="2828671">
                  <a:extLst>
                    <a:ext uri="{9D8B030D-6E8A-4147-A177-3AD203B41FA5}">
                      <a16:colId xmlns:a16="http://schemas.microsoft.com/office/drawing/2014/main" xmlns="" val="3346177040"/>
                    </a:ext>
                  </a:extLst>
                </a:gridCol>
              </a:tblGrid>
              <a:tr h="691762">
                <a:tc gridSpan="4">
                  <a:txBody>
                    <a:bodyPr/>
                    <a:lstStyle/>
                    <a:p>
                      <a:pPr marL="0" marR="0">
                        <a:lnSpc>
                          <a:spcPct val="115000"/>
                        </a:lnSpc>
                        <a:spcBef>
                          <a:spcPts val="0"/>
                        </a:spcBef>
                        <a:spcAft>
                          <a:spcPts val="0"/>
                        </a:spcAft>
                      </a:pPr>
                      <a:r>
                        <a:rPr lang="en-ZA" sz="1200" b="1">
                          <a:effectLst/>
                          <a:latin typeface="Arial" panose="020B0604020202020204" pitchFamily="34" charset="0"/>
                          <a:ea typeface="Calibri" panose="020F0502020204030204" pitchFamily="34" charset="0"/>
                          <a:cs typeface="Times New Roman" panose="02020603050405020304" pitchFamily="18" charset="0"/>
                        </a:rPr>
                        <a:t>INFORMATION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ZA" sz="800" b="1">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149215757"/>
                  </a:ext>
                </a:extLst>
              </a:tr>
              <a:tr h="824636">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gridSpan="3">
                  <a:txBody>
                    <a:bodyPr/>
                    <a:lstStyle/>
                    <a:p>
                      <a:pPr marL="0" marR="0" algn="just">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Information taken from the Bank Reconciliation Statement on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30 September 2019: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299440352"/>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gridSpan="2">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Favourable balance of the bank statement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R   9 670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1482535"/>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gridSpan="2">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Outstanding deposit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R 10 100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01978728"/>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gridSpan="2">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Outstanding cheques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 </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84128042"/>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No 1101 (date: 28 April 2019)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R   8 400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0175647"/>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No 1128 (date: 27 Aug 2019)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R   7 800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44535053"/>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No 1134 (date: 23 Sep 2019)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ZA" sz="1800" b="1">
                          <a:effectLst/>
                          <a:latin typeface="Arial" panose="020B0604020202020204" pitchFamily="34" charset="0"/>
                          <a:ea typeface="Calibri" panose="020F0502020204030204" pitchFamily="34" charset="0"/>
                          <a:cs typeface="Times New Roman" panose="02020603050405020304" pitchFamily="18" charset="0"/>
                        </a:rPr>
                        <a:t>R   7 500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80910814"/>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gridSpan="2">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Credit unknown debit on statement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R   8 000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09651893"/>
                  </a:ext>
                </a:extLst>
              </a:tr>
              <a:tr h="398619">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gridSpan="2">
                  <a:txBody>
                    <a:bodyPr/>
                    <a:lstStyle/>
                    <a:p>
                      <a:pPr marL="0" marR="0">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Debit balance as per Bank account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ZA" sz="1800" b="1" dirty="0">
                          <a:effectLst/>
                          <a:latin typeface="Arial" panose="020B0604020202020204" pitchFamily="34" charset="0"/>
                          <a:ea typeface="Calibri" panose="020F0502020204030204" pitchFamily="34" charset="0"/>
                          <a:cs typeface="Times New Roman" panose="02020603050405020304" pitchFamily="18" charset="0"/>
                        </a:rPr>
                        <a:t>R   4 070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99544519"/>
                  </a:ext>
                </a:extLst>
              </a:tr>
            </a:tbl>
          </a:graphicData>
        </a:graphic>
      </p:graphicFrame>
    </p:spTree>
    <p:extLst>
      <p:ext uri="{BB962C8B-B14F-4D97-AF65-F5344CB8AC3E}">
        <p14:creationId xmlns:p14="http://schemas.microsoft.com/office/powerpoint/2010/main" val="73564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D5DC3-B879-40F7-8C33-B79599602D86}"/>
              </a:ext>
            </a:extLst>
          </p:cNvPr>
          <p:cNvSpPr>
            <a:spLocks noGrp="1"/>
          </p:cNvSpPr>
          <p:nvPr>
            <p:ph type="title"/>
          </p:nvPr>
        </p:nvSpPr>
        <p:spPr>
          <a:xfrm>
            <a:off x="2231136" y="705679"/>
            <a:ext cx="7729728" cy="600006"/>
          </a:xfrm>
        </p:spPr>
        <p:txBody>
          <a:bodyPr>
            <a:normAutofit fontScale="90000"/>
          </a:bodyPr>
          <a:lstStyle/>
          <a:p>
            <a:r>
              <a:rPr lang="en-US" dirty="0"/>
              <a:t>information</a:t>
            </a:r>
          </a:p>
        </p:txBody>
      </p:sp>
      <p:graphicFrame>
        <p:nvGraphicFramePr>
          <p:cNvPr id="4" name="Content Placeholder 3">
            <a:extLst>
              <a:ext uri="{FF2B5EF4-FFF2-40B4-BE49-F238E27FC236}">
                <a16:creationId xmlns:a16="http://schemas.microsoft.com/office/drawing/2014/main" xmlns="" id="{1E539A8C-ED6F-44D9-A37D-248A49A826BB}"/>
              </a:ext>
            </a:extLst>
          </p:cNvPr>
          <p:cNvGraphicFramePr>
            <a:graphicFrameLocks noGrp="1"/>
          </p:cNvGraphicFramePr>
          <p:nvPr>
            <p:ph idx="1"/>
            <p:extLst>
              <p:ext uri="{D42A27DB-BD31-4B8C-83A1-F6EECF244321}">
                <p14:modId xmlns:p14="http://schemas.microsoft.com/office/powerpoint/2010/main" val="2810663839"/>
              </p:ext>
            </p:extLst>
          </p:nvPr>
        </p:nvGraphicFramePr>
        <p:xfrm>
          <a:off x="1609726" y="1480930"/>
          <a:ext cx="8518248" cy="4637354"/>
        </p:xfrm>
        <a:graphic>
          <a:graphicData uri="http://schemas.openxmlformats.org/drawingml/2006/table">
            <a:tbl>
              <a:tblPr firstRow="1" firstCol="1" bandRow="1"/>
              <a:tblGrid>
                <a:gridCol w="450195">
                  <a:extLst>
                    <a:ext uri="{9D8B030D-6E8A-4147-A177-3AD203B41FA5}">
                      <a16:colId xmlns:a16="http://schemas.microsoft.com/office/drawing/2014/main" xmlns="" val="3088684425"/>
                    </a:ext>
                  </a:extLst>
                </a:gridCol>
                <a:gridCol w="666920">
                  <a:extLst>
                    <a:ext uri="{9D8B030D-6E8A-4147-A177-3AD203B41FA5}">
                      <a16:colId xmlns:a16="http://schemas.microsoft.com/office/drawing/2014/main" xmlns="" val="2753996503"/>
                    </a:ext>
                  </a:extLst>
                </a:gridCol>
                <a:gridCol w="7401133">
                  <a:extLst>
                    <a:ext uri="{9D8B030D-6E8A-4147-A177-3AD203B41FA5}">
                      <a16:colId xmlns:a16="http://schemas.microsoft.com/office/drawing/2014/main" xmlns="" val="1346027229"/>
                    </a:ext>
                  </a:extLst>
                </a:gridCol>
              </a:tblGrid>
              <a:tr h="430496">
                <a:tc>
                  <a:txBody>
                    <a:bodyPr/>
                    <a:lstStyle/>
                    <a:p>
                      <a:pPr marL="0" marR="0">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B.</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gridSpan="2">
                  <a:txBody>
                    <a:bodyPr/>
                    <a:lstStyle/>
                    <a:p>
                      <a:pPr marL="0" marR="0" algn="just">
                        <a:lnSpc>
                          <a:spcPct val="115000"/>
                        </a:lnSpc>
                        <a:spcBef>
                          <a:spcPts val="0"/>
                        </a:spcBef>
                        <a:spcAft>
                          <a:spcPts val="0"/>
                        </a:spcAft>
                        <a:tabLst>
                          <a:tab pos="2001520" algn="l"/>
                        </a:tabLst>
                      </a:pPr>
                      <a:r>
                        <a:rPr lang="en-ZA" sz="1400" b="1" dirty="0">
                          <a:effectLst/>
                          <a:latin typeface="Arial" panose="020B0604020202020204" pitchFamily="34" charset="0"/>
                          <a:ea typeface="Calibri" panose="020F0502020204030204" pitchFamily="34" charset="0"/>
                          <a:cs typeface="Times New Roman" panose="02020603050405020304" pitchFamily="18" charset="0"/>
                        </a:rPr>
                        <a:t>Provisional totals: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2001520" algn="l"/>
                        </a:tabLst>
                      </a:pPr>
                      <a:r>
                        <a:rPr lang="en-ZA"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extLst>
                  <a:ext uri="{0D108BD9-81ED-4DB2-BD59-A6C34878D82A}">
                    <a16:rowId xmlns:a16="http://schemas.microsoft.com/office/drawing/2014/main" xmlns="" val="321376874"/>
                  </a:ext>
                </a:extLst>
              </a:tr>
              <a:tr h="248068">
                <a:tc>
                  <a:txBody>
                    <a:bodyPr/>
                    <a:lstStyle/>
                    <a:p>
                      <a:pPr marL="0" marR="0">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0" algn="l"/>
                          <a:tab pos="2001520" algn="l"/>
                        </a:tabLst>
                      </a:pPr>
                      <a:r>
                        <a:rPr lang="en-ZA" sz="1400" b="1">
                          <a:effectLst/>
                          <a:latin typeface="Arial" panose="020B0604020202020204" pitchFamily="34" charset="0"/>
                          <a:ea typeface="Calibri" panose="020F0502020204030204" pitchFamily="34" charset="0"/>
                          <a:cs typeface="Times New Roman" panose="02020603050405020304" pitchFamily="18" charset="0"/>
                        </a:rPr>
                        <a:t> </a:t>
                      </a:r>
                      <a:endParaRPr lang="en-ZA"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tabLst>
                          <a:tab pos="2001520" algn="l"/>
                        </a:tabLst>
                      </a:pPr>
                      <a:r>
                        <a:rPr lang="en-ZA" sz="1400" b="1">
                          <a:effectLst/>
                          <a:latin typeface="Arial" panose="020B0604020202020204" pitchFamily="34" charset="0"/>
                          <a:ea typeface="Calibri" panose="020F0502020204030204" pitchFamily="34" charset="0"/>
                          <a:cs typeface="Times New Roman" panose="02020603050405020304" pitchFamily="18" charset="0"/>
                        </a:rPr>
                        <a:t>Cash Receipts Journal:      Total R59 035</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2820083349"/>
                  </a:ext>
                </a:extLst>
              </a:tr>
              <a:tr h="430496">
                <a:tc>
                  <a:txBody>
                    <a:bodyPr/>
                    <a:lstStyle/>
                    <a:p>
                      <a:pPr marL="0" marR="0">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0" algn="l"/>
                          <a:tab pos="2001520" algn="l"/>
                        </a:tabLst>
                      </a:pPr>
                      <a:r>
                        <a:rPr lang="en-ZA" sz="1400" b="1">
                          <a:effectLst/>
                          <a:latin typeface="Arial" panose="020B0604020202020204" pitchFamily="34" charset="0"/>
                          <a:ea typeface="Calibri" panose="020F0502020204030204" pitchFamily="34" charset="0"/>
                          <a:cs typeface="Times New Roman" panose="02020603050405020304" pitchFamily="18" charset="0"/>
                        </a:rPr>
                        <a:t> </a:t>
                      </a:r>
                      <a:endParaRPr lang="en-ZA"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tabLst>
                          <a:tab pos="2001520" algn="l"/>
                        </a:tabLst>
                      </a:pPr>
                      <a:r>
                        <a:rPr lang="en-ZA" sz="1400" b="1" dirty="0">
                          <a:effectLst/>
                          <a:latin typeface="Arial" panose="020B0604020202020204" pitchFamily="34" charset="0"/>
                          <a:ea typeface="Calibri" panose="020F0502020204030204" pitchFamily="34" charset="0"/>
                          <a:cs typeface="Times New Roman" panose="02020603050405020304" pitchFamily="18" charset="0"/>
                        </a:rPr>
                        <a:t>Cash Payments Journal:    Total R50 760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2001520" algn="l"/>
                        </a:tabLst>
                      </a:pPr>
                      <a:r>
                        <a:rPr lang="en-ZA"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4052922312"/>
                  </a:ext>
                </a:extLst>
              </a:tr>
              <a:tr h="430496">
                <a:tc>
                  <a:txBody>
                    <a:bodyPr/>
                    <a:lstStyle/>
                    <a:p>
                      <a:pPr marL="0" marR="0">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C.</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gridSpan="2">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The Bank Statement for October 2019 reflects the following items which did not appear in the Cash Journals: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extLst>
                  <a:ext uri="{0D108BD9-81ED-4DB2-BD59-A6C34878D82A}">
                    <a16:rowId xmlns:a16="http://schemas.microsoft.com/office/drawing/2014/main" xmlns="" val="1180446551"/>
                  </a:ext>
                </a:extLst>
              </a:tr>
              <a:tr h="248068">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gn="just">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A deposit of R10 100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4166472089"/>
                  </a:ext>
                </a:extLst>
              </a:tr>
              <a:tr h="248068">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gn="just">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Cheque No 1128</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3722855370"/>
                  </a:ext>
                </a:extLst>
              </a:tr>
              <a:tr h="513186">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gn="just">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A cheque received from H. Andrews, a debtor, R1 500, as settlement of his account of R1 650, marked R/D because of insufficient funds.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3618596364"/>
                  </a:ext>
                </a:extLst>
              </a:tr>
              <a:tr h="248068">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gn="just">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Rent received from D. Taylor, R12 400 per electronic transfer.</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19349672"/>
                  </a:ext>
                </a:extLst>
              </a:tr>
              <a:tr h="248068">
                <a:tc>
                  <a:txBody>
                    <a:bodyPr/>
                    <a:lstStyle/>
                    <a:p>
                      <a:pPr marL="0" marR="0" algn="r">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gn="just">
                        <a:lnSpc>
                          <a:spcPct val="107000"/>
                        </a:lnSpc>
                        <a:spcBef>
                          <a:spcPts val="0"/>
                        </a:spcBef>
                        <a:spcAft>
                          <a:spcPts val="0"/>
                        </a:spcAft>
                        <a:buFont typeface="Symbol" panose="05050102010706020507" pitchFamily="18" charset="2"/>
                        <a:buChar char=""/>
                        <a:tabLst>
                          <a:tab pos="-26860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Stop order for R1 400 in favour of ZZ Insurance for insurance.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3590267348"/>
                  </a:ext>
                </a:extLst>
              </a:tr>
              <a:tr h="778304">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An unknown debit entry of R 8 000.  An investigation determined that this payment as well as the R8 000 in the September Bank Reconciliation Statement was part of a fraud scheme and was illegally taken from Clara Traders’ bank account.  The bank will reverse these amounts in the next bank statement.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3936206508"/>
                  </a:ext>
                </a:extLst>
              </a:tr>
              <a:tr h="248068">
                <a:tc>
                  <a:txBody>
                    <a:bodyPr/>
                    <a:lstStyle/>
                    <a:p>
                      <a:pPr marL="0" marR="0">
                        <a:lnSpc>
                          <a:spcPct val="115000"/>
                        </a:lnSpc>
                        <a:spcBef>
                          <a:spcPts val="0"/>
                        </a:spcBef>
                        <a:spcAft>
                          <a:spcPts val="0"/>
                        </a:spcAft>
                      </a:pPr>
                      <a:r>
                        <a:rPr lang="en-ZA" sz="1200">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marR="0" lvl="0" indent="-342900">
                        <a:lnSpc>
                          <a:spcPct val="107000"/>
                        </a:lnSpc>
                        <a:spcBef>
                          <a:spcPts val="0"/>
                        </a:spcBef>
                        <a:spcAft>
                          <a:spcPts val="0"/>
                        </a:spcAft>
                        <a:buFont typeface="Symbol" panose="05050102010706020507" pitchFamily="18" charset="2"/>
                        <a:buChar char=""/>
                        <a:tabLst>
                          <a:tab pos="211455" algn="l"/>
                        </a:tabLst>
                      </a:pPr>
                      <a:r>
                        <a:rPr lang="en-ZA"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ZA" sz="1400" b="1" dirty="0">
                          <a:effectLst/>
                          <a:latin typeface="Arial" panose="020B0604020202020204" pitchFamily="34" charset="0"/>
                          <a:ea typeface="Calibri" panose="020F0502020204030204" pitchFamily="34" charset="0"/>
                          <a:cs typeface="Times New Roman" panose="02020603050405020304" pitchFamily="18" charset="0"/>
                        </a:rPr>
                        <a:t>Bank charges, R620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21168183"/>
                  </a:ext>
                </a:extLst>
              </a:tr>
            </a:tbl>
          </a:graphicData>
        </a:graphic>
      </p:graphicFrame>
      <p:sp>
        <p:nvSpPr>
          <p:cNvPr id="5" name="Rectangle 1">
            <a:extLst>
              <a:ext uri="{FF2B5EF4-FFF2-40B4-BE49-F238E27FC236}">
                <a16:creationId xmlns:a16="http://schemas.microsoft.com/office/drawing/2014/main" xmlns="" id="{FDFE4823-57E5-4D73-8E4F-C1D3B61C9BF6}"/>
              </a:ext>
            </a:extLst>
          </p:cNvPr>
          <p:cNvSpPr>
            <a:spLocks noChangeArrowheads="1"/>
          </p:cNvSpPr>
          <p:nvPr/>
        </p:nvSpPr>
        <p:spPr bwMode="auto">
          <a:xfrm>
            <a:off x="-4679686" y="0"/>
            <a:ext cx="1891411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84817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D5DC3-B879-40F7-8C33-B79599602D86}"/>
              </a:ext>
            </a:extLst>
          </p:cNvPr>
          <p:cNvSpPr>
            <a:spLocks noGrp="1"/>
          </p:cNvSpPr>
          <p:nvPr>
            <p:ph type="title"/>
          </p:nvPr>
        </p:nvSpPr>
        <p:spPr>
          <a:xfrm>
            <a:off x="2231136" y="964692"/>
            <a:ext cx="7729728" cy="683133"/>
          </a:xfrm>
        </p:spPr>
        <p:txBody>
          <a:bodyPr>
            <a:normAutofit fontScale="90000"/>
          </a:bodyPr>
          <a:lstStyle/>
          <a:p>
            <a:r>
              <a:rPr lang="en-US" dirty="0"/>
              <a:t>information</a:t>
            </a:r>
          </a:p>
        </p:txBody>
      </p:sp>
      <p:sp>
        <p:nvSpPr>
          <p:cNvPr id="3" name="Content Placeholder 2">
            <a:extLst>
              <a:ext uri="{FF2B5EF4-FFF2-40B4-BE49-F238E27FC236}">
                <a16:creationId xmlns:a16="http://schemas.microsoft.com/office/drawing/2014/main" xmlns="" id="{E3322DEF-CF59-41C1-92B4-0446A9F526FB}"/>
              </a:ext>
            </a:extLst>
          </p:cNvPr>
          <p:cNvSpPr>
            <a:spLocks noGrp="1"/>
          </p:cNvSpPr>
          <p:nvPr>
            <p:ph idx="1"/>
          </p:nvPr>
        </p:nvSpPr>
        <p:spPr>
          <a:xfrm>
            <a:off x="1495425" y="1885950"/>
            <a:ext cx="9763125" cy="4686300"/>
          </a:xfrm>
        </p:spPr>
        <p:txBody>
          <a:bodyPr/>
          <a:lstStyle/>
          <a:p>
            <a:pPr marL="0" indent="0">
              <a:buNone/>
            </a:pPr>
            <a:r>
              <a:rPr lang="en-US" sz="2000" dirty="0"/>
              <a:t>D.	The following items appear in the October 2019 Cash Journals:</a:t>
            </a:r>
          </a:p>
          <a:p>
            <a:pPr marL="0" indent="0">
              <a:buNone/>
            </a:pPr>
            <a:endParaRPr lang="en-US" sz="2000" dirty="0"/>
          </a:p>
          <a:p>
            <a:pPr marL="0" indent="0">
              <a:buNone/>
            </a:pPr>
            <a:r>
              <a:rPr lang="en-US" sz="2000" dirty="0"/>
              <a:t>	•		A deposit of R18 000 </a:t>
            </a:r>
          </a:p>
          <a:p>
            <a:pPr marL="0" indent="0">
              <a:buNone/>
            </a:pPr>
            <a:r>
              <a:rPr lang="en-US" sz="2000" dirty="0"/>
              <a:t>	•		Cheque no 1194 (15 October 2019), R3 610.</a:t>
            </a:r>
          </a:p>
          <a:p>
            <a:pPr marL="0" indent="0">
              <a:buNone/>
            </a:pPr>
            <a:r>
              <a:rPr lang="en-US" sz="2000" dirty="0"/>
              <a:t>	•		Cheque no 1126 (18 November 2019), R13 000.</a:t>
            </a:r>
          </a:p>
          <a:p>
            <a:endParaRPr lang="en-US" sz="2000" dirty="0"/>
          </a:p>
          <a:p>
            <a:r>
              <a:rPr lang="en-US" sz="2000" dirty="0"/>
              <a:t>E.	Additional information</a:t>
            </a:r>
          </a:p>
          <a:p>
            <a:endParaRPr lang="en-US" sz="2000" dirty="0"/>
          </a:p>
          <a:p>
            <a:r>
              <a:rPr lang="en-US" sz="2000" dirty="0"/>
              <a:t>A cash deposit of R5 400 was stolen from the bookkeeper as he was on his way to the bank.  This amount must be written off as it will not be recovered.</a:t>
            </a:r>
          </a:p>
          <a:p>
            <a:endParaRPr lang="en-US" sz="2000" dirty="0"/>
          </a:p>
          <a:p>
            <a:endParaRPr lang="en-US" dirty="0"/>
          </a:p>
        </p:txBody>
      </p:sp>
    </p:spTree>
    <p:extLst>
      <p:ext uri="{BB962C8B-B14F-4D97-AF65-F5344CB8AC3E}">
        <p14:creationId xmlns:p14="http://schemas.microsoft.com/office/powerpoint/2010/main" val="4193554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D5DC3-B879-40F7-8C33-B79599602D86}"/>
              </a:ext>
            </a:extLst>
          </p:cNvPr>
          <p:cNvSpPr>
            <a:spLocks noGrp="1"/>
          </p:cNvSpPr>
          <p:nvPr>
            <p:ph type="title"/>
          </p:nvPr>
        </p:nvSpPr>
        <p:spPr>
          <a:xfrm>
            <a:off x="2231136" y="964692"/>
            <a:ext cx="7729728" cy="555995"/>
          </a:xfrm>
        </p:spPr>
        <p:txBody>
          <a:bodyPr>
            <a:normAutofit fontScale="90000"/>
          </a:bodyPr>
          <a:lstStyle/>
          <a:p>
            <a:r>
              <a:rPr lang="en-US" dirty="0"/>
              <a:t>Suggested solution</a:t>
            </a:r>
          </a:p>
        </p:txBody>
      </p:sp>
      <p:pic>
        <p:nvPicPr>
          <p:cNvPr id="4" name="Content Placeholder 3">
            <a:extLst>
              <a:ext uri="{FF2B5EF4-FFF2-40B4-BE49-F238E27FC236}">
                <a16:creationId xmlns:a16="http://schemas.microsoft.com/office/drawing/2014/main" xmlns="" id="{B35A295C-0734-417B-8268-32B230BE3DDB}"/>
              </a:ext>
            </a:extLst>
          </p:cNvPr>
          <p:cNvPicPr>
            <a:picLocks noGrp="1" noChangeAspect="1"/>
          </p:cNvPicPr>
          <p:nvPr>
            <p:ph idx="1"/>
          </p:nvPr>
        </p:nvPicPr>
        <p:blipFill>
          <a:blip r:embed="rId2"/>
          <a:stretch>
            <a:fillRect/>
          </a:stretch>
        </p:blipFill>
        <p:spPr>
          <a:xfrm>
            <a:off x="1489559" y="1798983"/>
            <a:ext cx="9811231" cy="4641574"/>
          </a:xfrm>
          <a:prstGeom prst="rect">
            <a:avLst/>
          </a:prstGeom>
        </p:spPr>
      </p:pic>
    </p:spTree>
    <p:extLst>
      <p:ext uri="{BB962C8B-B14F-4D97-AF65-F5344CB8AC3E}">
        <p14:creationId xmlns:p14="http://schemas.microsoft.com/office/powerpoint/2010/main" val="47834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D5DC3-B879-40F7-8C33-B79599602D86}"/>
              </a:ext>
            </a:extLst>
          </p:cNvPr>
          <p:cNvSpPr>
            <a:spLocks noGrp="1"/>
          </p:cNvSpPr>
          <p:nvPr>
            <p:ph type="title"/>
          </p:nvPr>
        </p:nvSpPr>
        <p:spPr/>
        <p:txBody>
          <a:bodyPr/>
          <a:lstStyle/>
          <a:p>
            <a:r>
              <a:rPr lang="en-US" dirty="0"/>
              <a:t>Suggested solution</a:t>
            </a:r>
          </a:p>
        </p:txBody>
      </p:sp>
      <p:graphicFrame>
        <p:nvGraphicFramePr>
          <p:cNvPr id="4" name="Content Placeholder 3">
            <a:extLst>
              <a:ext uri="{FF2B5EF4-FFF2-40B4-BE49-F238E27FC236}">
                <a16:creationId xmlns:a16="http://schemas.microsoft.com/office/drawing/2014/main" xmlns="" id="{F43F8366-13B4-46F5-B19C-EE9FD895C933}"/>
              </a:ext>
            </a:extLst>
          </p:cNvPr>
          <p:cNvGraphicFramePr>
            <a:graphicFrameLocks noGrp="1"/>
          </p:cNvGraphicFramePr>
          <p:nvPr>
            <p:ph idx="1"/>
            <p:extLst>
              <p:ext uri="{D42A27DB-BD31-4B8C-83A1-F6EECF244321}">
                <p14:modId xmlns:p14="http://schemas.microsoft.com/office/powerpoint/2010/main" val="3154605030"/>
              </p:ext>
            </p:extLst>
          </p:nvPr>
        </p:nvGraphicFramePr>
        <p:xfrm>
          <a:off x="1341784" y="2266122"/>
          <a:ext cx="9988826" cy="4263887"/>
        </p:xfrm>
        <a:graphic>
          <a:graphicData uri="http://schemas.openxmlformats.org/drawingml/2006/table">
            <a:tbl>
              <a:tblPr firstRow="1" firstCol="1" bandRow="1"/>
              <a:tblGrid>
                <a:gridCol w="820612">
                  <a:extLst>
                    <a:ext uri="{9D8B030D-6E8A-4147-A177-3AD203B41FA5}">
                      <a16:colId xmlns:a16="http://schemas.microsoft.com/office/drawing/2014/main" xmlns="" val="1157148326"/>
                    </a:ext>
                  </a:extLst>
                </a:gridCol>
                <a:gridCol w="8127757">
                  <a:extLst>
                    <a:ext uri="{9D8B030D-6E8A-4147-A177-3AD203B41FA5}">
                      <a16:colId xmlns:a16="http://schemas.microsoft.com/office/drawing/2014/main" xmlns="" val="1732574200"/>
                    </a:ext>
                  </a:extLst>
                </a:gridCol>
                <a:gridCol w="1040457">
                  <a:extLst>
                    <a:ext uri="{9D8B030D-6E8A-4147-A177-3AD203B41FA5}">
                      <a16:colId xmlns:a16="http://schemas.microsoft.com/office/drawing/2014/main" xmlns="" val="544423225"/>
                    </a:ext>
                  </a:extLst>
                </a:gridCol>
              </a:tblGrid>
              <a:tr h="4263887">
                <a:tc>
                  <a:txBody>
                    <a:bodyPr/>
                    <a:lstStyle/>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1.1.2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just">
                        <a:lnSpc>
                          <a:spcPct val="107000"/>
                        </a:lnSpc>
                        <a:spcBef>
                          <a:spcPts val="0"/>
                        </a:spcBef>
                        <a:spcAft>
                          <a:spcPts val="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Calculate the correct balance in the Bank Account on  31 October 2019.  State whether this balance is favourable or unfavourable.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4 070 </a:t>
                      </a:r>
                      <a:r>
                        <a:rPr lang="en-ZA" sz="1800" b="1" dirty="0">
                          <a:effectLst/>
                          <a:latin typeface="Wingdings" panose="05000000000000000000" pitchFamily="2" charset="2"/>
                          <a:ea typeface="Times New Roman" panose="02020603050405020304" pitchFamily="18" charset="0"/>
                          <a:cs typeface="Arial" panose="020B0604020202020204" pitchFamily="34" charset="0"/>
                        </a:rPr>
                        <a:t>ü</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+ 79 835 </a:t>
                      </a:r>
                      <a:r>
                        <a:rPr lang="en-ZA" sz="1800" b="1" dirty="0">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 59 680 </a:t>
                      </a:r>
                      <a:r>
                        <a:rPr lang="en-ZA" sz="1800" b="1" dirty="0">
                          <a:effectLst/>
                          <a:latin typeface="Calibri" panose="020F0502020204030204" pitchFamily="34" charset="0"/>
                          <a:ea typeface="Times New Roman" panose="02020603050405020304" pitchFamily="18" charset="0"/>
                          <a:cs typeface="Arial" panose="020B0604020202020204" pitchFamily="34" charset="0"/>
                          <a:sym typeface="Wingdings" panose="05000000000000000000" pitchFamily="2" charset="2"/>
                        </a:rPr>
                        <a:t></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 24 225 </a:t>
                      </a:r>
                      <a:r>
                        <a:rPr lang="en-ZA" sz="1800" b="1" dirty="0">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Favourable </a:t>
                      </a:r>
                      <a:r>
                        <a:rPr lang="en-ZA" sz="1800" b="1" dirty="0">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b="1" dirty="0">
                          <a:effectLst/>
                          <a:latin typeface="Arial" panose="020B0604020202020204" pitchFamily="34" charset="0"/>
                          <a:ea typeface="Calibri" panose="020F0502020204030204" pitchFamily="34" charset="0"/>
                          <a:cs typeface="Times New Roman" panose="02020603050405020304" pitchFamily="18"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996239346"/>
                  </a:ext>
                </a:extLst>
              </a:tr>
            </a:tbl>
          </a:graphicData>
        </a:graphic>
      </p:graphicFrame>
      <p:grpSp>
        <p:nvGrpSpPr>
          <p:cNvPr id="5" name="Group 4">
            <a:extLst>
              <a:ext uri="{FF2B5EF4-FFF2-40B4-BE49-F238E27FC236}">
                <a16:creationId xmlns:a16="http://schemas.microsoft.com/office/drawing/2014/main" xmlns="" id="{84DDE6DD-80D2-41E9-AC14-CAD84B8382EA}"/>
              </a:ext>
            </a:extLst>
          </p:cNvPr>
          <p:cNvGrpSpPr>
            <a:grpSpLocks/>
          </p:cNvGrpSpPr>
          <p:nvPr/>
        </p:nvGrpSpPr>
        <p:grpSpPr bwMode="auto">
          <a:xfrm>
            <a:off x="9842500" y="9483725"/>
            <a:ext cx="409575" cy="536575"/>
            <a:chOff x="8119" y="7274"/>
            <a:chExt cx="670" cy="746"/>
          </a:xfrm>
        </p:grpSpPr>
        <p:sp>
          <p:nvSpPr>
            <p:cNvPr id="6" name="Rectangle 5">
              <a:extLst>
                <a:ext uri="{FF2B5EF4-FFF2-40B4-BE49-F238E27FC236}">
                  <a16:creationId xmlns:a16="http://schemas.microsoft.com/office/drawing/2014/main" xmlns="" id="{E8406F12-CBEF-4DB2-8D7A-CF1325566900}"/>
                </a:ext>
              </a:extLst>
            </p:cNvPr>
            <p:cNvSpPr>
              <a:spLocks noChangeArrowheads="1"/>
            </p:cNvSpPr>
            <p:nvPr/>
          </p:nvSpPr>
          <p:spPr bwMode="auto">
            <a:xfrm>
              <a:off x="8119" y="7274"/>
              <a:ext cx="670" cy="373"/>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7" name="Rectangle 6">
              <a:extLst>
                <a:ext uri="{FF2B5EF4-FFF2-40B4-BE49-F238E27FC236}">
                  <a16:creationId xmlns:a16="http://schemas.microsoft.com/office/drawing/2014/main" xmlns="" id="{78B34A25-9EDA-4347-A19B-5B3157776C23}"/>
                </a:ext>
              </a:extLst>
            </p:cNvPr>
            <p:cNvSpPr>
              <a:spLocks noChangeArrowheads="1"/>
            </p:cNvSpPr>
            <p:nvPr/>
          </p:nvSpPr>
          <p:spPr bwMode="auto">
            <a:xfrm>
              <a:off x="8119" y="7647"/>
              <a:ext cx="670" cy="373"/>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100" b="1">
                  <a:effectLst/>
                  <a:latin typeface="Arial" panose="020B060402020202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8" name="Rectangle 5">
            <a:extLst>
              <a:ext uri="{FF2B5EF4-FFF2-40B4-BE49-F238E27FC236}">
                <a16:creationId xmlns:a16="http://schemas.microsoft.com/office/drawing/2014/main" xmlns="" id="{A491C1DD-37B4-4F0F-8061-D1ACF95B1261}"/>
              </a:ext>
            </a:extLst>
          </p:cNvPr>
          <p:cNvSpPr>
            <a:spLocks noChangeArrowheads="1"/>
          </p:cNvSpPr>
          <p:nvPr/>
        </p:nvSpPr>
        <p:spPr bwMode="auto">
          <a:xfrm>
            <a:off x="3181350" y="35099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8431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D7F13-2C05-4E60-B7F9-F237444E5BE6}"/>
              </a:ext>
            </a:extLst>
          </p:cNvPr>
          <p:cNvSpPr>
            <a:spLocks noGrp="1"/>
          </p:cNvSpPr>
          <p:nvPr>
            <p:ph type="title"/>
          </p:nvPr>
        </p:nvSpPr>
        <p:spPr>
          <a:xfrm>
            <a:off x="2231136" y="964692"/>
            <a:ext cx="7729728" cy="486421"/>
          </a:xfrm>
        </p:spPr>
        <p:txBody>
          <a:bodyPr>
            <a:normAutofit fontScale="90000"/>
          </a:bodyPr>
          <a:lstStyle/>
          <a:p>
            <a:r>
              <a:rPr lang="en-US" dirty="0"/>
              <a:t>Additional information</a:t>
            </a:r>
          </a:p>
        </p:txBody>
      </p:sp>
      <p:pic>
        <p:nvPicPr>
          <p:cNvPr id="4" name="Content Placeholder 3">
            <a:extLst>
              <a:ext uri="{FF2B5EF4-FFF2-40B4-BE49-F238E27FC236}">
                <a16:creationId xmlns:a16="http://schemas.microsoft.com/office/drawing/2014/main" xmlns="" id="{E8DD7311-B938-416C-A5CE-726989E48C4F}"/>
              </a:ext>
            </a:extLst>
          </p:cNvPr>
          <p:cNvPicPr>
            <a:picLocks noGrp="1" noChangeAspect="1"/>
          </p:cNvPicPr>
          <p:nvPr>
            <p:ph idx="1"/>
          </p:nvPr>
        </p:nvPicPr>
        <p:blipFill>
          <a:blip r:embed="rId2"/>
          <a:stretch>
            <a:fillRect/>
          </a:stretch>
        </p:blipFill>
        <p:spPr>
          <a:xfrm>
            <a:off x="924339" y="1620078"/>
            <a:ext cx="10654747" cy="4731026"/>
          </a:xfrm>
          <a:prstGeom prst="rect">
            <a:avLst/>
          </a:prstGeom>
        </p:spPr>
      </p:pic>
    </p:spTree>
    <p:extLst>
      <p:ext uri="{BB962C8B-B14F-4D97-AF65-F5344CB8AC3E}">
        <p14:creationId xmlns:p14="http://schemas.microsoft.com/office/powerpoint/2010/main" val="3457259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571A5-7BE9-482A-A277-A08ADEA45248}"/>
              </a:ext>
            </a:extLst>
          </p:cNvPr>
          <p:cNvSpPr>
            <a:spLocks noGrp="1"/>
          </p:cNvSpPr>
          <p:nvPr>
            <p:ph type="title"/>
          </p:nvPr>
        </p:nvSpPr>
        <p:spPr/>
        <p:txBody>
          <a:bodyPr/>
          <a:lstStyle/>
          <a:p>
            <a:r>
              <a:rPr lang="en-US" dirty="0"/>
              <a:t>Suggested solution</a:t>
            </a:r>
          </a:p>
        </p:txBody>
      </p:sp>
      <p:graphicFrame>
        <p:nvGraphicFramePr>
          <p:cNvPr id="4" name="Content Placeholder 3">
            <a:extLst>
              <a:ext uri="{FF2B5EF4-FFF2-40B4-BE49-F238E27FC236}">
                <a16:creationId xmlns:a16="http://schemas.microsoft.com/office/drawing/2014/main" xmlns="" id="{4DD08C3C-AAFF-49BC-A9A8-11B0D1435DA9}"/>
              </a:ext>
            </a:extLst>
          </p:cNvPr>
          <p:cNvGraphicFramePr>
            <a:graphicFrameLocks noGrp="1"/>
          </p:cNvGraphicFramePr>
          <p:nvPr>
            <p:ph idx="1"/>
            <p:extLst>
              <p:ext uri="{D42A27DB-BD31-4B8C-83A1-F6EECF244321}">
                <p14:modId xmlns:p14="http://schemas.microsoft.com/office/powerpoint/2010/main" val="2763511084"/>
              </p:ext>
            </p:extLst>
          </p:nvPr>
        </p:nvGraphicFramePr>
        <p:xfrm>
          <a:off x="2047461" y="2710274"/>
          <a:ext cx="9322904" cy="3740221"/>
        </p:xfrm>
        <a:graphic>
          <a:graphicData uri="http://schemas.openxmlformats.org/drawingml/2006/table">
            <a:tbl>
              <a:tblPr firstRow="1" firstCol="1" bandRow="1"/>
              <a:tblGrid>
                <a:gridCol w="695739">
                  <a:extLst>
                    <a:ext uri="{9D8B030D-6E8A-4147-A177-3AD203B41FA5}">
                      <a16:colId xmlns:a16="http://schemas.microsoft.com/office/drawing/2014/main" xmlns="" val="1847558142"/>
                    </a:ext>
                  </a:extLst>
                </a:gridCol>
                <a:gridCol w="8627165">
                  <a:extLst>
                    <a:ext uri="{9D8B030D-6E8A-4147-A177-3AD203B41FA5}">
                      <a16:colId xmlns:a16="http://schemas.microsoft.com/office/drawing/2014/main" xmlns="" val="1916250489"/>
                    </a:ext>
                  </a:extLst>
                </a:gridCol>
              </a:tblGrid>
              <a:tr h="3740221">
                <a:tc>
                  <a:txBody>
                    <a:bodyPr/>
                    <a:lstStyle/>
                    <a:p>
                      <a:pPr marL="0" marR="0">
                        <a:lnSpc>
                          <a:spcPct val="107000"/>
                        </a:lnSpc>
                        <a:spcBef>
                          <a:spcPts val="0"/>
                        </a:spcBef>
                        <a:spcAft>
                          <a:spcPts val="0"/>
                        </a:spcAft>
                      </a:pPr>
                      <a:r>
                        <a:rPr lang="en-ZA" sz="1600" b="1" dirty="0">
                          <a:effectLst/>
                          <a:latin typeface="Arial" panose="020B0604020202020204" pitchFamily="34" charset="0"/>
                          <a:ea typeface="Times New Roman" panose="02020603050405020304" pitchFamily="18" charset="0"/>
                          <a:cs typeface="Times New Roman" panose="02020603050405020304" pitchFamily="18" charset="0"/>
                        </a:rPr>
                        <a:t>1.1.4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just">
                        <a:lnSpc>
                          <a:spcPct val="107000"/>
                        </a:lnSpc>
                        <a:spcBef>
                          <a:spcPts val="0"/>
                        </a:spcBef>
                        <a:spcAft>
                          <a:spcPts val="0"/>
                        </a:spcAft>
                      </a:pPr>
                      <a:r>
                        <a:rPr lang="en-GB" sz="2000" b="1" dirty="0">
                          <a:effectLst/>
                          <a:latin typeface="Arial" panose="020B0604020202020204" pitchFamily="34" charset="0"/>
                          <a:ea typeface="Calibri" panose="020F0502020204030204" pitchFamily="34" charset="0"/>
                          <a:cs typeface="Times New Roman" panose="02020603050405020304" pitchFamily="18" charset="0"/>
                        </a:rPr>
                        <a:t>Refer to information E.  Explain TWO internal control measures the business should implement to prevent such incidents in the future.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b="1" dirty="0" err="1">
                          <a:effectLst/>
                          <a:latin typeface="Wingdings" panose="05000000000000000000" pitchFamily="2" charset="2"/>
                          <a:ea typeface="Times New Roman" panose="02020603050405020304" pitchFamily="18" charset="0"/>
                          <a:cs typeface="Arial" panose="020B0604020202020204" pitchFamily="34" charset="0"/>
                        </a:rPr>
                        <a:t>üü</a:t>
                      </a:r>
                      <a:r>
                        <a:rPr lang="en-ZA" sz="2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ZA" sz="2000" b="1" dirty="0" err="1">
                          <a:effectLst/>
                          <a:latin typeface="Wingdings" panose="05000000000000000000" pitchFamily="2" charset="2"/>
                          <a:ea typeface="Times New Roman" panose="02020603050405020304" pitchFamily="18" charset="0"/>
                          <a:cs typeface="Arial" panose="020B0604020202020204" pitchFamily="34" charset="0"/>
                        </a:rPr>
                        <a:t>üü</a:t>
                      </a:r>
                      <a:r>
                        <a:rPr lang="en-ZA" sz="2000" b="1" dirty="0">
                          <a:effectLst/>
                          <a:latin typeface="Arial" panose="020B0604020202020204" pitchFamily="34" charset="0"/>
                          <a:ea typeface="Times New Roman" panose="02020603050405020304" pitchFamily="18" charset="0"/>
                          <a:cs typeface="Times New Roman" panose="02020603050405020304" pitchFamily="18" charset="0"/>
                        </a:rPr>
                        <a:t>                  Award part marks for partial answers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Let the bank/cash in transit company collect the money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Use a drop box safe that only the bank can open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Keep money hidden/out of sight.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ZA"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56514425"/>
                  </a:ext>
                </a:extLst>
              </a:tr>
            </a:tbl>
          </a:graphicData>
        </a:graphic>
      </p:graphicFrame>
    </p:spTree>
    <p:extLst>
      <p:ext uri="{BB962C8B-B14F-4D97-AF65-F5344CB8AC3E}">
        <p14:creationId xmlns:p14="http://schemas.microsoft.com/office/powerpoint/2010/main" val="2883942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AC897E-E6C8-433B-9BEB-101112338037}"/>
              </a:ext>
            </a:extLst>
          </p:cNvPr>
          <p:cNvSpPr>
            <a:spLocks noGrp="1"/>
          </p:cNvSpPr>
          <p:nvPr>
            <p:ph type="title"/>
          </p:nvPr>
        </p:nvSpPr>
        <p:spPr>
          <a:xfrm>
            <a:off x="2231136" y="964692"/>
            <a:ext cx="7729728" cy="496360"/>
          </a:xfrm>
        </p:spPr>
        <p:txBody>
          <a:bodyPr>
            <a:normAutofit fontScale="90000"/>
          </a:bodyPr>
          <a:lstStyle/>
          <a:p>
            <a:r>
              <a:rPr lang="en-US" dirty="0"/>
              <a:t>BASIC INFORMATION</a:t>
            </a:r>
          </a:p>
        </p:txBody>
      </p:sp>
      <p:sp>
        <p:nvSpPr>
          <p:cNvPr id="3" name="Content Placeholder 2">
            <a:extLst>
              <a:ext uri="{FF2B5EF4-FFF2-40B4-BE49-F238E27FC236}">
                <a16:creationId xmlns:a16="http://schemas.microsoft.com/office/drawing/2014/main" xmlns="" id="{D5D1FC5B-E9EC-49DF-A21A-8F426C06F53D}"/>
              </a:ext>
            </a:extLst>
          </p:cNvPr>
          <p:cNvSpPr>
            <a:spLocks noGrp="1"/>
          </p:cNvSpPr>
          <p:nvPr>
            <p:ph idx="1"/>
          </p:nvPr>
        </p:nvSpPr>
        <p:spPr>
          <a:xfrm>
            <a:off x="2231136" y="1552575"/>
            <a:ext cx="8855964" cy="4981575"/>
          </a:xfrm>
        </p:spPr>
        <p:txBody>
          <a:bodyPr>
            <a:normAutofit fontScale="85000" lnSpcReduction="20000"/>
          </a:bodyPr>
          <a:lstStyle/>
          <a:p>
            <a:pPr marL="0" marR="0" algn="just">
              <a:lnSpc>
                <a:spcPct val="115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The topic Bank Reconciliation falls under </a:t>
            </a:r>
            <a:r>
              <a:rPr lang="en-US" b="1" dirty="0">
                <a:latin typeface="Arial" panose="020B0604020202020204" pitchFamily="34" charset="0"/>
                <a:ea typeface="Calibri" panose="020F0502020204030204" pitchFamily="34" charset="0"/>
                <a:cs typeface="Times New Roman" panose="02020603050405020304" pitchFamily="18" charset="0"/>
              </a:rPr>
              <a:t>Discipline 2</a:t>
            </a: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a:solidFill>
                  <a:srgbClr val="0070C0"/>
                </a:solidFill>
                <a:latin typeface="Arial" panose="020B0604020202020204" pitchFamily="34" charset="0"/>
                <a:ea typeface="Calibri" panose="020F0502020204030204" pitchFamily="34" charset="0"/>
                <a:cs typeface="Times New Roman" panose="02020603050405020304" pitchFamily="18" charset="0"/>
              </a:rPr>
              <a:t>Forecasting, Internal controls and Auditing) </a:t>
            </a:r>
            <a:r>
              <a:rPr lang="en-US" dirty="0">
                <a:latin typeface="Arial" panose="020B0604020202020204" pitchFamily="34" charset="0"/>
                <a:ea typeface="Calibri" panose="020F0502020204030204" pitchFamily="34" charset="0"/>
                <a:cs typeface="Times New Roman" panose="02020603050405020304" pitchFamily="18" charset="0"/>
              </a:rPr>
              <a:t>and will be assessed in Paper 2 in the Mid-year and Final examinations.</a:t>
            </a:r>
          </a:p>
          <a:p>
            <a:pPr marL="0" marR="0" algn="just">
              <a:lnSpc>
                <a:spcPct val="115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2 weeks allocated for Reconciliations in the ATP </a:t>
            </a:r>
          </a:p>
          <a:p>
            <a:pPr marL="0" marR="0" indent="0" algn="just">
              <a:lnSpc>
                <a:spcPct val="115000"/>
              </a:lnSpc>
              <a:spcBef>
                <a:spcPts val="0"/>
              </a:spcBef>
              <a:spcAft>
                <a:spcPts val="0"/>
              </a:spcAft>
              <a:buNone/>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dirty="0">
                <a:solidFill>
                  <a:srgbClr val="FF0000"/>
                </a:solidFill>
                <a:latin typeface="Arial" panose="020B0604020202020204" pitchFamily="34" charset="0"/>
                <a:ea typeface="Calibri" panose="020F0502020204030204" pitchFamily="34" charset="0"/>
                <a:cs typeface="Times New Roman" panose="02020603050405020304" pitchFamily="18" charset="0"/>
              </a:rPr>
              <a:t>Extract from Diagnostic Report </a:t>
            </a:r>
          </a:p>
          <a:p>
            <a:pPr marL="0" marR="0" indent="0" algn="just">
              <a:lnSpc>
                <a:spcPct val="115000"/>
              </a:lnSpc>
              <a:spcBef>
                <a:spcPts val="0"/>
              </a:spcBef>
              <a:spcAft>
                <a:spcPts val="0"/>
              </a:spcAft>
              <a:buNone/>
            </a:pPr>
            <a:r>
              <a:rPr lang="en-US" sz="1700" dirty="0">
                <a:latin typeface="Arial" panose="020B0604020202020204" pitchFamily="34" charset="0"/>
                <a:ea typeface="Calibri" panose="020F0502020204030204" pitchFamily="34" charset="0"/>
                <a:cs typeface="Times New Roman" panose="02020603050405020304" pitchFamily="18" charset="0"/>
              </a:rPr>
              <a:t>2019</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000000"/>
                </a:solidFill>
                <a:latin typeface="Arial" panose="020B0604020202020204" pitchFamily="34" charset="0"/>
              </a:rPr>
              <a:t>This topic is generally pitched as an easy to medium question, but the process of completing the reconciliation remains a problem for many candidates. This is a concern, as the basic application relevant to this topic is covered in Grade 11 and this topic appeared in different ways in many past examination papers.</a:t>
            </a:r>
          </a:p>
          <a:p>
            <a:pPr marL="0" indent="0">
              <a:buNone/>
            </a:pPr>
            <a:r>
              <a:rPr lang="en-US" dirty="0">
                <a:solidFill>
                  <a:srgbClr val="FF0000"/>
                </a:solidFill>
                <a:latin typeface="Arial" panose="020B0604020202020204" pitchFamily="34" charset="0"/>
              </a:rPr>
              <a:t>EXTRACT CHIEF MARKERS’ REPORT </a:t>
            </a:r>
          </a:p>
          <a:p>
            <a:pPr marL="0" indent="0">
              <a:buNone/>
            </a:pPr>
            <a:r>
              <a:rPr lang="en-US" dirty="0">
                <a:solidFill>
                  <a:srgbClr val="FF0000"/>
                </a:solidFill>
                <a:latin typeface="Arial" panose="020B0604020202020204" pitchFamily="34" charset="0"/>
              </a:rPr>
              <a:t>       2017</a:t>
            </a:r>
          </a:p>
          <a:p>
            <a:r>
              <a:rPr lang="en-US" dirty="0">
                <a:latin typeface="Arial" panose="020B0604020202020204" pitchFamily="34" charset="0"/>
                <a:ea typeface="Times New Roman" panose="02020603050405020304" pitchFamily="18" charset="0"/>
              </a:rPr>
              <a:t>Preparing a bank reconciliation statement forms part of the Grade 11 syllabus. Grade 12 candidates are expected to analyze and interpret the information presented. Examiners are presenting information in </a:t>
            </a:r>
            <a:r>
              <a:rPr lang="en-US" b="1" dirty="0">
                <a:solidFill>
                  <a:srgbClr val="C00000"/>
                </a:solidFill>
                <a:latin typeface="Arial" panose="020B0604020202020204" pitchFamily="34" charset="0"/>
                <a:ea typeface="Times New Roman" panose="02020603050405020304" pitchFamily="18" charset="0"/>
              </a:rPr>
              <a:t>different ways in order to be less predictable</a:t>
            </a:r>
            <a:r>
              <a:rPr lang="en-US" dirty="0">
                <a:latin typeface="Arial" panose="020B0604020202020204" pitchFamily="34" charset="0"/>
                <a:ea typeface="Times New Roman" panose="02020603050405020304" pitchFamily="18" charset="0"/>
              </a:rPr>
              <a:t>. They also introduce </a:t>
            </a:r>
            <a:r>
              <a:rPr lang="en-US" b="1" dirty="0">
                <a:solidFill>
                  <a:srgbClr val="C00000"/>
                </a:solidFill>
                <a:latin typeface="Arial" panose="020B0604020202020204" pitchFamily="34" charset="0"/>
                <a:ea typeface="Times New Roman" panose="02020603050405020304" pitchFamily="18" charset="0"/>
              </a:rPr>
              <a:t>real-life examples such as EFTs</a:t>
            </a:r>
            <a:r>
              <a:rPr lang="en-US" dirty="0">
                <a:solidFill>
                  <a:srgbClr val="C00000"/>
                </a:solidFill>
                <a:latin typeface="Arial" panose="020B0604020202020204" pitchFamily="34" charset="0"/>
                <a:ea typeface="Times New Roman" panose="02020603050405020304" pitchFamily="18" charset="0"/>
              </a:rPr>
              <a:t> </a:t>
            </a:r>
            <a:r>
              <a:rPr lang="en-US" dirty="0">
                <a:latin typeface="Arial" panose="020B0604020202020204" pitchFamily="34" charset="0"/>
                <a:ea typeface="Times New Roman" panose="02020603050405020304" pitchFamily="18" charset="0"/>
              </a:rPr>
              <a:t>and internet banking, but educators tend to present information in the </a:t>
            </a:r>
            <a:r>
              <a:rPr lang="en-US" b="1" dirty="0">
                <a:solidFill>
                  <a:srgbClr val="C00000"/>
                </a:solidFill>
                <a:latin typeface="Arial" panose="020B0604020202020204" pitchFamily="34" charset="0"/>
                <a:ea typeface="Times New Roman" panose="02020603050405020304" pitchFamily="18" charset="0"/>
              </a:rPr>
              <a:t>stereotypical formats found in textbooks</a:t>
            </a:r>
            <a:r>
              <a:rPr lang="en-US" dirty="0">
                <a:latin typeface="Arial" panose="020B0604020202020204" pitchFamily="34" charset="0"/>
                <a:ea typeface="Times New Roman" panose="02020603050405020304" pitchFamily="18" charset="0"/>
              </a:rPr>
              <a:t>. Educators do not introduce learners to the </a:t>
            </a:r>
            <a:r>
              <a:rPr lang="en-US" b="1" dirty="0">
                <a:solidFill>
                  <a:srgbClr val="C00000"/>
                </a:solidFill>
                <a:latin typeface="Arial" panose="020B0604020202020204" pitchFamily="34" charset="0"/>
                <a:ea typeface="Times New Roman" panose="02020603050405020304" pitchFamily="18" charset="0"/>
              </a:rPr>
              <a:t>current changes and trends</a:t>
            </a:r>
            <a:r>
              <a:rPr lang="en-US" dirty="0">
                <a:solidFill>
                  <a:srgbClr val="C00000"/>
                </a:solidFill>
                <a:latin typeface="Arial" panose="020B0604020202020204" pitchFamily="34" charset="0"/>
                <a:ea typeface="Times New Roman" panose="02020603050405020304" pitchFamily="18" charset="0"/>
              </a:rPr>
              <a:t> </a:t>
            </a:r>
            <a:r>
              <a:rPr lang="en-US" dirty="0">
                <a:latin typeface="Arial" panose="020B0604020202020204" pitchFamily="34" charset="0"/>
                <a:ea typeface="Times New Roman" panose="02020603050405020304" pitchFamily="18" charset="0"/>
              </a:rPr>
              <a:t>in the real world.</a:t>
            </a:r>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 </a:t>
            </a:r>
            <a:endParaRPr lang="en-US" dirty="0"/>
          </a:p>
        </p:txBody>
      </p:sp>
    </p:spTree>
    <p:extLst>
      <p:ext uri="{BB962C8B-B14F-4D97-AF65-F5344CB8AC3E}">
        <p14:creationId xmlns:p14="http://schemas.microsoft.com/office/powerpoint/2010/main" val="7248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EFEDA9-8F63-4662-B44E-9172658F4A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4A668F4-D97C-4151-BBA7-B0BCBD7EECB4}"/>
              </a:ext>
            </a:extLst>
          </p:cNvPr>
          <p:cNvSpPr>
            <a:spLocks noGrp="1"/>
          </p:cNvSpPr>
          <p:nvPr>
            <p:ph idx="1"/>
          </p:nvPr>
        </p:nvSpPr>
        <p:spPr>
          <a:xfrm>
            <a:off x="2231136" y="1401418"/>
            <a:ext cx="7729728" cy="4338610"/>
          </a:xfrm>
        </p:spPr>
        <p:txBody>
          <a:bodyPr>
            <a:normAutofit/>
          </a:bodyPr>
          <a:lstStyle/>
          <a:p>
            <a:endParaRPr lang="en-US" dirty="0"/>
          </a:p>
          <a:p>
            <a:endParaRPr lang="en-US" dirty="0"/>
          </a:p>
          <a:p>
            <a:r>
              <a:rPr lang="en-US" sz="4000" dirty="0"/>
              <a:t>       END</a:t>
            </a:r>
          </a:p>
        </p:txBody>
      </p:sp>
    </p:spTree>
    <p:extLst>
      <p:ext uri="{BB962C8B-B14F-4D97-AF65-F5344CB8AC3E}">
        <p14:creationId xmlns:p14="http://schemas.microsoft.com/office/powerpoint/2010/main" val="365817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100" y="484400"/>
            <a:ext cx="7729728" cy="670144"/>
          </a:xfrm>
        </p:spPr>
        <p:txBody>
          <a:bodyPr>
            <a:normAutofit fontScale="90000"/>
          </a:bodyPr>
          <a:lstStyle/>
          <a:p>
            <a:r>
              <a:rPr lang="en-US" dirty="0"/>
              <a:t> expected outcomes</a:t>
            </a:r>
          </a:p>
        </p:txBody>
      </p:sp>
      <p:sp>
        <p:nvSpPr>
          <p:cNvPr id="5" name="Rectangle 4"/>
          <p:cNvSpPr/>
          <p:nvPr/>
        </p:nvSpPr>
        <p:spPr>
          <a:xfrm>
            <a:off x="2503056" y="3504340"/>
            <a:ext cx="9051635" cy="2031325"/>
          </a:xfrm>
          <a:prstGeom prst="rect">
            <a:avLst/>
          </a:prstGeom>
          <a:ln>
            <a:solidFill>
              <a:srgbClr val="002060"/>
            </a:solidFill>
          </a:ln>
        </p:spPr>
        <p:txBody>
          <a:bodyPr wrap="square">
            <a:spAutoFit/>
          </a:bodyPr>
          <a:lstStyle/>
          <a:p>
            <a:r>
              <a:rPr lang="en-US" b="1" dirty="0">
                <a:ea typeface="Calibri" panose="020F0502020204030204" pitchFamily="34" charset="0"/>
              </a:rPr>
              <a:t>EXPECTATIONS:</a:t>
            </a:r>
          </a:p>
          <a:p>
            <a:endParaRPr lang="en-US" sz="800" dirty="0">
              <a:latin typeface="Arial" panose="020B0604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a typeface="Calibri" panose="020F0502020204030204" pitchFamily="34" charset="0"/>
              </a:rPr>
              <a:t>Clear understanding of </a:t>
            </a:r>
            <a:r>
              <a:rPr lang="en-US" sz="2000" dirty="0">
                <a:solidFill>
                  <a:srgbClr val="0070C0"/>
                </a:solidFill>
                <a:ea typeface="Calibri" panose="020F0502020204030204" pitchFamily="34" charset="0"/>
              </a:rPr>
              <a:t>concepts and principles </a:t>
            </a:r>
            <a:r>
              <a:rPr lang="en-US" sz="2000" dirty="0">
                <a:ea typeface="Calibri" panose="020F0502020204030204" pitchFamily="34" charset="0"/>
              </a:rPr>
              <a:t>relating to bank reconciliation.</a:t>
            </a:r>
          </a:p>
          <a:p>
            <a:pPr marL="342900" marR="0" lvl="0" indent="-342900">
              <a:spcBef>
                <a:spcPts val="0"/>
              </a:spcBef>
              <a:spcAft>
                <a:spcPts val="0"/>
              </a:spcAft>
              <a:buFont typeface="Symbol" panose="05050102010706020507" pitchFamily="18" charset="2"/>
              <a:buChar char=""/>
            </a:pPr>
            <a:r>
              <a:rPr lang="en-US" sz="2000" dirty="0">
                <a:solidFill>
                  <a:srgbClr val="0070C0"/>
                </a:solidFill>
                <a:ea typeface="Calibri" panose="020F0502020204030204" pitchFamily="34" charset="0"/>
              </a:rPr>
              <a:t>Identify errors and omissions </a:t>
            </a:r>
            <a:r>
              <a:rPr lang="en-US" sz="2000" dirty="0">
                <a:ea typeface="Calibri" panose="020F0502020204030204" pitchFamily="34" charset="0"/>
              </a:rPr>
              <a:t>and take the appropriate actions to deal with them. </a:t>
            </a:r>
          </a:p>
          <a:p>
            <a:pPr marL="342900" marR="0" lvl="0" indent="-342900">
              <a:spcBef>
                <a:spcPts val="0"/>
              </a:spcBef>
              <a:spcAft>
                <a:spcPts val="0"/>
              </a:spcAft>
              <a:buFont typeface="Symbol" panose="05050102010706020507" pitchFamily="18" charset="2"/>
              <a:buChar char=""/>
            </a:pPr>
            <a:r>
              <a:rPr lang="en-US" sz="2000" dirty="0">
                <a:ea typeface="Calibri" panose="020F0502020204030204" pitchFamily="34" charset="0"/>
              </a:rPr>
              <a:t>Draw up Bank </a:t>
            </a:r>
            <a:r>
              <a:rPr lang="en-US" sz="2000" dirty="0">
                <a:solidFill>
                  <a:srgbClr val="0070C0"/>
                </a:solidFill>
                <a:ea typeface="Calibri" panose="020F0502020204030204" pitchFamily="34" charset="0"/>
              </a:rPr>
              <a:t>Reconciliation Statement</a:t>
            </a:r>
          </a:p>
          <a:p>
            <a:pPr marL="342900" marR="0" lvl="0" indent="-342900">
              <a:spcBef>
                <a:spcPts val="0"/>
              </a:spcBef>
              <a:spcAft>
                <a:spcPts val="0"/>
              </a:spcAft>
              <a:buFont typeface="Symbol" panose="05050102010706020507" pitchFamily="18" charset="2"/>
              <a:buChar char=""/>
            </a:pPr>
            <a:r>
              <a:rPr lang="en-US" sz="2000" dirty="0">
                <a:ea typeface="Calibri" panose="020F0502020204030204" pitchFamily="34" charset="0"/>
              </a:rPr>
              <a:t>Integrate </a:t>
            </a:r>
            <a:r>
              <a:rPr lang="en-US" sz="2000" dirty="0">
                <a:solidFill>
                  <a:srgbClr val="0070C0"/>
                </a:solidFill>
                <a:ea typeface="Calibri" panose="020F0502020204030204" pitchFamily="34" charset="0"/>
              </a:rPr>
              <a:t>internal control process and ethics </a:t>
            </a:r>
            <a:r>
              <a:rPr lang="en-US" sz="2000" dirty="0">
                <a:ea typeface="Calibri" panose="020F0502020204030204" pitchFamily="34" charset="0"/>
              </a:rPr>
              <a:t>where relevant. </a:t>
            </a:r>
          </a:p>
          <a:p>
            <a:pPr marL="342900" marR="0" lvl="0" indent="-342900">
              <a:spcBef>
                <a:spcPts val="0"/>
              </a:spcBef>
              <a:spcAft>
                <a:spcPts val="0"/>
              </a:spcAft>
              <a:buFont typeface="Symbol" panose="05050102010706020507" pitchFamily="18" charset="2"/>
              <a:buChar char=""/>
            </a:pPr>
            <a:r>
              <a:rPr lang="en-US" sz="2000" dirty="0">
                <a:ea typeface="Calibri" panose="020F0502020204030204" pitchFamily="34" charset="0"/>
              </a:rPr>
              <a:t>Provide practical examples from real-life situations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7838" y="1643545"/>
            <a:ext cx="1822018" cy="1580090"/>
          </a:xfrm>
          <a:prstGeom prst="rect">
            <a:avLst/>
          </a:prstGeom>
        </p:spPr>
      </p:pic>
    </p:spTree>
    <p:extLst>
      <p:ext uri="{BB962C8B-B14F-4D97-AF65-F5344CB8AC3E}">
        <p14:creationId xmlns:p14="http://schemas.microsoft.com/office/powerpoint/2010/main" val="338844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427" y="936982"/>
            <a:ext cx="7729728" cy="567968"/>
          </a:xfrm>
        </p:spPr>
        <p:txBody>
          <a:bodyPr>
            <a:normAutofit fontScale="90000"/>
          </a:bodyPr>
          <a:lstStyle/>
          <a:p>
            <a:r>
              <a:rPr lang="en-US" b="1" dirty="0"/>
              <a:t>What is A reconciliation?</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31245" t="19893"/>
          <a:stretch/>
        </p:blipFill>
        <p:spPr>
          <a:xfrm>
            <a:off x="9400272" y="936982"/>
            <a:ext cx="1870836" cy="1865746"/>
          </a:xfrm>
        </p:spPr>
      </p:pic>
      <p:pic>
        <p:nvPicPr>
          <p:cNvPr id="5" name="Picture 2" descr="C:\Program Files\Microsoft Office\MEDIA\CAGCAT10\j019538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923635" y="5140037"/>
            <a:ext cx="1560945" cy="1342243"/>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p:cNvSpPr txBox="1">
            <a:spLocks/>
          </p:cNvSpPr>
          <p:nvPr/>
        </p:nvSpPr>
        <p:spPr>
          <a:xfrm>
            <a:off x="2110509" y="1504951"/>
            <a:ext cx="6904182" cy="3524250"/>
          </a:xfrm>
          <a:prstGeom prst="rect">
            <a:avLst/>
          </a:prstGeom>
          <a:ln>
            <a:solidFill>
              <a:srgbClr val="002060"/>
            </a:solidFill>
          </a:ln>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57200" indent="-457200"/>
            <a:r>
              <a:rPr lang="en-US" sz="2400" b="1" dirty="0">
                <a:solidFill>
                  <a:srgbClr val="C00000"/>
                </a:solidFill>
              </a:rPr>
              <a:t>It is an Internal Control measure or process</a:t>
            </a:r>
          </a:p>
          <a:p>
            <a:pPr marL="457200" indent="-457200"/>
            <a:r>
              <a:rPr lang="en-US" sz="2400" b="1" dirty="0">
                <a:solidFill>
                  <a:srgbClr val="C00000"/>
                </a:solidFill>
              </a:rPr>
              <a:t>Involves comparison of books as prepared by different parties (business and bank)</a:t>
            </a:r>
          </a:p>
          <a:p>
            <a:pPr marL="457200" indent="-457200"/>
            <a:r>
              <a:rPr lang="en-US" sz="2400" b="1" dirty="0">
                <a:solidFill>
                  <a:srgbClr val="C00000"/>
                </a:solidFill>
              </a:rPr>
              <a:t>Internal records (books prepared by the business) </a:t>
            </a:r>
          </a:p>
          <a:p>
            <a:pPr marL="457200" indent="-457200"/>
            <a:r>
              <a:rPr lang="en-US" sz="2400" b="1" dirty="0">
                <a:solidFill>
                  <a:srgbClr val="C00000"/>
                </a:solidFill>
              </a:rPr>
              <a:t>External information source (Bank Statement)</a:t>
            </a:r>
          </a:p>
          <a:p>
            <a:pPr marL="457200" indent="-457200"/>
            <a:r>
              <a:rPr lang="en-US" sz="2400" b="1" dirty="0">
                <a:solidFill>
                  <a:srgbClr val="C00000"/>
                </a:solidFill>
              </a:rPr>
              <a:t>Noting and rectifying differences </a:t>
            </a:r>
          </a:p>
        </p:txBody>
      </p:sp>
      <p:sp>
        <p:nvSpPr>
          <p:cNvPr id="7" name="TextBox 6"/>
          <p:cNvSpPr txBox="1"/>
          <p:nvPr/>
        </p:nvSpPr>
        <p:spPr>
          <a:xfrm>
            <a:off x="7448550" y="5128812"/>
            <a:ext cx="3822558" cy="707886"/>
          </a:xfrm>
          <a:prstGeom prst="rect">
            <a:avLst/>
          </a:prstGeom>
          <a:noFill/>
          <a:ln>
            <a:solidFill>
              <a:schemeClr val="tx1">
                <a:lumMod val="85000"/>
                <a:lumOff val="15000"/>
              </a:schemeClr>
            </a:solidFill>
          </a:ln>
        </p:spPr>
        <p:txBody>
          <a:bodyPr wrap="square" rtlCol="0">
            <a:spAutoFit/>
          </a:bodyPr>
          <a:lstStyle/>
          <a:p>
            <a:r>
              <a:rPr lang="en-US" sz="2000" b="1" dirty="0">
                <a:solidFill>
                  <a:srgbClr val="0070C0"/>
                </a:solidFill>
              </a:rPr>
              <a:t>ERRORS, OMISSIONS, CALCULATIONS</a:t>
            </a:r>
            <a:r>
              <a:rPr lang="en-US" dirty="0"/>
              <a:t>, </a:t>
            </a:r>
          </a:p>
        </p:txBody>
      </p:sp>
      <p:sp>
        <p:nvSpPr>
          <p:cNvPr id="8" name="TextBox 7"/>
          <p:cNvSpPr txBox="1"/>
          <p:nvPr/>
        </p:nvSpPr>
        <p:spPr>
          <a:xfrm>
            <a:off x="3635297" y="5798538"/>
            <a:ext cx="4774646" cy="523220"/>
          </a:xfrm>
          <a:prstGeom prst="rect">
            <a:avLst/>
          </a:prstGeom>
          <a:noFill/>
        </p:spPr>
        <p:txBody>
          <a:bodyPr wrap="square" rtlCol="0">
            <a:spAutoFit/>
          </a:bodyPr>
          <a:lstStyle/>
          <a:p>
            <a:r>
              <a:rPr lang="en-US" sz="2800" b="1" dirty="0"/>
              <a:t>Bank </a:t>
            </a:r>
          </a:p>
        </p:txBody>
      </p:sp>
    </p:spTree>
    <p:extLst>
      <p:ext uri="{BB962C8B-B14F-4D97-AF65-F5344CB8AC3E}">
        <p14:creationId xmlns:p14="http://schemas.microsoft.com/office/powerpoint/2010/main" val="390922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372" y="731937"/>
            <a:ext cx="5471991" cy="688617"/>
          </a:xfrm>
        </p:spPr>
        <p:txBody>
          <a:bodyPr>
            <a:normAutofit fontScale="90000"/>
          </a:bodyPr>
          <a:lstStyle/>
          <a:p>
            <a:r>
              <a:rPr lang="en-US" b="1" dirty="0">
                <a:solidFill>
                  <a:srgbClr val="FF0000"/>
                </a:solidFill>
              </a:rPr>
              <a:t>PRIOR KNOWLEDGE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3336" y="3683048"/>
            <a:ext cx="2373746" cy="2120467"/>
          </a:xfrm>
        </p:spPr>
      </p:pic>
      <p:sp>
        <p:nvSpPr>
          <p:cNvPr id="5" name="TextBox 4"/>
          <p:cNvSpPr txBox="1"/>
          <p:nvPr/>
        </p:nvSpPr>
        <p:spPr>
          <a:xfrm>
            <a:off x="888053" y="1766971"/>
            <a:ext cx="4284312" cy="1200329"/>
          </a:xfrm>
          <a:prstGeom prst="rect">
            <a:avLst/>
          </a:prstGeom>
          <a:noFill/>
          <a:ln>
            <a:solidFill>
              <a:schemeClr val="accent3"/>
            </a:solidFill>
          </a:ln>
        </p:spPr>
        <p:txBody>
          <a:bodyPr wrap="square" rtlCol="0">
            <a:spAutoFit/>
          </a:bodyPr>
          <a:lstStyle/>
          <a:p>
            <a:pPr marL="457200" indent="-457200">
              <a:buFont typeface="Arial" panose="020B0604020202020204" pitchFamily="34" charset="0"/>
              <a:buChar char="•"/>
            </a:pPr>
            <a:r>
              <a:rPr lang="en-US" sz="2400" b="1" dirty="0">
                <a:solidFill>
                  <a:srgbClr val="C00000"/>
                </a:solidFill>
              </a:rPr>
              <a:t>The Accounting Cycle</a:t>
            </a:r>
          </a:p>
          <a:p>
            <a:pPr marL="457200" indent="-457200">
              <a:buFont typeface="Arial" panose="020B0604020202020204" pitchFamily="34" charset="0"/>
              <a:buChar char="•"/>
            </a:pPr>
            <a:r>
              <a:rPr lang="en-US" sz="2400" b="1" dirty="0">
                <a:solidFill>
                  <a:srgbClr val="0070C0"/>
                </a:solidFill>
              </a:rPr>
              <a:t>Cash transactions </a:t>
            </a:r>
          </a:p>
          <a:p>
            <a:pPr marL="457200" indent="-457200">
              <a:buFont typeface="Arial" panose="020B0604020202020204" pitchFamily="34" charset="0"/>
              <a:buChar char="•"/>
            </a:pPr>
            <a:r>
              <a:rPr lang="en-US" sz="2400" b="1" dirty="0">
                <a:solidFill>
                  <a:srgbClr val="00B050"/>
                </a:solidFill>
              </a:rPr>
              <a:t>The Accounting Equation</a:t>
            </a:r>
          </a:p>
        </p:txBody>
      </p:sp>
      <p:grpSp>
        <p:nvGrpSpPr>
          <p:cNvPr id="10" name="Group 9"/>
          <p:cNvGrpSpPr/>
          <p:nvPr/>
        </p:nvGrpSpPr>
        <p:grpSpPr>
          <a:xfrm>
            <a:off x="5763977" y="591229"/>
            <a:ext cx="5841447" cy="6055247"/>
            <a:chOff x="5810158" y="493423"/>
            <a:chExt cx="5841447" cy="6055247"/>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0158" y="1311565"/>
              <a:ext cx="5717308" cy="4559671"/>
            </a:xfrm>
            <a:prstGeom prst="rect">
              <a:avLst/>
            </a:prstGeom>
          </p:spPr>
        </p:pic>
        <p:sp>
          <p:nvSpPr>
            <p:cNvPr id="6" name="Rounded Rectangular Callout 5"/>
            <p:cNvSpPr/>
            <p:nvPr/>
          </p:nvSpPr>
          <p:spPr>
            <a:xfrm>
              <a:off x="6733309" y="493423"/>
              <a:ext cx="2724727" cy="738909"/>
            </a:xfrm>
            <a:prstGeom prst="wedgeRoundRectCallout">
              <a:avLst>
                <a:gd name="adj1" fmla="val -4439"/>
                <a:gd name="adj2" fmla="val 121250"/>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RECEIPTS, CHEQUE COUNTERFOIL, </a:t>
              </a:r>
            </a:p>
            <a:p>
              <a:pPr algn="ctr"/>
              <a:r>
                <a:rPr lang="en-US" sz="1600" dirty="0">
                  <a:solidFill>
                    <a:schemeClr val="tx1"/>
                  </a:solidFill>
                </a:rPr>
                <a:t>BANK STATEMENTS, </a:t>
              </a:r>
            </a:p>
          </p:txBody>
        </p:sp>
        <p:sp>
          <p:nvSpPr>
            <p:cNvPr id="8" name="Rounded Rectangular Callout 7"/>
            <p:cNvSpPr/>
            <p:nvPr/>
          </p:nvSpPr>
          <p:spPr>
            <a:xfrm>
              <a:off x="10086594" y="1225661"/>
              <a:ext cx="1440872" cy="479861"/>
            </a:xfrm>
            <a:prstGeom prst="wedgeRoundRectCallout">
              <a:avLst>
                <a:gd name="adj1" fmla="val -29433"/>
                <a:gd name="adj2" fmla="val 155045"/>
                <a:gd name="adj3" fmla="val 16667"/>
              </a:avLst>
            </a:prstGeom>
            <a:solidFill>
              <a:srgbClr val="CEF4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CRJ, CPJ,</a:t>
              </a:r>
            </a:p>
          </p:txBody>
        </p:sp>
        <p:sp>
          <p:nvSpPr>
            <p:cNvPr id="9" name="Rounded Rectangular Callout 8"/>
            <p:cNvSpPr/>
            <p:nvPr/>
          </p:nvSpPr>
          <p:spPr>
            <a:xfrm>
              <a:off x="9217890" y="5900204"/>
              <a:ext cx="2433715" cy="648466"/>
            </a:xfrm>
            <a:prstGeom prst="wedgeRoundRectCallout">
              <a:avLst>
                <a:gd name="adj1" fmla="val 3697"/>
                <a:gd name="adj2" fmla="val -180000"/>
                <a:gd name="adj3" fmla="val 16667"/>
              </a:avLst>
            </a:prstGeom>
            <a:solidFill>
              <a:srgbClr val="BCF7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GENERAL LEDGER</a:t>
              </a:r>
            </a:p>
            <a:p>
              <a:pPr algn="ctr"/>
              <a:endParaRPr lang="en-US" sz="1600" dirty="0">
                <a:solidFill>
                  <a:schemeClr val="tx1"/>
                </a:solidFill>
              </a:endParaRPr>
            </a:p>
          </p:txBody>
        </p:sp>
      </p:grpSp>
    </p:spTree>
    <p:extLst>
      <p:ext uri="{BB962C8B-B14F-4D97-AF65-F5344CB8AC3E}">
        <p14:creationId xmlns:p14="http://schemas.microsoft.com/office/powerpoint/2010/main" val="1134164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772" y="816910"/>
            <a:ext cx="7729728" cy="771744"/>
          </a:xfrm>
        </p:spPr>
        <p:txBody>
          <a:bodyPr/>
          <a:lstStyle/>
          <a:p>
            <a:r>
              <a:rPr lang="en-US" b="1" dirty="0"/>
              <a:t>BANK RECONCILIATION</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2169" y="1940583"/>
            <a:ext cx="2008188" cy="2008188"/>
          </a:xfrm>
          <a:solidFill>
            <a:schemeClr val="accent4"/>
          </a:solidFill>
          <a:ln>
            <a:solidFill>
              <a:schemeClr val="tx2"/>
            </a:solidFill>
          </a:ln>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5016" y="1899227"/>
            <a:ext cx="3521529" cy="2146300"/>
          </a:xfrm>
          <a:prstGeom prst="rect">
            <a:avLst/>
          </a:prstGeom>
          <a:ln>
            <a:solidFill>
              <a:schemeClr val="accent5">
                <a:lumMod val="75000"/>
              </a:schemeClr>
            </a:solidFill>
          </a:ln>
        </p:spPr>
      </p:pic>
      <p:sp>
        <p:nvSpPr>
          <p:cNvPr id="10" name="TextBox 9"/>
          <p:cNvSpPr txBox="1"/>
          <p:nvPr/>
        </p:nvSpPr>
        <p:spPr>
          <a:xfrm>
            <a:off x="1302168" y="4278009"/>
            <a:ext cx="3011213" cy="1631216"/>
          </a:xfrm>
          <a:prstGeom prst="rect">
            <a:avLst/>
          </a:prstGeom>
          <a:solidFill>
            <a:schemeClr val="tx2">
              <a:lumMod val="20000"/>
              <a:lumOff val="80000"/>
            </a:schemeClr>
          </a:solidFill>
          <a:ln>
            <a:solidFill>
              <a:schemeClr val="accent3">
                <a:lumMod val="75000"/>
              </a:schemeClr>
            </a:solidFill>
          </a:ln>
        </p:spPr>
        <p:txBody>
          <a:bodyPr wrap="square" rtlCol="0">
            <a:spAutoFit/>
          </a:bodyPr>
          <a:lstStyle/>
          <a:p>
            <a:pPr algn="ctr"/>
            <a:r>
              <a:rPr lang="en-US" sz="2000" b="1" dirty="0"/>
              <a:t>Business keeps records of all cash transactions</a:t>
            </a:r>
          </a:p>
          <a:p>
            <a:pPr algn="ctr"/>
            <a:r>
              <a:rPr lang="en-US" sz="2000" dirty="0">
                <a:solidFill>
                  <a:srgbClr val="C00000"/>
                </a:solidFill>
              </a:rPr>
              <a:t>CRJ and CPJ</a:t>
            </a:r>
          </a:p>
          <a:p>
            <a:pPr algn="ctr"/>
            <a:r>
              <a:rPr lang="en-US" sz="2000" b="1" dirty="0">
                <a:solidFill>
                  <a:srgbClr val="0070C0"/>
                </a:solidFill>
              </a:rPr>
              <a:t>BANK ACCOUNT</a:t>
            </a:r>
          </a:p>
          <a:p>
            <a:pPr algn="ctr"/>
            <a:r>
              <a:rPr lang="en-US" sz="2000" b="1" dirty="0">
                <a:solidFill>
                  <a:srgbClr val="0070C0"/>
                </a:solidFill>
              </a:rPr>
              <a:t>BRS</a:t>
            </a:r>
          </a:p>
        </p:txBody>
      </p:sp>
      <p:sp>
        <p:nvSpPr>
          <p:cNvPr id="13" name="Right Arrow Callout 12"/>
          <p:cNvSpPr/>
          <p:nvPr/>
        </p:nvSpPr>
        <p:spPr>
          <a:xfrm>
            <a:off x="3653692" y="2171125"/>
            <a:ext cx="3362037" cy="590896"/>
          </a:xfrm>
          <a:prstGeom prst="righ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DEPOSITS CASH </a:t>
            </a:r>
          </a:p>
        </p:txBody>
      </p:sp>
      <p:sp>
        <p:nvSpPr>
          <p:cNvPr id="14" name="Left Arrow Callout 13"/>
          <p:cNvSpPr/>
          <p:nvPr/>
        </p:nvSpPr>
        <p:spPr>
          <a:xfrm>
            <a:off x="3660896" y="3209687"/>
            <a:ext cx="3273581" cy="471055"/>
          </a:xfrm>
          <a:prstGeom prst="leftArrowCallou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STATEMENT</a:t>
            </a:r>
          </a:p>
        </p:txBody>
      </p:sp>
      <p:sp>
        <p:nvSpPr>
          <p:cNvPr id="15" name="TextBox 14"/>
          <p:cNvSpPr txBox="1"/>
          <p:nvPr/>
        </p:nvSpPr>
        <p:spPr>
          <a:xfrm>
            <a:off x="7285016" y="4356100"/>
            <a:ext cx="3521529" cy="1631216"/>
          </a:xfrm>
          <a:prstGeom prst="rect">
            <a:avLst/>
          </a:prstGeom>
          <a:solidFill>
            <a:schemeClr val="tx2">
              <a:lumMod val="20000"/>
              <a:lumOff val="80000"/>
            </a:schemeClr>
          </a:solidFill>
          <a:ln>
            <a:solidFill>
              <a:schemeClr val="accent3">
                <a:lumMod val="75000"/>
              </a:schemeClr>
            </a:solidFill>
          </a:ln>
        </p:spPr>
        <p:txBody>
          <a:bodyPr wrap="square" rtlCol="0">
            <a:spAutoFit/>
          </a:bodyPr>
          <a:lstStyle/>
          <a:p>
            <a:pPr algn="ctr"/>
            <a:r>
              <a:rPr lang="en-US" sz="2000" b="1" dirty="0"/>
              <a:t>Bank keeps record of the business’s transactions </a:t>
            </a:r>
          </a:p>
          <a:p>
            <a:pPr algn="ctr"/>
            <a:r>
              <a:rPr lang="en-US" sz="2000" b="1" dirty="0">
                <a:solidFill>
                  <a:srgbClr val="0070C0"/>
                </a:solidFill>
              </a:rPr>
              <a:t>BANK STATEMENT (reflected in the BS as Dr(-) and Cr(+) entries</a:t>
            </a:r>
          </a:p>
        </p:txBody>
      </p:sp>
    </p:spTree>
    <p:extLst>
      <p:ext uri="{BB962C8B-B14F-4D97-AF65-F5344CB8AC3E}">
        <p14:creationId xmlns:p14="http://schemas.microsoft.com/office/powerpoint/2010/main" val="88540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F367B7-1669-47E7-A45F-3F07C68A27CC}"/>
              </a:ext>
            </a:extLst>
          </p:cNvPr>
          <p:cNvSpPr>
            <a:spLocks noGrp="1"/>
          </p:cNvSpPr>
          <p:nvPr>
            <p:ph type="title"/>
          </p:nvPr>
        </p:nvSpPr>
        <p:spPr>
          <a:xfrm>
            <a:off x="1190625" y="390525"/>
            <a:ext cx="8770239" cy="714375"/>
          </a:xfrm>
        </p:spPr>
        <p:txBody>
          <a:bodyPr>
            <a:normAutofit fontScale="90000"/>
          </a:bodyPr>
          <a:lstStyle/>
          <a:p>
            <a:r>
              <a:rPr lang="en-US" dirty="0"/>
              <a:t>Reconciliation process</a:t>
            </a:r>
          </a:p>
        </p:txBody>
      </p:sp>
      <p:sp>
        <p:nvSpPr>
          <p:cNvPr id="3" name="Content Placeholder 2">
            <a:extLst>
              <a:ext uri="{FF2B5EF4-FFF2-40B4-BE49-F238E27FC236}">
                <a16:creationId xmlns:a16="http://schemas.microsoft.com/office/drawing/2014/main" xmlns="" id="{D7D152B8-BC90-4FFF-A4BE-0BB5864DAAF7}"/>
              </a:ext>
            </a:extLst>
          </p:cNvPr>
          <p:cNvSpPr>
            <a:spLocks noGrp="1"/>
          </p:cNvSpPr>
          <p:nvPr>
            <p:ph idx="1"/>
          </p:nvPr>
        </p:nvSpPr>
        <p:spPr>
          <a:xfrm>
            <a:off x="990600" y="1190625"/>
            <a:ext cx="10420350" cy="5667375"/>
          </a:xfrm>
        </p:spPr>
        <p:txBody>
          <a:bodyPr>
            <a:normAutofit/>
          </a:bodyPr>
          <a:lstStyle/>
          <a:p>
            <a:r>
              <a:rPr lang="en-US" sz="2000" b="1" dirty="0"/>
              <a:t>An entity and its bank conduct, on a daily basis, transactions that concern each other BUT which take place independently of each other.</a:t>
            </a:r>
          </a:p>
          <a:p>
            <a:r>
              <a:rPr lang="en-US" sz="2000" b="1" dirty="0"/>
              <a:t>For example, the entity draws a cheque in </a:t>
            </a:r>
            <a:r>
              <a:rPr lang="en-US" sz="2000" b="1" dirty="0" err="1"/>
              <a:t>favour</a:t>
            </a:r>
            <a:r>
              <a:rPr lang="en-US" sz="2000" b="1" dirty="0"/>
              <a:t> of a supplier (i.e. payee or drawee).</a:t>
            </a:r>
          </a:p>
          <a:p>
            <a:r>
              <a:rPr lang="en-US" sz="2000" b="1" dirty="0"/>
              <a:t>The bank is not aware of this transaction until the supplier (drawee) present a cheque to bank for payment, perhaps days or weeks later.</a:t>
            </a:r>
          </a:p>
          <a:p>
            <a:r>
              <a:rPr lang="en-US" sz="2000" b="1" dirty="0"/>
              <a:t>This passage of time may stretch over to the end of a business month which will result in this cheque being included in the accounting records of the business, but not in the accounting records of the bank</a:t>
            </a:r>
          </a:p>
          <a:p>
            <a:r>
              <a:rPr lang="en-US" sz="2000" b="1" dirty="0"/>
              <a:t>This cheque will be referred to as outstanding cheque in the BRS of the current month and other months until it is presented </a:t>
            </a:r>
            <a:r>
              <a:rPr lang="en-US" sz="2000" b="1"/>
              <a:t>for payment</a:t>
            </a:r>
            <a:endParaRPr lang="en-US" sz="2000" b="1" dirty="0"/>
          </a:p>
          <a:p>
            <a:r>
              <a:rPr lang="en-US" sz="2000" b="1" dirty="0"/>
              <a:t>Cheques are valid for 6 months (cheques older than that are stale cheques)</a:t>
            </a:r>
          </a:p>
          <a:p>
            <a:r>
              <a:rPr lang="en-US" sz="2000" b="1" dirty="0"/>
              <a:t>This may happen in deposits received by the business but not yet taken to bank for deposit</a:t>
            </a:r>
          </a:p>
          <a:p>
            <a:r>
              <a:rPr lang="en-US" sz="2000" b="1" dirty="0"/>
              <a:t>Post dated cheques issued, post dated cheque received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4247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789201"/>
            <a:ext cx="8372209" cy="1188720"/>
          </a:xfrm>
        </p:spPr>
        <p:txBody>
          <a:bodyPr/>
          <a:lstStyle/>
          <a:p>
            <a:r>
              <a:rPr lang="en-US" b="1" dirty="0"/>
              <a:t>Steps in the reconciliation process </a:t>
            </a:r>
          </a:p>
        </p:txBody>
      </p:sp>
      <p:sp>
        <p:nvSpPr>
          <p:cNvPr id="4" name="TextBox 3"/>
          <p:cNvSpPr txBox="1"/>
          <p:nvPr/>
        </p:nvSpPr>
        <p:spPr>
          <a:xfrm>
            <a:off x="701964" y="2401454"/>
            <a:ext cx="7389091" cy="1200329"/>
          </a:xfrm>
          <a:prstGeom prst="rect">
            <a:avLst/>
          </a:prstGeom>
          <a:noFill/>
        </p:spPr>
        <p:txBody>
          <a:bodyPr wrap="square" rtlCol="0">
            <a:spAutoFit/>
          </a:bodyPr>
          <a:lstStyle/>
          <a:p>
            <a:pPr marL="342900" indent="-342900">
              <a:buFont typeface="+mj-lt"/>
              <a:buAutoNum type="arabicPeriod"/>
            </a:pPr>
            <a:r>
              <a:rPr lang="en-US" sz="2400" b="1" dirty="0">
                <a:solidFill>
                  <a:srgbClr val="0070C0"/>
                </a:solidFill>
              </a:rPr>
              <a:t>Compare the information in the </a:t>
            </a:r>
            <a:r>
              <a:rPr lang="en-US" sz="2400" b="1" dirty="0">
                <a:solidFill>
                  <a:srgbClr val="C00000"/>
                </a:solidFill>
              </a:rPr>
              <a:t>Cash Journals and BRS of the previous month </a:t>
            </a:r>
            <a:r>
              <a:rPr lang="en-US" sz="2400" b="1" dirty="0">
                <a:solidFill>
                  <a:srgbClr val="0070C0"/>
                </a:solidFill>
              </a:rPr>
              <a:t>with the </a:t>
            </a:r>
            <a:r>
              <a:rPr lang="en-US" sz="2400" b="1" dirty="0">
                <a:solidFill>
                  <a:srgbClr val="C00000"/>
                </a:solidFill>
              </a:rPr>
              <a:t>Bank Statement (</a:t>
            </a:r>
            <a:r>
              <a:rPr lang="en-US" sz="2400" b="1" dirty="0" err="1">
                <a:solidFill>
                  <a:srgbClr val="C00000"/>
                </a:solidFill>
              </a:rPr>
              <a:t>dr</a:t>
            </a:r>
            <a:r>
              <a:rPr lang="en-US" sz="2400" b="1" dirty="0">
                <a:solidFill>
                  <a:srgbClr val="C00000"/>
                </a:solidFill>
              </a:rPr>
              <a:t> and </a:t>
            </a:r>
            <a:r>
              <a:rPr lang="en-US" sz="2400" b="1" dirty="0" err="1">
                <a:solidFill>
                  <a:srgbClr val="C00000"/>
                </a:solidFill>
              </a:rPr>
              <a:t>cr</a:t>
            </a:r>
            <a:r>
              <a:rPr lang="en-US" sz="2400" b="1" dirty="0">
                <a:solidFill>
                  <a:srgbClr val="C00000"/>
                </a:solidFill>
              </a:rPr>
              <a:t> entries)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327" y="3676011"/>
            <a:ext cx="1006764" cy="1006764"/>
          </a:xfrm>
          <a:prstGeom prst="rect">
            <a:avLst/>
          </a:prstGeom>
        </p:spPr>
      </p:pic>
      <p:sp>
        <p:nvSpPr>
          <p:cNvPr id="7" name="TextBox 6"/>
          <p:cNvSpPr txBox="1"/>
          <p:nvPr/>
        </p:nvSpPr>
        <p:spPr>
          <a:xfrm>
            <a:off x="979055" y="4867563"/>
            <a:ext cx="2569678" cy="369332"/>
          </a:xfrm>
          <a:prstGeom prst="rect">
            <a:avLst/>
          </a:prstGeom>
          <a:noFill/>
        </p:spPr>
        <p:txBody>
          <a:bodyPr wrap="none" rtlCol="0">
            <a:spAutoFit/>
          </a:bodyPr>
          <a:lstStyle/>
          <a:p>
            <a:r>
              <a:rPr lang="en-US" dirty="0"/>
              <a:t>What are we looking for?</a:t>
            </a:r>
          </a:p>
        </p:txBody>
      </p:sp>
      <p:sp>
        <p:nvSpPr>
          <p:cNvPr id="8" name="TextBox 7"/>
          <p:cNvSpPr txBox="1"/>
          <p:nvPr/>
        </p:nvSpPr>
        <p:spPr>
          <a:xfrm>
            <a:off x="4701308" y="3767055"/>
            <a:ext cx="6022110" cy="1938992"/>
          </a:xfrm>
          <a:prstGeom prst="rect">
            <a:avLst/>
          </a:prstGeom>
          <a:solidFill>
            <a:schemeClr val="tx2">
              <a:lumMod val="20000"/>
              <a:lumOff val="80000"/>
            </a:schemeClr>
          </a:solidFill>
          <a:ln>
            <a:solidFill>
              <a:srgbClr val="00B050"/>
            </a:solidFill>
          </a:ln>
        </p:spPr>
        <p:txBody>
          <a:bodyPr wrap="square" rtlCol="0">
            <a:spAutoFit/>
          </a:bodyPr>
          <a:lstStyle/>
          <a:p>
            <a:pPr algn="just"/>
            <a:r>
              <a:rPr lang="en-US" sz="2400" b="1" dirty="0"/>
              <a:t>We will </a:t>
            </a:r>
            <a:r>
              <a:rPr lang="en-US" sz="2400" b="1" dirty="0">
                <a:solidFill>
                  <a:srgbClr val="0070C0"/>
                </a:solidFill>
              </a:rPr>
              <a:t>tick</a:t>
            </a:r>
            <a:r>
              <a:rPr lang="en-US" sz="2400" b="1" dirty="0"/>
              <a:t> the information that appears in </a:t>
            </a:r>
            <a:r>
              <a:rPr lang="en-US" sz="2400" b="1" u="sng" dirty="0"/>
              <a:t>the set of records as prepared by two parties</a:t>
            </a:r>
            <a:r>
              <a:rPr lang="en-US" sz="2400" b="1" dirty="0"/>
              <a:t>, and </a:t>
            </a:r>
            <a:r>
              <a:rPr lang="en-US" sz="2400" b="1" dirty="0">
                <a:solidFill>
                  <a:srgbClr val="C00000"/>
                </a:solidFill>
              </a:rPr>
              <a:t>highlight (circle</a:t>
            </a:r>
            <a:r>
              <a:rPr lang="en-US" sz="2400" b="1" dirty="0"/>
              <a:t>) the information that appears in </a:t>
            </a:r>
            <a:r>
              <a:rPr lang="en-US" sz="2400" b="1" u="sng" dirty="0"/>
              <a:t>only ONE </a:t>
            </a:r>
            <a:r>
              <a:rPr lang="en-US" sz="2400" b="1" dirty="0"/>
              <a:t>set of records. </a:t>
            </a:r>
          </a:p>
        </p:txBody>
      </p:sp>
    </p:spTree>
    <p:extLst>
      <p:ext uri="{BB962C8B-B14F-4D97-AF65-F5344CB8AC3E}">
        <p14:creationId xmlns:p14="http://schemas.microsoft.com/office/powerpoint/2010/main" val="291237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5926" y="923636"/>
            <a:ext cx="10270837" cy="2154436"/>
          </a:xfrm>
          <a:prstGeom prst="rect">
            <a:avLst/>
          </a:prstGeom>
          <a:noFill/>
        </p:spPr>
        <p:txBody>
          <a:bodyPr wrap="square" rtlCol="0">
            <a:spAutoFit/>
          </a:bodyPr>
          <a:lstStyle/>
          <a:p>
            <a:pPr marL="457200" indent="-457200">
              <a:buAutoNum type="arabicPeriod" startAt="2"/>
            </a:pPr>
            <a:r>
              <a:rPr lang="en-US" sz="2400" b="1" dirty="0">
                <a:solidFill>
                  <a:srgbClr val="C00000"/>
                </a:solidFill>
              </a:rPr>
              <a:t>Update</a:t>
            </a:r>
            <a:r>
              <a:rPr lang="en-US" sz="2400" b="1" dirty="0">
                <a:solidFill>
                  <a:srgbClr val="0070C0"/>
                </a:solidFill>
              </a:rPr>
              <a:t> the </a:t>
            </a:r>
            <a:r>
              <a:rPr lang="en-US" sz="2400" b="1" u="sng" dirty="0">
                <a:solidFill>
                  <a:srgbClr val="0070C0"/>
                </a:solidFill>
              </a:rPr>
              <a:t>CRJ and CPJ </a:t>
            </a:r>
            <a:r>
              <a:rPr lang="en-US" sz="2400" b="1" dirty="0">
                <a:solidFill>
                  <a:srgbClr val="0070C0"/>
                </a:solidFill>
              </a:rPr>
              <a:t>with </a:t>
            </a:r>
            <a:r>
              <a:rPr lang="en-US" sz="2400" b="1" u="sng" dirty="0">
                <a:solidFill>
                  <a:srgbClr val="0070C0"/>
                </a:solidFill>
              </a:rPr>
              <a:t>relevant information </a:t>
            </a:r>
          </a:p>
          <a:p>
            <a:r>
              <a:rPr lang="en-US" sz="2400" b="1" dirty="0">
                <a:solidFill>
                  <a:srgbClr val="0070C0"/>
                </a:solidFill>
              </a:rPr>
              <a:t>	on the Bank Statement (supplementary cash journals and the first entry in both journals are the </a:t>
            </a:r>
            <a:r>
              <a:rPr lang="en-US" sz="2400" b="1" dirty="0">
                <a:solidFill>
                  <a:srgbClr val="FF0000"/>
                </a:solidFill>
              </a:rPr>
              <a:t>provisional totals</a:t>
            </a:r>
            <a:r>
              <a:rPr lang="en-US" sz="2400" b="1" dirty="0">
                <a:solidFill>
                  <a:srgbClr val="0070C0"/>
                </a:solidFill>
              </a:rPr>
              <a:t>) </a:t>
            </a:r>
          </a:p>
          <a:p>
            <a:endParaRPr lang="en-US" sz="1400" b="1" dirty="0">
              <a:solidFill>
                <a:srgbClr val="0070C0"/>
              </a:solidFill>
            </a:endParaRPr>
          </a:p>
          <a:p>
            <a:r>
              <a:rPr lang="en-US" sz="2400" b="1" dirty="0">
                <a:solidFill>
                  <a:srgbClr val="0070C0"/>
                </a:solidFill>
              </a:rPr>
              <a:t>3.	</a:t>
            </a:r>
            <a:r>
              <a:rPr lang="en-US" sz="2400" b="1" dirty="0">
                <a:solidFill>
                  <a:srgbClr val="C00000"/>
                </a:solidFill>
              </a:rPr>
              <a:t>Post </a:t>
            </a:r>
            <a:r>
              <a:rPr lang="en-US" sz="2400" b="1" dirty="0">
                <a:solidFill>
                  <a:srgbClr val="0070C0"/>
                </a:solidFill>
              </a:rPr>
              <a:t>the adjusted totals to the </a:t>
            </a:r>
            <a:r>
              <a:rPr lang="en-US" sz="2400" b="1" dirty="0">
                <a:solidFill>
                  <a:srgbClr val="C00000"/>
                </a:solidFill>
              </a:rPr>
              <a:t>Bank Account in the General 	Ledger </a:t>
            </a:r>
            <a:r>
              <a:rPr lang="en-US" sz="2400" b="1" dirty="0">
                <a:solidFill>
                  <a:srgbClr val="0070C0"/>
                </a:solidFill>
              </a:rPr>
              <a:t>to determine the correct balance as per the Bank Account.  </a:t>
            </a:r>
            <a:endParaRPr lang="en-US" sz="2400" b="1" dirty="0">
              <a:solidFill>
                <a:srgbClr val="C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562" y="3142671"/>
            <a:ext cx="1597892" cy="1597892"/>
          </a:xfrm>
          <a:prstGeom prst="rect">
            <a:avLst/>
          </a:prstGeom>
        </p:spPr>
      </p:pic>
      <p:sp>
        <p:nvSpPr>
          <p:cNvPr id="7" name="TextBox 6"/>
          <p:cNvSpPr txBox="1"/>
          <p:nvPr/>
        </p:nvSpPr>
        <p:spPr>
          <a:xfrm>
            <a:off x="4673599" y="4959285"/>
            <a:ext cx="6685548" cy="1692771"/>
          </a:xfrm>
          <a:prstGeom prst="rect">
            <a:avLst/>
          </a:prstGeom>
          <a:noFill/>
          <a:ln>
            <a:solidFill>
              <a:srgbClr val="C00000"/>
            </a:solidFill>
          </a:ln>
        </p:spPr>
        <p:txBody>
          <a:bodyPr wrap="none" rtlCol="0">
            <a:spAutoFit/>
          </a:bodyPr>
          <a:lstStyle/>
          <a:p>
            <a:r>
              <a:rPr lang="en-US" b="1" dirty="0"/>
              <a:t>OUR BOOKS:</a:t>
            </a:r>
          </a:p>
          <a:p>
            <a:pPr marL="285750" indent="-285750">
              <a:buFont typeface="Arial" panose="020B0604020202020204" pitchFamily="34" charset="0"/>
              <a:buChar char="•"/>
            </a:pPr>
            <a:r>
              <a:rPr lang="en-US" dirty="0"/>
              <a:t>The BRS might have </a:t>
            </a:r>
            <a:r>
              <a:rPr lang="en-US" dirty="0">
                <a:solidFill>
                  <a:schemeClr val="accent3">
                    <a:lumMod val="75000"/>
                  </a:schemeClr>
                </a:solidFill>
              </a:rPr>
              <a:t>amounts</a:t>
            </a:r>
            <a:r>
              <a:rPr lang="en-US" dirty="0"/>
              <a:t> NOT appearing on the statement </a:t>
            </a:r>
          </a:p>
          <a:p>
            <a:endParaRPr lang="en-US" sz="800" b="1" dirty="0"/>
          </a:p>
          <a:p>
            <a:pPr marL="285750" indent="-285750">
              <a:buFont typeface="Arial" panose="020B0604020202020204" pitchFamily="34" charset="0"/>
              <a:buChar char="•"/>
            </a:pPr>
            <a:r>
              <a:rPr lang="en-US" sz="2000" dirty="0"/>
              <a:t>The CRJ might have </a:t>
            </a:r>
            <a:r>
              <a:rPr lang="en-US" sz="2000" dirty="0">
                <a:solidFill>
                  <a:schemeClr val="accent3">
                    <a:lumMod val="75000"/>
                  </a:schemeClr>
                </a:solidFill>
              </a:rPr>
              <a:t>deposits</a:t>
            </a:r>
            <a:r>
              <a:rPr lang="en-US" sz="2000" dirty="0"/>
              <a:t> NOT on the statement</a:t>
            </a:r>
          </a:p>
          <a:p>
            <a:pPr marL="285750" indent="-285750">
              <a:buFont typeface="Arial" panose="020B0604020202020204" pitchFamily="34" charset="0"/>
              <a:buChar char="•"/>
            </a:pPr>
            <a:r>
              <a:rPr lang="en-US" sz="2000" dirty="0"/>
              <a:t>The CPJ will indicate </a:t>
            </a:r>
            <a:r>
              <a:rPr lang="en-US" sz="2000" dirty="0">
                <a:solidFill>
                  <a:schemeClr val="accent3">
                    <a:lumMod val="75000"/>
                  </a:schemeClr>
                </a:solidFill>
              </a:rPr>
              <a:t>cheques</a:t>
            </a:r>
            <a:r>
              <a:rPr lang="en-US" sz="2000" dirty="0"/>
              <a:t> NOT presented for payment. </a:t>
            </a:r>
          </a:p>
          <a:p>
            <a:r>
              <a:rPr lang="en-US" sz="2000" dirty="0"/>
              <a:t> </a:t>
            </a:r>
          </a:p>
        </p:txBody>
      </p:sp>
      <p:sp>
        <p:nvSpPr>
          <p:cNvPr id="8" name="TextBox 7"/>
          <p:cNvSpPr txBox="1"/>
          <p:nvPr/>
        </p:nvSpPr>
        <p:spPr>
          <a:xfrm>
            <a:off x="1422400" y="3020293"/>
            <a:ext cx="2752357" cy="2492990"/>
          </a:xfrm>
          <a:prstGeom prst="rect">
            <a:avLst/>
          </a:prstGeom>
          <a:noFill/>
          <a:ln>
            <a:solidFill>
              <a:srgbClr val="C00000"/>
            </a:solidFill>
          </a:ln>
        </p:spPr>
        <p:txBody>
          <a:bodyPr wrap="none" rtlCol="0">
            <a:spAutoFit/>
          </a:bodyPr>
          <a:lstStyle/>
          <a:p>
            <a:r>
              <a:rPr lang="en-US" b="1" dirty="0"/>
              <a:t>THE STATEMENT:</a:t>
            </a:r>
          </a:p>
          <a:p>
            <a:endParaRPr lang="en-US" sz="1200" b="1" dirty="0"/>
          </a:p>
          <a:p>
            <a:pPr marL="285750" indent="-285750">
              <a:buFont typeface="Arial" panose="020B0604020202020204" pitchFamily="34" charset="0"/>
              <a:buChar char="•"/>
            </a:pPr>
            <a:r>
              <a:rPr lang="en-US" sz="2000" dirty="0"/>
              <a:t>Bank charges</a:t>
            </a:r>
          </a:p>
          <a:p>
            <a:pPr marL="285750" indent="-285750">
              <a:buFont typeface="Arial" panose="020B0604020202020204" pitchFamily="34" charset="0"/>
              <a:buChar char="•"/>
            </a:pPr>
            <a:r>
              <a:rPr lang="en-US" sz="2000" dirty="0"/>
              <a:t>Interest </a:t>
            </a:r>
          </a:p>
          <a:p>
            <a:pPr marL="285750" indent="-285750">
              <a:buFont typeface="Arial" panose="020B0604020202020204" pitchFamily="34" charset="0"/>
              <a:buChar char="•"/>
            </a:pPr>
            <a:r>
              <a:rPr lang="en-US" sz="2000" dirty="0"/>
              <a:t>Dishonoured cheques</a:t>
            </a:r>
          </a:p>
          <a:p>
            <a:pPr marL="285750" indent="-285750">
              <a:buFont typeface="Arial" panose="020B0604020202020204" pitchFamily="34" charset="0"/>
              <a:buChar char="•"/>
            </a:pPr>
            <a:r>
              <a:rPr lang="en-US" sz="2000" dirty="0"/>
              <a:t>Direct deposits</a:t>
            </a:r>
          </a:p>
          <a:p>
            <a:pPr marL="285750" indent="-285750">
              <a:buFont typeface="Arial" panose="020B0604020202020204" pitchFamily="34" charset="0"/>
              <a:buChar char="•"/>
            </a:pPr>
            <a:r>
              <a:rPr lang="en-US" sz="2000" dirty="0"/>
              <a:t>Debit orders</a:t>
            </a:r>
          </a:p>
          <a:p>
            <a:pPr marL="285750" indent="-285750">
              <a:buFont typeface="Arial" panose="020B0604020202020204" pitchFamily="34" charset="0"/>
              <a:buChar char="•"/>
            </a:pPr>
            <a:r>
              <a:rPr lang="en-US" sz="2000" dirty="0"/>
              <a:t>Stop orders</a:t>
            </a:r>
          </a:p>
        </p:txBody>
      </p:sp>
    </p:spTree>
    <p:extLst>
      <p:ext uri="{BB962C8B-B14F-4D97-AF65-F5344CB8AC3E}">
        <p14:creationId xmlns:p14="http://schemas.microsoft.com/office/powerpoint/2010/main" val="287895328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316</TotalTime>
  <Words>1098</Words>
  <Application>Microsoft Office PowerPoint</Application>
  <PresentationFormat>Widescreen</PresentationFormat>
  <Paragraphs>207</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Gill Sans MT</vt:lpstr>
      <vt:lpstr>Symbol</vt:lpstr>
      <vt:lpstr>Times New Roman</vt:lpstr>
      <vt:lpstr>Wingdings</vt:lpstr>
      <vt:lpstr>Parcel</vt:lpstr>
      <vt:lpstr>GRADE 12 ACCOUNTING  BANK RECONCILIATION</vt:lpstr>
      <vt:lpstr>BASIC INFORMATION</vt:lpstr>
      <vt:lpstr> expected outcomes</vt:lpstr>
      <vt:lpstr>What is A reconciliation?</vt:lpstr>
      <vt:lpstr>PRIOR KNOWLEDGE</vt:lpstr>
      <vt:lpstr>BANK RECONCILIATION</vt:lpstr>
      <vt:lpstr>Reconciliation process</vt:lpstr>
      <vt:lpstr>Steps in the reconciliation process </vt:lpstr>
      <vt:lpstr>PowerPoint Presentation</vt:lpstr>
      <vt:lpstr>PowerPoint Presentation</vt:lpstr>
      <vt:lpstr>ADDITIONAL ENTRIES THAT MUST BE ADDRESSED</vt:lpstr>
      <vt:lpstr>Practice time</vt:lpstr>
      <vt:lpstr>Information</vt:lpstr>
      <vt:lpstr>information</vt:lpstr>
      <vt:lpstr>information</vt:lpstr>
      <vt:lpstr>Suggested solution</vt:lpstr>
      <vt:lpstr>Suggested solution</vt:lpstr>
      <vt:lpstr>Additional information</vt:lpstr>
      <vt:lpstr>Suggested solution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GRADE 11 ACCOUNTING  RECONCILIATIONS</dc:title>
  <dc:creator>Poobie Govender</dc:creator>
  <cp:lastModifiedBy>V.Westphal</cp:lastModifiedBy>
  <cp:revision>75</cp:revision>
  <dcterms:created xsi:type="dcterms:W3CDTF">2019-01-16T12:27:15Z</dcterms:created>
  <dcterms:modified xsi:type="dcterms:W3CDTF">2020-05-18T11:05:29Z</dcterms:modified>
</cp:coreProperties>
</file>