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2" r:id="rId2"/>
    <p:sldId id="277" r:id="rId3"/>
    <p:sldId id="283" r:id="rId4"/>
    <p:sldId id="276" r:id="rId5"/>
    <p:sldId id="281" r:id="rId6"/>
    <p:sldId id="274" r:id="rId7"/>
    <p:sldId id="610" r:id="rId8"/>
    <p:sldId id="607" r:id="rId9"/>
    <p:sldId id="443" r:id="rId10"/>
    <p:sldId id="609" r:id="rId11"/>
    <p:sldId id="444" r:id="rId12"/>
    <p:sldId id="445" r:id="rId13"/>
    <p:sldId id="447" r:id="rId14"/>
    <p:sldId id="463" r:id="rId15"/>
    <p:sldId id="479" r:id="rId16"/>
    <p:sldId id="495" r:id="rId17"/>
    <p:sldId id="642" r:id="rId18"/>
    <p:sldId id="472" r:id="rId19"/>
    <p:sldId id="473" r:id="rId20"/>
    <p:sldId id="477" r:id="rId21"/>
    <p:sldId id="478" r:id="rId22"/>
    <p:sldId id="497" r:id="rId23"/>
    <p:sldId id="498" r:id="rId24"/>
    <p:sldId id="634" r:id="rId25"/>
    <p:sldId id="638" r:id="rId26"/>
    <p:sldId id="481" r:id="rId27"/>
    <p:sldId id="639"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1E9"/>
    <a:srgbClr val="FE592C"/>
    <a:srgbClr val="722A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51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D7FF1D0-5B92-43EA-BEA7-ADFB6803C8FB}" type="datetimeFigureOut">
              <a:rPr lang="en-US" smtClean="0"/>
              <a:t>2020/05/05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A8712037-5FF2-4E5D-9005-1E0E72BBF19F}" type="slidenum">
              <a:rPr lang="en-US" smtClean="0"/>
              <a:t>‹#›</a:t>
            </a:fld>
            <a:endParaRPr lang="en-US"/>
          </a:p>
        </p:txBody>
      </p:sp>
    </p:spTree>
    <p:extLst>
      <p:ext uri="{BB962C8B-B14F-4D97-AF65-F5344CB8AC3E}">
        <p14:creationId xmlns:p14="http://schemas.microsoft.com/office/powerpoint/2010/main" val="354366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712037-5FF2-4E5D-9005-1E0E72BBF19F}" type="slidenum">
              <a:rPr lang="en-US" smtClean="0"/>
              <a:t>1</a:t>
            </a:fld>
            <a:endParaRPr lang="en-US"/>
          </a:p>
        </p:txBody>
      </p:sp>
    </p:spTree>
    <p:extLst>
      <p:ext uri="{BB962C8B-B14F-4D97-AF65-F5344CB8AC3E}">
        <p14:creationId xmlns:p14="http://schemas.microsoft.com/office/powerpoint/2010/main" val="38153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F848AC-F694-4284-AE06-FE91A1B12CD4}" type="datetimeFigureOut">
              <a:rPr lang="en-US" smtClean="0"/>
              <a:pPr/>
              <a:t>2020/05/05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848AC-F694-4284-AE06-FE91A1B12CD4}" type="datetimeFigureOut">
              <a:rPr lang="en-US" smtClean="0"/>
              <a:pPr/>
              <a:t>2020/05/05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848AC-F694-4284-AE06-FE91A1B12CD4}" type="datetimeFigureOut">
              <a:rPr lang="en-US" smtClean="0"/>
              <a:pPr/>
              <a:t>2020/05/05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848AC-F694-4284-AE06-FE91A1B12CD4}" type="datetimeFigureOut">
              <a:rPr lang="en-US" smtClean="0"/>
              <a:pPr/>
              <a:t>2020/05/05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F848AC-F694-4284-AE06-FE91A1B12CD4}" type="datetimeFigureOut">
              <a:rPr lang="en-US" smtClean="0"/>
              <a:pPr/>
              <a:t>2020/05/05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F848AC-F694-4284-AE06-FE91A1B12CD4}" type="datetimeFigureOut">
              <a:rPr lang="en-US" smtClean="0"/>
              <a:pPr/>
              <a:t>2020/05/05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F848AC-F694-4284-AE06-FE91A1B12CD4}" type="datetimeFigureOut">
              <a:rPr lang="en-US" smtClean="0"/>
              <a:pPr/>
              <a:t>2020/05/05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F848AC-F694-4284-AE06-FE91A1B12CD4}" type="datetimeFigureOut">
              <a:rPr lang="en-US" smtClean="0"/>
              <a:pPr/>
              <a:t>2020/05/05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848AC-F694-4284-AE06-FE91A1B12CD4}" type="datetimeFigureOut">
              <a:rPr lang="en-US" smtClean="0"/>
              <a:pPr/>
              <a:t>2020/05/05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F848AC-F694-4284-AE06-FE91A1B12CD4}" type="datetimeFigureOut">
              <a:rPr lang="en-US" smtClean="0"/>
              <a:pPr/>
              <a:t>2020/05/05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F848AC-F694-4284-AE06-FE91A1B12CD4}" type="datetimeFigureOut">
              <a:rPr lang="en-US" smtClean="0"/>
              <a:pPr/>
              <a:t>2020/05/05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848AC-F694-4284-AE06-FE91A1B12CD4}" type="datetimeFigureOut">
              <a:rPr lang="en-US" smtClean="0"/>
              <a:pPr/>
              <a:t>2020/05/05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9B1D8-9CE5-4B42-8A02-F657AF114B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PPT template cover"/>
          <p:cNvPicPr>
            <a:picLocks noChangeAspect="1" noChangeArrowheads="1"/>
          </p:cNvPicPr>
          <p:nvPr/>
        </p:nvPicPr>
        <p:blipFill>
          <a:blip r:embed="rId3" cstate="print"/>
          <a:srcRect/>
          <a:stretch>
            <a:fillRect/>
          </a:stretch>
        </p:blipFill>
        <p:spPr bwMode="auto">
          <a:xfrm>
            <a:off x="1772" y="-19493"/>
            <a:ext cx="9144000" cy="6858000"/>
          </a:xfrm>
          <a:prstGeom prst="rect">
            <a:avLst/>
          </a:prstGeom>
          <a:noFill/>
          <a:ln w="9525">
            <a:noFill/>
            <a:miter lim="800000"/>
            <a:headEnd/>
            <a:tailEnd/>
          </a:ln>
        </p:spPr>
      </p:pic>
      <p:sp>
        <p:nvSpPr>
          <p:cNvPr id="4099" name="Rectangle 2"/>
          <p:cNvSpPr>
            <a:spLocks noGrp="1" noChangeArrowheads="1"/>
          </p:cNvSpPr>
          <p:nvPr>
            <p:ph type="ctrTitle"/>
          </p:nvPr>
        </p:nvSpPr>
        <p:spPr>
          <a:xfrm>
            <a:off x="1371600" y="2209800"/>
            <a:ext cx="7696200" cy="3048000"/>
          </a:xfrm>
        </p:spPr>
        <p:txBody>
          <a:bodyPr>
            <a:normAutofit/>
          </a:bodyPr>
          <a:lstStyle/>
          <a:p>
            <a:pPr algn="ctr" eaLnBrk="1" fontAlgn="auto" hangingPunct="1">
              <a:spcAft>
                <a:spcPts val="0"/>
              </a:spcAft>
              <a:defRPr/>
            </a:pPr>
            <a:r>
              <a:rPr lang="en-US" sz="2800" b="1" dirty="0">
                <a:solidFill>
                  <a:srgbClr val="FFFF00"/>
                </a:solidFill>
                <a:latin typeface="Arial" pitchFamily="34" charset="0"/>
                <a:cs typeface="Arial" pitchFamily="34" charset="0"/>
              </a:rPr>
              <a:t/>
            </a:r>
            <a:br>
              <a:rPr lang="en-US" sz="2800" b="1" dirty="0">
                <a:solidFill>
                  <a:srgbClr val="FFFF00"/>
                </a:solidFill>
                <a:latin typeface="Arial" pitchFamily="34" charset="0"/>
                <a:cs typeface="Arial" pitchFamily="34" charset="0"/>
              </a:rPr>
            </a:br>
            <a:r>
              <a:rPr lang="en-US" sz="2800" b="1" dirty="0">
                <a:solidFill>
                  <a:srgbClr val="FFFF00"/>
                </a:solidFill>
                <a:latin typeface="Arial" pitchFamily="34" charset="0"/>
                <a:cs typeface="Arial" pitchFamily="34" charset="0"/>
              </a:rPr>
              <a:t/>
            </a:r>
            <a:br>
              <a:rPr lang="en-US" sz="2800" b="1" dirty="0">
                <a:solidFill>
                  <a:srgbClr val="FFFF00"/>
                </a:solidFill>
                <a:latin typeface="Arial" pitchFamily="34" charset="0"/>
                <a:cs typeface="Arial" pitchFamily="34" charset="0"/>
              </a:rPr>
            </a:br>
            <a:endParaRPr lang="en-US" sz="2800" b="1" dirty="0">
              <a:solidFill>
                <a:srgbClr val="FFFF00"/>
              </a:solidFill>
              <a:latin typeface="Arial" pitchFamily="34" charset="0"/>
              <a:cs typeface="Arial" pitchFamily="34" charset="0"/>
            </a:endParaRPr>
          </a:p>
        </p:txBody>
      </p:sp>
      <p:sp>
        <p:nvSpPr>
          <p:cNvPr id="10244" name="Rectangle 3"/>
          <p:cNvSpPr>
            <a:spLocks noGrp="1" noChangeArrowheads="1"/>
          </p:cNvSpPr>
          <p:nvPr>
            <p:ph type="subTitle" idx="1"/>
          </p:nvPr>
        </p:nvSpPr>
        <p:spPr>
          <a:xfrm>
            <a:off x="1488558" y="2114106"/>
            <a:ext cx="7696200" cy="4058093"/>
          </a:xfrm>
        </p:spPr>
        <p:txBody>
          <a:bodyPr>
            <a:normAutofit/>
          </a:bodyPr>
          <a:lstStyle/>
          <a:p>
            <a:pPr marR="0" algn="ctr" eaLnBrk="1" hangingPunct="1"/>
            <a:r>
              <a:rPr lang="en-US" sz="2800" b="1" dirty="0">
                <a:solidFill>
                  <a:srgbClr val="FFFF00"/>
                </a:solidFill>
              </a:rPr>
              <a:t>DIRECTORATE CURRICULUM FET PROGRAMMES</a:t>
            </a:r>
          </a:p>
          <a:p>
            <a:pPr marR="0" algn="ctr" eaLnBrk="1" hangingPunct="1"/>
            <a:r>
              <a:rPr lang="en-US" sz="3600" b="1" dirty="0">
                <a:solidFill>
                  <a:srgbClr val="FFFF00"/>
                </a:solidFill>
              </a:rPr>
              <a:t>Agricultural sciences</a:t>
            </a:r>
          </a:p>
          <a:p>
            <a:pPr marR="0" algn="ctr" eaLnBrk="1" hangingPunct="1"/>
            <a:r>
              <a:rPr lang="en-US" sz="3600" b="1" dirty="0">
                <a:solidFill>
                  <a:srgbClr val="FFFF00"/>
                </a:solidFill>
              </a:rPr>
              <a:t>Virtual lessons</a:t>
            </a:r>
          </a:p>
          <a:p>
            <a:pPr marR="0" algn="ctr" eaLnBrk="1" hangingPunct="1"/>
            <a:r>
              <a:rPr lang="en-US" sz="3600" b="1" dirty="0">
                <a:solidFill>
                  <a:srgbClr val="FFFF00"/>
                </a:solidFill>
              </a:rPr>
              <a:t>Term 2</a:t>
            </a:r>
          </a:p>
          <a:p>
            <a:pPr marR="0" algn="ctr" eaLnBrk="1" hangingPunct="1"/>
            <a:endParaRPr lang="en-US" sz="3600" b="1" dirty="0">
              <a:solidFill>
                <a:srgbClr val="FFFF00"/>
              </a:solidFill>
            </a:endParaRPr>
          </a:p>
        </p:txBody>
      </p:sp>
    </p:spTree>
    <p:extLst>
      <p:ext uri="{BB962C8B-B14F-4D97-AF65-F5344CB8AC3E}">
        <p14:creationId xmlns:p14="http://schemas.microsoft.com/office/powerpoint/2010/main" val="1997948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Behavioural signs of oncoming parturition </a:t>
            </a:r>
          </a:p>
        </p:txBody>
      </p:sp>
      <p:sp>
        <p:nvSpPr>
          <p:cNvPr id="3" name="Content Placeholder 2"/>
          <p:cNvSpPr>
            <a:spLocks noGrp="1"/>
          </p:cNvSpPr>
          <p:nvPr>
            <p:ph idx="1"/>
          </p:nvPr>
        </p:nvSpPr>
        <p:spPr/>
        <p:txBody>
          <a:bodyPr/>
          <a:lstStyle/>
          <a:p>
            <a:r>
              <a:rPr lang="en-ZA" dirty="0"/>
              <a:t>The cow isolates herself from the herd. </a:t>
            </a:r>
          </a:p>
          <a:p>
            <a:r>
              <a:rPr lang="en-ZA" dirty="0"/>
              <a:t>The cow stops eating. </a:t>
            </a:r>
          </a:p>
          <a:p>
            <a:r>
              <a:rPr lang="en-ZA" dirty="0"/>
              <a:t>The cow shows signs of distress and discomfort. </a:t>
            </a:r>
          </a:p>
          <a:p>
            <a:r>
              <a:rPr lang="en-ZA" dirty="0"/>
              <a:t>The cow is restless, circles, bites or kicks her flank, bawls and groans</a:t>
            </a:r>
          </a:p>
        </p:txBody>
      </p:sp>
    </p:spTree>
    <p:extLst>
      <p:ext uri="{BB962C8B-B14F-4D97-AF65-F5344CB8AC3E}">
        <p14:creationId xmlns:p14="http://schemas.microsoft.com/office/powerpoint/2010/main" val="341928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f-ZA" sz="3200" dirty="0"/>
              <a:t>The functions of the layers covering the foetus </a:t>
            </a:r>
          </a:p>
        </p:txBody>
      </p:sp>
      <p:sp>
        <p:nvSpPr>
          <p:cNvPr id="3" name="Content Placeholder 2"/>
          <p:cNvSpPr>
            <a:spLocks noGrp="1"/>
          </p:cNvSpPr>
          <p:nvPr>
            <p:ph idx="1"/>
          </p:nvPr>
        </p:nvSpPr>
        <p:spPr/>
        <p:txBody>
          <a:bodyPr/>
          <a:lstStyle/>
          <a:p>
            <a:r>
              <a:rPr lang="af-ZA" dirty="0"/>
              <a:t>Amnion: This is the inner embryonic membrane. It contains a fluid that surrounds the embryo, called the amniotic fluid. The amniotic fluid prevents the embryo from attaching to other tissues and also protects the embryo against shocks, injuries, changes in temperature and dehydration. In addition, it serves as a lubricant in the reproductive tract during parturition.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200" dirty="0"/>
              <a:t>The functions of the layers covering the </a:t>
            </a:r>
            <a:r>
              <a:rPr lang="en-US" sz="3200" dirty="0" err="1"/>
              <a:t>foetus</a:t>
            </a:r>
            <a:r>
              <a:rPr lang="en-US" sz="3200" dirty="0"/>
              <a:t> </a:t>
            </a:r>
            <a:endParaRPr lang="af-ZA" sz="3200" dirty="0"/>
          </a:p>
        </p:txBody>
      </p:sp>
      <p:sp>
        <p:nvSpPr>
          <p:cNvPr id="3" name="Content Placeholder 2"/>
          <p:cNvSpPr>
            <a:spLocks noGrp="1"/>
          </p:cNvSpPr>
          <p:nvPr>
            <p:ph idx="1"/>
          </p:nvPr>
        </p:nvSpPr>
        <p:spPr/>
        <p:txBody>
          <a:bodyPr/>
          <a:lstStyle/>
          <a:p>
            <a:r>
              <a:rPr lang="af-ZA" sz="2800" b="1" dirty="0"/>
              <a:t>Chorion</a:t>
            </a:r>
            <a:r>
              <a:rPr lang="af-ZA" sz="2800" dirty="0"/>
              <a:t>: The chorion is the outer membrane, which is firmly attached to about 150 caruncles on the uterus wall. The chorion contributes to the development of the embryo by aiding the production of the placenta. </a:t>
            </a:r>
          </a:p>
          <a:p>
            <a:pPr>
              <a:buNone/>
            </a:pPr>
            <a:endParaRPr lang="af-Z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f-ZA"/>
          </a:p>
        </p:txBody>
      </p:sp>
      <p:sp>
        <p:nvSpPr>
          <p:cNvPr id="3" name="Content Placeholder 2"/>
          <p:cNvSpPr>
            <a:spLocks noGrp="1"/>
          </p:cNvSpPr>
          <p:nvPr>
            <p:ph idx="1"/>
          </p:nvPr>
        </p:nvSpPr>
        <p:spPr/>
        <p:txBody>
          <a:bodyPr>
            <a:normAutofit lnSpcReduction="10000"/>
          </a:bodyPr>
          <a:lstStyle/>
          <a:p>
            <a:r>
              <a:rPr lang="af-ZA" dirty="0"/>
              <a:t>Placenta: The placenta is the area of attachment of the foetus with the cow. The placenta is very rich in blood supply, and consists of maternal and embryonic tissue. The blood of the embryo comes in close contact with the blood of the mother, but never mixes. The embryo receives nutrients and oxygen, and gets rid of waste products and carbon dioxide by means of osmosis and diffusion.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304801"/>
            <a:ext cx="7772400" cy="1066799"/>
          </a:xfrm>
        </p:spPr>
        <p:txBody>
          <a:bodyPr/>
          <a:lstStyle/>
          <a:p>
            <a:r>
              <a:rPr lang="af-ZA" dirty="0"/>
              <a:t>Milk production (lactation) </a:t>
            </a:r>
          </a:p>
        </p:txBody>
      </p:sp>
      <p:sp>
        <p:nvSpPr>
          <p:cNvPr id="5" name="Subtitle 4"/>
          <p:cNvSpPr>
            <a:spLocks noGrp="1"/>
          </p:cNvSpPr>
          <p:nvPr>
            <p:ph type="subTitle" idx="1"/>
          </p:nvPr>
        </p:nvSpPr>
        <p:spPr>
          <a:xfrm>
            <a:off x="990600" y="228600"/>
            <a:ext cx="7162800" cy="2209800"/>
          </a:xfrm>
        </p:spPr>
        <p:txBody>
          <a:bodyPr/>
          <a:lstStyle/>
          <a:p>
            <a:endParaRPr lang="af-ZA" dirty="0"/>
          </a:p>
          <a:p>
            <a:endParaRPr lang="af-ZA" dirty="0"/>
          </a:p>
          <a:p>
            <a:endParaRPr lang="af-Z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761999"/>
          </a:xfrm>
        </p:spPr>
        <p:txBody>
          <a:bodyPr>
            <a:normAutofit fontScale="90000"/>
          </a:bodyPr>
          <a:lstStyle/>
          <a:p>
            <a:r>
              <a:rPr lang="af-ZA" dirty="0"/>
              <a:t>Milk let-down</a:t>
            </a:r>
          </a:p>
        </p:txBody>
      </p:sp>
      <p:sp>
        <p:nvSpPr>
          <p:cNvPr id="5" name="Subtitle 4"/>
          <p:cNvSpPr>
            <a:spLocks noGrp="1"/>
          </p:cNvSpPr>
          <p:nvPr>
            <p:ph type="subTitle" idx="1"/>
          </p:nvPr>
        </p:nvSpPr>
        <p:spPr>
          <a:xfrm>
            <a:off x="990600" y="1524000"/>
            <a:ext cx="7086600" cy="4495799"/>
          </a:xfrm>
        </p:spPr>
        <p:txBody>
          <a:bodyPr>
            <a:normAutofit fontScale="77500" lnSpcReduction="20000"/>
          </a:bodyPr>
          <a:lstStyle/>
          <a:p>
            <a:pPr marL="457200" indent="-457200" algn="l">
              <a:buFont typeface="Arial" panose="020B0604020202020204" pitchFamily="34" charset="0"/>
              <a:buChar char="•"/>
            </a:pPr>
            <a:r>
              <a:rPr lang="en-US" dirty="0">
                <a:solidFill>
                  <a:schemeClr val="tx1"/>
                </a:solidFill>
              </a:rPr>
              <a:t>The cow starts secreting normal milk three days after parturition. </a:t>
            </a:r>
          </a:p>
          <a:p>
            <a:pPr marL="457200" indent="-457200" algn="l">
              <a:buFont typeface="Arial" panose="020B0604020202020204" pitchFamily="34" charset="0"/>
              <a:buChar char="•"/>
            </a:pPr>
            <a:r>
              <a:rPr lang="en-US" dirty="0">
                <a:solidFill>
                  <a:schemeClr val="tx1"/>
                </a:solidFill>
              </a:rPr>
              <a:t>The lactation curve rises until the maximum production is reached about eight weeks after calving. </a:t>
            </a:r>
          </a:p>
          <a:p>
            <a:pPr marL="457200" indent="-457200" algn="l">
              <a:buFont typeface="Arial" panose="020B0604020202020204" pitchFamily="34" charset="0"/>
              <a:buChar char="•"/>
            </a:pPr>
            <a:r>
              <a:rPr lang="en-US" dirty="0">
                <a:solidFill>
                  <a:schemeClr val="tx1"/>
                </a:solidFill>
              </a:rPr>
              <a:t>This peak is maintained for about two weeks and production then gradually starts dropping until the cow is dried up in preparation for the next parturition. </a:t>
            </a:r>
          </a:p>
          <a:p>
            <a:pPr marL="457200" indent="-457200" algn="l">
              <a:buFont typeface="Arial" panose="020B0604020202020204" pitchFamily="34" charset="0"/>
              <a:buChar char="•"/>
            </a:pPr>
            <a:r>
              <a:rPr lang="en-US" dirty="0">
                <a:solidFill>
                  <a:schemeClr val="tx1"/>
                </a:solidFill>
              </a:rPr>
              <a:t>When milk production reaches its peak, the butterfat content is at its lowest quantity. As milk production decreases, the percentage of butterfat is at its highest. </a:t>
            </a:r>
            <a:endParaRPr lang="af-ZA"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Process of milk let-down</a:t>
            </a:r>
          </a:p>
        </p:txBody>
      </p:sp>
      <p:pic>
        <p:nvPicPr>
          <p:cNvPr id="12290" name="Picture 2"/>
          <p:cNvPicPr>
            <a:picLocks noGrp="1" noChangeAspect="1" noChangeArrowheads="1"/>
          </p:cNvPicPr>
          <p:nvPr>
            <p:ph idx="1"/>
          </p:nvPr>
        </p:nvPicPr>
        <p:blipFill>
          <a:blip r:embed="rId2"/>
          <a:srcRect/>
          <a:stretch>
            <a:fillRect/>
          </a:stretch>
        </p:blipFill>
        <p:spPr bwMode="auto">
          <a:xfrm>
            <a:off x="1219200" y="1752600"/>
            <a:ext cx="6440360" cy="3767829"/>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11515D-74B1-456C-BB0C-92A83CE6A352}"/>
              </a:ext>
            </a:extLst>
          </p:cNvPr>
          <p:cNvSpPr>
            <a:spLocks noGrp="1"/>
          </p:cNvSpPr>
          <p:nvPr>
            <p:ph type="title"/>
          </p:nvPr>
        </p:nvSpPr>
        <p:spPr/>
        <p:txBody>
          <a:bodyPr/>
          <a:lstStyle/>
          <a:p>
            <a:r>
              <a:rPr lang="en-US" dirty="0"/>
              <a:t>Revision questions </a:t>
            </a:r>
          </a:p>
        </p:txBody>
      </p:sp>
      <p:sp>
        <p:nvSpPr>
          <p:cNvPr id="3" name="Content Placeholder 2">
            <a:extLst>
              <a:ext uri="{FF2B5EF4-FFF2-40B4-BE49-F238E27FC236}">
                <a16:creationId xmlns:a16="http://schemas.microsoft.com/office/drawing/2014/main" xmlns="" id="{468BB4A4-A45B-43BB-A46D-4D6489820E94}"/>
              </a:ext>
            </a:extLst>
          </p:cNvPr>
          <p:cNvSpPr>
            <a:spLocks noGrp="1"/>
          </p:cNvSpPr>
          <p:nvPr>
            <p:ph idx="1"/>
          </p:nvPr>
        </p:nvSpPr>
        <p:spPr>
          <a:xfrm>
            <a:off x="457200" y="1265237"/>
            <a:ext cx="8229600" cy="4906963"/>
          </a:xfrm>
        </p:spPr>
        <p:txBody>
          <a:bodyPr>
            <a:normAutofit fontScale="85000" lnSpcReduction="20000"/>
          </a:bodyPr>
          <a:lstStyle/>
          <a:p>
            <a:pPr marL="514350" indent="-514350">
              <a:buFont typeface="+mj-lt"/>
              <a:buAutoNum type="arabicPeriod"/>
            </a:pPr>
            <a:r>
              <a:rPr lang="en-US" b="1" dirty="0"/>
              <a:t>Identify the process in the picture above.</a:t>
            </a:r>
          </a:p>
          <a:p>
            <a:r>
              <a:rPr lang="en-US" sz="2600" dirty="0"/>
              <a:t>   Milking or lactation</a:t>
            </a:r>
          </a:p>
          <a:p>
            <a:pPr marL="0" indent="0">
              <a:buNone/>
            </a:pPr>
            <a:r>
              <a:rPr lang="en-US" dirty="0"/>
              <a:t>2.   </a:t>
            </a:r>
            <a:r>
              <a:rPr lang="en-US" b="1" dirty="0"/>
              <a:t>Identify three visible stimuli in the picture.</a:t>
            </a:r>
          </a:p>
          <a:p>
            <a:r>
              <a:rPr lang="en-US" dirty="0"/>
              <a:t>  The milking equipment </a:t>
            </a:r>
          </a:p>
          <a:p>
            <a:r>
              <a:rPr lang="en-US" dirty="0"/>
              <a:t>  The calf </a:t>
            </a:r>
          </a:p>
          <a:p>
            <a:r>
              <a:rPr lang="en-US" dirty="0"/>
              <a:t>  Touching of the udder</a:t>
            </a:r>
          </a:p>
          <a:p>
            <a:pPr marL="0" indent="0">
              <a:buNone/>
            </a:pPr>
            <a:r>
              <a:rPr lang="en-US" dirty="0"/>
              <a:t>3.   </a:t>
            </a:r>
            <a:r>
              <a:rPr lang="en-US" b="1" dirty="0"/>
              <a:t>Name the hormone responsible for the above            	process.</a:t>
            </a:r>
          </a:p>
          <a:p>
            <a:r>
              <a:rPr lang="en-US" sz="2800" dirty="0"/>
              <a:t>  Oxytocin </a:t>
            </a:r>
          </a:p>
          <a:p>
            <a:pPr marL="0" indent="0">
              <a:buNone/>
            </a:pPr>
            <a:r>
              <a:rPr lang="en-US" dirty="0"/>
              <a:t>4.   </a:t>
            </a:r>
            <a:r>
              <a:rPr lang="en-US" b="1" dirty="0"/>
              <a:t>Name the reproductive process which </a:t>
            </a:r>
            <a:r>
              <a:rPr lang="en-US" b="1" dirty="0" err="1"/>
              <a:t>preceeds</a:t>
            </a:r>
            <a:r>
              <a:rPr lang="en-US" b="1" dirty="0"/>
              <a:t> the  	above process.</a:t>
            </a:r>
          </a:p>
          <a:p>
            <a:r>
              <a:rPr lang="en-US" dirty="0"/>
              <a:t> Pregnancy or gestation</a:t>
            </a:r>
          </a:p>
        </p:txBody>
      </p:sp>
    </p:spTree>
    <p:extLst>
      <p:ext uri="{BB962C8B-B14F-4D97-AF65-F5344CB8AC3E}">
        <p14:creationId xmlns:p14="http://schemas.microsoft.com/office/powerpoint/2010/main" val="281140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f-ZA" dirty="0"/>
              <a:t>Milk let-down process and the hormones involved </a:t>
            </a:r>
          </a:p>
        </p:txBody>
      </p:sp>
      <p:sp>
        <p:nvSpPr>
          <p:cNvPr id="3" name="Content Placeholder 2"/>
          <p:cNvSpPr>
            <a:spLocks noGrp="1"/>
          </p:cNvSpPr>
          <p:nvPr>
            <p:ph idx="1"/>
          </p:nvPr>
        </p:nvSpPr>
        <p:spPr/>
        <p:txBody>
          <a:bodyPr>
            <a:normAutofit fontScale="85000" lnSpcReduction="20000"/>
          </a:bodyPr>
          <a:lstStyle/>
          <a:p>
            <a:r>
              <a:rPr lang="af-ZA" dirty="0"/>
              <a:t>When the nerves in a cow’s udder are stimulated, the hormone </a:t>
            </a:r>
            <a:r>
              <a:rPr lang="af-ZA" b="1" dirty="0"/>
              <a:t>oxytocin</a:t>
            </a:r>
            <a:r>
              <a:rPr lang="af-ZA" dirty="0"/>
              <a:t> is secreted by hypophysis gland in the brain. </a:t>
            </a:r>
          </a:p>
          <a:p>
            <a:r>
              <a:rPr lang="af-ZA" dirty="0"/>
              <a:t>Oxytocin causes contractions inside the udder cavities, which cause the milk to ejected. </a:t>
            </a:r>
          </a:p>
          <a:p>
            <a:r>
              <a:rPr lang="af-ZA" dirty="0"/>
              <a:t> Certain nervous stimuli must take place in the udder.</a:t>
            </a:r>
          </a:p>
          <a:p>
            <a:pPr marL="514350" indent="-514350">
              <a:buFont typeface="+mj-lt"/>
              <a:buAutoNum type="arabicPeriod"/>
            </a:pPr>
            <a:r>
              <a:rPr lang="af-ZA" dirty="0"/>
              <a:t>The washing of the udder with luke-warm water </a:t>
            </a:r>
          </a:p>
          <a:p>
            <a:pPr marL="514350" indent="-514350">
              <a:buFont typeface="+mj-lt"/>
              <a:buAutoNum type="arabicPeriod"/>
            </a:pPr>
            <a:r>
              <a:rPr lang="af-ZA" dirty="0"/>
              <a:t>The presence of the calf</a:t>
            </a:r>
          </a:p>
          <a:p>
            <a:pPr marL="514350" indent="-514350">
              <a:buFont typeface="+mj-lt"/>
              <a:buAutoNum type="arabicPeriod"/>
            </a:pPr>
            <a:r>
              <a:rPr lang="af-ZA" dirty="0"/>
              <a:t>The sucking action of the calf </a:t>
            </a:r>
          </a:p>
          <a:p>
            <a:pPr marL="514350" indent="-514350">
              <a:buFont typeface="+mj-lt"/>
              <a:buAutoNum type="arabicPeriod"/>
            </a:pPr>
            <a:r>
              <a:rPr lang="af-ZA" dirty="0"/>
              <a:t>Familiar sounds in the milking stable also lead to the secretion of oxytocin.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Hormones</a:t>
            </a:r>
          </a:p>
        </p:txBody>
      </p:sp>
      <p:sp>
        <p:nvSpPr>
          <p:cNvPr id="3" name="Content Placeholder 2"/>
          <p:cNvSpPr>
            <a:spLocks noGrp="1"/>
          </p:cNvSpPr>
          <p:nvPr>
            <p:ph idx="1"/>
          </p:nvPr>
        </p:nvSpPr>
        <p:spPr/>
        <p:txBody>
          <a:bodyPr>
            <a:normAutofit fontScale="92500" lnSpcReduction="20000"/>
          </a:bodyPr>
          <a:lstStyle/>
          <a:p>
            <a:r>
              <a:rPr lang="af-ZA" b="1" dirty="0"/>
              <a:t>Oxytocin</a:t>
            </a:r>
            <a:r>
              <a:rPr lang="af-ZA" dirty="0"/>
              <a:t>. The hormone oxytocin is responsible for the release of milk in the udder. </a:t>
            </a:r>
          </a:p>
          <a:p>
            <a:r>
              <a:rPr lang="af-ZA" dirty="0"/>
              <a:t>Oxytocin is secreted by the hypophysis gland.</a:t>
            </a:r>
          </a:p>
          <a:p>
            <a:r>
              <a:rPr lang="af-ZA" dirty="0"/>
              <a:t>Transported  to the udder by the blood. </a:t>
            </a:r>
          </a:p>
          <a:p>
            <a:r>
              <a:rPr lang="af-ZA" dirty="0"/>
              <a:t>Cows  should be treated calmly before milking, because rough handling could cause the excretion of the hormone </a:t>
            </a:r>
            <a:r>
              <a:rPr lang="af-ZA" b="1" dirty="0"/>
              <a:t>adrenalin</a:t>
            </a:r>
            <a:r>
              <a:rPr lang="af-ZA" dirty="0"/>
              <a:t>. </a:t>
            </a:r>
          </a:p>
          <a:p>
            <a:r>
              <a:rPr lang="af-ZA" b="1" dirty="0"/>
              <a:t>Adrenalin</a:t>
            </a:r>
            <a:r>
              <a:rPr lang="af-ZA" dirty="0"/>
              <a:t> lessens the blood flow to the udder, resulting in less oxytocin and incomplete ejection of the milk.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228599"/>
            <a:ext cx="8229600" cy="762001"/>
          </a:xfrm>
        </p:spPr>
        <p:txBody>
          <a:bodyPr>
            <a:normAutofit/>
          </a:bodyPr>
          <a:lstStyle/>
          <a:p>
            <a:r>
              <a:rPr lang="en-US" b="1" dirty="0">
                <a:solidFill>
                  <a:srgbClr val="FF0000"/>
                </a:solidFill>
              </a:rPr>
              <a:t>Integrated approach to learning</a:t>
            </a:r>
          </a:p>
        </p:txBody>
      </p:sp>
      <p:sp>
        <p:nvSpPr>
          <p:cNvPr id="3" name="Content Placeholder 2"/>
          <p:cNvSpPr>
            <a:spLocks noGrp="1"/>
          </p:cNvSpPr>
          <p:nvPr>
            <p:ph idx="1"/>
          </p:nvPr>
        </p:nvSpPr>
        <p:spPr>
          <a:xfrm>
            <a:off x="457200" y="990601"/>
            <a:ext cx="8229600" cy="4724400"/>
          </a:xfrm>
        </p:spPr>
        <p:txBody>
          <a:bodyPr>
            <a:normAutofit/>
          </a:bodyPr>
          <a:lstStyle/>
          <a:p>
            <a:pPr marL="0" indent="0">
              <a:buNone/>
            </a:pPr>
            <a:endParaRPr lang="en-US" dirty="0"/>
          </a:p>
          <a:p>
            <a:endParaRPr lang="en-US" dirty="0"/>
          </a:p>
        </p:txBody>
      </p:sp>
      <p:pic>
        <p:nvPicPr>
          <p:cNvPr id="4" name="Picture 3">
            <a:extLst>
              <a:ext uri="{FF2B5EF4-FFF2-40B4-BE49-F238E27FC236}">
                <a16:creationId xmlns:a16="http://schemas.microsoft.com/office/drawing/2014/main" xmlns="" id="{2C536198-75DB-45C5-B983-02CDFB1E1FB9}"/>
              </a:ext>
            </a:extLst>
          </p:cNvPr>
          <p:cNvPicPr>
            <a:picLocks noChangeAspect="1"/>
          </p:cNvPicPr>
          <p:nvPr/>
        </p:nvPicPr>
        <p:blipFill>
          <a:blip r:embed="rId2"/>
          <a:stretch>
            <a:fillRect/>
          </a:stretch>
        </p:blipFill>
        <p:spPr>
          <a:xfrm>
            <a:off x="310526" y="901989"/>
            <a:ext cx="8522947" cy="5054022"/>
          </a:xfrm>
          <a:prstGeom prst="rect">
            <a:avLst/>
          </a:prstGeom>
        </p:spPr>
      </p:pic>
    </p:spTree>
    <p:extLst>
      <p:ext uri="{BB962C8B-B14F-4D97-AF65-F5344CB8AC3E}">
        <p14:creationId xmlns:p14="http://schemas.microsoft.com/office/powerpoint/2010/main" val="21462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f-ZA" dirty="0"/>
              <a:t>Importance and function of colostrum </a:t>
            </a:r>
          </a:p>
        </p:txBody>
      </p:sp>
      <p:sp>
        <p:nvSpPr>
          <p:cNvPr id="3" name="Content Placeholder 2"/>
          <p:cNvSpPr>
            <a:spLocks noGrp="1"/>
          </p:cNvSpPr>
          <p:nvPr>
            <p:ph idx="1"/>
          </p:nvPr>
        </p:nvSpPr>
        <p:spPr/>
        <p:txBody>
          <a:bodyPr>
            <a:normAutofit fontScale="77500" lnSpcReduction="20000"/>
          </a:bodyPr>
          <a:lstStyle/>
          <a:p>
            <a:pPr algn="just"/>
            <a:r>
              <a:rPr lang="af-ZA" dirty="0"/>
              <a:t>During the first three days after calving, the milk secreted differs from ordinary milk. </a:t>
            </a:r>
          </a:p>
          <a:p>
            <a:pPr algn="just"/>
            <a:r>
              <a:rPr lang="af-ZA" dirty="0"/>
              <a:t>We call this first milk </a:t>
            </a:r>
            <a:r>
              <a:rPr lang="af-ZA" b="1" dirty="0"/>
              <a:t>colostrum/Beesting</a:t>
            </a:r>
            <a:r>
              <a:rPr lang="af-ZA" dirty="0"/>
              <a:t>. </a:t>
            </a:r>
          </a:p>
          <a:p>
            <a:pPr algn="just"/>
            <a:r>
              <a:rPr lang="af-ZA" b="1" dirty="0"/>
              <a:t>Colostrum is more yellow </a:t>
            </a:r>
            <a:r>
              <a:rPr lang="af-ZA" dirty="0"/>
              <a:t>than ordinary milk </a:t>
            </a:r>
          </a:p>
          <a:p>
            <a:r>
              <a:rPr lang="af-ZA"/>
              <a:t>Colostrum with higher </a:t>
            </a:r>
            <a:r>
              <a:rPr lang="af-ZA" dirty="0"/>
              <a:t>beta carotene content, and </a:t>
            </a:r>
            <a:r>
              <a:rPr lang="af-ZA" b="1" dirty="0"/>
              <a:t>antibodies</a:t>
            </a:r>
            <a:r>
              <a:rPr lang="af-ZA" dirty="0"/>
              <a:t> that give the new born calf </a:t>
            </a:r>
            <a:r>
              <a:rPr lang="af-ZA" b="1" dirty="0"/>
              <a:t>resistance to diseases</a:t>
            </a:r>
            <a:r>
              <a:rPr lang="af-ZA" dirty="0"/>
              <a:t>. </a:t>
            </a:r>
          </a:p>
          <a:p>
            <a:pPr algn="just"/>
            <a:r>
              <a:rPr lang="af-ZA" dirty="0"/>
              <a:t>The rate of absorption of the protein antibodies is greatest during the first six hours after birth. </a:t>
            </a:r>
          </a:p>
          <a:p>
            <a:pPr algn="just"/>
            <a:r>
              <a:rPr lang="af-ZA" dirty="0"/>
              <a:t>A calf hould suckle from its mother for at least the first 24 hours of its life and the farmer should make sure that the calf ingests enough colostrum within the first eight hours.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f-ZA" dirty="0"/>
              <a:t>Properties and fuctions of colostrum  </a:t>
            </a:r>
          </a:p>
        </p:txBody>
      </p:sp>
      <p:sp>
        <p:nvSpPr>
          <p:cNvPr id="3" name="Content Placeholder 2"/>
          <p:cNvSpPr>
            <a:spLocks noGrp="1"/>
          </p:cNvSpPr>
          <p:nvPr>
            <p:ph idx="1"/>
          </p:nvPr>
        </p:nvSpPr>
        <p:spPr/>
        <p:txBody>
          <a:bodyPr>
            <a:normAutofit fontScale="77500" lnSpcReduction="20000"/>
          </a:bodyPr>
          <a:lstStyle/>
          <a:p>
            <a:r>
              <a:rPr lang="af-ZA" dirty="0"/>
              <a:t>High in the mother’s </a:t>
            </a:r>
            <a:r>
              <a:rPr lang="af-ZA" b="1" dirty="0"/>
              <a:t>antibodies</a:t>
            </a:r>
            <a:r>
              <a:rPr lang="af-ZA" dirty="0"/>
              <a:t> (immunoglobulin): this strengthens the immunity of the new-born calf </a:t>
            </a:r>
          </a:p>
          <a:p>
            <a:r>
              <a:rPr lang="af-ZA" dirty="0"/>
              <a:t>Higher in energy than normal milk </a:t>
            </a:r>
          </a:p>
          <a:p>
            <a:r>
              <a:rPr lang="af-ZA" dirty="0"/>
              <a:t>The new-born calf does not have fat reserves yet, so the milk needs to provide all the necessary energy for the calf to stay warm and start initial movements </a:t>
            </a:r>
          </a:p>
          <a:p>
            <a:r>
              <a:rPr lang="af-ZA" dirty="0"/>
              <a:t>Serves as a </a:t>
            </a:r>
            <a:r>
              <a:rPr lang="af-ZA" b="1" dirty="0"/>
              <a:t>laxative,</a:t>
            </a:r>
            <a:r>
              <a:rPr lang="af-ZA" dirty="0"/>
              <a:t> to clear out the calf’s digestive tract in the first few days of life </a:t>
            </a:r>
          </a:p>
          <a:p>
            <a:r>
              <a:rPr lang="af-ZA" b="1" dirty="0"/>
              <a:t>Rich in minerals and fat-soluble </a:t>
            </a:r>
            <a:r>
              <a:rPr lang="af-ZA" dirty="0"/>
              <a:t>vitamins.</a:t>
            </a:r>
          </a:p>
          <a:p>
            <a:r>
              <a:rPr lang="af-ZA" dirty="0"/>
              <a:t>Colostrum  is rich in Vitamin A, which is essential for the development of the lymphatic system and epithelium tissue, which are vital for the young to resist disease.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Normal milk and colostrum</a:t>
            </a:r>
          </a:p>
        </p:txBody>
      </p:sp>
      <p:pic>
        <p:nvPicPr>
          <p:cNvPr id="14338" name="Picture 2"/>
          <p:cNvPicPr>
            <a:picLocks noGrp="1" noChangeAspect="1" noChangeArrowheads="1"/>
          </p:cNvPicPr>
          <p:nvPr>
            <p:ph idx="1"/>
          </p:nvPr>
        </p:nvPicPr>
        <p:blipFill>
          <a:blip r:embed="rId2"/>
          <a:srcRect/>
          <a:stretch>
            <a:fillRect/>
          </a:stretch>
        </p:blipFill>
        <p:spPr bwMode="auto">
          <a:xfrm>
            <a:off x="685800" y="1219200"/>
            <a:ext cx="7696200" cy="46482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Colostrum vs Whole milk</a:t>
            </a:r>
          </a:p>
        </p:txBody>
      </p:sp>
      <p:pic>
        <p:nvPicPr>
          <p:cNvPr id="15362" name="Picture 2" descr="table 1"/>
          <p:cNvPicPr>
            <a:picLocks noGrp="1" noChangeAspect="1" noChangeArrowheads="1"/>
          </p:cNvPicPr>
          <p:nvPr>
            <p:ph idx="1"/>
          </p:nvPr>
        </p:nvPicPr>
        <p:blipFill>
          <a:blip r:embed="rId2"/>
          <a:srcRect/>
          <a:stretch>
            <a:fillRect/>
          </a:stretch>
        </p:blipFill>
        <p:spPr bwMode="auto">
          <a:xfrm>
            <a:off x="1066800" y="1066800"/>
            <a:ext cx="7310844" cy="47244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amount of milk produced by a cow is influenced by: </a:t>
            </a:r>
          </a:p>
        </p:txBody>
      </p:sp>
      <p:sp>
        <p:nvSpPr>
          <p:cNvPr id="3" name="Content Placeholder 2"/>
          <p:cNvSpPr>
            <a:spLocks noGrp="1"/>
          </p:cNvSpPr>
          <p:nvPr>
            <p:ph idx="1"/>
          </p:nvPr>
        </p:nvSpPr>
        <p:spPr/>
        <p:txBody>
          <a:bodyPr>
            <a:normAutofit fontScale="92500" lnSpcReduction="10000"/>
          </a:bodyPr>
          <a:lstStyle/>
          <a:p>
            <a:r>
              <a:rPr lang="en-ZA" dirty="0"/>
              <a:t>Age of the cow, the more pregnancies and lactations a cow has had, the more milk the cow is likely to produce. </a:t>
            </a:r>
          </a:p>
          <a:p>
            <a:r>
              <a:rPr lang="en-ZA" dirty="0"/>
              <a:t>Pregnancy inhibits milk yield, especially after the fifth month. </a:t>
            </a:r>
          </a:p>
          <a:p>
            <a:r>
              <a:rPr lang="en-ZA" dirty="0"/>
              <a:t>An increase in the levels of </a:t>
            </a:r>
            <a:r>
              <a:rPr lang="en-ZA" b="1" dirty="0"/>
              <a:t>oestrogen</a:t>
            </a:r>
            <a:r>
              <a:rPr lang="en-ZA" dirty="0"/>
              <a:t> and </a:t>
            </a:r>
            <a:r>
              <a:rPr lang="en-ZA" b="1" dirty="0"/>
              <a:t>progesterone</a:t>
            </a:r>
            <a:r>
              <a:rPr lang="en-ZA" dirty="0"/>
              <a:t> during pregnancy inhibits milk secretion. </a:t>
            </a:r>
          </a:p>
          <a:p>
            <a:r>
              <a:rPr lang="en-ZA" b="1" dirty="0"/>
              <a:t>Temperature changes </a:t>
            </a:r>
            <a:r>
              <a:rPr lang="en-ZA" dirty="0"/>
              <a:t>can either increase or decrease milk yields. </a:t>
            </a:r>
          </a:p>
        </p:txBody>
      </p:sp>
    </p:spTree>
    <p:extLst>
      <p:ext uri="{BB962C8B-B14F-4D97-AF65-F5344CB8AC3E}">
        <p14:creationId xmlns:p14="http://schemas.microsoft.com/office/powerpoint/2010/main" val="808077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normal lactation curve </a:t>
            </a:r>
          </a:p>
        </p:txBody>
      </p:sp>
      <p:pic>
        <p:nvPicPr>
          <p:cNvPr id="3379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7924477" cy="462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724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a:t>Lactation curve </a:t>
            </a:r>
          </a:p>
        </p:txBody>
      </p:sp>
      <p:pic>
        <p:nvPicPr>
          <p:cNvPr id="6147" name="Picture 5" descr="lactation_curve"/>
          <p:cNvPicPr>
            <a:picLocks noChangeAspect="1" noChangeArrowheads="1"/>
          </p:cNvPicPr>
          <p:nvPr/>
        </p:nvPicPr>
        <p:blipFill>
          <a:blip r:embed="rId2" cstate="print"/>
          <a:srcRect/>
          <a:stretch>
            <a:fillRect/>
          </a:stretch>
        </p:blipFill>
        <p:spPr bwMode="auto">
          <a:xfrm>
            <a:off x="304800" y="1524000"/>
            <a:ext cx="8839200" cy="5143500"/>
          </a:xfrm>
          <a:prstGeom prst="rect">
            <a:avLst/>
          </a:prstGeom>
          <a:noFill/>
          <a:ln w="9525">
            <a:noFill/>
            <a:miter lim="800000"/>
            <a:headEnd/>
            <a:tailEnd/>
          </a:ln>
        </p:spPr>
      </p:pic>
      <p:sp>
        <p:nvSpPr>
          <p:cNvPr id="526342" name="AutoShape 6"/>
          <p:cNvSpPr>
            <a:spLocks noChangeArrowheads="1"/>
          </p:cNvSpPr>
          <p:nvPr/>
        </p:nvSpPr>
        <p:spPr bwMode="auto">
          <a:xfrm>
            <a:off x="2438400" y="1415329"/>
            <a:ext cx="533400" cy="1143000"/>
          </a:xfrm>
          <a:prstGeom prst="downArrow">
            <a:avLst>
              <a:gd name="adj1" fmla="val 50000"/>
              <a:gd name="adj2" fmla="val 53571"/>
            </a:avLst>
          </a:prstGeom>
          <a:solidFill>
            <a:srgbClr val="FF0000"/>
          </a:solidFill>
          <a:ln w="9525">
            <a:solidFill>
              <a:schemeClr val="tx1"/>
            </a:solidFill>
            <a:miter lim="800000"/>
            <a:headEnd/>
            <a:tailEnd/>
          </a:ln>
        </p:spPr>
        <p:txBody>
          <a:bodyPr wrap="none" anchor="ctr"/>
          <a:lstStyle/>
          <a:p>
            <a:pPr algn="ctr"/>
            <a:r>
              <a:rPr lang="en-US" dirty="0"/>
              <a:t>Peak Lactation</a:t>
            </a:r>
          </a:p>
        </p:txBody>
      </p:sp>
      <p:sp>
        <p:nvSpPr>
          <p:cNvPr id="526344" name="AutoShape 8"/>
          <p:cNvSpPr>
            <a:spLocks noChangeArrowheads="1"/>
          </p:cNvSpPr>
          <p:nvPr/>
        </p:nvSpPr>
        <p:spPr bwMode="auto">
          <a:xfrm>
            <a:off x="304800" y="3733800"/>
            <a:ext cx="914400" cy="2590800"/>
          </a:xfrm>
          <a:prstGeom prst="upArrow">
            <a:avLst>
              <a:gd name="adj1" fmla="val 50000"/>
              <a:gd name="adj2" fmla="val 70833"/>
            </a:avLst>
          </a:prstGeom>
          <a:solidFill>
            <a:schemeClr val="accent1"/>
          </a:solidFill>
          <a:ln w="9525">
            <a:solidFill>
              <a:schemeClr val="tx1"/>
            </a:solidFill>
            <a:miter lim="800000"/>
            <a:headEnd/>
            <a:tailEnd/>
          </a:ln>
        </p:spPr>
        <p:txBody>
          <a:bodyPr wrap="none" anchor="ctr"/>
          <a:lstStyle/>
          <a:p>
            <a:pPr algn="ctr"/>
            <a:r>
              <a:rPr lang="en-US"/>
              <a:t>Need to calve</a:t>
            </a:r>
          </a:p>
          <a:p>
            <a:pPr algn="ctr"/>
            <a:r>
              <a:rPr lang="en-US"/>
              <a:t> to lactate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6344"/>
                                        </p:tgtEl>
                                        <p:attrNameLst>
                                          <p:attrName>style.visibility</p:attrName>
                                        </p:attrNameLst>
                                      </p:cBhvr>
                                      <p:to>
                                        <p:strVal val="visible"/>
                                      </p:to>
                                    </p:set>
                                    <p:animEffect transition="in" filter="dissolve">
                                      <p:cBhvr>
                                        <p:cTn id="7" dur="500"/>
                                        <p:tgtEl>
                                          <p:spTgt spid="52634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6342"/>
                                        </p:tgtEl>
                                        <p:attrNameLst>
                                          <p:attrName>style.visibility</p:attrName>
                                        </p:attrNameLst>
                                      </p:cBhvr>
                                      <p:to>
                                        <p:strVal val="visible"/>
                                      </p:to>
                                    </p:set>
                                    <p:animEffect transition="in" filter="dissolve">
                                      <p:cBhvr>
                                        <p:cTn id="12" dur="500"/>
                                        <p:tgtEl>
                                          <p:spTgt spid="526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42" grpId="0" animBg="1"/>
      <p:bldP spid="5263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A9623B-CA10-48F8-8DA2-E7BADD88DC29}"/>
              </a:ext>
            </a:extLst>
          </p:cNvPr>
          <p:cNvSpPr>
            <a:spLocks noGrp="1"/>
          </p:cNvSpPr>
          <p:nvPr>
            <p:ph type="title"/>
          </p:nvPr>
        </p:nvSpPr>
        <p:spPr/>
        <p:txBody>
          <a:bodyPr/>
          <a:lstStyle/>
          <a:p>
            <a:r>
              <a:rPr lang="en-US" dirty="0"/>
              <a:t>Revision questions</a:t>
            </a:r>
          </a:p>
        </p:txBody>
      </p:sp>
      <p:sp>
        <p:nvSpPr>
          <p:cNvPr id="3" name="Content Placeholder 2">
            <a:extLst>
              <a:ext uri="{FF2B5EF4-FFF2-40B4-BE49-F238E27FC236}">
                <a16:creationId xmlns:a16="http://schemas.microsoft.com/office/drawing/2014/main" xmlns="" id="{AF506DF3-A02A-40F2-AD3D-0C503F1B2889}"/>
              </a:ext>
            </a:extLst>
          </p:cNvPr>
          <p:cNvSpPr>
            <a:spLocks noGrp="1"/>
          </p:cNvSpPr>
          <p:nvPr>
            <p:ph idx="1"/>
          </p:nvPr>
        </p:nvSpPr>
        <p:spPr/>
        <p:txBody>
          <a:bodyPr/>
          <a:lstStyle/>
          <a:p>
            <a:pPr marL="0" indent="0">
              <a:buNone/>
            </a:pPr>
            <a:r>
              <a:rPr lang="en-US" b="1" dirty="0"/>
              <a:t>1.</a:t>
            </a:r>
            <a:r>
              <a:rPr lang="en-US" sz="2400" b="1" dirty="0"/>
              <a:t>Give two stimuli initiated by the milker during the milking process.</a:t>
            </a:r>
          </a:p>
          <a:p>
            <a:r>
              <a:rPr lang="en-US" sz="2400" dirty="0"/>
              <a:t>Washing of udder</a:t>
            </a:r>
          </a:p>
          <a:p>
            <a:r>
              <a:rPr lang="en-US" sz="2400" dirty="0"/>
              <a:t>Massage of the udder </a:t>
            </a:r>
          </a:p>
          <a:p>
            <a:r>
              <a:rPr lang="en-US" sz="2400" dirty="0"/>
              <a:t>Appearance and sound of the milker</a:t>
            </a:r>
          </a:p>
          <a:p>
            <a:r>
              <a:rPr lang="en-US" sz="2400" dirty="0"/>
              <a:t>Milking action</a:t>
            </a:r>
          </a:p>
          <a:p>
            <a:pPr marL="0" indent="0">
              <a:buNone/>
            </a:pPr>
            <a:r>
              <a:rPr lang="en-US" sz="2400" b="1" dirty="0"/>
              <a:t>2. What hormone inhibits milk ejection?</a:t>
            </a:r>
          </a:p>
          <a:p>
            <a:r>
              <a:rPr lang="en-US" sz="2400" dirty="0"/>
              <a:t>Adrenalin </a:t>
            </a:r>
          </a:p>
          <a:p>
            <a:pPr marL="0" indent="0">
              <a:buNone/>
            </a:pPr>
            <a:r>
              <a:rPr lang="en-US" sz="2400" b="1" dirty="0"/>
              <a:t>3. State bacterial diseases which affects the udder.</a:t>
            </a:r>
          </a:p>
          <a:p>
            <a:r>
              <a:rPr lang="en-US" sz="2400" dirty="0"/>
              <a:t>Mastitis /metritis</a:t>
            </a:r>
          </a:p>
        </p:txBody>
      </p:sp>
    </p:spTree>
    <p:extLst>
      <p:ext uri="{BB962C8B-B14F-4D97-AF65-F5344CB8AC3E}">
        <p14:creationId xmlns:p14="http://schemas.microsoft.com/office/powerpoint/2010/main" val="414465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b="1" dirty="0">
                <a:solidFill>
                  <a:srgbClr val="FF0000"/>
                </a:solidFill>
              </a:rPr>
              <a:t>VOCABULARY DEVELOPMENT AND LANGUAGE USE</a:t>
            </a:r>
          </a:p>
        </p:txBody>
      </p:sp>
      <p:pic>
        <p:nvPicPr>
          <p:cNvPr id="4" name="Picture 3">
            <a:extLst>
              <a:ext uri="{FF2B5EF4-FFF2-40B4-BE49-F238E27FC236}">
                <a16:creationId xmlns:a16="http://schemas.microsoft.com/office/drawing/2014/main" xmlns="" id="{70C41E5C-CC22-4563-AF81-44B8DC59CDE7}"/>
              </a:ext>
            </a:extLst>
          </p:cNvPr>
          <p:cNvPicPr>
            <a:picLocks noChangeAspect="1"/>
          </p:cNvPicPr>
          <p:nvPr/>
        </p:nvPicPr>
        <p:blipFill>
          <a:blip r:embed="rId2"/>
          <a:stretch>
            <a:fillRect/>
          </a:stretch>
        </p:blipFill>
        <p:spPr>
          <a:xfrm>
            <a:off x="395878" y="990388"/>
            <a:ext cx="8352244" cy="4877223"/>
          </a:xfrm>
          <a:prstGeom prst="rect">
            <a:avLst/>
          </a:prstGeom>
        </p:spPr>
      </p:pic>
    </p:spTree>
    <p:extLst>
      <p:ext uri="{BB962C8B-B14F-4D97-AF65-F5344CB8AC3E}">
        <p14:creationId xmlns:p14="http://schemas.microsoft.com/office/powerpoint/2010/main" val="1150850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b="1" dirty="0">
                <a:solidFill>
                  <a:srgbClr val="FF0000"/>
                </a:solidFill>
              </a:rPr>
              <a:t>Importance of key concepts</a:t>
            </a:r>
          </a:p>
        </p:txBody>
      </p:sp>
      <p:pic>
        <p:nvPicPr>
          <p:cNvPr id="6" name="Picture 5">
            <a:extLst>
              <a:ext uri="{FF2B5EF4-FFF2-40B4-BE49-F238E27FC236}">
                <a16:creationId xmlns:a16="http://schemas.microsoft.com/office/drawing/2014/main" xmlns="" id="{811C1D4A-BB4F-45A3-971A-76568E618F54}"/>
              </a:ext>
            </a:extLst>
          </p:cNvPr>
          <p:cNvPicPr>
            <a:picLocks noChangeAspect="1"/>
          </p:cNvPicPr>
          <p:nvPr/>
        </p:nvPicPr>
        <p:blipFill>
          <a:blip r:embed="rId2"/>
          <a:stretch>
            <a:fillRect/>
          </a:stretch>
        </p:blipFill>
        <p:spPr>
          <a:xfrm>
            <a:off x="252609" y="990600"/>
            <a:ext cx="8638781" cy="4328324"/>
          </a:xfrm>
          <a:prstGeom prst="rect">
            <a:avLst/>
          </a:prstGeom>
        </p:spPr>
      </p:pic>
    </p:spTree>
    <p:extLst>
      <p:ext uri="{BB962C8B-B14F-4D97-AF65-F5344CB8AC3E}">
        <p14:creationId xmlns:p14="http://schemas.microsoft.com/office/powerpoint/2010/main" val="237326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b="1" dirty="0">
                <a:solidFill>
                  <a:srgbClr val="FF0000"/>
                </a:solidFill>
              </a:rPr>
              <a:t>Parturition/birth and dystocia</a:t>
            </a:r>
          </a:p>
        </p:txBody>
      </p:sp>
    </p:spTree>
    <p:extLst>
      <p:ext uri="{BB962C8B-B14F-4D97-AF65-F5344CB8AC3E}">
        <p14:creationId xmlns:p14="http://schemas.microsoft.com/office/powerpoint/2010/main" val="120763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7" y="0"/>
            <a:ext cx="8229600" cy="639762"/>
          </a:xfrm>
        </p:spPr>
        <p:txBody>
          <a:bodyPr>
            <a:normAutofit fontScale="90000"/>
          </a:bodyPr>
          <a:lstStyle/>
          <a:p>
            <a:r>
              <a:rPr lang="en-US" sz="3600" b="1" dirty="0">
                <a:solidFill>
                  <a:srgbClr val="FF0000"/>
                </a:solidFill>
              </a:rPr>
              <a:t>Key terms</a:t>
            </a:r>
          </a:p>
        </p:txBody>
      </p:sp>
      <p:sp>
        <p:nvSpPr>
          <p:cNvPr id="4" name="Rectangle 3">
            <a:extLst>
              <a:ext uri="{FF2B5EF4-FFF2-40B4-BE49-F238E27FC236}">
                <a16:creationId xmlns:a16="http://schemas.microsoft.com/office/drawing/2014/main" xmlns="" id="{0E9DC4BD-A8DD-46B0-9E10-F5FFC72E89D2}"/>
              </a:ext>
            </a:extLst>
          </p:cNvPr>
          <p:cNvSpPr/>
          <p:nvPr/>
        </p:nvSpPr>
        <p:spPr>
          <a:xfrm>
            <a:off x="685800" y="871377"/>
            <a:ext cx="7696200" cy="3145476"/>
          </a:xfrm>
          <a:prstGeom prst="rect">
            <a:avLst/>
          </a:prstGeom>
        </p:spPr>
        <p:txBody>
          <a:bodyPr wrap="square">
            <a:spAutoFit/>
          </a:bodyPr>
          <a:lstStyle/>
          <a:p>
            <a:pPr marL="342900" lvl="0" indent="-342900">
              <a:spcBef>
                <a:spcPct val="20000"/>
              </a:spcBef>
              <a:buFont typeface="Arial" pitchFamily="34" charset="0"/>
              <a:buChar char="•"/>
            </a:pPr>
            <a:r>
              <a:rPr lang="af-ZA" sz="3200" b="1" dirty="0">
                <a:solidFill>
                  <a:prstClr val="black"/>
                </a:solidFill>
              </a:rPr>
              <a:t>Parturition</a:t>
            </a:r>
            <a:r>
              <a:rPr lang="af-ZA" sz="3200" dirty="0">
                <a:solidFill>
                  <a:prstClr val="black"/>
                </a:solidFill>
              </a:rPr>
              <a:t> or calving is the normal ending of a pregnancy. It is the process of ejection of the foetus and the placenta from the uterus of the mother. </a:t>
            </a:r>
          </a:p>
          <a:p>
            <a:pPr marL="342900" lvl="0" indent="-342900">
              <a:spcBef>
                <a:spcPct val="20000"/>
              </a:spcBef>
              <a:buFont typeface="Arial" pitchFamily="34" charset="0"/>
              <a:buChar char="•"/>
            </a:pPr>
            <a:r>
              <a:rPr lang="af-ZA" sz="3200" b="1" dirty="0">
                <a:solidFill>
                  <a:prstClr val="black"/>
                </a:solidFill>
              </a:rPr>
              <a:t>Dystocia</a:t>
            </a:r>
            <a:r>
              <a:rPr lang="af-ZA" sz="3200" dirty="0">
                <a:solidFill>
                  <a:prstClr val="black"/>
                </a:solidFill>
              </a:rPr>
              <a:t> is the term used to describe a difficult birth. </a:t>
            </a:r>
          </a:p>
        </p:txBody>
      </p:sp>
    </p:spTree>
    <p:extLst>
      <p:ext uri="{BB962C8B-B14F-4D97-AF65-F5344CB8AC3E}">
        <p14:creationId xmlns:p14="http://schemas.microsoft.com/office/powerpoint/2010/main" val="3500584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Conditions that interfere with the parturition process! </a:t>
            </a:r>
          </a:p>
        </p:txBody>
      </p:sp>
      <p:sp>
        <p:nvSpPr>
          <p:cNvPr id="3" name="Content Placeholder 2"/>
          <p:cNvSpPr>
            <a:spLocks noGrp="1"/>
          </p:cNvSpPr>
          <p:nvPr>
            <p:ph idx="1"/>
          </p:nvPr>
        </p:nvSpPr>
        <p:spPr/>
        <p:txBody>
          <a:bodyPr/>
          <a:lstStyle/>
          <a:p>
            <a:r>
              <a:rPr lang="en-ZA" dirty="0"/>
              <a:t>Offspring that is too large for the cow. </a:t>
            </a:r>
          </a:p>
          <a:p>
            <a:r>
              <a:rPr lang="en-ZA" dirty="0"/>
              <a:t>Multiple births: </a:t>
            </a:r>
          </a:p>
          <a:p>
            <a:r>
              <a:rPr lang="en-ZA" dirty="0"/>
              <a:t>Premature or late birth </a:t>
            </a:r>
          </a:p>
          <a:p>
            <a:r>
              <a:rPr lang="en-ZA" dirty="0"/>
              <a:t>Induced  parturition </a:t>
            </a:r>
          </a:p>
          <a:p>
            <a:r>
              <a:rPr lang="en-ZA" dirty="0"/>
              <a:t>Incorrect presentation of the calf </a:t>
            </a:r>
          </a:p>
          <a:p>
            <a:r>
              <a:rPr lang="en-ZA" dirty="0"/>
              <a:t>Incomplete cervical dilation</a:t>
            </a:r>
          </a:p>
          <a:p>
            <a:r>
              <a:rPr lang="en-ZA" dirty="0"/>
              <a:t>Vaginal tear</a:t>
            </a:r>
          </a:p>
        </p:txBody>
      </p:sp>
    </p:spTree>
    <p:extLst>
      <p:ext uri="{BB962C8B-B14F-4D97-AF65-F5344CB8AC3E}">
        <p14:creationId xmlns:p14="http://schemas.microsoft.com/office/powerpoint/2010/main" val="3357556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Dystocia </a:t>
            </a:r>
          </a:p>
        </p:txBody>
      </p:sp>
      <p:sp>
        <p:nvSpPr>
          <p:cNvPr id="8" name="Content Placeholder 7"/>
          <p:cNvSpPr>
            <a:spLocks noGrp="1"/>
          </p:cNvSpPr>
          <p:nvPr>
            <p:ph idx="1"/>
          </p:nvPr>
        </p:nvSpPr>
        <p:spPr>
          <a:xfrm>
            <a:off x="461818" y="1295400"/>
            <a:ext cx="8377382" cy="4830763"/>
          </a:xfrm>
        </p:spPr>
        <p:txBody>
          <a:bodyPr>
            <a:normAutofit fontScale="85000" lnSpcReduction="10000"/>
          </a:bodyPr>
          <a:lstStyle/>
          <a:p>
            <a:pPr marL="0" indent="0">
              <a:buNone/>
            </a:pPr>
            <a:r>
              <a:rPr lang="en-ZA" dirty="0"/>
              <a:t>The term </a:t>
            </a:r>
            <a:r>
              <a:rPr lang="en-ZA" b="1" dirty="0"/>
              <a:t>dystocia</a:t>
            </a:r>
            <a:r>
              <a:rPr lang="en-ZA" dirty="0"/>
              <a:t> is used to describe any situation or reason why a cow is unable to deliver a calf. The cow experiences a difficult parturition process. If the breeder or veterinarian does not intervene in time it may lead to the death of both the cow and the calf. Factors that may cause dystocia include:</a:t>
            </a:r>
          </a:p>
          <a:p>
            <a:r>
              <a:rPr lang="en-ZA" dirty="0"/>
              <a:t>Incorrect presentation, position and posture </a:t>
            </a:r>
          </a:p>
          <a:p>
            <a:r>
              <a:rPr lang="en-ZA" dirty="0"/>
              <a:t>large foetuses that cannot move through the birth canal</a:t>
            </a:r>
          </a:p>
          <a:p>
            <a:r>
              <a:rPr lang="en-ZA" dirty="0"/>
              <a:t>Torsion of the uterus </a:t>
            </a:r>
          </a:p>
          <a:p>
            <a:r>
              <a:rPr lang="en-ZA" dirty="0"/>
              <a:t>Uterine inertia </a:t>
            </a:r>
          </a:p>
          <a:p>
            <a:r>
              <a:rPr lang="en-ZA" dirty="0"/>
              <a:t>Malformed foetuses. </a:t>
            </a:r>
          </a:p>
        </p:txBody>
      </p:sp>
    </p:spTree>
    <p:extLst>
      <p:ext uri="{BB962C8B-B14F-4D97-AF65-F5344CB8AC3E}">
        <p14:creationId xmlns:p14="http://schemas.microsoft.com/office/powerpoint/2010/main" val="3908591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f-ZA" sz="2800" dirty="0"/>
              <a:t>Signs or characteristics of a cow approaching parturition </a:t>
            </a:r>
          </a:p>
        </p:txBody>
      </p:sp>
      <p:sp>
        <p:nvSpPr>
          <p:cNvPr id="7" name="Content Placeholder 6"/>
          <p:cNvSpPr>
            <a:spLocks noGrp="1"/>
          </p:cNvSpPr>
          <p:nvPr>
            <p:ph idx="1"/>
          </p:nvPr>
        </p:nvSpPr>
        <p:spPr>
          <a:xfrm>
            <a:off x="457200" y="1600200"/>
            <a:ext cx="8229600" cy="5257800"/>
          </a:xfrm>
        </p:spPr>
        <p:txBody>
          <a:bodyPr>
            <a:normAutofit fontScale="77500" lnSpcReduction="20000"/>
          </a:bodyPr>
          <a:lstStyle/>
          <a:p>
            <a:r>
              <a:rPr lang="en-ZA" dirty="0"/>
              <a:t>The vulva softens and becomes swollen. </a:t>
            </a:r>
          </a:p>
          <a:p>
            <a:r>
              <a:rPr lang="en-ZA" dirty="0"/>
              <a:t>The cervix secretes stringy mucus</a:t>
            </a:r>
          </a:p>
          <a:p>
            <a:r>
              <a:rPr lang="en-ZA" dirty="0"/>
              <a:t>The cervix dilates. </a:t>
            </a:r>
          </a:p>
          <a:p>
            <a:r>
              <a:rPr lang="en-ZA" dirty="0"/>
              <a:t>The cow urinates and defecates frequently due to the pressure exerted by the foetus on the bladder and rectum.</a:t>
            </a:r>
          </a:p>
          <a:p>
            <a:r>
              <a:rPr lang="en-ZA" dirty="0"/>
              <a:t> There may be a change in the cow’s body temperature. </a:t>
            </a:r>
          </a:p>
          <a:p>
            <a:r>
              <a:rPr lang="en-ZA" dirty="0"/>
              <a:t>‘The allantois ruptures leading to expulsion of the allantois fluid (‘the water breaks’). </a:t>
            </a:r>
          </a:p>
          <a:p>
            <a:r>
              <a:rPr lang="en-ZA" dirty="0"/>
              <a:t>The cow’s udder becomes swollen and milk starts dripping from the teats. </a:t>
            </a:r>
          </a:p>
          <a:p>
            <a:r>
              <a:rPr lang="en-ZA" dirty="0"/>
              <a:t>The belly droops. </a:t>
            </a:r>
          </a:p>
          <a:p>
            <a:r>
              <a:rPr lang="en-ZA" dirty="0"/>
              <a:t>The soft tissues around the tail head look sunken due to the relaxation of the pelvic ligaments. </a:t>
            </a:r>
          </a:p>
          <a:p>
            <a:endParaRPr lang="af-ZA" dirty="0"/>
          </a:p>
          <a:p>
            <a:endParaRPr lang="af-ZA"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1205</Words>
  <Application>Microsoft Office PowerPoint</Application>
  <PresentationFormat>On-screen Show (4:3)</PresentationFormat>
  <Paragraphs>117</Paragraphs>
  <Slides>27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  </vt:lpstr>
      <vt:lpstr>Integrated approach to learning</vt:lpstr>
      <vt:lpstr>VOCABULARY DEVELOPMENT AND LANGUAGE USE</vt:lpstr>
      <vt:lpstr>Importance of key concepts</vt:lpstr>
      <vt:lpstr>Parturition/birth and dystocia</vt:lpstr>
      <vt:lpstr>Key terms</vt:lpstr>
      <vt:lpstr>Conditions that interfere with the parturition process! </vt:lpstr>
      <vt:lpstr>Dystocia </vt:lpstr>
      <vt:lpstr>Signs or characteristics of a cow approaching parturition </vt:lpstr>
      <vt:lpstr>Behavioural signs of oncoming parturition </vt:lpstr>
      <vt:lpstr>The functions of the layers covering the foetus </vt:lpstr>
      <vt:lpstr>The functions of the layers covering the foetus </vt:lpstr>
      <vt:lpstr>PowerPoint Presentation</vt:lpstr>
      <vt:lpstr>Milk production (lactation) </vt:lpstr>
      <vt:lpstr>Milk let-down</vt:lpstr>
      <vt:lpstr>Process of milk let-down</vt:lpstr>
      <vt:lpstr>Revision questions </vt:lpstr>
      <vt:lpstr>Milk let-down process and the hormones involved </vt:lpstr>
      <vt:lpstr>Hormones</vt:lpstr>
      <vt:lpstr>Importance and function of colostrum </vt:lpstr>
      <vt:lpstr>Properties and fuctions of colostrum  </vt:lpstr>
      <vt:lpstr>Normal milk and colostrum</vt:lpstr>
      <vt:lpstr>Colostrum vs Whole milk</vt:lpstr>
      <vt:lpstr>The amount of milk produced by a cow is influenced by: </vt:lpstr>
      <vt:lpstr>The normal lactation curve </vt:lpstr>
      <vt:lpstr>Lactation curve </vt:lpstr>
      <vt:lpstr>Revision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MacMaster</dc:creator>
  <cp:lastModifiedBy>V.Westphal</cp:lastModifiedBy>
  <cp:revision>107</cp:revision>
  <dcterms:created xsi:type="dcterms:W3CDTF">2009-04-29T10:12:29Z</dcterms:created>
  <dcterms:modified xsi:type="dcterms:W3CDTF">2020-05-05T08:38:33Z</dcterms:modified>
</cp:coreProperties>
</file>