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 id="2147483718" r:id="rId2"/>
  </p:sldMasterIdLst>
  <p:notesMasterIdLst>
    <p:notesMasterId r:id="rId37"/>
  </p:notesMasterIdLst>
  <p:handoutMasterIdLst>
    <p:handoutMasterId r:id="rId38"/>
  </p:handoutMasterIdLst>
  <p:sldIdLst>
    <p:sldId id="287" r:id="rId3"/>
    <p:sldId id="288" r:id="rId4"/>
    <p:sldId id="289" r:id="rId5"/>
    <p:sldId id="256" r:id="rId6"/>
    <p:sldId id="257" r:id="rId7"/>
    <p:sldId id="258" r:id="rId8"/>
    <p:sldId id="259" r:id="rId9"/>
    <p:sldId id="261" r:id="rId10"/>
    <p:sldId id="262" r:id="rId11"/>
    <p:sldId id="263" r:id="rId12"/>
    <p:sldId id="264" r:id="rId13"/>
    <p:sldId id="265" r:id="rId14"/>
    <p:sldId id="266" r:id="rId15"/>
    <p:sldId id="267" r:id="rId16"/>
    <p:sldId id="268" r:id="rId17"/>
    <p:sldId id="269" r:id="rId18"/>
    <p:sldId id="270" r:id="rId19"/>
    <p:sldId id="271" r:id="rId20"/>
    <p:sldId id="294" r:id="rId21"/>
    <p:sldId id="290" r:id="rId22"/>
    <p:sldId id="272" r:id="rId23"/>
    <p:sldId id="273" r:id="rId24"/>
    <p:sldId id="274" r:id="rId25"/>
    <p:sldId id="275" r:id="rId26"/>
    <p:sldId id="276" r:id="rId27"/>
    <p:sldId id="277" r:id="rId28"/>
    <p:sldId id="279" r:id="rId29"/>
    <p:sldId id="282" r:id="rId30"/>
    <p:sldId id="284" r:id="rId31"/>
    <p:sldId id="285" r:id="rId32"/>
    <p:sldId id="292" r:id="rId33"/>
    <p:sldId id="293" r:id="rId34"/>
    <p:sldId id="295" r:id="rId35"/>
    <p:sldId id="291" r:id="rId3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34" autoAdjust="0"/>
    <p:restoredTop sz="65879" autoAdjust="0"/>
  </p:normalViewPr>
  <p:slideViewPr>
    <p:cSldViewPr snapToGrid="0">
      <p:cViewPr varScale="1">
        <p:scale>
          <a:sx n="43" d="100"/>
          <a:sy n="43" d="100"/>
        </p:scale>
        <p:origin x="1350" y="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48FAD1A-AA14-45DC-9462-5B58DD672758}" type="datetimeFigureOut">
              <a:rPr lang="en-ZA" smtClean="0"/>
              <a:t>2020-04-30</a:t>
            </a:fld>
            <a:endParaRPr lang="en-ZA"/>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19DFBF0-012F-4ADC-A502-635EE6803298}" type="slidenum">
              <a:rPr lang="en-ZA" smtClean="0"/>
              <a:t>‹#›</a:t>
            </a:fld>
            <a:endParaRPr lang="en-ZA"/>
          </a:p>
        </p:txBody>
      </p:sp>
    </p:spTree>
    <p:extLst>
      <p:ext uri="{BB962C8B-B14F-4D97-AF65-F5344CB8AC3E}">
        <p14:creationId xmlns:p14="http://schemas.microsoft.com/office/powerpoint/2010/main" val="1843387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EE77448-AF32-42AD-AAC2-E21114EBEB66}" type="datetimeFigureOut">
              <a:rPr lang="en-ZA" smtClean="0"/>
              <a:t>2020-04-30</a:t>
            </a:fld>
            <a:endParaRPr lang="en-ZA"/>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84CA5FE-6482-47AA-9D87-D2733DA13A0F}" type="slidenum">
              <a:rPr lang="en-ZA" smtClean="0"/>
              <a:t>‹#›</a:t>
            </a:fld>
            <a:endParaRPr lang="en-ZA"/>
          </a:p>
        </p:txBody>
      </p:sp>
    </p:spTree>
    <p:extLst>
      <p:ext uri="{BB962C8B-B14F-4D97-AF65-F5344CB8AC3E}">
        <p14:creationId xmlns:p14="http://schemas.microsoft.com/office/powerpoint/2010/main" val="470816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0888" indent="-287338">
              <a:spcBef>
                <a:spcPct val="30000"/>
              </a:spcBef>
              <a:defRPr sz="1200">
                <a:solidFill>
                  <a:schemeClr val="tx1"/>
                </a:solidFill>
                <a:latin typeface="Calibri" panose="020F0502020204030204" pitchFamily="34" charset="0"/>
              </a:defRPr>
            </a:lvl2pPr>
            <a:lvl3pPr marL="1154113" indent="-230188">
              <a:spcBef>
                <a:spcPct val="30000"/>
              </a:spcBef>
              <a:defRPr sz="1200">
                <a:solidFill>
                  <a:schemeClr val="tx1"/>
                </a:solidFill>
                <a:latin typeface="Calibri" panose="020F0502020204030204" pitchFamily="34" charset="0"/>
              </a:defRPr>
            </a:lvl3pPr>
            <a:lvl4pPr marL="1617663" indent="-230188">
              <a:spcBef>
                <a:spcPct val="30000"/>
              </a:spcBef>
              <a:defRPr sz="1200">
                <a:solidFill>
                  <a:schemeClr val="tx1"/>
                </a:solidFill>
                <a:latin typeface="Calibri" panose="020F0502020204030204" pitchFamily="34" charset="0"/>
              </a:defRPr>
            </a:lvl4pPr>
            <a:lvl5pPr marL="2079625" indent="-230188">
              <a:spcBef>
                <a:spcPct val="30000"/>
              </a:spcBef>
              <a:defRPr sz="1200">
                <a:solidFill>
                  <a:schemeClr val="tx1"/>
                </a:solidFill>
                <a:latin typeface="Calibri" panose="020F0502020204030204" pitchFamily="34" charset="0"/>
              </a:defRPr>
            </a:lvl5pPr>
            <a:lvl6pPr marL="2536825" indent="-230188" eaLnBrk="0" fontAlgn="base" hangingPunct="0">
              <a:spcBef>
                <a:spcPct val="30000"/>
              </a:spcBef>
              <a:spcAft>
                <a:spcPct val="0"/>
              </a:spcAft>
              <a:defRPr sz="1200">
                <a:solidFill>
                  <a:schemeClr val="tx1"/>
                </a:solidFill>
                <a:latin typeface="Calibri" panose="020F0502020204030204" pitchFamily="34" charset="0"/>
              </a:defRPr>
            </a:lvl6pPr>
            <a:lvl7pPr marL="2994025" indent="-230188" eaLnBrk="0" fontAlgn="base" hangingPunct="0">
              <a:spcBef>
                <a:spcPct val="30000"/>
              </a:spcBef>
              <a:spcAft>
                <a:spcPct val="0"/>
              </a:spcAft>
              <a:defRPr sz="1200">
                <a:solidFill>
                  <a:schemeClr val="tx1"/>
                </a:solidFill>
                <a:latin typeface="Calibri" panose="020F0502020204030204" pitchFamily="34" charset="0"/>
              </a:defRPr>
            </a:lvl7pPr>
            <a:lvl8pPr marL="3451225" indent="-230188" eaLnBrk="0" fontAlgn="base" hangingPunct="0">
              <a:spcBef>
                <a:spcPct val="30000"/>
              </a:spcBef>
              <a:spcAft>
                <a:spcPct val="0"/>
              </a:spcAft>
              <a:defRPr sz="1200">
                <a:solidFill>
                  <a:schemeClr val="tx1"/>
                </a:solidFill>
                <a:latin typeface="Calibri" panose="020F0502020204030204" pitchFamily="34" charset="0"/>
              </a:defRPr>
            </a:lvl8pPr>
            <a:lvl9pPr marL="3908425" indent="-230188"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210749A-EC80-4C8E-9C36-6BA7361895C0}"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14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ZA" altLang="en-US" smtClean="0"/>
          </a:p>
        </p:txBody>
      </p:sp>
      <p:sp>
        <p:nvSpPr>
          <p:cNvPr id="6149" name="Slide Number Placeholder 3"/>
          <p:cNvSpPr txBox="1">
            <a:spLocks noGrp="1"/>
          </p:cNvSpPr>
          <p:nvPr/>
        </p:nvSpPr>
        <p:spPr bwMode="auto">
          <a:xfrm>
            <a:off x="3828413" y="10407461"/>
            <a:ext cx="2931497" cy="548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46" tIns="46223" rIns="92446" bIns="46223" anchor="b"/>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28ABBE6-06AF-4255-9527-E83D9483F10C}"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73538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84CA5FE-6482-47AA-9D87-D2733DA13A0F}" type="slidenum">
              <a:rPr lang="en-ZA" smtClean="0"/>
              <a:t>3</a:t>
            </a:fld>
            <a:endParaRPr lang="en-ZA"/>
          </a:p>
        </p:txBody>
      </p:sp>
    </p:spTree>
    <p:extLst>
      <p:ext uri="{BB962C8B-B14F-4D97-AF65-F5344CB8AC3E}">
        <p14:creationId xmlns:p14="http://schemas.microsoft.com/office/powerpoint/2010/main" val="146182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84CA5FE-6482-47AA-9D87-D2733DA13A0F}" type="slidenum">
              <a:rPr lang="en-ZA" smtClean="0"/>
              <a:t>4</a:t>
            </a:fld>
            <a:endParaRPr lang="en-ZA"/>
          </a:p>
        </p:txBody>
      </p:sp>
    </p:spTree>
    <p:extLst>
      <p:ext uri="{BB962C8B-B14F-4D97-AF65-F5344CB8AC3E}">
        <p14:creationId xmlns:p14="http://schemas.microsoft.com/office/powerpoint/2010/main" val="3951456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84CA5FE-6482-47AA-9D87-D2733DA13A0F}" type="slidenum">
              <a:rPr lang="en-ZA" smtClean="0"/>
              <a:t>5</a:t>
            </a:fld>
            <a:endParaRPr lang="en-ZA"/>
          </a:p>
        </p:txBody>
      </p:sp>
    </p:spTree>
    <p:extLst>
      <p:ext uri="{BB962C8B-B14F-4D97-AF65-F5344CB8AC3E}">
        <p14:creationId xmlns:p14="http://schemas.microsoft.com/office/powerpoint/2010/main" val="4040499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184CA5FE-6482-47AA-9D87-D2733DA13A0F}" type="slidenum">
              <a:rPr lang="en-ZA" smtClean="0"/>
              <a:t>9</a:t>
            </a:fld>
            <a:endParaRPr lang="en-ZA"/>
          </a:p>
        </p:txBody>
      </p:sp>
    </p:spTree>
    <p:extLst>
      <p:ext uri="{BB962C8B-B14F-4D97-AF65-F5344CB8AC3E}">
        <p14:creationId xmlns:p14="http://schemas.microsoft.com/office/powerpoint/2010/main" val="4099759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4FDACE67-1EA9-452F-B8F1-0D0D8BCD4DA9}" type="datetimeFigureOut">
              <a:rPr lang="en-ZA" smtClean="0"/>
              <a:t>2020-04-30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6DB3C6F-7AE3-4EE3-8780-779F39436C4F}" type="slidenum">
              <a:rPr lang="en-ZA" smtClean="0"/>
              <a:t>‹#›</a:t>
            </a:fld>
            <a:endParaRPr lang="en-ZA"/>
          </a:p>
        </p:txBody>
      </p:sp>
    </p:spTree>
    <p:extLst>
      <p:ext uri="{BB962C8B-B14F-4D97-AF65-F5344CB8AC3E}">
        <p14:creationId xmlns:p14="http://schemas.microsoft.com/office/powerpoint/2010/main" val="27415574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4FDACE67-1EA9-452F-B8F1-0D0D8BCD4DA9}" type="datetimeFigureOut">
              <a:rPr lang="en-ZA" smtClean="0"/>
              <a:t>2020-04-30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6DB3C6F-7AE3-4EE3-8780-779F39436C4F}" type="slidenum">
              <a:rPr lang="en-ZA" smtClean="0"/>
              <a:t>‹#›</a:t>
            </a:fld>
            <a:endParaRPr lang="en-ZA"/>
          </a:p>
        </p:txBody>
      </p:sp>
    </p:spTree>
    <p:extLst>
      <p:ext uri="{BB962C8B-B14F-4D97-AF65-F5344CB8AC3E}">
        <p14:creationId xmlns:p14="http://schemas.microsoft.com/office/powerpoint/2010/main" val="3985060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4FDACE67-1EA9-452F-B8F1-0D0D8BCD4DA9}" type="datetimeFigureOut">
              <a:rPr lang="en-ZA" smtClean="0"/>
              <a:t>2020-04-30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6DB3C6F-7AE3-4EE3-8780-779F39436C4F}" type="slidenum">
              <a:rPr lang="en-ZA" smtClean="0"/>
              <a:t>‹#›</a:t>
            </a:fld>
            <a:endParaRPr lang="en-ZA"/>
          </a:p>
        </p:txBody>
      </p:sp>
    </p:spTree>
    <p:extLst>
      <p:ext uri="{BB962C8B-B14F-4D97-AF65-F5344CB8AC3E}">
        <p14:creationId xmlns:p14="http://schemas.microsoft.com/office/powerpoint/2010/main" val="22860546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PPT template cov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8"/>
            <a:ext cx="10363200" cy="1470025"/>
          </a:xfrm>
        </p:spPr>
        <p:txBody>
          <a:bodyPr/>
          <a:lstStyle>
            <a:lvl1pPr>
              <a:defRPr>
                <a:solidFill>
                  <a:schemeClr val="bg1"/>
                </a:solidFill>
              </a:defRPr>
            </a:lvl1pPr>
          </a:lstStyle>
          <a:p>
            <a:r>
              <a:rPr lang="en-US" dirty="0" smtClean="0"/>
              <a:t>Click to edit Master title style</a:t>
            </a:r>
            <a:endParaRPr lang="en-ZA"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ZA"/>
          </a:p>
        </p:txBody>
      </p:sp>
      <p:sp>
        <p:nvSpPr>
          <p:cNvPr id="5" name="Date Placeholder 4"/>
          <p:cNvSpPr>
            <a:spLocks noGrp="1" noChangeArrowheads="1"/>
          </p:cNvSpPr>
          <p:nvPr>
            <p:ph type="dt" sz="half" idx="10"/>
          </p:nvPr>
        </p:nvSpPr>
        <p:spPr/>
        <p:txBody>
          <a:bodyPr/>
          <a:lstStyle>
            <a:lvl1pPr>
              <a:defRPr>
                <a:solidFill>
                  <a:schemeClr val="bg1"/>
                </a:solidFill>
              </a:defRPr>
            </a:lvl1pPr>
          </a:lstStyle>
          <a:p>
            <a:pPr fontAlgn="base">
              <a:spcBef>
                <a:spcPct val="0"/>
              </a:spcBef>
              <a:spcAft>
                <a:spcPct val="0"/>
              </a:spcAft>
              <a:defRPr/>
            </a:pPr>
            <a:endParaRPr lang="en-US">
              <a:solidFill>
                <a:srgbClr val="FFFFFF"/>
              </a:solidFill>
            </a:endParaRPr>
          </a:p>
        </p:txBody>
      </p:sp>
      <p:sp>
        <p:nvSpPr>
          <p:cNvPr id="6" name="Footer Placeholder 5"/>
          <p:cNvSpPr>
            <a:spLocks noGrp="1" noChangeArrowheads="1"/>
          </p:cNvSpPr>
          <p:nvPr>
            <p:ph type="ftr" sz="quarter" idx="11"/>
          </p:nvPr>
        </p:nvSpPr>
        <p:spPr/>
        <p:txBody>
          <a:bodyPr/>
          <a:lstStyle>
            <a:lvl1pPr>
              <a:defRPr>
                <a:solidFill>
                  <a:schemeClr val="bg1"/>
                </a:solidFill>
              </a:defRPr>
            </a:lvl1pPr>
          </a:lstStyle>
          <a:p>
            <a:pPr fontAlgn="base">
              <a:spcBef>
                <a:spcPct val="0"/>
              </a:spcBef>
              <a:spcAft>
                <a:spcPct val="0"/>
              </a:spcAft>
              <a:defRPr/>
            </a:pPr>
            <a:endParaRPr lang="en-US">
              <a:solidFill>
                <a:srgbClr val="FFFFFF"/>
              </a:solidFill>
            </a:endParaRPr>
          </a:p>
        </p:txBody>
      </p:sp>
      <p:sp>
        <p:nvSpPr>
          <p:cNvPr id="7" name="Slide Number Placeholder 6"/>
          <p:cNvSpPr>
            <a:spLocks noGrp="1" noChangeArrowheads="1"/>
          </p:cNvSpPr>
          <p:nvPr>
            <p:ph type="sldNum" sz="quarter" idx="12"/>
          </p:nvPr>
        </p:nvSpPr>
        <p:spPr/>
        <p:txBody>
          <a:bodyPr/>
          <a:lstStyle>
            <a:lvl1pPr>
              <a:defRPr>
                <a:solidFill>
                  <a:schemeClr val="bg1"/>
                </a:solidFill>
              </a:defRPr>
            </a:lvl1pPr>
          </a:lstStyle>
          <a:p>
            <a:pPr fontAlgn="base">
              <a:spcBef>
                <a:spcPct val="0"/>
              </a:spcBef>
              <a:spcAft>
                <a:spcPct val="0"/>
              </a:spcAft>
              <a:defRPr/>
            </a:pPr>
            <a:fld id="{9F6A3690-2946-4C2B-97B8-6A7F23700FE3}" type="slidenum">
              <a:rPr lang="en-US" altLang="en-US" smtClean="0">
                <a:solidFill>
                  <a:srgbClr val="FFFFFF"/>
                </a:solidFill>
                <a:cs typeface="Arial" panose="020B0604020202020204" pitchFamily="34" charset="0"/>
              </a:rPr>
              <a:pPr fontAlgn="base">
                <a:spcBef>
                  <a:spcPct val="0"/>
                </a:spcBef>
                <a:spcAft>
                  <a:spcPct val="0"/>
                </a:spcAft>
                <a:defRPr/>
              </a:pPr>
              <a:t>‹#›</a:t>
            </a:fld>
            <a:endParaRPr lang="en-US" altLang="en-US">
              <a:solidFill>
                <a:srgbClr val="FFFFFF"/>
              </a:solidFill>
              <a:cs typeface="Arial" panose="020B0604020202020204" pitchFamily="34" charset="0"/>
            </a:endParaRPr>
          </a:p>
        </p:txBody>
      </p:sp>
    </p:spTree>
    <p:extLst>
      <p:ext uri="{BB962C8B-B14F-4D97-AF65-F5344CB8AC3E}">
        <p14:creationId xmlns:p14="http://schemas.microsoft.com/office/powerpoint/2010/main" val="2258155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7A32D566-B6DC-4783-AFBD-A6060619C6FD}" type="slidenum">
              <a:rPr lang="en-US" altLang="en-US" smtClean="0">
                <a:cs typeface="Arial" panose="020B0604020202020204" pitchFamily="34" charset="0"/>
              </a:rPr>
              <a:pPr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9412033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94AD6D52-54CF-4BD2-9634-4AB1124FE2BD}" type="slidenum">
              <a:rPr lang="en-US" altLang="en-US" smtClean="0">
                <a:cs typeface="Arial" panose="020B0604020202020204" pitchFamily="34" charset="0"/>
              </a:rPr>
              <a:pPr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3748866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8"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A7D6959-89AF-4647-B82F-375346721370}" type="slidenum">
              <a:rPr lang="en-US" altLang="en-US" smtClean="0">
                <a:cs typeface="Arial" panose="020B0604020202020204" pitchFamily="34" charset="0"/>
              </a:rPr>
              <a:pPr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2041140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4"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D8E23BB8-C930-4BF2-9B51-86F08B9CFD50}" type="slidenum">
              <a:rPr lang="en-US" altLang="en-US" smtClean="0">
                <a:cs typeface="Arial" panose="020B0604020202020204" pitchFamily="34" charset="0"/>
              </a:rPr>
              <a:pPr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612469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3"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676DAE19-0AAD-4A47-A007-885197E75F3E}" type="slidenum">
              <a:rPr lang="en-US" altLang="en-US" smtClean="0">
                <a:cs typeface="Arial" panose="020B0604020202020204" pitchFamily="34" charset="0"/>
              </a:rPr>
              <a:pPr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5778548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4766735"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8AF01EF-72D6-4934-B360-1C44C6431DD0}" type="slidenum">
              <a:rPr lang="en-US" altLang="en-US" smtClean="0">
                <a:cs typeface="Arial" panose="020B0604020202020204" pitchFamily="34" charset="0"/>
              </a:rPr>
              <a:pPr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285375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ZA"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6"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B91CD361-DC76-45B0-B351-67D0E41529E4}" type="slidenum">
              <a:rPr lang="en-US" altLang="en-US" smtClean="0">
                <a:cs typeface="Arial" panose="020B0604020202020204" pitchFamily="34" charset="0"/>
              </a:rPr>
              <a:pPr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2616403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4FDACE67-1EA9-452F-B8F1-0D0D8BCD4DA9}" type="datetimeFigureOut">
              <a:rPr lang="en-ZA" smtClean="0"/>
              <a:t>2020-04-30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6DB3C6F-7AE3-4EE3-8780-779F39436C4F}" type="slidenum">
              <a:rPr lang="en-ZA" smtClean="0"/>
              <a:t>‹#›</a:t>
            </a:fld>
            <a:endParaRPr lang="en-ZA"/>
          </a:p>
        </p:txBody>
      </p:sp>
    </p:spTree>
    <p:extLst>
      <p:ext uri="{BB962C8B-B14F-4D97-AF65-F5344CB8AC3E}">
        <p14:creationId xmlns:p14="http://schemas.microsoft.com/office/powerpoint/2010/main" val="38253690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587376E4-01B8-4472-93C2-26F96019658B}" type="slidenum">
              <a:rPr lang="en-US" altLang="en-US" smtClean="0">
                <a:cs typeface="Arial" panose="020B0604020202020204" pitchFamily="34" charset="0"/>
              </a:rPr>
              <a:pPr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5877731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F3B7C6C4-AEFC-42CF-9DDE-F51FAF0B0C94}" type="slidenum">
              <a:rPr lang="en-US" altLang="en-US" smtClean="0">
                <a:cs typeface="Arial" panose="020B0604020202020204" pitchFamily="34" charset="0"/>
              </a:rPr>
              <a:pPr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10543665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1"/>
            <a:ext cx="10972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fontAlgn="base">
              <a:spcBef>
                <a:spcPct val="0"/>
              </a:spcBef>
              <a:spcAft>
                <a:spcPct val="0"/>
              </a:spcAft>
              <a:defRPr/>
            </a:pPr>
            <a:endParaRPr lang="en-US"/>
          </a:p>
        </p:txBody>
      </p:sp>
      <p:sp>
        <p:nvSpPr>
          <p:cNvPr id="5" name="Rectangle 5"/>
          <p:cNvSpPr>
            <a:spLocks noGrp="1" noChangeArrowheads="1"/>
          </p:cNvSpPr>
          <p:nvPr>
            <p:ph type="ftr" sz="quarter" idx="11"/>
          </p:nvPr>
        </p:nvSpPr>
        <p:spPr>
          <a:ln/>
        </p:spPr>
        <p:txBody>
          <a:bodyPr/>
          <a:lstStyle>
            <a:lvl1pPr>
              <a:defRPr/>
            </a:lvl1pPr>
          </a:lstStyle>
          <a:p>
            <a:pPr fontAlgn="base">
              <a:spcBef>
                <a:spcPct val="0"/>
              </a:spcBef>
              <a:spcAft>
                <a:spcPct val="0"/>
              </a:spcAft>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fontAlgn="base">
              <a:spcBef>
                <a:spcPct val="0"/>
              </a:spcBef>
              <a:spcAft>
                <a:spcPct val="0"/>
              </a:spcAft>
              <a:defRPr/>
            </a:pPr>
            <a:fld id="{8629BA28-2E6D-44E6-87C7-FD6403F4E270}" type="slidenum">
              <a:rPr lang="en-US" altLang="en-US" smtClean="0">
                <a:cs typeface="Arial" panose="020B0604020202020204" pitchFamily="34" charset="0"/>
              </a:rPr>
              <a:pPr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4054260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Z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FDACE67-1EA9-452F-B8F1-0D0D8BCD4DA9}" type="datetimeFigureOut">
              <a:rPr lang="en-ZA" smtClean="0"/>
              <a:t>2020-04-30</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16DB3C6F-7AE3-4EE3-8780-779F39436C4F}" type="slidenum">
              <a:rPr lang="en-ZA" smtClean="0"/>
              <a:t>‹#›</a:t>
            </a:fld>
            <a:endParaRPr lang="en-ZA"/>
          </a:p>
        </p:txBody>
      </p:sp>
    </p:spTree>
    <p:extLst>
      <p:ext uri="{BB962C8B-B14F-4D97-AF65-F5344CB8AC3E}">
        <p14:creationId xmlns:p14="http://schemas.microsoft.com/office/powerpoint/2010/main" val="2185219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4FDACE67-1EA9-452F-B8F1-0D0D8BCD4DA9}" type="datetimeFigureOut">
              <a:rPr lang="en-ZA" smtClean="0"/>
              <a:t>2020-04-30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6DB3C6F-7AE3-4EE3-8780-779F39436C4F}" type="slidenum">
              <a:rPr lang="en-ZA" smtClean="0"/>
              <a:t>‹#›</a:t>
            </a:fld>
            <a:endParaRPr lang="en-ZA"/>
          </a:p>
        </p:txBody>
      </p:sp>
    </p:spTree>
    <p:extLst>
      <p:ext uri="{BB962C8B-B14F-4D97-AF65-F5344CB8AC3E}">
        <p14:creationId xmlns:p14="http://schemas.microsoft.com/office/powerpoint/2010/main" val="443837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Z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4FDACE67-1EA9-452F-B8F1-0D0D8BCD4DA9}" type="datetimeFigureOut">
              <a:rPr lang="en-ZA" smtClean="0"/>
              <a:t>2020-04-30</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16DB3C6F-7AE3-4EE3-8780-779F39436C4F}" type="slidenum">
              <a:rPr lang="en-ZA" smtClean="0"/>
              <a:t>‹#›</a:t>
            </a:fld>
            <a:endParaRPr lang="en-ZA"/>
          </a:p>
        </p:txBody>
      </p:sp>
    </p:spTree>
    <p:extLst>
      <p:ext uri="{BB962C8B-B14F-4D97-AF65-F5344CB8AC3E}">
        <p14:creationId xmlns:p14="http://schemas.microsoft.com/office/powerpoint/2010/main" val="4100211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4FDACE67-1EA9-452F-B8F1-0D0D8BCD4DA9}" type="datetimeFigureOut">
              <a:rPr lang="en-ZA" smtClean="0"/>
              <a:t>2020-04-30</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16DB3C6F-7AE3-4EE3-8780-779F39436C4F}" type="slidenum">
              <a:rPr lang="en-ZA" smtClean="0"/>
              <a:t>‹#›</a:t>
            </a:fld>
            <a:endParaRPr lang="en-ZA"/>
          </a:p>
        </p:txBody>
      </p:sp>
    </p:spTree>
    <p:extLst>
      <p:ext uri="{BB962C8B-B14F-4D97-AF65-F5344CB8AC3E}">
        <p14:creationId xmlns:p14="http://schemas.microsoft.com/office/powerpoint/2010/main" val="15591356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DACE67-1EA9-452F-B8F1-0D0D8BCD4DA9}" type="datetimeFigureOut">
              <a:rPr lang="en-ZA" smtClean="0"/>
              <a:t>2020-04-30</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16DB3C6F-7AE3-4EE3-8780-779F39436C4F}" type="slidenum">
              <a:rPr lang="en-ZA" smtClean="0"/>
              <a:t>‹#›</a:t>
            </a:fld>
            <a:endParaRPr lang="en-ZA"/>
          </a:p>
        </p:txBody>
      </p:sp>
    </p:spTree>
    <p:extLst>
      <p:ext uri="{BB962C8B-B14F-4D97-AF65-F5344CB8AC3E}">
        <p14:creationId xmlns:p14="http://schemas.microsoft.com/office/powerpoint/2010/main" val="1322675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FDACE67-1EA9-452F-B8F1-0D0D8BCD4DA9}" type="datetimeFigureOut">
              <a:rPr lang="en-ZA" smtClean="0"/>
              <a:t>2020-04-30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6DB3C6F-7AE3-4EE3-8780-779F39436C4F}" type="slidenum">
              <a:rPr lang="en-ZA" smtClean="0"/>
              <a:t>‹#›</a:t>
            </a:fld>
            <a:endParaRPr lang="en-ZA"/>
          </a:p>
        </p:txBody>
      </p:sp>
    </p:spTree>
    <p:extLst>
      <p:ext uri="{BB962C8B-B14F-4D97-AF65-F5344CB8AC3E}">
        <p14:creationId xmlns:p14="http://schemas.microsoft.com/office/powerpoint/2010/main" val="960087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Z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FDACE67-1EA9-452F-B8F1-0D0D8BCD4DA9}" type="datetimeFigureOut">
              <a:rPr lang="en-ZA" smtClean="0"/>
              <a:t>2020-04-30</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16DB3C6F-7AE3-4EE3-8780-779F39436C4F}" type="slidenum">
              <a:rPr lang="en-ZA" smtClean="0"/>
              <a:t>‹#›</a:t>
            </a:fld>
            <a:endParaRPr lang="en-ZA"/>
          </a:p>
        </p:txBody>
      </p:sp>
    </p:spTree>
    <p:extLst>
      <p:ext uri="{BB962C8B-B14F-4D97-AF65-F5344CB8AC3E}">
        <p14:creationId xmlns:p14="http://schemas.microsoft.com/office/powerpoint/2010/main" val="418672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DACE67-1EA9-452F-B8F1-0D0D8BCD4DA9}" type="datetimeFigureOut">
              <a:rPr lang="en-ZA" smtClean="0"/>
              <a:t>2020-04-30</a:t>
            </a:fld>
            <a:endParaRPr lang="en-Z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DB3C6F-7AE3-4EE3-8780-779F39436C4F}" type="slidenum">
              <a:rPr lang="en-ZA" smtClean="0"/>
              <a:t>‹#›</a:t>
            </a:fld>
            <a:endParaRPr lang="en-ZA"/>
          </a:p>
        </p:txBody>
      </p:sp>
    </p:spTree>
    <p:extLst>
      <p:ext uri="{BB962C8B-B14F-4D97-AF65-F5344CB8AC3E}">
        <p14:creationId xmlns:p14="http://schemas.microsoft.com/office/powerpoint/2010/main" val="87031053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PPT templat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34549C"/>
                </a:solidFill>
                <a:latin typeface="Arial" charset="0"/>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609600" y="6477001"/>
            <a:ext cx="7416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solidFill>
                  <a:srgbClr val="34549C"/>
                </a:solidFill>
                <a:latin typeface="Arial" charset="0"/>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8737600" y="6477001"/>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34549C"/>
                </a:solidFill>
              </a:defRPr>
            </a:lvl1pPr>
          </a:lstStyle>
          <a:p>
            <a:pPr fontAlgn="base">
              <a:spcBef>
                <a:spcPct val="0"/>
              </a:spcBef>
              <a:spcAft>
                <a:spcPct val="0"/>
              </a:spcAft>
              <a:defRPr/>
            </a:pPr>
            <a:fld id="{3D641C9A-47BC-4B59-9035-6A056EBB5D89}" type="slidenum">
              <a:rPr lang="en-US" altLang="en-US" smtClean="0">
                <a:cs typeface="Arial" panose="020B0604020202020204" pitchFamily="34" charset="0"/>
              </a:rPr>
              <a:pPr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59067299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hf hdr="0" ftr="0" dt="0"/>
  <p:txStyles>
    <p:titleStyle>
      <a:lvl1pPr algn="ctr" rtl="0" eaLnBrk="0" fontAlgn="base" hangingPunct="0">
        <a:spcBef>
          <a:spcPct val="0"/>
        </a:spcBef>
        <a:spcAft>
          <a:spcPct val="0"/>
        </a:spcAft>
        <a:defRPr sz="4400">
          <a:solidFill>
            <a:srgbClr val="34549C"/>
          </a:solidFill>
          <a:latin typeface="+mj-lt"/>
          <a:ea typeface="+mj-ea"/>
          <a:cs typeface="+mj-cs"/>
        </a:defRPr>
      </a:lvl1pPr>
      <a:lvl2pPr algn="ctr" rtl="0" eaLnBrk="0" fontAlgn="base" hangingPunct="0">
        <a:spcBef>
          <a:spcPct val="0"/>
        </a:spcBef>
        <a:spcAft>
          <a:spcPct val="0"/>
        </a:spcAft>
        <a:defRPr sz="4400">
          <a:solidFill>
            <a:srgbClr val="34549C"/>
          </a:solidFill>
          <a:latin typeface="Arial" charset="0"/>
        </a:defRPr>
      </a:lvl2pPr>
      <a:lvl3pPr algn="ctr" rtl="0" eaLnBrk="0" fontAlgn="base" hangingPunct="0">
        <a:spcBef>
          <a:spcPct val="0"/>
        </a:spcBef>
        <a:spcAft>
          <a:spcPct val="0"/>
        </a:spcAft>
        <a:defRPr sz="4400">
          <a:solidFill>
            <a:srgbClr val="34549C"/>
          </a:solidFill>
          <a:latin typeface="Arial" charset="0"/>
        </a:defRPr>
      </a:lvl3pPr>
      <a:lvl4pPr algn="ctr" rtl="0" eaLnBrk="0" fontAlgn="base" hangingPunct="0">
        <a:spcBef>
          <a:spcPct val="0"/>
        </a:spcBef>
        <a:spcAft>
          <a:spcPct val="0"/>
        </a:spcAft>
        <a:defRPr sz="4400">
          <a:solidFill>
            <a:srgbClr val="34549C"/>
          </a:solidFill>
          <a:latin typeface="Arial" charset="0"/>
        </a:defRPr>
      </a:lvl4pPr>
      <a:lvl5pPr algn="ctr" rtl="0" eaLnBrk="0" fontAlgn="base" hangingPunct="0">
        <a:spcBef>
          <a:spcPct val="0"/>
        </a:spcBef>
        <a:spcAft>
          <a:spcPct val="0"/>
        </a:spcAft>
        <a:defRPr sz="4400">
          <a:solidFill>
            <a:srgbClr val="34549C"/>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34549C"/>
          </a:solidFill>
          <a:latin typeface="+mn-lt"/>
          <a:ea typeface="+mn-ea"/>
          <a:cs typeface="+mn-cs"/>
        </a:defRPr>
      </a:lvl1pPr>
      <a:lvl2pPr marL="742950" indent="-285750" algn="l" rtl="0" eaLnBrk="0" fontAlgn="base" hangingPunct="0">
        <a:spcBef>
          <a:spcPct val="20000"/>
        </a:spcBef>
        <a:spcAft>
          <a:spcPct val="0"/>
        </a:spcAft>
        <a:buChar char="–"/>
        <a:defRPr sz="2800">
          <a:solidFill>
            <a:srgbClr val="34549C"/>
          </a:solidFill>
          <a:latin typeface="+mn-lt"/>
        </a:defRPr>
      </a:lvl2pPr>
      <a:lvl3pPr marL="1143000" indent="-228600" algn="l" rtl="0" eaLnBrk="0" fontAlgn="base" hangingPunct="0">
        <a:spcBef>
          <a:spcPct val="20000"/>
        </a:spcBef>
        <a:spcAft>
          <a:spcPct val="0"/>
        </a:spcAft>
        <a:buChar char="•"/>
        <a:defRPr sz="2400">
          <a:solidFill>
            <a:srgbClr val="34549C"/>
          </a:solidFill>
          <a:latin typeface="+mn-lt"/>
        </a:defRPr>
      </a:lvl3pPr>
      <a:lvl4pPr marL="1600200" indent="-228600" algn="l" rtl="0" eaLnBrk="0" fontAlgn="base" hangingPunct="0">
        <a:spcBef>
          <a:spcPct val="20000"/>
        </a:spcBef>
        <a:spcAft>
          <a:spcPct val="0"/>
        </a:spcAft>
        <a:buChar char="–"/>
        <a:defRPr sz="2000">
          <a:solidFill>
            <a:srgbClr val="34549C"/>
          </a:solidFill>
          <a:latin typeface="+mn-lt"/>
        </a:defRPr>
      </a:lvl4pPr>
      <a:lvl5pPr marL="2057400" indent="-228600" algn="l" rtl="0" eaLnBrk="0" fontAlgn="base" hangingPunct="0">
        <a:spcBef>
          <a:spcPct val="20000"/>
        </a:spcBef>
        <a:spcAft>
          <a:spcPct val="0"/>
        </a:spcAft>
        <a:buChar char="»"/>
        <a:defRPr sz="2000">
          <a:solidFill>
            <a:srgbClr val="34549C"/>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PPT template 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noGrp="1" noChangeArrowheads="1"/>
          </p:cNvSpPr>
          <p:nvPr>
            <p:ph type="ctrTitle" idx="4294967295"/>
          </p:nvPr>
        </p:nvSpPr>
        <p:spPr>
          <a:xfrm>
            <a:off x="6553200" y="990600"/>
            <a:ext cx="3581400" cy="609600"/>
          </a:xfrm>
        </p:spPr>
        <p:txBody>
          <a:bodyPr/>
          <a:lstStyle/>
          <a:p>
            <a:pPr algn="l" eaLnBrk="1" hangingPunct="1"/>
            <a:r>
              <a:rPr lang="en-US" altLang="en-US" sz="2000">
                <a:solidFill>
                  <a:schemeClr val="tx1"/>
                </a:solidFill>
                <a:latin typeface="Arial Unicode MS" pitchFamily="34" charset="-128"/>
              </a:rPr>
              <a:t>Building Blocks for Growth</a:t>
            </a:r>
          </a:p>
        </p:txBody>
      </p:sp>
      <p:sp>
        <p:nvSpPr>
          <p:cNvPr id="5124" name="Rectangle 3"/>
          <p:cNvSpPr>
            <a:spLocks noGrp="1" noChangeArrowheads="1"/>
          </p:cNvSpPr>
          <p:nvPr>
            <p:ph type="subTitle" idx="4294967295"/>
          </p:nvPr>
        </p:nvSpPr>
        <p:spPr>
          <a:xfrm>
            <a:off x="3024188" y="1687513"/>
            <a:ext cx="7643812" cy="1600200"/>
          </a:xfrm>
        </p:spPr>
        <p:txBody>
          <a:bodyPr/>
          <a:lstStyle/>
          <a:p>
            <a:pPr marL="0" indent="0" algn="ctr" eaLnBrk="1" hangingPunct="1">
              <a:buNone/>
            </a:pPr>
            <a:endParaRPr lang="en-ZA" altLang="en-US" b="1" smtClean="0">
              <a:solidFill>
                <a:schemeClr val="bg1"/>
              </a:solidFill>
            </a:endParaRPr>
          </a:p>
          <a:p>
            <a:pPr marL="0" indent="0" algn="ctr" eaLnBrk="1" hangingPunct="1">
              <a:buNone/>
            </a:pPr>
            <a:r>
              <a:rPr lang="en-ZA" altLang="en-US" b="1" smtClean="0">
                <a:solidFill>
                  <a:schemeClr val="bg1"/>
                </a:solidFill>
              </a:rPr>
              <a:t>CHIEF DIRECTORATE: </a:t>
            </a:r>
          </a:p>
          <a:p>
            <a:pPr marL="0" indent="0" algn="ctr" eaLnBrk="1" hangingPunct="1">
              <a:buNone/>
            </a:pPr>
            <a:r>
              <a:rPr lang="en-ZA" altLang="en-US" b="1" smtClean="0">
                <a:solidFill>
                  <a:schemeClr val="bg1"/>
                </a:solidFill>
              </a:rPr>
              <a:t>CURRICULUM MANAGEMENT</a:t>
            </a:r>
            <a:endParaRPr lang="en-US" altLang="en-US" b="1" smtClean="0">
              <a:solidFill>
                <a:schemeClr val="bg1"/>
              </a:solidFill>
            </a:endParaRPr>
          </a:p>
        </p:txBody>
      </p:sp>
      <p:sp>
        <p:nvSpPr>
          <p:cNvPr id="5125" name="Rectangle 5"/>
          <p:cNvSpPr>
            <a:spLocks noChangeArrowheads="1"/>
          </p:cNvSpPr>
          <p:nvPr/>
        </p:nvSpPr>
        <p:spPr bwMode="auto">
          <a:xfrm>
            <a:off x="2971800" y="3732213"/>
            <a:ext cx="73152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4549C"/>
                </a:solidFill>
                <a:latin typeface="Arial" panose="020B0604020202020204" pitchFamily="34" charset="0"/>
              </a:defRPr>
            </a:lvl1pPr>
            <a:lvl2pPr marL="742950" indent="-285750">
              <a:spcBef>
                <a:spcPct val="20000"/>
              </a:spcBef>
              <a:buChar char="–"/>
              <a:defRPr sz="2800">
                <a:solidFill>
                  <a:srgbClr val="34549C"/>
                </a:solidFill>
                <a:latin typeface="Arial" panose="020B0604020202020204" pitchFamily="34" charset="0"/>
              </a:defRPr>
            </a:lvl2pPr>
            <a:lvl3pPr marL="1143000" indent="-228600">
              <a:spcBef>
                <a:spcPct val="20000"/>
              </a:spcBef>
              <a:buChar char="•"/>
              <a:defRPr sz="2400">
                <a:solidFill>
                  <a:srgbClr val="34549C"/>
                </a:solidFill>
                <a:latin typeface="Arial" panose="020B0604020202020204" pitchFamily="34" charset="0"/>
              </a:defRPr>
            </a:lvl3pPr>
            <a:lvl4pPr marL="1600200" indent="-228600">
              <a:spcBef>
                <a:spcPct val="20000"/>
              </a:spcBef>
              <a:buChar char="–"/>
              <a:defRPr sz="2000">
                <a:solidFill>
                  <a:srgbClr val="34549C"/>
                </a:solidFill>
                <a:latin typeface="Arial" panose="020B0604020202020204" pitchFamily="34" charset="0"/>
              </a:defRPr>
            </a:lvl4pPr>
            <a:lvl5pPr marL="2057400" indent="-228600">
              <a:spcBef>
                <a:spcPct val="20000"/>
              </a:spcBef>
              <a:buChar char="»"/>
              <a:defRPr sz="2000">
                <a:solidFill>
                  <a:srgbClr val="3454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454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454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454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4549C"/>
                </a:solidFill>
                <a:latin typeface="Arial" panose="020B0604020202020204" pitchFamily="34" charset="0"/>
              </a:defRPr>
            </a:lvl9pPr>
          </a:lstStyle>
          <a:p>
            <a:pPr algn="ctr" fontAlgn="base">
              <a:spcBef>
                <a:spcPct val="0"/>
              </a:spcBef>
              <a:spcAft>
                <a:spcPct val="0"/>
              </a:spcAft>
              <a:buNone/>
            </a:pPr>
            <a:endParaRPr lang="en-ZA" altLang="en-US">
              <a:solidFill>
                <a:srgbClr val="FFFFFF"/>
              </a:solidFill>
              <a:cs typeface="Arial" panose="020B0604020202020204" pitchFamily="34" charset="0"/>
            </a:endParaRPr>
          </a:p>
          <a:p>
            <a:pPr algn="ctr" fontAlgn="base">
              <a:spcBef>
                <a:spcPct val="0"/>
              </a:spcBef>
              <a:spcAft>
                <a:spcPct val="0"/>
              </a:spcAft>
              <a:buNone/>
            </a:pPr>
            <a:endParaRPr lang="en-ZA" altLang="en-US">
              <a:solidFill>
                <a:srgbClr val="FFFFFF"/>
              </a:solidFill>
              <a:cs typeface="Arial" panose="020B0604020202020204" pitchFamily="34" charset="0"/>
            </a:endParaRPr>
          </a:p>
        </p:txBody>
      </p:sp>
      <p:sp>
        <p:nvSpPr>
          <p:cNvPr id="512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4549C"/>
                </a:solidFill>
                <a:latin typeface="Arial" panose="020B0604020202020204" pitchFamily="34" charset="0"/>
              </a:defRPr>
            </a:lvl1pPr>
            <a:lvl2pPr marL="742950" indent="-285750">
              <a:spcBef>
                <a:spcPct val="20000"/>
              </a:spcBef>
              <a:buChar char="–"/>
              <a:defRPr sz="2800">
                <a:solidFill>
                  <a:srgbClr val="34549C"/>
                </a:solidFill>
                <a:latin typeface="Arial" panose="020B0604020202020204" pitchFamily="34" charset="0"/>
              </a:defRPr>
            </a:lvl2pPr>
            <a:lvl3pPr marL="1143000" indent="-228600">
              <a:spcBef>
                <a:spcPct val="20000"/>
              </a:spcBef>
              <a:buChar char="•"/>
              <a:defRPr sz="2400">
                <a:solidFill>
                  <a:srgbClr val="34549C"/>
                </a:solidFill>
                <a:latin typeface="Arial" panose="020B0604020202020204" pitchFamily="34" charset="0"/>
              </a:defRPr>
            </a:lvl3pPr>
            <a:lvl4pPr marL="1600200" indent="-228600">
              <a:spcBef>
                <a:spcPct val="20000"/>
              </a:spcBef>
              <a:buChar char="–"/>
              <a:defRPr sz="2000">
                <a:solidFill>
                  <a:srgbClr val="34549C"/>
                </a:solidFill>
                <a:latin typeface="Arial" panose="020B0604020202020204" pitchFamily="34" charset="0"/>
              </a:defRPr>
            </a:lvl4pPr>
            <a:lvl5pPr marL="2057400" indent="-228600">
              <a:spcBef>
                <a:spcPct val="20000"/>
              </a:spcBef>
              <a:buChar char="»"/>
              <a:defRPr sz="2000">
                <a:solidFill>
                  <a:srgbClr val="3454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454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454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454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4549C"/>
                </a:solidFill>
                <a:latin typeface="Arial" panose="020B0604020202020204" pitchFamily="34" charset="0"/>
              </a:defRPr>
            </a:lvl9pPr>
          </a:lstStyle>
          <a:p>
            <a:pPr fontAlgn="base">
              <a:spcBef>
                <a:spcPct val="0"/>
              </a:spcBef>
              <a:spcAft>
                <a:spcPct val="0"/>
              </a:spcAft>
              <a:buNone/>
            </a:pPr>
            <a:fld id="{5006F2EE-EBED-4EE3-9258-4C8AB463DCAC}" type="slidenum">
              <a:rPr lang="en-US" altLang="en-US" sz="1400">
                <a:cs typeface="Arial" panose="020B0604020202020204" pitchFamily="34" charset="0"/>
              </a:rPr>
              <a:pPr fontAlgn="base">
                <a:spcBef>
                  <a:spcPct val="0"/>
                </a:spcBef>
                <a:spcAft>
                  <a:spcPct val="0"/>
                </a:spcAft>
                <a:buNone/>
              </a:pPr>
              <a:t>1</a:t>
            </a:fld>
            <a:endParaRPr lang="en-US" altLang="en-US" sz="1400">
              <a:cs typeface="Arial" panose="020B0604020202020204" pitchFamily="34" charset="0"/>
            </a:endParaRPr>
          </a:p>
        </p:txBody>
      </p:sp>
      <p:sp>
        <p:nvSpPr>
          <p:cNvPr id="5127" name="Rectangle 3"/>
          <p:cNvSpPr txBox="1">
            <a:spLocks noChangeArrowheads="1"/>
          </p:cNvSpPr>
          <p:nvPr/>
        </p:nvSpPr>
        <p:spPr bwMode="auto">
          <a:xfrm>
            <a:off x="2895600" y="34290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rgbClr val="34549C"/>
                </a:solidFill>
                <a:latin typeface="Arial" panose="020B0604020202020204" pitchFamily="34" charset="0"/>
              </a:defRPr>
            </a:lvl1pPr>
            <a:lvl2pPr marL="742950" indent="-285750">
              <a:spcBef>
                <a:spcPct val="20000"/>
              </a:spcBef>
              <a:buChar char="–"/>
              <a:defRPr sz="2800">
                <a:solidFill>
                  <a:srgbClr val="34549C"/>
                </a:solidFill>
                <a:latin typeface="Arial" panose="020B0604020202020204" pitchFamily="34" charset="0"/>
              </a:defRPr>
            </a:lvl2pPr>
            <a:lvl3pPr marL="1143000" indent="-228600">
              <a:spcBef>
                <a:spcPct val="20000"/>
              </a:spcBef>
              <a:buChar char="•"/>
              <a:defRPr sz="2400">
                <a:solidFill>
                  <a:srgbClr val="34549C"/>
                </a:solidFill>
                <a:latin typeface="Arial" panose="020B0604020202020204" pitchFamily="34" charset="0"/>
              </a:defRPr>
            </a:lvl3pPr>
            <a:lvl4pPr marL="1600200" indent="-228600">
              <a:spcBef>
                <a:spcPct val="20000"/>
              </a:spcBef>
              <a:buChar char="–"/>
              <a:defRPr sz="2000">
                <a:solidFill>
                  <a:srgbClr val="34549C"/>
                </a:solidFill>
                <a:latin typeface="Arial" panose="020B0604020202020204" pitchFamily="34" charset="0"/>
              </a:defRPr>
            </a:lvl4pPr>
            <a:lvl5pPr marL="2057400" indent="-228600">
              <a:spcBef>
                <a:spcPct val="20000"/>
              </a:spcBef>
              <a:buChar char="»"/>
              <a:defRPr sz="2000">
                <a:solidFill>
                  <a:srgbClr val="34549C"/>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4549C"/>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4549C"/>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4549C"/>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4549C"/>
                </a:solidFill>
                <a:latin typeface="Arial" panose="020B0604020202020204" pitchFamily="34" charset="0"/>
              </a:defRPr>
            </a:lvl9pPr>
          </a:lstStyle>
          <a:p>
            <a:pPr algn="ctr" fontAlgn="base">
              <a:spcAft>
                <a:spcPct val="0"/>
              </a:spcAft>
              <a:buNone/>
            </a:pPr>
            <a:r>
              <a:rPr lang="en-ZA" altLang="en-US" sz="2800" b="1" i="1" dirty="0">
                <a:solidFill>
                  <a:srgbClr val="FFFFFF"/>
                </a:solidFill>
                <a:cs typeface="Arial" panose="020B0604020202020204" pitchFamily="34" charset="0"/>
              </a:rPr>
              <a:t>2020 LEARNER SUPPORT VIRTUAL LESSON </a:t>
            </a:r>
            <a:endParaRPr lang="en-ZA" altLang="en-US" sz="2000" b="1" i="1" dirty="0">
              <a:solidFill>
                <a:srgbClr val="FFFFFF"/>
              </a:solidFill>
              <a:cs typeface="Arial" panose="020B0604020202020204" pitchFamily="34" charset="0"/>
            </a:endParaRPr>
          </a:p>
          <a:p>
            <a:pPr algn="ctr" fontAlgn="base">
              <a:spcAft>
                <a:spcPct val="0"/>
              </a:spcAft>
              <a:buNone/>
            </a:pPr>
            <a:endParaRPr lang="en-ZA" altLang="en-US" sz="800" b="1" dirty="0">
              <a:solidFill>
                <a:srgbClr val="FF0000"/>
              </a:solidFill>
              <a:cs typeface="Arial" panose="020B0604020202020204" pitchFamily="34" charset="0"/>
            </a:endParaRPr>
          </a:p>
          <a:p>
            <a:pPr algn="ctr" fontAlgn="base">
              <a:spcAft>
                <a:spcPct val="0"/>
              </a:spcAft>
              <a:buNone/>
            </a:pPr>
            <a:endParaRPr lang="en-ZA" altLang="en-US" sz="800" b="1" dirty="0">
              <a:solidFill>
                <a:srgbClr val="FFFFFF"/>
              </a:solidFill>
              <a:cs typeface="Arial" panose="020B0604020202020204" pitchFamily="34" charset="0"/>
            </a:endParaRPr>
          </a:p>
          <a:p>
            <a:pPr algn="ctr" fontAlgn="base">
              <a:spcAft>
                <a:spcPct val="0"/>
              </a:spcAft>
              <a:buNone/>
            </a:pPr>
            <a:r>
              <a:rPr lang="en-ZA" altLang="en-US" sz="2800" b="1" dirty="0" smtClean="0">
                <a:solidFill>
                  <a:srgbClr val="FF0000"/>
                </a:solidFill>
                <a:cs typeface="Arial" panose="020B0604020202020204" pitchFamily="34" charset="0"/>
              </a:rPr>
              <a:t>BUSINESS STUDIES </a:t>
            </a:r>
            <a:r>
              <a:rPr lang="en-ZA" altLang="en-US" sz="2800" b="1" dirty="0">
                <a:solidFill>
                  <a:srgbClr val="FF0000"/>
                </a:solidFill>
                <a:cs typeface="Arial" panose="020B0604020202020204" pitchFamily="34" charset="0"/>
              </a:rPr>
              <a:t>GRADE 12 TERM 2 LESSON </a:t>
            </a:r>
          </a:p>
          <a:p>
            <a:pPr algn="ctr" fontAlgn="base">
              <a:spcAft>
                <a:spcPct val="0"/>
              </a:spcAft>
              <a:buNone/>
            </a:pPr>
            <a:endParaRPr lang="en-ZA" altLang="en-US" sz="800" b="1" dirty="0">
              <a:solidFill>
                <a:srgbClr val="FFFFFF"/>
              </a:solidFill>
              <a:cs typeface="Arial" panose="020B0604020202020204" pitchFamily="34" charset="0"/>
            </a:endParaRPr>
          </a:p>
          <a:p>
            <a:pPr algn="ctr" fontAlgn="base">
              <a:spcAft>
                <a:spcPct val="0"/>
              </a:spcAft>
              <a:buNone/>
            </a:pPr>
            <a:endParaRPr lang="en-ZA" altLang="en-US" sz="800" b="1" dirty="0">
              <a:solidFill>
                <a:srgbClr val="FFFFFF"/>
              </a:solidFill>
              <a:cs typeface="Arial" panose="020B0604020202020204" pitchFamily="34" charset="0"/>
            </a:endParaRPr>
          </a:p>
          <a:p>
            <a:pPr algn="ctr" fontAlgn="base">
              <a:spcAft>
                <a:spcPct val="0"/>
              </a:spcAft>
              <a:buNone/>
            </a:pPr>
            <a:endParaRPr lang="en-ZA" altLang="en-US" sz="800" b="1" dirty="0">
              <a:solidFill>
                <a:srgbClr val="FFFFFF"/>
              </a:solidFill>
              <a:cs typeface="Arial" panose="020B0604020202020204" pitchFamily="34" charset="0"/>
            </a:endParaRPr>
          </a:p>
          <a:p>
            <a:pPr algn="ctr" fontAlgn="base">
              <a:spcAft>
                <a:spcPct val="0"/>
              </a:spcAft>
              <a:buNone/>
            </a:pPr>
            <a:r>
              <a:rPr lang="en-US" altLang="en-US" sz="2000" b="1" dirty="0" smtClean="0">
                <a:solidFill>
                  <a:srgbClr val="FFFFFF"/>
                </a:solidFill>
                <a:cs typeface="Arial" panose="020B0604020202020204" pitchFamily="34" charset="0"/>
              </a:rPr>
              <a:t>MRS K. MGIJIMA</a:t>
            </a:r>
            <a:endParaRPr lang="en-US" altLang="en-US" sz="2000" b="1" dirty="0">
              <a:solidFill>
                <a:srgbClr val="FFFFFF"/>
              </a:solidFill>
              <a:cs typeface="Arial" panose="020B0604020202020204" pitchFamily="34" charset="0"/>
            </a:endParaRPr>
          </a:p>
          <a:p>
            <a:pPr algn="ctr" fontAlgn="base">
              <a:spcAft>
                <a:spcPct val="0"/>
              </a:spcAft>
              <a:buNone/>
            </a:pPr>
            <a:endParaRPr lang="en-US" altLang="en-US" sz="1800" b="1" dirty="0">
              <a:solidFill>
                <a:srgbClr val="FFFFFF"/>
              </a:solidFill>
              <a:cs typeface="Arial" panose="020B0604020202020204" pitchFamily="34" charset="0"/>
            </a:endParaRPr>
          </a:p>
          <a:p>
            <a:pPr algn="ctr" fontAlgn="base">
              <a:spcAft>
                <a:spcPct val="0"/>
              </a:spcAft>
              <a:buNone/>
            </a:pPr>
            <a:endParaRPr lang="en-ZA" altLang="en-US" sz="2800" b="1" dirty="0">
              <a:solidFill>
                <a:srgbClr val="FFFFFF"/>
              </a:solidFill>
              <a:cs typeface="Arial" panose="020B0604020202020204" pitchFamily="34" charset="0"/>
            </a:endParaRPr>
          </a:p>
        </p:txBody>
      </p:sp>
    </p:spTree>
    <p:extLst>
      <p:ext uri="{BB962C8B-B14F-4D97-AF65-F5344CB8AC3E}">
        <p14:creationId xmlns:p14="http://schemas.microsoft.com/office/powerpoint/2010/main" val="5313004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93533" y="686326"/>
            <a:ext cx="10058400" cy="5746188"/>
          </a:xfrm>
          <a:prstGeom prst="rect">
            <a:avLst/>
          </a:prstGeom>
        </p:spPr>
        <p:txBody>
          <a:bodyPr wrap="square">
            <a:spAutoFit/>
          </a:bodyPr>
          <a:lstStyle/>
          <a:p>
            <a:pPr algn="just">
              <a:lnSpc>
                <a:spcPct val="115000"/>
              </a:lnSpc>
              <a:spcAft>
                <a:spcPts val="0"/>
              </a:spcAft>
              <a:tabLst>
                <a:tab pos="270510" algn="l"/>
              </a:tabLst>
            </a:pPr>
            <a:r>
              <a:rPr lang="en-ZA" sz="2800" b="1" dirty="0" smtClean="0">
                <a:solidFill>
                  <a:srgbClr val="000000"/>
                </a:solidFill>
                <a:effectLst/>
                <a:latin typeface="Arial" panose="020B0604020202020204" pitchFamily="34" charset="0"/>
                <a:ea typeface="Arial" panose="020B0604020202020204" pitchFamily="34" charset="0"/>
              </a:rPr>
              <a:t>Benefits/Advantages of a good quality management system</a:t>
            </a:r>
            <a:endParaRPr lang="en-ZA" sz="2800" dirty="0" smtClean="0">
              <a:solidFill>
                <a:srgbClr val="000000"/>
              </a:solidFill>
              <a:effectLst/>
              <a:latin typeface="Calibri" panose="020F0502020204030204" pitchFamily="34" charset="0"/>
              <a:ea typeface="Calibri" panose="020F0502020204030204" pitchFamily="34" charset="0"/>
            </a:endParaRPr>
          </a:p>
          <a:p>
            <a:pPr marL="342900" lvl="0" indent="-342900">
              <a:spcAft>
                <a:spcPts val="0"/>
              </a:spcAft>
              <a:buFont typeface="Arial" panose="020B0604020202020204" pitchFamily="34" charset="0"/>
              <a:buChar char="●"/>
            </a:pPr>
            <a:r>
              <a:rPr lang="en-ZA" sz="2800" dirty="0" smtClean="0">
                <a:effectLst/>
                <a:latin typeface="Arial" panose="020B0604020202020204" pitchFamily="34" charset="0"/>
                <a:ea typeface="Arial" panose="020B0604020202020204" pitchFamily="34" charset="0"/>
                <a:cs typeface="Arial" panose="020B0604020202020204" pitchFamily="34" charset="0"/>
              </a:rPr>
              <a:t>Effective customer services are rendered, resulting in increased customer satisfaction. </a:t>
            </a:r>
          </a:p>
          <a:p>
            <a:pPr marL="342900" lvl="0" indent="-342900">
              <a:spcAft>
                <a:spcPts val="0"/>
              </a:spcAft>
              <a:buFont typeface="Arial" panose="020B0604020202020204" pitchFamily="34" charset="0"/>
              <a:buChar char="●"/>
            </a:pPr>
            <a:r>
              <a:rPr lang="en-ZA" sz="2800" dirty="0" smtClean="0">
                <a:effectLst/>
                <a:latin typeface="Arial" panose="020B0604020202020204" pitchFamily="34" charset="0"/>
                <a:ea typeface="Arial" panose="020B0604020202020204" pitchFamily="34" charset="0"/>
                <a:cs typeface="Arial" panose="020B0604020202020204" pitchFamily="34" charset="0"/>
              </a:rPr>
              <a:t>Time and resources are used efficiently.</a:t>
            </a:r>
          </a:p>
          <a:p>
            <a:pPr marL="342900" lvl="0" indent="-342900">
              <a:spcAft>
                <a:spcPts val="0"/>
              </a:spcAft>
              <a:buFont typeface="Arial" panose="020B0604020202020204" pitchFamily="34" charset="0"/>
              <a:buChar char="●"/>
            </a:pPr>
            <a:r>
              <a:rPr lang="en-ZA" sz="2800" dirty="0" smtClean="0">
                <a:effectLst/>
                <a:latin typeface="Arial" panose="020B0604020202020204" pitchFamily="34" charset="0"/>
                <a:ea typeface="Arial" panose="020B0604020202020204" pitchFamily="34" charset="0"/>
                <a:cs typeface="Arial" panose="020B0604020202020204" pitchFamily="34" charset="0"/>
              </a:rPr>
              <a:t>Productivity increases through proper time management/using high quality resources.</a:t>
            </a:r>
          </a:p>
          <a:p>
            <a:pPr marL="342900" lvl="0" indent="-342900">
              <a:spcAft>
                <a:spcPts val="0"/>
              </a:spcAft>
              <a:buFont typeface="Arial" panose="020B0604020202020204" pitchFamily="34" charset="0"/>
              <a:buChar char="●"/>
            </a:pPr>
            <a:r>
              <a:rPr lang="en-ZA" sz="2800" dirty="0" smtClean="0">
                <a:effectLst/>
                <a:latin typeface="Arial" panose="020B0604020202020204" pitchFamily="34" charset="0"/>
                <a:ea typeface="Arial" panose="020B0604020202020204" pitchFamily="34" charset="0"/>
                <a:cs typeface="Arial" panose="020B0604020202020204" pitchFamily="34" charset="0"/>
              </a:rPr>
              <a:t>Vision/Mission/Business goals may be achieved.</a:t>
            </a:r>
          </a:p>
          <a:p>
            <a:pPr marL="342900" lvl="0" indent="-342900">
              <a:spcAft>
                <a:spcPts val="0"/>
              </a:spcAft>
              <a:buFont typeface="Arial" panose="020B0604020202020204" pitchFamily="34" charset="0"/>
              <a:buChar char="●"/>
            </a:pPr>
            <a:r>
              <a:rPr lang="en-ZA" sz="2800" dirty="0" smtClean="0">
                <a:effectLst/>
                <a:latin typeface="Arial" panose="020B0604020202020204" pitchFamily="34" charset="0"/>
                <a:ea typeface="Arial" panose="020B0604020202020204" pitchFamily="34" charset="0"/>
                <a:cs typeface="Arial" panose="020B0604020202020204" pitchFamily="34" charset="0"/>
              </a:rPr>
              <a:t>Business has a competitive advantage over its competitor</a:t>
            </a:r>
          </a:p>
          <a:p>
            <a:pPr marL="342900" lvl="0" indent="-342900">
              <a:spcAft>
                <a:spcPts val="0"/>
              </a:spcAft>
              <a:buFont typeface="Arial" panose="020B0604020202020204" pitchFamily="34" charset="0"/>
              <a:buChar char="●"/>
            </a:pPr>
            <a:r>
              <a:rPr lang="en-ZA" sz="2800" dirty="0" smtClean="0">
                <a:effectLst/>
                <a:latin typeface="Arial" panose="020B0604020202020204" pitchFamily="34" charset="0"/>
                <a:ea typeface="Arial" panose="020B0604020202020204" pitchFamily="34" charset="0"/>
                <a:cs typeface="Arial" panose="020B0604020202020204" pitchFamily="34" charset="0"/>
              </a:rPr>
              <a:t>Increased market share/more customers improve profitability.</a:t>
            </a:r>
          </a:p>
          <a:p>
            <a:pPr marL="342900" lvl="0" indent="-342900">
              <a:spcAft>
                <a:spcPts val="0"/>
              </a:spcAft>
              <a:buFont typeface="Arial" panose="020B0604020202020204" pitchFamily="34" charset="0"/>
              <a:buChar char="●"/>
            </a:pPr>
            <a:r>
              <a:rPr lang="en-ZA" sz="2800" dirty="0" smtClean="0">
                <a:effectLst/>
                <a:latin typeface="Arial" panose="020B0604020202020204" pitchFamily="34" charset="0"/>
                <a:ea typeface="Arial" panose="020B0604020202020204" pitchFamily="34" charset="0"/>
                <a:cs typeface="Arial" panose="020B0604020202020204" pitchFamily="34" charset="0"/>
              </a:rPr>
              <a:t>Improves business image as there are less defects/returns.</a:t>
            </a:r>
          </a:p>
          <a:p>
            <a:pPr algn="just">
              <a:lnSpc>
                <a:spcPct val="115000"/>
              </a:lnSpc>
              <a:spcAft>
                <a:spcPts val="0"/>
              </a:spcAft>
              <a:tabLst>
                <a:tab pos="450215" algn="l"/>
              </a:tabLst>
            </a:pPr>
            <a:r>
              <a:rPr lang="en-ZA" sz="2000" b="1" dirty="0" smtClean="0">
                <a:solidFill>
                  <a:srgbClr val="000000"/>
                </a:solidFill>
                <a:effectLst/>
                <a:latin typeface="Calibri" panose="020F0502020204030204" pitchFamily="34" charset="0"/>
                <a:ea typeface="Calibri" panose="020F0502020204030204" pitchFamily="34" charset="0"/>
              </a:rPr>
              <a:t> </a:t>
            </a:r>
            <a:endParaRPr lang="en-ZA" sz="20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8261843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55032" y="644893"/>
            <a:ext cx="10125776" cy="6329938"/>
          </a:xfrm>
          <a:prstGeom prst="rect">
            <a:avLst/>
          </a:prstGeom>
        </p:spPr>
        <p:txBody>
          <a:bodyPr wrap="square">
            <a:spAutoFit/>
          </a:bodyPr>
          <a:lstStyle/>
          <a:p>
            <a:pPr marL="270510" indent="-270510" algn="just">
              <a:lnSpc>
                <a:spcPct val="115000"/>
              </a:lnSpc>
              <a:spcAft>
                <a:spcPts val="0"/>
              </a:spcAft>
              <a:tabLst>
                <a:tab pos="180340" algn="l"/>
              </a:tabLst>
            </a:pPr>
            <a:r>
              <a:rPr lang="en-ZA" sz="2800" b="1" dirty="0" smtClean="0">
                <a:solidFill>
                  <a:srgbClr val="000000"/>
                </a:solidFill>
                <a:effectLst/>
                <a:latin typeface="Arial" panose="020B0604020202020204" pitchFamily="34" charset="0"/>
                <a:ea typeface="Arial" panose="020B0604020202020204" pitchFamily="34" charset="0"/>
              </a:rPr>
              <a:t>1. Contribution of the general management function to the success of a business/quality indicators</a:t>
            </a:r>
            <a:endParaRPr lang="en-ZA" sz="2800" dirty="0" smtClean="0">
              <a:solidFill>
                <a:srgbClr val="000000"/>
              </a:solidFill>
              <a:effectLst/>
              <a:latin typeface="Calibri" panose="020F0502020204030204" pitchFamily="34" charset="0"/>
              <a:ea typeface="Calibri" panose="020F0502020204030204" pitchFamily="34" charset="0"/>
            </a:endParaRPr>
          </a:p>
          <a:p>
            <a:pPr marL="342900" lvl="0" indent="-342900">
              <a:lnSpc>
                <a:spcPct val="150000"/>
              </a:lnSpc>
              <a:spcAft>
                <a:spcPts val="0"/>
              </a:spcAft>
              <a:buFont typeface="Arial" panose="020B0604020202020204" pitchFamily="34" charset="0"/>
              <a:buChar char="●"/>
              <a:tabLst>
                <a:tab pos="-810260" algn="l"/>
              </a:tabLst>
            </a:pPr>
            <a:r>
              <a:rPr lang="en-ZA" sz="2800" dirty="0" smtClean="0">
                <a:effectLst/>
                <a:latin typeface="Arial" panose="020B0604020202020204" pitchFamily="34" charset="0"/>
                <a:ea typeface="Arial" panose="020B0604020202020204" pitchFamily="34" charset="0"/>
                <a:cs typeface="Arial" panose="020B0604020202020204" pitchFamily="34" charset="0"/>
              </a:rPr>
              <a:t>Develop effective strategic plans.</a:t>
            </a:r>
          </a:p>
          <a:p>
            <a:pPr marL="342900" lvl="0" indent="-342900">
              <a:lnSpc>
                <a:spcPct val="150000"/>
              </a:lnSpc>
              <a:spcAft>
                <a:spcPts val="0"/>
              </a:spcAft>
              <a:buFont typeface="Arial" panose="020B0604020202020204" pitchFamily="34" charset="0"/>
              <a:buChar char="●"/>
              <a:tabLst>
                <a:tab pos="-810260" algn="l"/>
              </a:tabLst>
            </a:pPr>
            <a:r>
              <a:rPr lang="en-ZA" sz="2800" dirty="0" smtClean="0">
                <a:effectLst/>
                <a:latin typeface="Arial" panose="020B0604020202020204" pitchFamily="34" charset="0"/>
                <a:ea typeface="Arial" panose="020B0604020202020204" pitchFamily="34" charset="0"/>
                <a:cs typeface="Arial" panose="020B0604020202020204" pitchFamily="34" charset="0"/>
              </a:rPr>
              <a:t>Efficient allocation of business resources to provide for the successful achievement of long-term and short-term plans</a:t>
            </a:r>
          </a:p>
          <a:p>
            <a:pPr marL="342900" lvl="0" indent="-342900">
              <a:lnSpc>
                <a:spcPct val="150000"/>
              </a:lnSpc>
              <a:spcAft>
                <a:spcPts val="0"/>
              </a:spcAft>
              <a:buFont typeface="Arial" panose="020B0604020202020204" pitchFamily="34" charset="0"/>
              <a:buChar char="●"/>
              <a:tabLst>
                <a:tab pos="-810260" algn="l"/>
              </a:tabLst>
            </a:pPr>
            <a:r>
              <a:rPr lang="en-ZA" sz="2800" dirty="0" smtClean="0">
                <a:effectLst/>
                <a:latin typeface="Arial" panose="020B0604020202020204" pitchFamily="34" charset="0"/>
                <a:ea typeface="Arial" panose="020B0604020202020204" pitchFamily="34" charset="0"/>
                <a:cs typeface="Arial" panose="020B0604020202020204" pitchFamily="34" charset="0"/>
              </a:rPr>
              <a:t>Effectively communicate shared vision, mission and values.</a:t>
            </a:r>
          </a:p>
          <a:p>
            <a:pPr marL="342900" lvl="0" indent="-342900">
              <a:lnSpc>
                <a:spcPct val="150000"/>
              </a:lnSpc>
              <a:spcAft>
                <a:spcPts val="0"/>
              </a:spcAft>
              <a:buFont typeface="Arial" panose="020B0604020202020204" pitchFamily="34" charset="0"/>
              <a:buChar char="●"/>
              <a:tabLst>
                <a:tab pos="-810260" algn="l"/>
              </a:tabLst>
            </a:pPr>
            <a:r>
              <a:rPr lang="en-ZA" sz="2800" dirty="0" smtClean="0">
                <a:effectLst/>
                <a:latin typeface="Arial" panose="020B0604020202020204" pitchFamily="34" charset="0"/>
                <a:ea typeface="Arial" panose="020B0604020202020204" pitchFamily="34" charset="0"/>
                <a:cs typeface="Arial" panose="020B0604020202020204" pitchFamily="34" charset="0"/>
              </a:rPr>
              <a:t>Set direction and establish priorities for their business.</a:t>
            </a:r>
          </a:p>
          <a:p>
            <a:pPr marL="342900" lvl="0" indent="-342900">
              <a:lnSpc>
                <a:spcPct val="150000"/>
              </a:lnSpc>
              <a:spcAft>
                <a:spcPts val="0"/>
              </a:spcAft>
              <a:buFont typeface="Arial" panose="020B0604020202020204" pitchFamily="34" charset="0"/>
              <a:buChar char="●"/>
              <a:tabLst>
                <a:tab pos="-810260" algn="l"/>
              </a:tabLst>
            </a:pPr>
            <a:r>
              <a:rPr lang="en-ZA" sz="2800" dirty="0" smtClean="0">
                <a:effectLst/>
                <a:latin typeface="Arial" panose="020B0604020202020204" pitchFamily="34" charset="0"/>
                <a:ea typeface="Arial" panose="020B0604020202020204" pitchFamily="34" charset="0"/>
                <a:cs typeface="Arial" panose="020B0604020202020204" pitchFamily="34" charset="0"/>
              </a:rPr>
              <a:t>Ensure that all departments/the business meet their deadlines/targets</a:t>
            </a:r>
            <a:r>
              <a:rPr lang="en-ZA" sz="2400" dirty="0" smtClean="0">
                <a:effectLst/>
                <a:latin typeface="Arial" panose="020B0604020202020204" pitchFamily="34" charset="0"/>
                <a:ea typeface="Arial" panose="020B0604020202020204" pitchFamily="34" charset="0"/>
                <a:cs typeface="Arial" panose="020B0604020202020204" pitchFamily="34" charset="0"/>
              </a:rPr>
              <a:t>.</a:t>
            </a:r>
          </a:p>
          <a:p>
            <a:pPr>
              <a:lnSpc>
                <a:spcPct val="115000"/>
              </a:lnSpc>
              <a:spcAft>
                <a:spcPts val="1000"/>
              </a:spcAft>
              <a:tabLst>
                <a:tab pos="-810260" algn="l"/>
                <a:tab pos="571500" algn="l"/>
              </a:tabLst>
            </a:pPr>
            <a:r>
              <a:rPr lang="en-ZA" sz="2400" b="1" dirty="0" smtClean="0">
                <a:solidFill>
                  <a:srgbClr val="000000"/>
                </a:solidFill>
                <a:effectLst/>
                <a:latin typeface="Calibri" panose="020F0502020204030204" pitchFamily="34" charset="0"/>
                <a:ea typeface="Calibri" panose="020F0502020204030204" pitchFamily="34" charset="0"/>
              </a:rPr>
              <a:t> </a:t>
            </a:r>
            <a:endParaRPr lang="en-ZA" sz="2400" dirty="0" smtClean="0">
              <a:solidFill>
                <a:srgbClr val="000000"/>
              </a:solidFill>
              <a:effectLst/>
              <a:latin typeface="Calibri" panose="020F0502020204030204" pitchFamily="34" charset="0"/>
              <a:ea typeface="Calibri" panose="020F0502020204030204" pitchFamily="34" charset="0"/>
            </a:endParaRPr>
          </a:p>
          <a:p>
            <a:pPr marL="342900" lvl="0" indent="-342900">
              <a:spcAft>
                <a:spcPts val="0"/>
              </a:spcAft>
              <a:buFont typeface="Arial" panose="020B0604020202020204" pitchFamily="34" charset="0"/>
              <a:buChar char="●"/>
              <a:tabLst>
                <a:tab pos="-990600" algn="l"/>
              </a:tabLst>
            </a:pPr>
            <a:endParaRPr lang="en-ZA" sz="11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9668411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0396" y="1130908"/>
            <a:ext cx="11083942" cy="4961358"/>
          </a:xfrm>
          <a:prstGeom prst="rect">
            <a:avLst/>
          </a:prstGeom>
        </p:spPr>
        <p:txBody>
          <a:bodyPr wrap="square">
            <a:spAutoFit/>
          </a:bodyPr>
          <a:lstStyle/>
          <a:p>
            <a:pPr>
              <a:lnSpc>
                <a:spcPct val="115000"/>
              </a:lnSpc>
              <a:spcAft>
                <a:spcPts val="0"/>
              </a:spcAft>
              <a:tabLst>
                <a:tab pos="-810260" algn="l"/>
              </a:tabLst>
            </a:pPr>
            <a:r>
              <a:rPr lang="en-ZA" sz="2800" b="1" dirty="0" smtClean="0">
                <a:solidFill>
                  <a:srgbClr val="000000"/>
                </a:solidFill>
                <a:effectLst/>
                <a:latin typeface="Arial" panose="020B0604020202020204" pitchFamily="34" charset="0"/>
                <a:ea typeface="Arial" panose="020B0604020202020204" pitchFamily="34" charset="0"/>
              </a:rPr>
              <a:t>2. Contribution of the production function to the success of a business/quality indicators</a:t>
            </a:r>
            <a:endParaRPr lang="en-ZA" sz="2800" dirty="0" smtClean="0">
              <a:solidFill>
                <a:srgbClr val="000000"/>
              </a:solidFill>
              <a:effectLst/>
              <a:latin typeface="Calibri" panose="020F0502020204030204" pitchFamily="34" charset="0"/>
              <a:ea typeface="Calibri" panose="020F0502020204030204" pitchFamily="34" charset="0"/>
            </a:endParaRPr>
          </a:p>
          <a:p>
            <a:pPr marL="342900" lvl="0" indent="-342900">
              <a:lnSpc>
                <a:spcPct val="150000"/>
              </a:lnSpc>
              <a:spcAft>
                <a:spcPts val="0"/>
              </a:spcAft>
              <a:buFont typeface="Arial" panose="020B0604020202020204" pitchFamily="34" charset="0"/>
              <a:buChar char="●"/>
              <a:tabLst>
                <a:tab pos="-990600" algn="l"/>
              </a:tabLst>
            </a:pPr>
            <a:r>
              <a:rPr lang="en-ZA" sz="2400" dirty="0" smtClean="0">
                <a:effectLst/>
                <a:latin typeface="Arial" panose="020B0604020202020204" pitchFamily="34" charset="0"/>
                <a:ea typeface="Arial" panose="020B0604020202020204" pitchFamily="34" charset="0"/>
                <a:cs typeface="Arial" panose="020B0604020202020204" pitchFamily="34" charset="0"/>
              </a:rPr>
              <a:t>Provide high quality services/products according to specifications.</a:t>
            </a:r>
          </a:p>
          <a:p>
            <a:pPr marL="342900" lvl="0" indent="-342900">
              <a:lnSpc>
                <a:spcPct val="150000"/>
              </a:lnSpc>
              <a:spcAft>
                <a:spcPts val="0"/>
              </a:spcAft>
              <a:buFont typeface="Arial" panose="020B0604020202020204" pitchFamily="34" charset="0"/>
              <a:buChar char="●"/>
              <a:tabLst>
                <a:tab pos="-990600" algn="l"/>
              </a:tabLst>
            </a:pPr>
            <a:r>
              <a:rPr lang="en-ZA" sz="2400" dirty="0" smtClean="0">
                <a:effectLst/>
                <a:latin typeface="Arial" panose="020B0604020202020204" pitchFamily="34" charset="0"/>
                <a:ea typeface="Arial" panose="020B0604020202020204" pitchFamily="34" charset="0"/>
                <a:cs typeface="Arial" panose="020B0604020202020204" pitchFamily="34" charset="0"/>
              </a:rPr>
              <a:t>Products and services should be produced at the lowest possible cost to allow for profit maximisation.</a:t>
            </a:r>
          </a:p>
          <a:p>
            <a:pPr marL="342900" lvl="0" indent="-342900">
              <a:lnSpc>
                <a:spcPct val="150000"/>
              </a:lnSpc>
              <a:spcAft>
                <a:spcPts val="0"/>
              </a:spcAft>
              <a:buFont typeface="Arial" panose="020B0604020202020204" pitchFamily="34" charset="0"/>
              <a:buChar char="●"/>
              <a:tabLst>
                <a:tab pos="-990600" algn="l"/>
              </a:tabLst>
            </a:pPr>
            <a:r>
              <a:rPr lang="en-ZA" sz="2400" dirty="0" smtClean="0">
                <a:effectLst/>
                <a:latin typeface="Arial" panose="020B0604020202020204" pitchFamily="34" charset="0"/>
                <a:ea typeface="Arial" panose="020B0604020202020204" pitchFamily="34" charset="0"/>
                <a:cs typeface="Arial" panose="020B0604020202020204" pitchFamily="34" charset="0"/>
              </a:rPr>
              <a:t>Products must meet customers' requirements by being safe, reliable and durable</a:t>
            </a:r>
          </a:p>
          <a:p>
            <a:pPr marL="342900" lvl="0" indent="-342900">
              <a:lnSpc>
                <a:spcPct val="150000"/>
              </a:lnSpc>
              <a:spcAft>
                <a:spcPts val="0"/>
              </a:spcAft>
              <a:buFont typeface="Arial" panose="020B0604020202020204" pitchFamily="34" charset="0"/>
              <a:buChar char="●"/>
              <a:tabLst>
                <a:tab pos="-990600" algn="l"/>
              </a:tabLst>
            </a:pPr>
            <a:r>
              <a:rPr lang="en-ZA" sz="2400" dirty="0" smtClean="0">
                <a:effectLst/>
                <a:latin typeface="Arial" panose="020B0604020202020204" pitchFamily="34" charset="0"/>
                <a:ea typeface="Arial" panose="020B0604020202020204" pitchFamily="34" charset="0"/>
                <a:cs typeface="Arial" panose="020B0604020202020204" pitchFamily="34" charset="0"/>
              </a:rPr>
              <a:t>Utilise machines and equipment optimally.</a:t>
            </a:r>
          </a:p>
          <a:p>
            <a:pPr marL="342900" lvl="0" indent="-342900">
              <a:lnSpc>
                <a:spcPct val="150000"/>
              </a:lnSpc>
              <a:spcAft>
                <a:spcPts val="0"/>
              </a:spcAft>
              <a:buFont typeface="Arial" panose="020B0604020202020204" pitchFamily="34" charset="0"/>
              <a:buChar char="●"/>
              <a:tabLst>
                <a:tab pos="-990600" algn="l"/>
              </a:tabLst>
            </a:pPr>
            <a:r>
              <a:rPr lang="en-ZA" sz="2400" dirty="0" smtClean="0">
                <a:effectLst/>
                <a:latin typeface="Arial" panose="020B0604020202020204" pitchFamily="34" charset="0"/>
                <a:ea typeface="Arial" panose="020B0604020202020204" pitchFamily="34" charset="0"/>
                <a:cs typeface="Arial" panose="020B0604020202020204" pitchFamily="34" charset="0"/>
              </a:rPr>
              <a:t>Accurately calculate the production costs.</a:t>
            </a:r>
          </a:p>
        </p:txBody>
      </p:sp>
    </p:spTree>
    <p:extLst>
      <p:ext uri="{BB962C8B-B14F-4D97-AF65-F5344CB8AC3E}">
        <p14:creationId xmlns:p14="http://schemas.microsoft.com/office/powerpoint/2010/main" val="31841744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0395" y="605264"/>
            <a:ext cx="10568539" cy="5930854"/>
          </a:xfrm>
          <a:prstGeom prst="rect">
            <a:avLst/>
          </a:prstGeom>
        </p:spPr>
        <p:txBody>
          <a:bodyPr wrap="square">
            <a:spAutoFit/>
          </a:bodyPr>
          <a:lstStyle/>
          <a:p>
            <a:pPr marL="270510" indent="-270510">
              <a:lnSpc>
                <a:spcPct val="115000"/>
              </a:lnSpc>
              <a:spcAft>
                <a:spcPts val="0"/>
              </a:spcAft>
              <a:tabLst>
                <a:tab pos="-1620520" algn="l"/>
              </a:tabLst>
            </a:pPr>
            <a:r>
              <a:rPr lang="en-ZA" sz="1200" b="1" dirty="0" smtClean="0">
                <a:solidFill>
                  <a:srgbClr val="000000"/>
                </a:solidFill>
                <a:effectLst/>
                <a:latin typeface="Arial" panose="020B0604020202020204" pitchFamily="34" charset="0"/>
                <a:ea typeface="Arial" panose="020B0604020202020204" pitchFamily="34" charset="0"/>
              </a:rPr>
              <a:t>	</a:t>
            </a:r>
            <a:r>
              <a:rPr lang="en-ZA" sz="2800" b="1" dirty="0" smtClean="0">
                <a:solidFill>
                  <a:srgbClr val="000000"/>
                </a:solidFill>
                <a:effectLst/>
                <a:latin typeface="Arial" panose="020B0604020202020204" pitchFamily="34" charset="0"/>
                <a:ea typeface="Arial" panose="020B0604020202020204" pitchFamily="34" charset="0"/>
              </a:rPr>
              <a:t>3.Contribution of the purchasing function to the success of a business/quality indicators</a:t>
            </a:r>
            <a:endParaRPr lang="en-ZA" sz="2800" dirty="0" smtClean="0">
              <a:solidFill>
                <a:srgbClr val="000000"/>
              </a:solidFill>
              <a:effectLst/>
              <a:latin typeface="Calibri" panose="020F0502020204030204" pitchFamily="34" charset="0"/>
              <a:ea typeface="Calibri" panose="020F0502020204030204" pitchFamily="34" charset="0"/>
            </a:endParaRPr>
          </a:p>
          <a:p>
            <a:pPr marL="342900" lvl="0" indent="-342900">
              <a:lnSpc>
                <a:spcPct val="150000"/>
              </a:lnSpc>
              <a:spcAft>
                <a:spcPts val="0"/>
              </a:spcAft>
              <a:buFont typeface="Arial" panose="020B0604020202020204" pitchFamily="34" charset="0"/>
              <a:buChar char="●"/>
            </a:pPr>
            <a:r>
              <a:rPr lang="en-ZA" sz="2400" dirty="0" smtClean="0">
                <a:effectLst/>
                <a:latin typeface="Arial" panose="020B0604020202020204" pitchFamily="34" charset="0"/>
                <a:ea typeface="Arial" panose="020B0604020202020204" pitchFamily="34" charset="0"/>
                <a:cs typeface="Arial" panose="020B0604020202020204" pitchFamily="34" charset="0"/>
              </a:rPr>
              <a:t>Buy raw materials in bulk at lower prices.</a:t>
            </a:r>
          </a:p>
          <a:p>
            <a:pPr marL="342900" lvl="0" indent="-342900">
              <a:lnSpc>
                <a:spcPct val="150000"/>
              </a:lnSpc>
              <a:spcAft>
                <a:spcPts val="0"/>
              </a:spcAft>
              <a:buFont typeface="Arial" panose="020B0604020202020204" pitchFamily="34" charset="0"/>
              <a:buChar char="●"/>
            </a:pPr>
            <a:r>
              <a:rPr lang="en-ZA" sz="2400" dirty="0" smtClean="0">
                <a:effectLst/>
                <a:latin typeface="Arial" panose="020B0604020202020204" pitchFamily="34" charset="0"/>
                <a:ea typeface="Arial" panose="020B0604020202020204" pitchFamily="34" charset="0"/>
                <a:cs typeface="Arial" panose="020B0604020202020204" pitchFamily="34" charset="0"/>
              </a:rPr>
              <a:t>Select reliable suppliers that render the best quality raw materials at reasonable prices.</a:t>
            </a:r>
          </a:p>
          <a:p>
            <a:pPr marL="342900" lvl="0" indent="-342900">
              <a:lnSpc>
                <a:spcPct val="150000"/>
              </a:lnSpc>
              <a:spcAft>
                <a:spcPts val="0"/>
              </a:spcAft>
              <a:buFont typeface="Arial" panose="020B0604020202020204" pitchFamily="34" charset="0"/>
              <a:buChar char="●"/>
            </a:pPr>
            <a:r>
              <a:rPr lang="en-ZA" sz="2400" dirty="0" smtClean="0">
                <a:effectLst/>
                <a:latin typeface="Arial" panose="020B0604020202020204" pitchFamily="34" charset="0"/>
                <a:ea typeface="Arial" panose="020B0604020202020204" pitchFamily="34" charset="0"/>
                <a:cs typeface="Arial" panose="020B0604020202020204" pitchFamily="34" charset="0"/>
              </a:rPr>
              <a:t>Place orders timeously and regular follow-ups to ensure that goods are delivered on time. </a:t>
            </a:r>
          </a:p>
          <a:p>
            <a:pPr marL="342900" lvl="0" indent="-342900">
              <a:lnSpc>
                <a:spcPct val="150000"/>
              </a:lnSpc>
              <a:spcAft>
                <a:spcPts val="0"/>
              </a:spcAft>
              <a:buFont typeface="Arial" panose="020B0604020202020204" pitchFamily="34" charset="0"/>
              <a:buChar char="●"/>
            </a:pPr>
            <a:r>
              <a:rPr lang="en-ZA" sz="2400" dirty="0" smtClean="0">
                <a:effectLst/>
                <a:latin typeface="Arial" panose="020B0604020202020204" pitchFamily="34" charset="0"/>
                <a:ea typeface="Arial" panose="020B0604020202020204" pitchFamily="34" charset="0"/>
                <a:cs typeface="Arial" panose="020B0604020202020204" pitchFamily="34" charset="0"/>
              </a:rPr>
              <a:t>Required quantities should be delivered at the right time and place.</a:t>
            </a:r>
          </a:p>
          <a:p>
            <a:pPr marL="342900" lvl="0" indent="-342900">
              <a:lnSpc>
                <a:spcPct val="150000"/>
              </a:lnSpc>
              <a:spcAft>
                <a:spcPts val="0"/>
              </a:spcAft>
              <a:buFont typeface="Arial" panose="020B0604020202020204" pitchFamily="34" charset="0"/>
              <a:buChar char="●"/>
            </a:pPr>
            <a:r>
              <a:rPr lang="en-ZA" sz="2400" dirty="0" smtClean="0">
                <a:effectLst/>
                <a:latin typeface="Arial" panose="020B0604020202020204" pitchFamily="34" charset="0"/>
                <a:ea typeface="Arial" panose="020B0604020202020204" pitchFamily="34" charset="0"/>
                <a:cs typeface="Arial" panose="020B0604020202020204" pitchFamily="34" charset="0"/>
              </a:rPr>
              <a:t>Monitor and report on minimum stock levels to avoid stock-outs.</a:t>
            </a:r>
          </a:p>
          <a:p>
            <a:pPr marL="342900" lvl="0" indent="-342900">
              <a:lnSpc>
                <a:spcPct val="150000"/>
              </a:lnSpc>
              <a:spcAft>
                <a:spcPts val="0"/>
              </a:spcAft>
              <a:buFont typeface="Arial" panose="020B0604020202020204" pitchFamily="34" charset="0"/>
              <a:buChar char="●"/>
            </a:pPr>
            <a:r>
              <a:rPr lang="en-ZA" sz="2400" dirty="0" smtClean="0">
                <a:effectLst/>
                <a:latin typeface="Arial" panose="020B0604020202020204" pitchFamily="34" charset="0"/>
                <a:ea typeface="Arial" panose="020B0604020202020204" pitchFamily="34" charset="0"/>
                <a:cs typeface="Arial" panose="020B0604020202020204" pitchFamily="34" charset="0"/>
              </a:rPr>
              <a:t>Ensure that there is no break in production due to stock shortages.</a:t>
            </a:r>
          </a:p>
          <a:p>
            <a:pPr lvl="0">
              <a:lnSpc>
                <a:spcPct val="150000"/>
              </a:lnSpc>
              <a:spcAft>
                <a:spcPts val="0"/>
              </a:spcAft>
            </a:pPr>
            <a:endParaRPr lang="en-ZA" dirty="0" smtClean="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97405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4775" y="582799"/>
            <a:ext cx="10809170" cy="5515356"/>
          </a:xfrm>
          <a:prstGeom prst="rect">
            <a:avLst/>
          </a:prstGeom>
        </p:spPr>
        <p:txBody>
          <a:bodyPr wrap="square">
            <a:spAutoFit/>
          </a:bodyPr>
          <a:lstStyle/>
          <a:p>
            <a:pPr marL="450215" indent="-450215">
              <a:lnSpc>
                <a:spcPct val="115000"/>
              </a:lnSpc>
              <a:spcAft>
                <a:spcPts val="0"/>
              </a:spcAft>
            </a:pPr>
            <a:r>
              <a:rPr lang="en-ZA" sz="2800" b="1" dirty="0" smtClean="0">
                <a:solidFill>
                  <a:srgbClr val="000000"/>
                </a:solidFill>
                <a:effectLst/>
                <a:latin typeface="Arial" panose="020B0604020202020204" pitchFamily="34" charset="0"/>
                <a:ea typeface="Arial" panose="020B0604020202020204" pitchFamily="34" charset="0"/>
              </a:rPr>
              <a:t>4. Contribution of the marketing function to the success of a business/quality indicators</a:t>
            </a:r>
            <a:endParaRPr lang="en-ZA" sz="2800" dirty="0" smtClean="0">
              <a:solidFill>
                <a:srgbClr val="000000"/>
              </a:solidFill>
              <a:effectLst/>
              <a:latin typeface="Calibri" panose="020F0502020204030204" pitchFamily="34" charset="0"/>
              <a:ea typeface="Calibri" panose="020F0502020204030204" pitchFamily="34" charset="0"/>
            </a:endParaRPr>
          </a:p>
          <a:p>
            <a:pPr marL="342900" lvl="0" indent="-342900">
              <a:lnSpc>
                <a:spcPct val="150000"/>
              </a:lnSpc>
              <a:spcAft>
                <a:spcPts val="0"/>
              </a:spcAft>
              <a:buFont typeface="Arial" panose="020B0604020202020204" pitchFamily="34" charset="0"/>
              <a:buChar char="●"/>
            </a:pPr>
            <a:r>
              <a:rPr lang="en-ZA" sz="2400" dirty="0" smtClean="0">
                <a:effectLst/>
                <a:latin typeface="Arial" panose="020B0604020202020204" pitchFamily="34" charset="0"/>
                <a:ea typeface="Arial" panose="020B0604020202020204" pitchFamily="34" charset="0"/>
                <a:cs typeface="Arial" panose="020B0604020202020204" pitchFamily="34" charset="0"/>
              </a:rPr>
              <a:t>Increasing their market share.</a:t>
            </a:r>
          </a:p>
          <a:p>
            <a:pPr marL="342900" lvl="0" indent="-342900">
              <a:lnSpc>
                <a:spcPct val="150000"/>
              </a:lnSpc>
              <a:spcAft>
                <a:spcPts val="0"/>
              </a:spcAft>
              <a:buFont typeface="Arial" panose="020B0604020202020204" pitchFamily="34" charset="0"/>
              <a:buChar char="●"/>
            </a:pPr>
            <a:r>
              <a:rPr lang="en-ZA" sz="2400" dirty="0" smtClean="0">
                <a:effectLst/>
                <a:latin typeface="Arial" panose="020B0604020202020204" pitchFamily="34" charset="0"/>
                <a:ea typeface="Arial" panose="020B0604020202020204" pitchFamily="34" charset="0"/>
                <a:cs typeface="Arial" panose="020B0604020202020204" pitchFamily="34" charset="0"/>
              </a:rPr>
              <a:t>Winning customers by satisfying their needs</a:t>
            </a:r>
          </a:p>
          <a:p>
            <a:pPr marL="342900" lvl="0" indent="-342900">
              <a:lnSpc>
                <a:spcPct val="150000"/>
              </a:lnSpc>
              <a:spcAft>
                <a:spcPts val="0"/>
              </a:spcAft>
              <a:buFont typeface="Arial" panose="020B0604020202020204" pitchFamily="34" charset="0"/>
              <a:buChar char="●"/>
            </a:pPr>
            <a:r>
              <a:rPr lang="en-ZA" sz="2400" dirty="0" smtClean="0">
                <a:effectLst/>
                <a:latin typeface="Arial" panose="020B0604020202020204" pitchFamily="34" charset="0"/>
                <a:ea typeface="Arial" panose="020B0604020202020204" pitchFamily="34" charset="0"/>
                <a:cs typeface="Arial" panose="020B0604020202020204" pitchFamily="34" charset="0"/>
              </a:rPr>
              <a:t>Adhering to ethical advertising practices when promoting products/services.</a:t>
            </a:r>
          </a:p>
          <a:p>
            <a:pPr marL="342900" lvl="0" indent="-342900">
              <a:lnSpc>
                <a:spcPct val="150000"/>
              </a:lnSpc>
              <a:spcAft>
                <a:spcPts val="0"/>
              </a:spcAft>
              <a:buFont typeface="Arial" panose="020B0604020202020204" pitchFamily="34" charset="0"/>
              <a:buChar char="●"/>
            </a:pPr>
            <a:r>
              <a:rPr lang="en-ZA" sz="2400" dirty="0" smtClean="0">
                <a:effectLst/>
                <a:latin typeface="Arial" panose="020B0604020202020204" pitchFamily="34" charset="0"/>
                <a:ea typeface="Arial" panose="020B0604020202020204" pitchFamily="34" charset="0"/>
                <a:cs typeface="Arial" panose="020B0604020202020204" pitchFamily="34" charset="0"/>
              </a:rPr>
              <a:t>Differentiating products in order to attract more customers</a:t>
            </a:r>
          </a:p>
          <a:p>
            <a:pPr marL="342900" lvl="0" indent="-342900">
              <a:lnSpc>
                <a:spcPct val="150000"/>
              </a:lnSpc>
              <a:spcAft>
                <a:spcPts val="0"/>
              </a:spcAft>
              <a:buFont typeface="Arial" panose="020B0604020202020204" pitchFamily="34" charset="0"/>
              <a:buChar char="●"/>
            </a:pPr>
            <a:r>
              <a:rPr lang="en-ZA" sz="2400" dirty="0" smtClean="0">
                <a:effectLst/>
                <a:latin typeface="Arial" panose="020B0604020202020204" pitchFamily="34" charset="0"/>
                <a:ea typeface="Arial" panose="020B0604020202020204" pitchFamily="34" charset="0"/>
                <a:cs typeface="Arial" panose="020B0604020202020204" pitchFamily="34" charset="0"/>
              </a:rPr>
              <a:t>Using pricing techniques to ensure a competitive advantage.</a:t>
            </a:r>
          </a:p>
          <a:p>
            <a:pPr marL="342900" lvl="0" indent="-342900">
              <a:lnSpc>
                <a:spcPct val="150000"/>
              </a:lnSpc>
              <a:spcAft>
                <a:spcPts val="0"/>
              </a:spcAft>
              <a:buFont typeface="Arial" panose="020B0604020202020204" pitchFamily="34" charset="0"/>
              <a:buChar char="●"/>
            </a:pPr>
            <a:r>
              <a:rPr lang="en-ZA" sz="2400" dirty="0" smtClean="0">
                <a:effectLst/>
                <a:latin typeface="Arial" panose="020B0604020202020204" pitchFamily="34" charset="0"/>
                <a:ea typeface="Arial" panose="020B0604020202020204" pitchFamily="34" charset="0"/>
                <a:cs typeface="Arial" panose="020B0604020202020204" pitchFamily="34" charset="0"/>
              </a:rPr>
              <a:t>Determine gaps between customer expectations and actual experiences, so that unhappiness may be diagnosed and addressed</a:t>
            </a:r>
          </a:p>
          <a:p>
            <a:pPr>
              <a:lnSpc>
                <a:spcPct val="150000"/>
              </a:lnSpc>
              <a:spcAft>
                <a:spcPts val="0"/>
              </a:spcAft>
            </a:pPr>
            <a:r>
              <a:rPr lang="en-ZA" sz="2400" dirty="0" smtClean="0">
                <a:solidFill>
                  <a:srgbClr val="000000"/>
                </a:solidFill>
                <a:effectLst/>
                <a:latin typeface="Arial" panose="020B0604020202020204" pitchFamily="34" charset="0"/>
                <a:ea typeface="Arial" panose="020B0604020202020204" pitchFamily="34" charset="0"/>
              </a:rPr>
              <a:t> </a:t>
            </a:r>
            <a:endParaRPr lang="en-ZA" sz="24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138625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70021" y="854866"/>
            <a:ext cx="11328935" cy="5241435"/>
          </a:xfrm>
          <a:prstGeom prst="rect">
            <a:avLst/>
          </a:prstGeom>
        </p:spPr>
        <p:txBody>
          <a:bodyPr wrap="square">
            <a:spAutoFit/>
          </a:bodyPr>
          <a:lstStyle/>
          <a:p>
            <a:pPr>
              <a:lnSpc>
                <a:spcPct val="115000"/>
              </a:lnSpc>
              <a:spcAft>
                <a:spcPts val="0"/>
              </a:spcAft>
            </a:pPr>
            <a:r>
              <a:rPr lang="en-ZA" sz="2800" b="1" dirty="0" smtClean="0">
                <a:solidFill>
                  <a:srgbClr val="000000"/>
                </a:solidFill>
                <a:effectLst/>
                <a:latin typeface="Arial" panose="020B0604020202020204" pitchFamily="34" charset="0"/>
                <a:ea typeface="Arial" panose="020B0604020202020204" pitchFamily="34" charset="0"/>
              </a:rPr>
              <a:t>5. Contribution of the financial function to the success of a business/quality indicators </a:t>
            </a:r>
          </a:p>
          <a:p>
            <a:pPr>
              <a:lnSpc>
                <a:spcPct val="115000"/>
              </a:lnSpc>
              <a:spcAft>
                <a:spcPts val="0"/>
              </a:spcAft>
            </a:pPr>
            <a:endParaRPr lang="en-ZA" sz="2800" dirty="0" smtClean="0">
              <a:solidFill>
                <a:srgbClr val="000000"/>
              </a:solidFill>
              <a:effectLst/>
              <a:latin typeface="Calibri" panose="020F0502020204030204" pitchFamily="34" charset="0"/>
              <a:ea typeface="Calibri" panose="020F0502020204030204" pitchFamily="34" charset="0"/>
            </a:endParaRPr>
          </a:p>
          <a:p>
            <a:pPr marL="342900" lvl="0" indent="-342900">
              <a:spcAft>
                <a:spcPts val="0"/>
              </a:spcAft>
              <a:buFont typeface="Arial" panose="020B0604020202020204" pitchFamily="34" charset="0"/>
              <a:buChar char="●"/>
            </a:pPr>
            <a:r>
              <a:rPr lang="en-ZA" sz="2800" dirty="0" smtClean="0">
                <a:effectLst/>
                <a:latin typeface="Arial" panose="020B0604020202020204" pitchFamily="34" charset="0"/>
                <a:ea typeface="Arial" panose="020B0604020202020204" pitchFamily="34" charset="0"/>
                <a:cs typeface="Arial" panose="020B0604020202020204" pitchFamily="34" charset="0"/>
              </a:rPr>
              <a:t>Obtain capital from the most reliable sources.</a:t>
            </a:r>
          </a:p>
          <a:p>
            <a:pPr marL="342900" lvl="0" indent="-342900">
              <a:spcAft>
                <a:spcPts val="0"/>
              </a:spcAft>
              <a:buFont typeface="Arial" panose="020B0604020202020204" pitchFamily="34" charset="0"/>
              <a:buChar char="●"/>
              <a:tabLst>
                <a:tab pos="-1657350" algn="l"/>
              </a:tabLst>
            </a:pPr>
            <a:r>
              <a:rPr lang="en-ZA" sz="2800" dirty="0" smtClean="0">
                <a:effectLst/>
                <a:latin typeface="Arial" panose="020B0604020202020204" pitchFamily="34" charset="0"/>
                <a:ea typeface="Arial" panose="020B0604020202020204" pitchFamily="34" charset="0"/>
                <a:cs typeface="Arial" panose="020B0604020202020204" pitchFamily="34" charset="0"/>
              </a:rPr>
              <a:t>Negotiate better interest rates in order to keep financial cost down.</a:t>
            </a:r>
          </a:p>
          <a:p>
            <a:pPr marL="342900" lvl="0" indent="-342900">
              <a:spcAft>
                <a:spcPts val="0"/>
              </a:spcAft>
              <a:buFont typeface="Arial" panose="020B0604020202020204" pitchFamily="34" charset="0"/>
              <a:buChar char="●"/>
              <a:tabLst>
                <a:tab pos="-1657350" algn="l"/>
              </a:tabLst>
            </a:pPr>
            <a:r>
              <a:rPr lang="en-ZA" sz="2800" dirty="0" smtClean="0">
                <a:effectLst/>
                <a:latin typeface="Arial" panose="020B0604020202020204" pitchFamily="34" charset="0"/>
                <a:ea typeface="Arial" panose="020B0604020202020204" pitchFamily="34" charset="0"/>
                <a:cs typeface="Arial" panose="020B0604020202020204" pitchFamily="34" charset="0"/>
              </a:rPr>
              <a:t>Draw up budgets to ensure sufficient application of monetary resources.</a:t>
            </a:r>
            <a:endParaRPr lang="en-ZA" sz="2800" dirty="0" smtClean="0">
              <a:solidFill>
                <a:srgbClr val="000000"/>
              </a:solidFill>
              <a:effectLst/>
              <a:latin typeface="Calibri" panose="020F0502020204030204" pitchFamily="34" charset="0"/>
              <a:ea typeface="Calibri" panose="020F0502020204030204" pitchFamily="34" charset="0"/>
            </a:endParaRPr>
          </a:p>
          <a:p>
            <a:pPr marL="342900" lvl="0" indent="-342900">
              <a:spcAft>
                <a:spcPts val="0"/>
              </a:spcAft>
              <a:buFont typeface="Arial" panose="020B0604020202020204" pitchFamily="34" charset="0"/>
              <a:buChar char="●"/>
              <a:tabLst>
                <a:tab pos="-1657350" algn="l"/>
              </a:tabLst>
            </a:pPr>
            <a:r>
              <a:rPr lang="en-ZA" sz="2800" dirty="0" smtClean="0">
                <a:effectLst/>
                <a:latin typeface="Arial" panose="020B0604020202020204" pitchFamily="34" charset="0"/>
                <a:ea typeface="Arial" panose="020B0604020202020204" pitchFamily="34" charset="0"/>
                <a:cs typeface="Arial" panose="020B0604020202020204" pitchFamily="34" charset="0"/>
              </a:rPr>
              <a:t>Implement credit granting/debt collecting policies to monitor cash flow.</a:t>
            </a:r>
          </a:p>
          <a:p>
            <a:pPr marL="342900" lvl="0" indent="-342900">
              <a:spcAft>
                <a:spcPts val="0"/>
              </a:spcAft>
              <a:buFont typeface="Arial" panose="020B0604020202020204" pitchFamily="34" charset="0"/>
              <a:buChar char="●"/>
              <a:tabLst>
                <a:tab pos="-1657350" algn="l"/>
              </a:tabLst>
            </a:pPr>
            <a:r>
              <a:rPr lang="en-ZA" sz="2800" dirty="0" smtClean="0">
                <a:effectLst/>
                <a:latin typeface="Arial" panose="020B0604020202020204" pitchFamily="34" charset="0"/>
                <a:ea typeface="Arial" panose="020B0604020202020204" pitchFamily="34" charset="0"/>
                <a:cs typeface="Arial" panose="020B0604020202020204" pitchFamily="34" charset="0"/>
              </a:rPr>
              <a:t>Draw up accurate financial statements timeously/regularly</a:t>
            </a:r>
            <a:r>
              <a:rPr lang="en-ZA" sz="2400" dirty="0" smtClean="0">
                <a:effectLst/>
                <a:latin typeface="Arial" panose="020B0604020202020204" pitchFamily="34" charset="0"/>
                <a:ea typeface="Arial" panose="020B0604020202020204" pitchFamily="34" charset="0"/>
                <a:cs typeface="Arial" panose="020B0604020202020204" pitchFamily="34" charset="0"/>
              </a:rPr>
              <a:t>.</a:t>
            </a:r>
          </a:p>
          <a:p>
            <a:pPr lvl="0">
              <a:spcAft>
                <a:spcPts val="0"/>
              </a:spcAft>
              <a:tabLst>
                <a:tab pos="-1657350" algn="l"/>
              </a:tabLst>
            </a:pPr>
            <a:endParaRPr lang="en-ZA" sz="2400" dirty="0" smtClean="0">
              <a:effectLst/>
              <a:latin typeface="Arial" panose="020B0604020202020204" pitchFamily="34" charset="0"/>
              <a:ea typeface="Arial" panose="020B0604020202020204" pitchFamily="34" charset="0"/>
              <a:cs typeface="Arial" panose="020B0604020202020204" pitchFamily="34" charset="0"/>
            </a:endParaRPr>
          </a:p>
          <a:p>
            <a:endParaRPr lang="en-ZA" dirty="0"/>
          </a:p>
        </p:txBody>
      </p:sp>
    </p:spTree>
    <p:extLst>
      <p:ext uri="{BB962C8B-B14F-4D97-AF65-F5344CB8AC3E}">
        <p14:creationId xmlns:p14="http://schemas.microsoft.com/office/powerpoint/2010/main" val="2027548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0396" y="1231476"/>
            <a:ext cx="10270156" cy="5376857"/>
          </a:xfrm>
          <a:prstGeom prst="rect">
            <a:avLst/>
          </a:prstGeom>
        </p:spPr>
        <p:txBody>
          <a:bodyPr wrap="square">
            <a:spAutoFit/>
          </a:bodyPr>
          <a:lstStyle/>
          <a:p>
            <a:pPr marL="270510" indent="-270510">
              <a:lnSpc>
                <a:spcPct val="115000"/>
              </a:lnSpc>
              <a:spcAft>
                <a:spcPts val="0"/>
              </a:spcAft>
              <a:tabLst>
                <a:tab pos="-971550" algn="l"/>
              </a:tabLst>
            </a:pPr>
            <a:r>
              <a:rPr lang="en-ZA" sz="2800" b="1" dirty="0" smtClean="0">
                <a:solidFill>
                  <a:srgbClr val="000000"/>
                </a:solidFill>
                <a:effectLst/>
                <a:latin typeface="Arial" panose="020B0604020202020204" pitchFamily="34" charset="0"/>
                <a:ea typeface="Arial" panose="020B0604020202020204" pitchFamily="34" charset="0"/>
              </a:rPr>
              <a:t>6. Contribution of the public relations function to the success of a business/quality indicators</a:t>
            </a:r>
            <a:endParaRPr lang="en-ZA" sz="2800" dirty="0" smtClean="0">
              <a:solidFill>
                <a:srgbClr val="000000"/>
              </a:solidFill>
              <a:effectLst/>
              <a:latin typeface="Calibri" panose="020F0502020204030204" pitchFamily="34" charset="0"/>
              <a:ea typeface="Calibri" panose="020F0502020204030204" pitchFamily="34" charset="0"/>
            </a:endParaRPr>
          </a:p>
          <a:p>
            <a:pPr marL="342900" lvl="0" indent="-342900">
              <a:lnSpc>
                <a:spcPct val="150000"/>
              </a:lnSpc>
              <a:spcAft>
                <a:spcPts val="0"/>
              </a:spcAft>
              <a:buFont typeface="Arial" panose="020B0604020202020204" pitchFamily="34" charset="0"/>
              <a:buChar char="●"/>
              <a:tabLst>
                <a:tab pos="-1657350" algn="l"/>
              </a:tabLst>
            </a:pPr>
            <a:r>
              <a:rPr lang="en-ZA" sz="2400" dirty="0" smtClean="0">
                <a:effectLst/>
                <a:latin typeface="Arial" panose="020B0604020202020204" pitchFamily="34" charset="0"/>
                <a:ea typeface="Arial" panose="020B0604020202020204" pitchFamily="34" charset="0"/>
                <a:cs typeface="Arial" panose="020B0604020202020204" pitchFamily="34" charset="0"/>
              </a:rPr>
              <a:t>Dealing quickly with negative publicity</a:t>
            </a:r>
          </a:p>
          <a:p>
            <a:pPr marL="342900" lvl="0" indent="-342900">
              <a:lnSpc>
                <a:spcPct val="150000"/>
              </a:lnSpc>
              <a:spcAft>
                <a:spcPts val="0"/>
              </a:spcAft>
              <a:buFont typeface="Arial" panose="020B0604020202020204" pitchFamily="34" charset="0"/>
              <a:buChar char="●"/>
              <a:tabLst>
                <a:tab pos="-1657350" algn="l"/>
              </a:tabLst>
            </a:pPr>
            <a:r>
              <a:rPr lang="en-ZA" sz="2400" dirty="0" smtClean="0">
                <a:effectLst/>
                <a:latin typeface="Arial" panose="020B0604020202020204" pitchFamily="34" charset="0"/>
                <a:ea typeface="Arial" panose="020B0604020202020204" pitchFamily="34" charset="0"/>
                <a:cs typeface="Arial" panose="020B0604020202020204" pitchFamily="34" charset="0"/>
              </a:rPr>
              <a:t>Providing regular/positive press releases.</a:t>
            </a:r>
          </a:p>
          <a:p>
            <a:pPr marL="342900" lvl="0" indent="-342900">
              <a:lnSpc>
                <a:spcPct val="150000"/>
              </a:lnSpc>
              <a:spcAft>
                <a:spcPts val="0"/>
              </a:spcAft>
              <a:buFont typeface="Arial" panose="020B0604020202020204" pitchFamily="34" charset="0"/>
              <a:buChar char="●"/>
              <a:tabLst>
                <a:tab pos="-1657350" algn="l"/>
              </a:tabLst>
            </a:pPr>
            <a:r>
              <a:rPr lang="en-ZA" sz="2400" dirty="0" smtClean="0">
                <a:effectLst/>
                <a:latin typeface="Arial" panose="020B0604020202020204" pitchFamily="34" charset="0"/>
                <a:ea typeface="Arial" panose="020B0604020202020204" pitchFamily="34" charset="0"/>
                <a:cs typeface="Arial" panose="020B0604020202020204" pitchFamily="34" charset="0"/>
              </a:rPr>
              <a:t>Implement sustainable Corporate Social Investment (CSI) programmes. </a:t>
            </a:r>
          </a:p>
          <a:p>
            <a:pPr marL="342900" lvl="0" indent="-342900">
              <a:lnSpc>
                <a:spcPct val="150000"/>
              </a:lnSpc>
              <a:spcAft>
                <a:spcPts val="0"/>
              </a:spcAft>
              <a:buFont typeface="Arial" panose="020B0604020202020204" pitchFamily="34" charset="0"/>
              <a:buChar char="●"/>
              <a:tabLst>
                <a:tab pos="-1657350" algn="l"/>
              </a:tabLst>
            </a:pPr>
            <a:r>
              <a:rPr lang="en-ZA" sz="2400" dirty="0" smtClean="0">
                <a:effectLst/>
                <a:latin typeface="Arial" panose="020B0604020202020204" pitchFamily="34" charset="0"/>
                <a:ea typeface="Arial" panose="020B0604020202020204" pitchFamily="34" charset="0"/>
                <a:cs typeface="Arial" panose="020B0604020202020204" pitchFamily="34" charset="0"/>
              </a:rPr>
              <a:t>High standard of internal publicity/appearance of buildings/professional telephone etiquette, etc.</a:t>
            </a:r>
          </a:p>
          <a:p>
            <a:pPr marL="342900" lvl="0" indent="-342900">
              <a:lnSpc>
                <a:spcPct val="150000"/>
              </a:lnSpc>
              <a:spcAft>
                <a:spcPts val="0"/>
              </a:spcAft>
              <a:buFont typeface="Arial" panose="020B0604020202020204" pitchFamily="34" charset="0"/>
              <a:buChar char="●"/>
              <a:tabLst>
                <a:tab pos="-1657350" algn="l"/>
              </a:tabLst>
            </a:pPr>
            <a:r>
              <a:rPr lang="en-ZA" sz="2400" dirty="0" smtClean="0">
                <a:effectLst/>
                <a:latin typeface="Arial" panose="020B0604020202020204" pitchFamily="34" charset="0"/>
                <a:ea typeface="Arial" panose="020B0604020202020204" pitchFamily="34" charset="0"/>
                <a:cs typeface="Arial" panose="020B0604020202020204" pitchFamily="34" charset="0"/>
              </a:rPr>
              <a:t>Deliver quality goods/services that promote the image with key stakeholders/ customers/suppliers/government/service providers.</a:t>
            </a:r>
          </a:p>
          <a:p>
            <a:pPr lvl="0">
              <a:lnSpc>
                <a:spcPct val="150000"/>
              </a:lnSpc>
              <a:spcAft>
                <a:spcPts val="0"/>
              </a:spcAft>
              <a:tabLst>
                <a:tab pos="-1657350" algn="l"/>
              </a:tabLst>
            </a:pPr>
            <a:endParaRPr lang="en-ZA"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382532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9271" y="580143"/>
            <a:ext cx="10847671" cy="5696944"/>
          </a:xfrm>
          <a:prstGeom prst="rect">
            <a:avLst/>
          </a:prstGeom>
        </p:spPr>
        <p:txBody>
          <a:bodyPr wrap="square">
            <a:spAutoFit/>
          </a:bodyPr>
          <a:lstStyle/>
          <a:p>
            <a:pPr>
              <a:lnSpc>
                <a:spcPct val="115000"/>
              </a:lnSpc>
              <a:spcAft>
                <a:spcPts val="0"/>
              </a:spcAft>
            </a:pPr>
            <a:r>
              <a:rPr lang="en-ZA" sz="2800" b="1" dirty="0" smtClean="0">
                <a:solidFill>
                  <a:srgbClr val="000000"/>
                </a:solidFill>
                <a:effectLst/>
                <a:latin typeface="Arial" panose="020B0604020202020204" pitchFamily="34" charset="0"/>
                <a:ea typeface="Arial" panose="020B0604020202020204" pitchFamily="34" charset="0"/>
              </a:rPr>
              <a:t>7. Contribution of the administration function to the success of a business/quality indicators</a:t>
            </a:r>
          </a:p>
          <a:p>
            <a:pPr>
              <a:lnSpc>
                <a:spcPct val="115000"/>
              </a:lnSpc>
              <a:spcAft>
                <a:spcPts val="0"/>
              </a:spcAft>
            </a:pPr>
            <a:endParaRPr lang="en-ZA" sz="2800" dirty="0" smtClean="0">
              <a:solidFill>
                <a:srgbClr val="000000"/>
              </a:solidFill>
              <a:effectLst/>
              <a:latin typeface="Calibri" panose="020F0502020204030204" pitchFamily="34" charset="0"/>
              <a:ea typeface="Calibri" panose="020F0502020204030204" pitchFamily="34" charset="0"/>
            </a:endParaRPr>
          </a:p>
          <a:p>
            <a:pPr marL="342900" lvl="0" indent="-342900">
              <a:lnSpc>
                <a:spcPct val="150000"/>
              </a:lnSpc>
              <a:spcAft>
                <a:spcPts val="0"/>
              </a:spcAft>
              <a:buFont typeface="Arial" panose="020B0604020202020204" pitchFamily="34" charset="0"/>
              <a:buChar char="●"/>
            </a:pPr>
            <a:r>
              <a:rPr lang="en-ZA" sz="2400" dirty="0" smtClean="0">
                <a:effectLst/>
                <a:latin typeface="Arial" panose="020B0604020202020204" pitchFamily="34" charset="0"/>
                <a:ea typeface="Arial" panose="020B0604020202020204" pitchFamily="34" charset="0"/>
                <a:cs typeface="Arial" panose="020B0604020202020204" pitchFamily="34" charset="0"/>
              </a:rPr>
              <a:t>Fast and reliable data capturing and processing systems.</a:t>
            </a:r>
          </a:p>
          <a:p>
            <a:pPr marL="342900" lvl="0" indent="-342900">
              <a:lnSpc>
                <a:spcPct val="150000"/>
              </a:lnSpc>
              <a:spcAft>
                <a:spcPts val="0"/>
              </a:spcAft>
              <a:buFont typeface="Arial" panose="020B0604020202020204" pitchFamily="34" charset="0"/>
              <a:buChar char="●"/>
            </a:pPr>
            <a:r>
              <a:rPr lang="en-ZA" sz="2400" dirty="0" smtClean="0">
                <a:effectLst/>
                <a:latin typeface="Arial" panose="020B0604020202020204" pitchFamily="34" charset="0"/>
                <a:ea typeface="Arial" panose="020B0604020202020204" pitchFamily="34" charset="0"/>
                <a:cs typeface="Arial" panose="020B0604020202020204" pitchFamily="34" charset="0"/>
              </a:rPr>
              <a:t>Make reliable information available to management on </a:t>
            </a:r>
            <a:r>
              <a:rPr lang="en-ZA" sz="2400" dirty="0" err="1" smtClean="0">
                <a:effectLst/>
                <a:latin typeface="Arial" panose="020B0604020202020204" pitchFamily="34" charset="0"/>
                <a:ea typeface="Arial" panose="020B0604020202020204" pitchFamily="34" charset="0"/>
                <a:cs typeface="Arial" panose="020B0604020202020204" pitchFamily="34" charset="0"/>
              </a:rPr>
              <a:t>tim</a:t>
            </a:r>
            <a:endParaRPr lang="en-ZA" sz="2400" dirty="0" smtClean="0">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50000"/>
              </a:lnSpc>
              <a:spcAft>
                <a:spcPts val="0"/>
              </a:spcAft>
              <a:buFont typeface="Arial" panose="020B0604020202020204" pitchFamily="34" charset="0"/>
              <a:buChar char="●"/>
            </a:pPr>
            <a:r>
              <a:rPr lang="en-ZA" sz="2400" dirty="0" smtClean="0">
                <a:effectLst/>
                <a:latin typeface="Arial" panose="020B0604020202020204" pitchFamily="34" charset="0"/>
                <a:ea typeface="Arial" panose="020B0604020202020204" pitchFamily="34" charset="0"/>
                <a:cs typeface="Arial" panose="020B0604020202020204" pitchFamily="34" charset="0"/>
              </a:rPr>
              <a:t>Handle complaints quickly and effectively.</a:t>
            </a:r>
          </a:p>
          <a:p>
            <a:pPr marL="342900" lvl="0" indent="-342900">
              <a:lnSpc>
                <a:spcPct val="150000"/>
              </a:lnSpc>
              <a:spcAft>
                <a:spcPts val="0"/>
              </a:spcAft>
              <a:buFont typeface="Arial" panose="020B0604020202020204" pitchFamily="34" charset="0"/>
              <a:buChar char="●"/>
            </a:pPr>
            <a:r>
              <a:rPr lang="en-ZA" sz="2400" dirty="0" smtClean="0">
                <a:effectLst/>
                <a:latin typeface="Arial" panose="020B0604020202020204" pitchFamily="34" charset="0"/>
                <a:ea typeface="Arial" panose="020B0604020202020204" pitchFamily="34" charset="0"/>
                <a:cs typeface="Arial" panose="020B0604020202020204" pitchFamily="34" charset="0"/>
              </a:rPr>
              <a:t>Use modern technology efficiently</a:t>
            </a:r>
          </a:p>
          <a:p>
            <a:pPr marL="342900" lvl="0" indent="-342900">
              <a:lnSpc>
                <a:spcPct val="150000"/>
              </a:lnSpc>
              <a:spcAft>
                <a:spcPts val="0"/>
              </a:spcAft>
              <a:buFont typeface="Arial" panose="020B0604020202020204" pitchFamily="34" charset="0"/>
              <a:buChar char="●"/>
            </a:pPr>
            <a:r>
              <a:rPr lang="en-ZA" sz="2400" dirty="0" smtClean="0">
                <a:effectLst/>
                <a:latin typeface="Arial" panose="020B0604020202020204" pitchFamily="34" charset="0"/>
                <a:ea typeface="Arial" panose="020B0604020202020204" pitchFamily="34" charset="0"/>
                <a:cs typeface="Arial" panose="020B0604020202020204" pitchFamily="34" charset="0"/>
              </a:rPr>
              <a:t>Easy to recall/find information/documentation.</a:t>
            </a:r>
          </a:p>
          <a:p>
            <a:pPr marL="342900" lvl="0" indent="-342900">
              <a:lnSpc>
                <a:spcPct val="150000"/>
              </a:lnSpc>
              <a:spcAft>
                <a:spcPts val="0"/>
              </a:spcAft>
              <a:buFont typeface="Arial" panose="020B0604020202020204" pitchFamily="34" charset="0"/>
              <a:buChar char="●"/>
            </a:pPr>
            <a:r>
              <a:rPr lang="en-ZA" sz="2400" dirty="0" smtClean="0">
                <a:effectLst/>
                <a:latin typeface="Arial" panose="020B0604020202020204" pitchFamily="34" charset="0"/>
                <a:ea typeface="Arial" panose="020B0604020202020204" pitchFamily="34" charset="0"/>
                <a:cs typeface="Arial" panose="020B0604020202020204" pitchFamily="34" charset="0"/>
              </a:rPr>
              <a:t>Financial documents are kept up to date and recorded accurately.</a:t>
            </a:r>
          </a:p>
          <a:p>
            <a:pPr lvl="0">
              <a:spcAft>
                <a:spcPts val="0"/>
              </a:spcAft>
            </a:pPr>
            <a:endParaRPr lang="en-ZA" sz="2400" dirty="0" smtClean="0">
              <a:effectLst/>
              <a:latin typeface="Arial" panose="020B0604020202020204" pitchFamily="34" charset="0"/>
              <a:ea typeface="Arial" panose="020B0604020202020204" pitchFamily="34" charset="0"/>
              <a:cs typeface="Arial" panose="020B0604020202020204" pitchFamily="34" charset="0"/>
            </a:endParaRPr>
          </a:p>
          <a:p>
            <a:pPr>
              <a:lnSpc>
                <a:spcPct val="115000"/>
              </a:lnSpc>
              <a:spcAft>
                <a:spcPts val="0"/>
              </a:spcAft>
            </a:pPr>
            <a:r>
              <a:rPr lang="en-ZA" sz="2400" b="1" dirty="0" smtClean="0">
                <a:solidFill>
                  <a:srgbClr val="000000"/>
                </a:solidFill>
                <a:effectLst/>
                <a:latin typeface="Arial" panose="020B0604020202020204" pitchFamily="34" charset="0"/>
                <a:ea typeface="Arial" panose="020B0604020202020204" pitchFamily="34" charset="0"/>
              </a:rPr>
              <a:t> </a:t>
            </a:r>
            <a:endParaRPr lang="en-ZA" sz="2400" dirty="0">
              <a:solidFill>
                <a:srgbClr val="000000"/>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6054140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1402" y="913320"/>
            <a:ext cx="10058400" cy="4961358"/>
          </a:xfrm>
          <a:prstGeom prst="rect">
            <a:avLst/>
          </a:prstGeom>
        </p:spPr>
        <p:txBody>
          <a:bodyPr wrap="square">
            <a:spAutoFit/>
          </a:bodyPr>
          <a:lstStyle/>
          <a:p>
            <a:pPr marL="266700" indent="-266700">
              <a:lnSpc>
                <a:spcPct val="115000"/>
              </a:lnSpc>
              <a:spcAft>
                <a:spcPts val="0"/>
              </a:spcAft>
              <a:tabLst>
                <a:tab pos="270510" algn="l"/>
              </a:tabLst>
            </a:pPr>
            <a:r>
              <a:rPr lang="en-ZA" sz="2800" b="1" dirty="0" smtClean="0">
                <a:solidFill>
                  <a:srgbClr val="000000"/>
                </a:solidFill>
                <a:effectLst/>
                <a:latin typeface="Arial" panose="020B0604020202020204" pitchFamily="34" charset="0"/>
                <a:ea typeface="Arial" panose="020B0604020202020204" pitchFamily="34" charset="0"/>
              </a:rPr>
              <a:t>8. Contribution of the human resources function to the success of a business/quality indicators</a:t>
            </a:r>
            <a:endParaRPr lang="en-ZA" sz="2800" dirty="0" smtClean="0">
              <a:solidFill>
                <a:srgbClr val="000000"/>
              </a:solidFill>
              <a:effectLst/>
              <a:latin typeface="Calibri" panose="020F0502020204030204" pitchFamily="34" charset="0"/>
              <a:ea typeface="Calibri" panose="020F0502020204030204" pitchFamily="34" charset="0"/>
            </a:endParaRPr>
          </a:p>
          <a:p>
            <a:pPr marL="342900" lvl="0" indent="-342900">
              <a:lnSpc>
                <a:spcPct val="150000"/>
              </a:lnSpc>
              <a:spcAft>
                <a:spcPts val="0"/>
              </a:spcAft>
              <a:buFont typeface="Arial" panose="020B0604020202020204" pitchFamily="34" charset="0"/>
              <a:buChar char="●"/>
              <a:tabLst>
                <a:tab pos="-1028700" algn="l"/>
                <a:tab pos="-628650" algn="l"/>
              </a:tabLst>
            </a:pPr>
            <a:r>
              <a:rPr lang="en-ZA" sz="2400" dirty="0" smtClean="0">
                <a:effectLst/>
                <a:latin typeface="Arial" panose="020B0604020202020204" pitchFamily="34" charset="0"/>
                <a:ea typeface="Arial" panose="020B0604020202020204" pitchFamily="34" charset="0"/>
                <a:cs typeface="Arial" panose="020B0604020202020204" pitchFamily="34" charset="0"/>
              </a:rPr>
              <a:t>Makes sure there is a good recruitment policy that attracts best candidates.</a:t>
            </a:r>
          </a:p>
          <a:p>
            <a:pPr marL="342900" lvl="0" indent="-342900">
              <a:lnSpc>
                <a:spcPct val="150000"/>
              </a:lnSpc>
              <a:spcAft>
                <a:spcPts val="0"/>
              </a:spcAft>
              <a:buFont typeface="Arial" panose="020B0604020202020204" pitchFamily="34" charset="0"/>
              <a:buChar char="●"/>
              <a:tabLst>
                <a:tab pos="-1028700" algn="l"/>
                <a:tab pos="-628650" algn="l"/>
              </a:tabLst>
            </a:pPr>
            <a:r>
              <a:rPr lang="en-ZA" sz="2400" dirty="0" smtClean="0">
                <a:effectLst/>
                <a:latin typeface="Arial" panose="020B0604020202020204" pitchFamily="34" charset="0"/>
                <a:ea typeface="Arial" panose="020B0604020202020204" pitchFamily="34" charset="0"/>
                <a:cs typeface="Arial" panose="020B0604020202020204" pitchFamily="34" charset="0"/>
              </a:rPr>
              <a:t>Ensures fair and equitable selection process</a:t>
            </a:r>
          </a:p>
          <a:p>
            <a:pPr marL="342900" lvl="0" indent="-342900">
              <a:lnSpc>
                <a:spcPct val="150000"/>
              </a:lnSpc>
              <a:spcAft>
                <a:spcPts val="0"/>
              </a:spcAft>
              <a:buFont typeface="Arial" panose="020B0604020202020204" pitchFamily="34" charset="0"/>
              <a:buChar char="●"/>
              <a:tabLst>
                <a:tab pos="-1028700" algn="l"/>
                <a:tab pos="-628650" algn="l"/>
              </a:tabLst>
            </a:pPr>
            <a:r>
              <a:rPr lang="en-ZA" sz="2400" dirty="0" smtClean="0">
                <a:effectLst/>
                <a:latin typeface="Arial" panose="020B0604020202020204" pitchFamily="34" charset="0"/>
                <a:ea typeface="Arial" panose="020B0604020202020204" pitchFamily="34" charset="0"/>
                <a:cs typeface="Arial" panose="020B0604020202020204" pitchFamily="34" charset="0"/>
              </a:rPr>
              <a:t>Fair remuneration packages that is aligned to the industry.</a:t>
            </a:r>
          </a:p>
          <a:p>
            <a:pPr marL="342900" lvl="0" indent="-342900">
              <a:lnSpc>
                <a:spcPct val="150000"/>
              </a:lnSpc>
              <a:spcAft>
                <a:spcPts val="0"/>
              </a:spcAft>
              <a:buFont typeface="Arial" panose="020B0604020202020204" pitchFamily="34" charset="0"/>
              <a:buChar char="●"/>
              <a:tabLst>
                <a:tab pos="-1028700" algn="l"/>
                <a:tab pos="-628650" algn="l"/>
              </a:tabLst>
            </a:pPr>
            <a:r>
              <a:rPr lang="en-ZA" sz="2400" dirty="0" smtClean="0">
                <a:effectLst/>
                <a:latin typeface="Arial" panose="020B0604020202020204" pitchFamily="34" charset="0"/>
                <a:ea typeface="Arial" panose="020B0604020202020204" pitchFamily="34" charset="0"/>
                <a:cs typeface="Arial" panose="020B0604020202020204" pitchFamily="34" charset="0"/>
              </a:rPr>
              <a:t>Offer performance incentives for staff to enhance productivity. </a:t>
            </a:r>
          </a:p>
          <a:p>
            <a:pPr marL="342900" lvl="0" indent="-342900">
              <a:lnSpc>
                <a:spcPct val="150000"/>
              </a:lnSpc>
              <a:spcAft>
                <a:spcPts val="0"/>
              </a:spcAft>
              <a:buFont typeface="Arial" panose="020B0604020202020204" pitchFamily="34" charset="0"/>
              <a:buChar char="●"/>
              <a:tabLst>
                <a:tab pos="-1028700" algn="l"/>
                <a:tab pos="-628650" algn="l"/>
              </a:tabLst>
            </a:pPr>
            <a:r>
              <a:rPr lang="en-ZA" sz="2400" dirty="0" smtClean="0">
                <a:effectLst/>
                <a:latin typeface="Arial" panose="020B0604020202020204" pitchFamily="34" charset="0"/>
                <a:ea typeface="Arial" panose="020B0604020202020204" pitchFamily="34" charset="0"/>
                <a:cs typeface="Arial" panose="020B0604020202020204" pitchFamily="34" charset="0"/>
              </a:rPr>
              <a:t>Good relationship with employees.</a:t>
            </a:r>
          </a:p>
          <a:p>
            <a:pPr marL="342900" lvl="0" indent="-342900">
              <a:lnSpc>
                <a:spcPct val="150000"/>
              </a:lnSpc>
              <a:spcAft>
                <a:spcPts val="0"/>
              </a:spcAft>
              <a:buFont typeface="Arial" panose="020B0604020202020204" pitchFamily="34" charset="0"/>
              <a:buChar char="●"/>
              <a:tabLst>
                <a:tab pos="-1028700" algn="l"/>
                <a:tab pos="-628650" algn="l"/>
              </a:tabLst>
            </a:pPr>
            <a:r>
              <a:rPr lang="en-ZA" sz="2400" dirty="0" smtClean="0">
                <a:effectLst/>
                <a:latin typeface="Arial" panose="020B0604020202020204" pitchFamily="34" charset="0"/>
                <a:ea typeface="Arial" panose="020B0604020202020204" pitchFamily="34" charset="0"/>
                <a:cs typeface="Arial" panose="020B0604020202020204" pitchFamily="34" charset="0"/>
              </a:rPr>
              <a:t>Low rate of staff turnover in the business</a:t>
            </a:r>
            <a:endParaRPr lang="en-ZA" sz="2400" dirty="0">
              <a:effectLst/>
              <a:latin typeface="Arial" panose="020B0604020202020204" pitchFamily="34" charset="0"/>
              <a:ea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85064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0328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ZA" b="1" dirty="0" smtClean="0"/>
              <a:t>CONTENT LAYOUT FOR PAPER ONE</a:t>
            </a:r>
            <a:endParaRPr lang="en-ZA" b="1" dirty="0"/>
          </a:p>
        </p:txBody>
      </p:sp>
      <p:sp>
        <p:nvSpPr>
          <p:cNvPr id="7" name="Text Placeholder 6"/>
          <p:cNvSpPr>
            <a:spLocks noGrp="1"/>
          </p:cNvSpPr>
          <p:nvPr>
            <p:ph type="body" idx="1"/>
          </p:nvPr>
        </p:nvSpPr>
        <p:spPr/>
        <p:txBody>
          <a:bodyPr>
            <a:normAutofit/>
          </a:bodyPr>
          <a:lstStyle/>
          <a:p>
            <a:r>
              <a:rPr lang="en-ZA" sz="2800" dirty="0" smtClean="0"/>
              <a:t>BUSINESS ENVIRONMENTS</a:t>
            </a:r>
          </a:p>
        </p:txBody>
      </p:sp>
      <p:sp>
        <p:nvSpPr>
          <p:cNvPr id="8" name="Content Placeholder 7"/>
          <p:cNvSpPr>
            <a:spLocks noGrp="1"/>
          </p:cNvSpPr>
          <p:nvPr>
            <p:ph sz="half" idx="2"/>
          </p:nvPr>
        </p:nvSpPr>
        <p:spPr>
          <a:xfrm>
            <a:off x="839788" y="2714625"/>
            <a:ext cx="5157787" cy="2928938"/>
          </a:xfrm>
        </p:spPr>
        <p:txBody>
          <a:bodyPr>
            <a:normAutofit fontScale="92500" lnSpcReduction="10000"/>
          </a:bodyPr>
          <a:lstStyle/>
          <a:p>
            <a:r>
              <a:rPr lang="en-ZA" dirty="0" smtClean="0"/>
              <a:t>Macro-environment: Impact of legislation on business</a:t>
            </a:r>
          </a:p>
          <a:p>
            <a:r>
              <a:rPr lang="en-ZA" dirty="0" smtClean="0"/>
              <a:t>Macro-environment: Business strategies</a:t>
            </a:r>
          </a:p>
          <a:p>
            <a:r>
              <a:rPr lang="en-ZA" dirty="0" smtClean="0">
                <a:solidFill>
                  <a:srgbClr val="FF0000"/>
                </a:solidFill>
              </a:rPr>
              <a:t>Business sectors (2)</a:t>
            </a:r>
          </a:p>
          <a:p>
            <a:endParaRPr lang="en-ZA" dirty="0"/>
          </a:p>
          <a:p>
            <a:r>
              <a:rPr lang="en-ZA" dirty="0" smtClean="0"/>
              <a:t>(2020 Exam guidelines)</a:t>
            </a:r>
            <a:endParaRPr lang="en-ZA" dirty="0"/>
          </a:p>
        </p:txBody>
      </p:sp>
      <p:sp>
        <p:nvSpPr>
          <p:cNvPr id="9" name="Text Placeholder 8"/>
          <p:cNvSpPr>
            <a:spLocks noGrp="1"/>
          </p:cNvSpPr>
          <p:nvPr>
            <p:ph type="body" sz="quarter" idx="3"/>
          </p:nvPr>
        </p:nvSpPr>
        <p:spPr/>
        <p:txBody>
          <a:bodyPr>
            <a:normAutofit/>
          </a:bodyPr>
          <a:lstStyle/>
          <a:p>
            <a:r>
              <a:rPr lang="en-ZA" sz="2800" dirty="0" smtClean="0"/>
              <a:t>BUSINESS OPERATIONS</a:t>
            </a:r>
            <a:endParaRPr lang="en-ZA" sz="2800" dirty="0"/>
          </a:p>
        </p:txBody>
      </p:sp>
      <p:sp>
        <p:nvSpPr>
          <p:cNvPr id="10" name="Content Placeholder 9"/>
          <p:cNvSpPr>
            <a:spLocks noGrp="1"/>
          </p:cNvSpPr>
          <p:nvPr>
            <p:ph sz="quarter" idx="4"/>
          </p:nvPr>
        </p:nvSpPr>
        <p:spPr>
          <a:xfrm>
            <a:off x="6172200" y="2505075"/>
            <a:ext cx="5183188" cy="3684588"/>
          </a:xfrm>
        </p:spPr>
        <p:txBody>
          <a:bodyPr>
            <a:normAutofit/>
          </a:bodyPr>
          <a:lstStyle/>
          <a:p>
            <a:r>
              <a:rPr lang="en-ZA" dirty="0" smtClean="0"/>
              <a:t>Human Resources Function</a:t>
            </a:r>
          </a:p>
          <a:p>
            <a:r>
              <a:rPr lang="en-ZA" dirty="0" smtClean="0">
                <a:solidFill>
                  <a:srgbClr val="FF0000"/>
                </a:solidFill>
              </a:rPr>
              <a:t>Quality of Performance (2)</a:t>
            </a:r>
            <a:endParaRPr lang="en-ZA" dirty="0">
              <a:solidFill>
                <a:srgbClr val="FF0000"/>
              </a:solidFill>
            </a:endParaRPr>
          </a:p>
        </p:txBody>
      </p:sp>
    </p:spTree>
    <p:extLst>
      <p:ext uri="{BB962C8B-B14F-4D97-AF65-F5344CB8AC3E}">
        <p14:creationId xmlns:p14="http://schemas.microsoft.com/office/powerpoint/2010/main" val="6646469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00175" y="612845"/>
            <a:ext cx="10315575" cy="5262979"/>
          </a:xfrm>
          <a:prstGeom prst="rect">
            <a:avLst/>
          </a:prstGeom>
        </p:spPr>
        <p:txBody>
          <a:bodyPr wrap="square">
            <a:spAutoFit/>
          </a:bodyPr>
          <a:lstStyle/>
          <a:p>
            <a:r>
              <a:rPr lang="en-US" sz="2000" b="1" dirty="0" smtClean="0">
                <a:solidFill>
                  <a:srgbClr val="000000"/>
                </a:solidFill>
                <a:latin typeface="Arial" panose="020B0604020202020204" pitchFamily="34" charset="0"/>
              </a:rPr>
              <a:t>ACTIVITY</a:t>
            </a:r>
          </a:p>
          <a:p>
            <a:endParaRPr lang="en-US" sz="2000" b="1" dirty="0" smtClean="0">
              <a:solidFill>
                <a:srgbClr val="000000"/>
              </a:solidFill>
              <a:latin typeface="Arial" panose="020B0604020202020204" pitchFamily="34" charset="0"/>
            </a:endParaRPr>
          </a:p>
          <a:p>
            <a:r>
              <a:rPr lang="en-US" sz="2000" b="1" dirty="0" smtClean="0">
                <a:solidFill>
                  <a:srgbClr val="000000"/>
                </a:solidFill>
                <a:latin typeface="Arial" panose="020B0604020202020204" pitchFamily="34" charset="0"/>
              </a:rPr>
              <a:t>QUESTION </a:t>
            </a:r>
            <a:r>
              <a:rPr lang="en-US" sz="2000" b="1" dirty="0">
                <a:solidFill>
                  <a:srgbClr val="000000"/>
                </a:solidFill>
                <a:latin typeface="Arial" panose="020B0604020202020204" pitchFamily="34" charset="0"/>
              </a:rPr>
              <a:t>10: BUSINESS OPERATIONS (QUALITY OF PERFORMANCE) </a:t>
            </a:r>
            <a:endParaRPr lang="en-US" sz="2000" b="1" dirty="0" smtClean="0">
              <a:solidFill>
                <a:srgbClr val="000000"/>
              </a:solidFill>
              <a:latin typeface="Arial" panose="020B0604020202020204" pitchFamily="34" charset="0"/>
            </a:endParaRPr>
          </a:p>
          <a:p>
            <a:endParaRPr lang="en-US" sz="2000" b="1" dirty="0" smtClean="0">
              <a:solidFill>
                <a:srgbClr val="000000"/>
              </a:solidFill>
              <a:latin typeface="Arial" panose="020B0604020202020204" pitchFamily="34" charset="0"/>
            </a:endParaRPr>
          </a:p>
          <a:p>
            <a:r>
              <a:rPr lang="en-US" sz="2000" dirty="0" smtClean="0">
                <a:solidFill>
                  <a:srgbClr val="000000"/>
                </a:solidFill>
                <a:latin typeface="Arial" panose="020B0604020202020204" pitchFamily="34" charset="0"/>
              </a:rPr>
              <a:t>Businesses </a:t>
            </a:r>
            <a:r>
              <a:rPr lang="en-US" sz="2000" dirty="0">
                <a:solidFill>
                  <a:srgbClr val="000000"/>
                </a:solidFill>
                <a:latin typeface="Arial" panose="020B0604020202020204" pitchFamily="34" charset="0"/>
              </a:rPr>
              <a:t>implement quality assurance in order to produce quality products. Some managers believe that this can be achieved by focusing on quality management and quality performance. Others argue that the general management function and production function play an important role in implementing total quality management (TQM). 	</a:t>
            </a:r>
            <a:endParaRPr lang="en-US" sz="2000" dirty="0" smtClean="0">
              <a:solidFill>
                <a:srgbClr val="000000"/>
              </a:solidFill>
              <a:latin typeface="Arial" panose="020B0604020202020204" pitchFamily="34" charset="0"/>
            </a:endParaRPr>
          </a:p>
          <a:p>
            <a:endParaRPr lang="en-US" sz="2000" dirty="0">
              <a:solidFill>
                <a:srgbClr val="000000"/>
              </a:solidFill>
              <a:latin typeface="Arial" panose="020B0604020202020204" pitchFamily="34" charset="0"/>
            </a:endParaRPr>
          </a:p>
          <a:p>
            <a:r>
              <a:rPr lang="en-US" sz="2000" dirty="0">
                <a:solidFill>
                  <a:srgbClr val="000000"/>
                </a:solidFill>
                <a:latin typeface="Arial" panose="020B0604020202020204" pitchFamily="34" charset="0"/>
              </a:rPr>
              <a:t>Give an in-depth analysis of quality of performance by referring to the following aspects: </a:t>
            </a:r>
            <a:endParaRPr lang="en-ZA" sz="2000" dirty="0">
              <a:latin typeface="Arial" panose="020B0604020202020204" pitchFamily="34" charset="0"/>
            </a:endParaRPr>
          </a:p>
          <a:p>
            <a:pPr marL="342900" indent="-342900">
              <a:buFont typeface="Arial" panose="020B0604020202020204" pitchFamily="34" charset="0"/>
              <a:buChar char="•"/>
            </a:pPr>
            <a:r>
              <a:rPr lang="en-US" sz="2000" dirty="0" smtClean="0">
                <a:solidFill>
                  <a:srgbClr val="000000"/>
                </a:solidFill>
                <a:latin typeface="Arial" panose="020B0604020202020204" pitchFamily="34" charset="0"/>
              </a:rPr>
              <a:t>Elaborate </a:t>
            </a:r>
            <a:r>
              <a:rPr lang="en-US" sz="2000" dirty="0">
                <a:solidFill>
                  <a:srgbClr val="000000"/>
                </a:solidFill>
                <a:latin typeface="Arial" panose="020B0604020202020204" pitchFamily="34" charset="0"/>
              </a:rPr>
              <a:t>on the meaning of </a:t>
            </a:r>
            <a:r>
              <a:rPr lang="en-US" sz="2000" i="1" dirty="0">
                <a:solidFill>
                  <a:srgbClr val="000000"/>
                </a:solidFill>
                <a:latin typeface="Arial" panose="020B0604020202020204" pitchFamily="34" charset="0"/>
              </a:rPr>
              <a:t>quality assurance</a:t>
            </a:r>
            <a:r>
              <a:rPr lang="en-US" sz="2000" dirty="0">
                <a:solidFill>
                  <a:srgbClr val="000000"/>
                </a:solidFill>
                <a:latin typeface="Arial" panose="020B0604020202020204" pitchFamily="34" charset="0"/>
              </a:rPr>
              <a:t>. </a:t>
            </a:r>
          </a:p>
          <a:p>
            <a:pPr marL="342900" indent="-342900">
              <a:buFont typeface="Arial" panose="020B0604020202020204" pitchFamily="34" charset="0"/>
              <a:buChar char="•"/>
            </a:pPr>
            <a:r>
              <a:rPr lang="en-US" sz="2000" dirty="0" smtClean="0">
                <a:solidFill>
                  <a:srgbClr val="000000"/>
                </a:solidFill>
                <a:latin typeface="Arial" panose="020B0604020202020204" pitchFamily="34" charset="0"/>
              </a:rPr>
              <a:t>Distinguish </a:t>
            </a:r>
            <a:r>
              <a:rPr lang="en-US" sz="2000" dirty="0">
                <a:solidFill>
                  <a:srgbClr val="000000"/>
                </a:solidFill>
                <a:latin typeface="Arial" panose="020B0604020202020204" pitchFamily="34" charset="0"/>
              </a:rPr>
              <a:t>between </a:t>
            </a:r>
            <a:r>
              <a:rPr lang="en-US" sz="2000" i="1" dirty="0">
                <a:solidFill>
                  <a:srgbClr val="000000"/>
                </a:solidFill>
                <a:latin typeface="Arial" panose="020B0604020202020204" pitchFamily="34" charset="0"/>
              </a:rPr>
              <a:t>quality managemen</a:t>
            </a:r>
            <a:r>
              <a:rPr lang="en-US" sz="2000" dirty="0">
                <a:solidFill>
                  <a:srgbClr val="000000"/>
                </a:solidFill>
                <a:latin typeface="Arial" panose="020B0604020202020204" pitchFamily="34" charset="0"/>
              </a:rPr>
              <a:t>t and </a:t>
            </a:r>
            <a:r>
              <a:rPr lang="en-US" sz="2000" i="1" dirty="0">
                <a:solidFill>
                  <a:srgbClr val="000000"/>
                </a:solidFill>
                <a:latin typeface="Arial" panose="020B0604020202020204" pitchFamily="34" charset="0"/>
              </a:rPr>
              <a:t>quality performance. </a:t>
            </a:r>
            <a:endParaRPr lang="en-US" sz="2000" dirty="0">
              <a:solidFill>
                <a:srgbClr val="000000"/>
              </a:solidFill>
              <a:latin typeface="Arial" panose="020B0604020202020204" pitchFamily="34" charset="0"/>
            </a:endParaRPr>
          </a:p>
          <a:p>
            <a:pPr marL="342900" indent="-342900">
              <a:buFont typeface="Arial" panose="020B0604020202020204" pitchFamily="34" charset="0"/>
              <a:buChar char="•"/>
            </a:pPr>
            <a:r>
              <a:rPr lang="en-US" sz="2000" dirty="0" smtClean="0">
                <a:solidFill>
                  <a:srgbClr val="000000"/>
                </a:solidFill>
                <a:latin typeface="Arial" panose="020B0604020202020204" pitchFamily="34" charset="0"/>
              </a:rPr>
              <a:t>Suggest </a:t>
            </a:r>
            <a:r>
              <a:rPr lang="en-US" sz="2000" dirty="0">
                <a:solidFill>
                  <a:srgbClr val="000000"/>
                </a:solidFill>
                <a:latin typeface="Arial" panose="020B0604020202020204" pitchFamily="34" charset="0"/>
              </a:rPr>
              <a:t>quality indicators of the general management function and the production function. </a:t>
            </a:r>
          </a:p>
          <a:p>
            <a:pPr marL="342900" indent="-342900">
              <a:buFont typeface="Arial" panose="020B0604020202020204" pitchFamily="34" charset="0"/>
              <a:buChar char="•"/>
            </a:pPr>
            <a:r>
              <a:rPr lang="en-US" sz="2000" dirty="0" smtClean="0">
                <a:solidFill>
                  <a:srgbClr val="000000"/>
                </a:solidFill>
                <a:latin typeface="Arial" panose="020B0604020202020204" pitchFamily="34" charset="0"/>
              </a:rPr>
              <a:t>Advise </a:t>
            </a:r>
            <a:r>
              <a:rPr lang="en-US" sz="2000" dirty="0">
                <a:solidFill>
                  <a:srgbClr val="000000"/>
                </a:solidFill>
                <a:latin typeface="Arial" panose="020B0604020202020204" pitchFamily="34" charset="0"/>
              </a:rPr>
              <a:t>businesses on how TQM could impact on the reduction of the cost of quality. </a:t>
            </a:r>
            <a:r>
              <a:rPr lang="en-US" sz="2000" dirty="0" smtClean="0">
                <a:solidFill>
                  <a:srgbClr val="000000"/>
                </a:solidFill>
                <a:latin typeface="Arial" panose="020B0604020202020204" pitchFamily="34" charset="0"/>
              </a:rPr>
              <a:t>                                                   </a:t>
            </a:r>
            <a:r>
              <a:rPr lang="en-ZA" b="1" dirty="0" smtClean="0">
                <a:solidFill>
                  <a:srgbClr val="000000"/>
                </a:solidFill>
                <a:latin typeface="Arial" panose="020B0604020202020204" pitchFamily="34" charset="0"/>
              </a:rPr>
              <a:t>[</a:t>
            </a:r>
            <a:r>
              <a:rPr lang="en-ZA" b="1" dirty="0">
                <a:solidFill>
                  <a:srgbClr val="000000"/>
                </a:solidFill>
                <a:latin typeface="Arial" panose="020B0604020202020204" pitchFamily="34" charset="0"/>
              </a:rPr>
              <a:t>40] </a:t>
            </a:r>
            <a:r>
              <a:rPr lang="en-ZA" dirty="0">
                <a:solidFill>
                  <a:srgbClr val="000000"/>
                </a:solidFill>
                <a:latin typeface="Arial" panose="020B0604020202020204" pitchFamily="34" charset="0"/>
              </a:rPr>
              <a:t>	</a:t>
            </a:r>
            <a:endParaRPr lang="en-ZA" dirty="0" smtClean="0">
              <a:solidFill>
                <a:srgbClr val="000000"/>
              </a:solidFill>
              <a:latin typeface="Arial" panose="020B0604020202020204" pitchFamily="34" charset="0"/>
            </a:endParaRPr>
          </a:p>
          <a:p>
            <a:r>
              <a:rPr lang="en-ZA" dirty="0">
                <a:solidFill>
                  <a:srgbClr val="000000"/>
                </a:solidFill>
                <a:latin typeface="Arial" panose="020B0604020202020204" pitchFamily="34" charset="0"/>
              </a:rPr>
              <a:t> </a:t>
            </a:r>
            <a:r>
              <a:rPr lang="en-ZA" dirty="0" smtClean="0">
                <a:solidFill>
                  <a:srgbClr val="000000"/>
                </a:solidFill>
                <a:latin typeface="Arial" panose="020B0604020202020204" pitchFamily="34" charset="0"/>
              </a:rPr>
              <a:t>                                                                                                                         (NSC Nov 2018)</a:t>
            </a:r>
            <a:endParaRPr lang="en-ZA" dirty="0">
              <a:solidFill>
                <a:srgbClr val="000000"/>
              </a:solidFill>
              <a:latin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838303501"/>
              </p:ext>
            </p:extLst>
          </p:nvPr>
        </p:nvGraphicFramePr>
        <p:xfrm>
          <a:off x="1014413" y="1785938"/>
          <a:ext cx="10929937" cy="1457325"/>
        </p:xfrm>
        <a:graphic>
          <a:graphicData uri="http://schemas.openxmlformats.org/drawingml/2006/table">
            <a:tbl>
              <a:tblPr/>
              <a:tblGrid>
                <a:gridCol w="10929937">
                  <a:extLst>
                    <a:ext uri="{9D8B030D-6E8A-4147-A177-3AD203B41FA5}">
                      <a16:colId xmlns:a16="http://schemas.microsoft.com/office/drawing/2014/main" xmlns="" val="225949994"/>
                    </a:ext>
                  </a:extLst>
                </a:gridCol>
              </a:tblGrid>
              <a:tr h="1457325">
                <a:tc>
                  <a:txBody>
                    <a:bodyPr/>
                    <a:lstStyle/>
                    <a:p>
                      <a:endParaRPr lang="en-ZA" dirty="0"/>
                    </a:p>
                  </a:txBody>
                  <a:tcPr>
                    <a:lnL w="57150" cmpd="sng">
                      <a:solidFill>
                        <a:schemeClr val="tx1"/>
                      </a:solidFill>
                      <a:prstDash val="solid"/>
                    </a:lnL>
                    <a:lnR w="57150" cmpd="sng">
                      <a:solidFill>
                        <a:schemeClr val="tx1"/>
                      </a:solidFill>
                      <a:prstDash val="solid"/>
                    </a:lnR>
                    <a:lnT w="57150" cmpd="sng">
                      <a:solidFill>
                        <a:schemeClr val="tx1"/>
                      </a:solidFill>
                      <a:prstDash val="solid"/>
                    </a:lnT>
                    <a:lnB w="57150" cmpd="sng">
                      <a:solidFill>
                        <a:schemeClr val="tx1"/>
                      </a:solidFill>
                      <a:prstDash val="solid"/>
                    </a:lnB>
                  </a:tcPr>
                </a:tc>
                <a:extLst>
                  <a:ext uri="{0D108BD9-81ED-4DB2-BD59-A6C34878D82A}">
                    <a16:rowId xmlns:a16="http://schemas.microsoft.com/office/drawing/2014/main" xmlns="" val="2474945263"/>
                  </a:ext>
                </a:extLst>
              </a:tr>
            </a:tbl>
          </a:graphicData>
        </a:graphic>
      </p:graphicFrame>
    </p:spTree>
    <p:extLst>
      <p:ext uri="{BB962C8B-B14F-4D97-AF65-F5344CB8AC3E}">
        <p14:creationId xmlns:p14="http://schemas.microsoft.com/office/powerpoint/2010/main" val="4906884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solidFill>
                  <a:srgbClr val="002060"/>
                </a:solidFill>
              </a:rPr>
              <a:t>TOTAL QUALITY MANAGEMENT (TQM</a:t>
            </a:r>
            <a:r>
              <a:rPr lang="en-ZA" b="1" dirty="0"/>
              <a:t>)</a:t>
            </a:r>
            <a:r>
              <a:rPr lang="en-ZA" dirty="0"/>
              <a:t/>
            </a:r>
            <a:br>
              <a:rPr lang="en-ZA" dirty="0"/>
            </a:br>
            <a:endParaRPr lang="en-ZA" dirty="0"/>
          </a:p>
        </p:txBody>
      </p:sp>
      <p:sp>
        <p:nvSpPr>
          <p:cNvPr id="3" name="Content Placeholder 2"/>
          <p:cNvSpPr>
            <a:spLocks noGrp="1"/>
          </p:cNvSpPr>
          <p:nvPr>
            <p:ph idx="1"/>
          </p:nvPr>
        </p:nvSpPr>
        <p:spPr>
          <a:xfrm>
            <a:off x="838200" y="1157288"/>
            <a:ext cx="10515600" cy="5019675"/>
          </a:xfrm>
        </p:spPr>
        <p:txBody>
          <a:bodyPr>
            <a:normAutofit/>
          </a:bodyPr>
          <a:lstStyle/>
          <a:p>
            <a:pPr lvl="0">
              <a:lnSpc>
                <a:spcPct val="150000"/>
              </a:lnSpc>
            </a:pPr>
            <a:r>
              <a:rPr lang="en-ZA" dirty="0"/>
              <a:t>A</a:t>
            </a:r>
            <a:r>
              <a:rPr lang="en-ZA" dirty="0" smtClean="0"/>
              <a:t>n </a:t>
            </a:r>
            <a:r>
              <a:rPr lang="en-ZA" dirty="0"/>
              <a:t>integrated </a:t>
            </a:r>
            <a:r>
              <a:rPr lang="en-ZA" dirty="0" smtClean="0"/>
              <a:t>system applied </a:t>
            </a:r>
            <a:r>
              <a:rPr lang="en-ZA" dirty="0"/>
              <a:t>throughout the organisation, which helps to </a:t>
            </a:r>
            <a:r>
              <a:rPr lang="en-ZA" dirty="0" smtClean="0"/>
              <a:t>provide </a:t>
            </a:r>
            <a:r>
              <a:rPr lang="en-ZA" dirty="0"/>
              <a:t>quality products/services to customers</a:t>
            </a:r>
            <a:r>
              <a:rPr lang="en-ZA" dirty="0" smtClean="0"/>
              <a:t>.</a:t>
            </a:r>
            <a:endParaRPr lang="en-ZA" dirty="0"/>
          </a:p>
          <a:p>
            <a:pPr lvl="0">
              <a:lnSpc>
                <a:spcPct val="150000"/>
              </a:lnSpc>
            </a:pPr>
            <a:r>
              <a:rPr lang="en-ZA" dirty="0" smtClean="0"/>
              <a:t>Enables </a:t>
            </a:r>
            <a:r>
              <a:rPr lang="en-ZA" dirty="0"/>
              <a:t>businesses to continuously improve on the delivery of products/ services in order to satisfy the needs of </a:t>
            </a:r>
            <a:r>
              <a:rPr lang="en-ZA" dirty="0" smtClean="0"/>
              <a:t>customers</a:t>
            </a:r>
            <a:endParaRPr lang="en-ZA" dirty="0"/>
          </a:p>
          <a:p>
            <a:pPr lvl="0">
              <a:lnSpc>
                <a:spcPct val="150000"/>
              </a:lnSpc>
            </a:pPr>
            <a:r>
              <a:rPr lang="en-ZA" dirty="0" smtClean="0"/>
              <a:t>Takes </a:t>
            </a:r>
            <a:r>
              <a:rPr lang="en-ZA" dirty="0"/>
              <a:t>steps to ensure the full involvement and co-operation </a:t>
            </a:r>
            <a:r>
              <a:rPr lang="en-ZA" dirty="0" smtClean="0"/>
              <a:t>of all employees in improving quality. </a:t>
            </a:r>
            <a:endParaRPr lang="en-ZA" dirty="0"/>
          </a:p>
          <a:p>
            <a:endParaRPr lang="en-ZA" dirty="0"/>
          </a:p>
          <a:p>
            <a:endParaRPr lang="en-ZA" dirty="0"/>
          </a:p>
        </p:txBody>
      </p:sp>
    </p:spTree>
    <p:extLst>
      <p:ext uri="{BB962C8B-B14F-4D97-AF65-F5344CB8AC3E}">
        <p14:creationId xmlns:p14="http://schemas.microsoft.com/office/powerpoint/2010/main" val="219604424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ZA" sz="3200" b="1" dirty="0" smtClean="0">
                <a:solidFill>
                  <a:srgbClr val="002060"/>
                </a:solidFill>
              </a:rPr>
              <a:t>IMPACT OF CONTINUOUS IMPROVEMENT TO PROCESSES AND SYSTEMS ON LARGE BUSINESSES</a:t>
            </a:r>
            <a:endParaRPr lang="en-ZA" sz="3200" b="1" dirty="0">
              <a:solidFill>
                <a:srgbClr val="002060"/>
              </a:solidFill>
            </a:endParaRPr>
          </a:p>
        </p:txBody>
      </p:sp>
      <p:sp>
        <p:nvSpPr>
          <p:cNvPr id="6" name="Text Placeholder 5"/>
          <p:cNvSpPr>
            <a:spLocks noGrp="1"/>
          </p:cNvSpPr>
          <p:nvPr>
            <p:ph type="body" idx="1"/>
          </p:nvPr>
        </p:nvSpPr>
        <p:spPr>
          <a:xfrm>
            <a:off x="839788" y="1681163"/>
            <a:ext cx="5157787" cy="489382"/>
          </a:xfrm>
        </p:spPr>
        <p:txBody>
          <a:bodyPr/>
          <a:lstStyle/>
          <a:p>
            <a:r>
              <a:rPr lang="en-ZA" dirty="0" smtClean="0"/>
              <a:t>POSITIVE		</a:t>
            </a:r>
            <a:endParaRPr lang="en-ZA" dirty="0"/>
          </a:p>
        </p:txBody>
      </p:sp>
      <p:sp>
        <p:nvSpPr>
          <p:cNvPr id="7" name="Content Placeholder 6"/>
          <p:cNvSpPr>
            <a:spLocks noGrp="1"/>
          </p:cNvSpPr>
          <p:nvPr>
            <p:ph sz="half" idx="2"/>
          </p:nvPr>
        </p:nvSpPr>
        <p:spPr>
          <a:xfrm>
            <a:off x="839788" y="2170545"/>
            <a:ext cx="5157787" cy="4019118"/>
          </a:xfrm>
        </p:spPr>
        <p:txBody>
          <a:bodyPr>
            <a:normAutofit fontScale="85000" lnSpcReduction="10000"/>
          </a:bodyPr>
          <a:lstStyle/>
          <a:p>
            <a:pPr lvl="0"/>
            <a:r>
              <a:rPr lang="en-ZA" dirty="0"/>
              <a:t>Large businesses have more resources to check on quality performance in each unit.</a:t>
            </a:r>
          </a:p>
          <a:p>
            <a:pPr lvl="0"/>
            <a:r>
              <a:rPr lang="en-ZA" dirty="0"/>
              <a:t>Enough capital resources are available for new equipment required for processes and systems.</a:t>
            </a:r>
          </a:p>
          <a:p>
            <a:pPr lvl="0"/>
            <a:r>
              <a:rPr lang="en-ZA" dirty="0"/>
              <a:t>Large businesses have a person dedicated to the improvement of processes and systems</a:t>
            </a:r>
            <a:r>
              <a:rPr lang="en-ZA" dirty="0" smtClean="0"/>
              <a:t>.</a:t>
            </a:r>
            <a:endParaRPr lang="en-ZA" dirty="0"/>
          </a:p>
          <a:p>
            <a:pPr lvl="0"/>
            <a:r>
              <a:rPr lang="en-ZA" dirty="0"/>
              <a:t>They can afford to use the services of the quality circles to stay ahead of their competitors.</a:t>
            </a:r>
          </a:p>
          <a:p>
            <a:endParaRPr lang="en-ZA" dirty="0"/>
          </a:p>
        </p:txBody>
      </p:sp>
      <p:sp>
        <p:nvSpPr>
          <p:cNvPr id="8" name="Text Placeholder 7"/>
          <p:cNvSpPr>
            <a:spLocks noGrp="1"/>
          </p:cNvSpPr>
          <p:nvPr>
            <p:ph type="body" sz="quarter" idx="3"/>
          </p:nvPr>
        </p:nvSpPr>
        <p:spPr>
          <a:xfrm>
            <a:off x="6172200" y="1681163"/>
            <a:ext cx="5183188" cy="489382"/>
          </a:xfrm>
        </p:spPr>
        <p:txBody>
          <a:bodyPr/>
          <a:lstStyle/>
          <a:p>
            <a:r>
              <a:rPr lang="en-ZA" dirty="0" smtClean="0"/>
              <a:t>NEGATIVE</a:t>
            </a:r>
            <a:endParaRPr lang="en-ZA" dirty="0"/>
          </a:p>
        </p:txBody>
      </p:sp>
      <p:sp>
        <p:nvSpPr>
          <p:cNvPr id="9" name="Content Placeholder 8"/>
          <p:cNvSpPr>
            <a:spLocks noGrp="1"/>
          </p:cNvSpPr>
          <p:nvPr>
            <p:ph sz="quarter" idx="4"/>
          </p:nvPr>
        </p:nvSpPr>
        <p:spPr>
          <a:xfrm>
            <a:off x="6172200" y="2170545"/>
            <a:ext cx="5183188" cy="4019118"/>
          </a:xfrm>
        </p:spPr>
        <p:txBody>
          <a:bodyPr>
            <a:normAutofit lnSpcReduction="10000"/>
          </a:bodyPr>
          <a:lstStyle/>
          <a:p>
            <a:pPr lvl="0"/>
            <a:r>
              <a:rPr lang="en-ZA" dirty="0"/>
              <a:t>Large scale manufacturing can complicate quality control.</a:t>
            </a:r>
          </a:p>
          <a:p>
            <a:pPr lvl="0"/>
            <a:r>
              <a:rPr lang="en-ZA" dirty="0"/>
              <a:t>Systems and processes take time and effort to implement in large businesses as communication/buy-in may delay the process.</a:t>
            </a:r>
          </a:p>
          <a:p>
            <a:pPr lvl="0"/>
            <a:r>
              <a:rPr lang="en-ZA" dirty="0"/>
              <a:t>Risk of changing parts of the business that are actually working </a:t>
            </a:r>
            <a:r>
              <a:rPr lang="en-ZA" dirty="0" smtClean="0"/>
              <a:t>well</a:t>
            </a:r>
            <a:endParaRPr lang="en-ZA" dirty="0"/>
          </a:p>
        </p:txBody>
      </p:sp>
    </p:spTree>
    <p:extLst>
      <p:ext uri="{BB962C8B-B14F-4D97-AF65-F5344CB8AC3E}">
        <p14:creationId xmlns:p14="http://schemas.microsoft.com/office/powerpoint/2010/main" val="35089621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7" y="83272"/>
            <a:ext cx="10244223" cy="1320800"/>
          </a:xfrm>
        </p:spPr>
        <p:txBody>
          <a:bodyPr>
            <a:normAutofit/>
          </a:bodyPr>
          <a:lstStyle/>
          <a:p>
            <a:r>
              <a:rPr lang="en-ZA" sz="3200" b="1" dirty="0">
                <a:solidFill>
                  <a:srgbClr val="002060"/>
                </a:solidFill>
              </a:rPr>
              <a:t>Impact of continuous skills development</a:t>
            </a:r>
            <a:r>
              <a:rPr lang="en-ZA" sz="3200" dirty="0">
                <a:solidFill>
                  <a:srgbClr val="002060"/>
                </a:solidFill>
              </a:rPr>
              <a:t>/</a:t>
            </a:r>
            <a:r>
              <a:rPr lang="en-ZA" sz="3200" b="1" dirty="0">
                <a:solidFill>
                  <a:srgbClr val="002060"/>
                </a:solidFill>
              </a:rPr>
              <a:t>Education and training on large businesses</a:t>
            </a:r>
            <a:r>
              <a:rPr lang="en-ZA" sz="3200" dirty="0">
                <a:solidFill>
                  <a:srgbClr val="002060"/>
                </a:solidFill>
              </a:rPr>
              <a:t> </a:t>
            </a:r>
          </a:p>
        </p:txBody>
      </p:sp>
      <p:sp>
        <p:nvSpPr>
          <p:cNvPr id="3" name="Text Placeholder 2"/>
          <p:cNvSpPr>
            <a:spLocks noGrp="1"/>
          </p:cNvSpPr>
          <p:nvPr>
            <p:ph type="body" idx="1"/>
          </p:nvPr>
        </p:nvSpPr>
        <p:spPr>
          <a:xfrm>
            <a:off x="839788" y="1248033"/>
            <a:ext cx="5157787" cy="531340"/>
          </a:xfrm>
        </p:spPr>
        <p:txBody>
          <a:bodyPr>
            <a:normAutofit/>
          </a:bodyPr>
          <a:lstStyle/>
          <a:p>
            <a:r>
              <a:rPr lang="en-ZA" dirty="0" smtClean="0"/>
              <a:t>POSITIVES</a:t>
            </a:r>
            <a:endParaRPr lang="en-ZA" dirty="0"/>
          </a:p>
        </p:txBody>
      </p:sp>
      <p:sp>
        <p:nvSpPr>
          <p:cNvPr id="4" name="Content Placeholder 3"/>
          <p:cNvSpPr>
            <a:spLocks noGrp="1"/>
          </p:cNvSpPr>
          <p:nvPr>
            <p:ph sz="half" idx="2"/>
          </p:nvPr>
        </p:nvSpPr>
        <p:spPr>
          <a:xfrm>
            <a:off x="563418" y="1924554"/>
            <a:ext cx="5608781" cy="4933446"/>
          </a:xfrm>
        </p:spPr>
        <p:txBody>
          <a:bodyPr>
            <a:noAutofit/>
          </a:bodyPr>
          <a:lstStyle/>
          <a:p>
            <a:pPr lvl="0"/>
            <a:r>
              <a:rPr lang="en-ZA" dirty="0"/>
              <a:t>Large businesses have a human resources department dedicated to skills training and </a:t>
            </a:r>
            <a:r>
              <a:rPr lang="en-ZA" dirty="0" smtClean="0"/>
              <a:t>development.</a:t>
            </a:r>
            <a:endParaRPr lang="en-ZA" dirty="0"/>
          </a:p>
          <a:p>
            <a:pPr lvl="0"/>
            <a:r>
              <a:rPr lang="en-ZA" dirty="0"/>
              <a:t>Ability to afford specialised/skilled employees</a:t>
            </a:r>
            <a:r>
              <a:rPr lang="en-ZA" dirty="0" smtClean="0"/>
              <a:t>.</a:t>
            </a:r>
            <a:endParaRPr lang="en-ZA" dirty="0"/>
          </a:p>
          <a:p>
            <a:pPr lvl="0"/>
            <a:r>
              <a:rPr lang="en-ZA" dirty="0"/>
              <a:t>May be able to hire qualified trainers to train employees on a regular basis.</a:t>
            </a:r>
          </a:p>
        </p:txBody>
      </p:sp>
      <p:sp>
        <p:nvSpPr>
          <p:cNvPr id="5" name="Text Placeholder 4"/>
          <p:cNvSpPr>
            <a:spLocks noGrp="1"/>
          </p:cNvSpPr>
          <p:nvPr>
            <p:ph type="body" sz="quarter" idx="3"/>
          </p:nvPr>
        </p:nvSpPr>
        <p:spPr>
          <a:xfrm>
            <a:off x="6172200" y="1248033"/>
            <a:ext cx="5183188" cy="531340"/>
          </a:xfrm>
        </p:spPr>
        <p:txBody>
          <a:bodyPr/>
          <a:lstStyle/>
          <a:p>
            <a:r>
              <a:rPr lang="en-ZA" dirty="0" smtClean="0"/>
              <a:t>NEGATIVES</a:t>
            </a:r>
            <a:endParaRPr lang="en-ZA" dirty="0"/>
          </a:p>
        </p:txBody>
      </p:sp>
      <p:sp>
        <p:nvSpPr>
          <p:cNvPr id="6" name="Content Placeholder 5"/>
          <p:cNvSpPr>
            <a:spLocks noGrp="1"/>
          </p:cNvSpPr>
          <p:nvPr>
            <p:ph sz="quarter" idx="4"/>
          </p:nvPr>
        </p:nvSpPr>
        <p:spPr>
          <a:xfrm>
            <a:off x="6172199" y="1924552"/>
            <a:ext cx="5585691" cy="4605557"/>
          </a:xfrm>
        </p:spPr>
        <p:txBody>
          <a:bodyPr>
            <a:noAutofit/>
          </a:bodyPr>
          <a:lstStyle/>
          <a:p>
            <a:pPr lvl="0"/>
            <a:r>
              <a:rPr lang="en-ZA" dirty="0"/>
              <a:t>Poor communication systems in large businesses may prevent effective training from taking place.</a:t>
            </a:r>
          </a:p>
          <a:p>
            <a:pPr lvl="0"/>
            <a:r>
              <a:rPr lang="en-ZA" dirty="0"/>
              <a:t>Trained employees may leave for better jobs after they gained more skills.</a:t>
            </a:r>
          </a:p>
          <a:p>
            <a:pPr lvl="0"/>
            <a:r>
              <a:rPr lang="en-ZA" dirty="0"/>
              <a:t>De-motivates employees, if they do not receive recognition for </a:t>
            </a:r>
            <a:r>
              <a:rPr lang="en-ZA" dirty="0" err="1" smtClean="0"/>
              <a:t>trainining</a:t>
            </a:r>
            <a:endParaRPr lang="en-ZA" dirty="0"/>
          </a:p>
          <a:p>
            <a:endParaRPr lang="en-ZA" sz="2400" dirty="0"/>
          </a:p>
        </p:txBody>
      </p:sp>
    </p:spTree>
    <p:extLst>
      <p:ext uri="{BB962C8B-B14F-4D97-AF65-F5344CB8AC3E}">
        <p14:creationId xmlns:p14="http://schemas.microsoft.com/office/powerpoint/2010/main" val="12972318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600" b="1" dirty="0">
                <a:solidFill>
                  <a:srgbClr val="002060"/>
                </a:solidFill>
              </a:rPr>
              <a:t>Impact of total client/customer satisfaction on large businesses</a:t>
            </a:r>
            <a:endParaRPr lang="en-ZA" sz="3600" dirty="0">
              <a:solidFill>
                <a:srgbClr val="002060"/>
              </a:solidFill>
            </a:endParaRPr>
          </a:p>
        </p:txBody>
      </p:sp>
      <p:sp>
        <p:nvSpPr>
          <p:cNvPr id="3" name="Text Placeholder 2"/>
          <p:cNvSpPr>
            <a:spLocks noGrp="1"/>
          </p:cNvSpPr>
          <p:nvPr>
            <p:ph type="body" idx="1"/>
          </p:nvPr>
        </p:nvSpPr>
        <p:spPr>
          <a:xfrm>
            <a:off x="865188" y="1502425"/>
            <a:ext cx="5157787" cy="544801"/>
          </a:xfrm>
        </p:spPr>
        <p:txBody>
          <a:bodyPr/>
          <a:lstStyle/>
          <a:p>
            <a:r>
              <a:rPr lang="en-ZA" dirty="0" smtClean="0"/>
              <a:t>POSITIVES</a:t>
            </a:r>
            <a:endParaRPr lang="en-ZA" dirty="0"/>
          </a:p>
        </p:txBody>
      </p:sp>
      <p:sp>
        <p:nvSpPr>
          <p:cNvPr id="4" name="Content Placeholder 3"/>
          <p:cNvSpPr>
            <a:spLocks noGrp="1"/>
          </p:cNvSpPr>
          <p:nvPr>
            <p:ph sz="half" idx="2"/>
          </p:nvPr>
        </p:nvSpPr>
        <p:spPr>
          <a:xfrm>
            <a:off x="414338" y="2047226"/>
            <a:ext cx="5886450" cy="4142437"/>
          </a:xfrm>
        </p:spPr>
        <p:txBody>
          <a:bodyPr>
            <a:noAutofit/>
          </a:bodyPr>
          <a:lstStyle/>
          <a:p>
            <a:pPr lvl="0">
              <a:lnSpc>
                <a:spcPct val="100000"/>
              </a:lnSpc>
            </a:pPr>
            <a:r>
              <a:rPr lang="en-ZA" sz="2400" dirty="0"/>
              <a:t>Large businesses uses market research/customer surveys </a:t>
            </a:r>
            <a:r>
              <a:rPr lang="en-ZA" sz="2400" dirty="0" smtClean="0"/>
              <a:t>to analyse </a:t>
            </a:r>
            <a:r>
              <a:rPr lang="en-ZA" sz="2400" dirty="0"/>
              <a:t>customers' needs. </a:t>
            </a:r>
          </a:p>
          <a:p>
            <a:pPr lvl="0">
              <a:lnSpc>
                <a:spcPct val="100000"/>
              </a:lnSpc>
            </a:pPr>
            <a:r>
              <a:rPr lang="en-ZA" sz="2400" dirty="0"/>
              <a:t>Continuously promote a positive company </a:t>
            </a:r>
            <a:r>
              <a:rPr lang="en-ZA" sz="2400" dirty="0" smtClean="0"/>
              <a:t>image</a:t>
            </a:r>
          </a:p>
          <a:p>
            <a:pPr lvl="0">
              <a:lnSpc>
                <a:spcPct val="100000"/>
              </a:lnSpc>
            </a:pPr>
            <a:r>
              <a:rPr lang="en-ZA" sz="2400" dirty="0" smtClean="0"/>
              <a:t>May </a:t>
            </a:r>
            <a:r>
              <a:rPr lang="en-ZA" sz="2400" dirty="0"/>
              <a:t>lead to higher customer </a:t>
            </a:r>
            <a:r>
              <a:rPr lang="en-ZA" sz="2400" dirty="0" smtClean="0"/>
              <a:t>loyalty </a:t>
            </a:r>
            <a:r>
              <a:rPr lang="en-ZA" sz="2400" dirty="0"/>
              <a:t>and businesses may be able to charge higher prices</a:t>
            </a:r>
            <a:r>
              <a:rPr lang="en-ZA" sz="2400" dirty="0" smtClean="0"/>
              <a:t>.</a:t>
            </a:r>
            <a:endParaRPr lang="en-ZA" sz="2400" dirty="0"/>
          </a:p>
          <a:p>
            <a:pPr>
              <a:lnSpc>
                <a:spcPct val="100000"/>
              </a:lnSpc>
            </a:pPr>
            <a:r>
              <a:rPr lang="en-ZA" sz="2400" dirty="0"/>
              <a:t>May lead to increased competitiveness/profitability</a:t>
            </a:r>
          </a:p>
        </p:txBody>
      </p:sp>
      <p:sp>
        <p:nvSpPr>
          <p:cNvPr id="5" name="Text Placeholder 4"/>
          <p:cNvSpPr>
            <a:spLocks noGrp="1"/>
          </p:cNvSpPr>
          <p:nvPr>
            <p:ph type="body" sz="quarter" idx="3"/>
          </p:nvPr>
        </p:nvSpPr>
        <p:spPr>
          <a:xfrm>
            <a:off x="6172200" y="1363012"/>
            <a:ext cx="5183188" cy="390525"/>
          </a:xfrm>
        </p:spPr>
        <p:txBody>
          <a:bodyPr>
            <a:normAutofit lnSpcReduction="10000"/>
          </a:bodyPr>
          <a:lstStyle/>
          <a:p>
            <a:r>
              <a:rPr lang="en-ZA" dirty="0" smtClean="0"/>
              <a:t>NEGATIVES</a:t>
            </a:r>
            <a:endParaRPr lang="en-ZA" dirty="0"/>
          </a:p>
        </p:txBody>
      </p:sp>
      <p:sp>
        <p:nvSpPr>
          <p:cNvPr id="6" name="Content Placeholder 5"/>
          <p:cNvSpPr>
            <a:spLocks noGrp="1"/>
          </p:cNvSpPr>
          <p:nvPr>
            <p:ph sz="quarter" idx="4"/>
          </p:nvPr>
        </p:nvSpPr>
        <p:spPr>
          <a:xfrm>
            <a:off x="6172199" y="2047226"/>
            <a:ext cx="5641109" cy="4310711"/>
          </a:xfrm>
        </p:spPr>
        <p:txBody>
          <a:bodyPr>
            <a:normAutofit fontScale="77500" lnSpcReduction="20000"/>
          </a:bodyPr>
          <a:lstStyle/>
          <a:p>
            <a:pPr lvl="0">
              <a:lnSpc>
                <a:spcPct val="120000"/>
              </a:lnSpc>
            </a:pPr>
            <a:r>
              <a:rPr lang="en-ZA" sz="3100" dirty="0"/>
              <a:t>Employees who seldom come into contact with customers often do not have a clear idea of what will satisfy their needs.</a:t>
            </a:r>
          </a:p>
          <a:p>
            <a:pPr lvl="0">
              <a:lnSpc>
                <a:spcPct val="150000"/>
              </a:lnSpc>
            </a:pPr>
            <a:r>
              <a:rPr lang="en-ZA" sz="3100" dirty="0"/>
              <a:t>Monopolistic companies have an increased bargaining </a:t>
            </a:r>
            <a:r>
              <a:rPr lang="en-ZA" sz="3100" dirty="0" smtClean="0"/>
              <a:t>power</a:t>
            </a:r>
            <a:r>
              <a:rPr lang="en-ZA" sz="3100" dirty="0"/>
              <a:t> </a:t>
            </a:r>
            <a:r>
              <a:rPr lang="en-ZA" sz="3100" dirty="0" smtClean="0"/>
              <a:t>so </a:t>
            </a:r>
            <a:r>
              <a:rPr lang="en-ZA" sz="3100" dirty="0"/>
              <a:t>they do not necessarily have to please customers.</a:t>
            </a:r>
          </a:p>
          <a:p>
            <a:pPr lvl="0">
              <a:lnSpc>
                <a:spcPct val="150000"/>
              </a:lnSpc>
            </a:pPr>
            <a:r>
              <a:rPr lang="en-ZA" sz="3100" dirty="0"/>
              <a:t>Not all employees may be </a:t>
            </a:r>
            <a:r>
              <a:rPr lang="en-ZA" sz="3100" dirty="0" smtClean="0"/>
              <a:t>committed </a:t>
            </a:r>
            <a:r>
              <a:rPr lang="en-ZA" sz="3100" dirty="0"/>
              <a:t>to total client satisfaction</a:t>
            </a:r>
            <a:r>
              <a:rPr lang="en-ZA" dirty="0"/>
              <a:t>.</a:t>
            </a:r>
          </a:p>
          <a:p>
            <a:pPr marL="0" indent="0">
              <a:buNone/>
            </a:pPr>
            <a:r>
              <a:rPr lang="en-ZA" dirty="0"/>
              <a:t> </a:t>
            </a:r>
          </a:p>
          <a:p>
            <a:endParaRPr lang="en-ZA" dirty="0"/>
          </a:p>
        </p:txBody>
      </p:sp>
    </p:spTree>
    <p:extLst>
      <p:ext uri="{BB962C8B-B14F-4D97-AF65-F5344CB8AC3E}">
        <p14:creationId xmlns:p14="http://schemas.microsoft.com/office/powerpoint/2010/main" val="20120795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b="1" dirty="0">
                <a:solidFill>
                  <a:srgbClr val="002060"/>
                </a:solidFill>
              </a:rPr>
              <a:t>Impact of adequate financing and capacity on large businesses</a:t>
            </a:r>
            <a:endParaRPr lang="en-ZA" dirty="0">
              <a:solidFill>
                <a:srgbClr val="002060"/>
              </a:solidFill>
            </a:endParaRPr>
          </a:p>
        </p:txBody>
      </p:sp>
      <p:sp>
        <p:nvSpPr>
          <p:cNvPr id="3" name="Text Placeholder 2"/>
          <p:cNvSpPr>
            <a:spLocks noGrp="1"/>
          </p:cNvSpPr>
          <p:nvPr>
            <p:ph type="body" idx="1"/>
          </p:nvPr>
        </p:nvSpPr>
        <p:spPr>
          <a:xfrm>
            <a:off x="839788" y="1681163"/>
            <a:ext cx="5157787" cy="627928"/>
          </a:xfrm>
        </p:spPr>
        <p:txBody>
          <a:bodyPr/>
          <a:lstStyle/>
          <a:p>
            <a:r>
              <a:rPr lang="en-ZA" dirty="0" smtClean="0"/>
              <a:t>POSITIVES</a:t>
            </a:r>
            <a:endParaRPr lang="en-ZA" dirty="0"/>
          </a:p>
        </p:txBody>
      </p:sp>
      <p:sp>
        <p:nvSpPr>
          <p:cNvPr id="4" name="Content Placeholder 3"/>
          <p:cNvSpPr>
            <a:spLocks noGrp="1"/>
          </p:cNvSpPr>
          <p:nvPr>
            <p:ph sz="half" idx="2"/>
          </p:nvPr>
        </p:nvSpPr>
        <p:spPr>
          <a:xfrm>
            <a:off x="839788" y="2505075"/>
            <a:ext cx="5157787" cy="4117398"/>
          </a:xfrm>
        </p:spPr>
        <p:txBody>
          <a:bodyPr>
            <a:normAutofit fontScale="92500" lnSpcReduction="20000"/>
          </a:bodyPr>
          <a:lstStyle/>
          <a:p>
            <a:pPr lvl="0"/>
            <a:r>
              <a:rPr lang="en-ZA" sz="3100" dirty="0"/>
              <a:t>Large businesses have sufficient financing to test everything before implementing.</a:t>
            </a:r>
          </a:p>
          <a:p>
            <a:pPr lvl="0"/>
            <a:r>
              <a:rPr lang="en-ZA" sz="3100" dirty="0"/>
              <a:t>They can afford to have systems in place to prevent </a:t>
            </a:r>
            <a:r>
              <a:rPr lang="en-ZA" sz="3100" dirty="0" smtClean="0"/>
              <a:t>defects </a:t>
            </a:r>
            <a:r>
              <a:rPr lang="en-ZA" sz="3100" dirty="0"/>
              <a:t>in raw materials/products</a:t>
            </a:r>
            <a:r>
              <a:rPr lang="en-ZA" sz="3100" dirty="0" smtClean="0"/>
              <a:t>.</a:t>
            </a:r>
            <a:endParaRPr lang="en-ZA" sz="3100" dirty="0"/>
          </a:p>
          <a:p>
            <a:pPr lvl="0"/>
            <a:r>
              <a:rPr lang="en-ZA" sz="3100" dirty="0"/>
              <a:t>Can afford to purchase quality raw materials and equipment.</a:t>
            </a:r>
          </a:p>
          <a:p>
            <a:pPr marL="0" indent="0">
              <a:buNone/>
            </a:pPr>
            <a:r>
              <a:rPr lang="en-ZA" dirty="0"/>
              <a:t> </a:t>
            </a:r>
          </a:p>
          <a:p>
            <a:endParaRPr lang="en-ZA" dirty="0"/>
          </a:p>
        </p:txBody>
      </p:sp>
      <p:sp>
        <p:nvSpPr>
          <p:cNvPr id="5" name="Text Placeholder 4"/>
          <p:cNvSpPr>
            <a:spLocks noGrp="1"/>
          </p:cNvSpPr>
          <p:nvPr>
            <p:ph type="body" sz="quarter" idx="3"/>
          </p:nvPr>
        </p:nvSpPr>
        <p:spPr>
          <a:xfrm>
            <a:off x="6172200" y="1681163"/>
            <a:ext cx="5183188" cy="627928"/>
          </a:xfrm>
        </p:spPr>
        <p:txBody>
          <a:bodyPr/>
          <a:lstStyle/>
          <a:p>
            <a:r>
              <a:rPr lang="en-ZA" dirty="0" smtClean="0"/>
              <a:t>NEGATIVES</a:t>
            </a:r>
            <a:endParaRPr lang="en-ZA" dirty="0"/>
          </a:p>
        </p:txBody>
      </p:sp>
      <p:sp>
        <p:nvSpPr>
          <p:cNvPr id="6" name="Content Placeholder 5"/>
          <p:cNvSpPr>
            <a:spLocks noGrp="1"/>
          </p:cNvSpPr>
          <p:nvPr>
            <p:ph sz="quarter" idx="4"/>
          </p:nvPr>
        </p:nvSpPr>
        <p:spPr/>
        <p:txBody>
          <a:bodyPr>
            <a:normAutofit/>
          </a:bodyPr>
          <a:lstStyle/>
          <a:p>
            <a:pPr lvl="0"/>
            <a:r>
              <a:rPr lang="en-ZA" sz="2400" dirty="0"/>
              <a:t>If the demand for company’s product increases, orders begin coming in faster than expected, and the company lacks the capital required to fund the production of the stock to fill the orders.</a:t>
            </a:r>
          </a:p>
          <a:p>
            <a:pPr lvl="0"/>
            <a:r>
              <a:rPr lang="en-ZA" sz="2400" dirty="0"/>
              <a:t>These rapidly growing companies can consume large amounts of capital as they try to balance normal operations and expansion.</a:t>
            </a:r>
          </a:p>
        </p:txBody>
      </p:sp>
    </p:spTree>
    <p:extLst>
      <p:ext uri="{BB962C8B-B14F-4D97-AF65-F5344CB8AC3E}">
        <p14:creationId xmlns:p14="http://schemas.microsoft.com/office/powerpoint/2010/main" val="1581972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308" y="858982"/>
            <a:ext cx="10716491" cy="1320800"/>
          </a:xfrm>
        </p:spPr>
        <p:txBody>
          <a:bodyPr>
            <a:normAutofit fontScale="90000"/>
          </a:bodyPr>
          <a:lstStyle/>
          <a:p>
            <a:r>
              <a:rPr lang="en-ZA" b="1" dirty="0" smtClean="0">
                <a:solidFill>
                  <a:srgbClr val="002060"/>
                </a:solidFill>
              </a:rPr>
              <a:t>Impact </a:t>
            </a:r>
            <a:r>
              <a:rPr lang="en-ZA" b="1" dirty="0">
                <a:solidFill>
                  <a:srgbClr val="002060"/>
                </a:solidFill>
              </a:rPr>
              <a:t>of monitoring and evaluating quality processes on large businesses</a:t>
            </a:r>
            <a:r>
              <a:rPr lang="en-ZA" dirty="0">
                <a:solidFill>
                  <a:srgbClr val="002060"/>
                </a:solidFill>
              </a:rPr>
              <a:t/>
            </a:r>
            <a:br>
              <a:rPr lang="en-ZA" dirty="0">
                <a:solidFill>
                  <a:srgbClr val="002060"/>
                </a:solidFill>
              </a:rPr>
            </a:br>
            <a:r>
              <a:rPr lang="en-ZA" b="1" dirty="0"/>
              <a:t> </a:t>
            </a:r>
            <a:r>
              <a:rPr lang="en-ZA" dirty="0"/>
              <a:t/>
            </a:r>
            <a:br>
              <a:rPr lang="en-ZA" dirty="0"/>
            </a:br>
            <a:endParaRPr lang="en-ZA" dirty="0"/>
          </a:p>
        </p:txBody>
      </p:sp>
      <p:sp>
        <p:nvSpPr>
          <p:cNvPr id="3" name="Text Placeholder 2"/>
          <p:cNvSpPr>
            <a:spLocks noGrp="1"/>
          </p:cNvSpPr>
          <p:nvPr>
            <p:ph type="body" idx="1"/>
          </p:nvPr>
        </p:nvSpPr>
        <p:spPr>
          <a:xfrm>
            <a:off x="825859" y="1557339"/>
            <a:ext cx="5157787" cy="557320"/>
          </a:xfrm>
        </p:spPr>
        <p:txBody>
          <a:bodyPr/>
          <a:lstStyle/>
          <a:p>
            <a:r>
              <a:rPr lang="en-ZA" dirty="0" smtClean="0"/>
              <a:t>POSITIVES</a:t>
            </a:r>
            <a:endParaRPr lang="en-ZA" dirty="0"/>
          </a:p>
        </p:txBody>
      </p:sp>
      <p:sp>
        <p:nvSpPr>
          <p:cNvPr id="4" name="Content Placeholder 3"/>
          <p:cNvSpPr>
            <a:spLocks noGrp="1"/>
          </p:cNvSpPr>
          <p:nvPr>
            <p:ph sz="half" idx="2"/>
          </p:nvPr>
        </p:nvSpPr>
        <p:spPr>
          <a:xfrm>
            <a:off x="448757" y="2371726"/>
            <a:ext cx="5534889" cy="3876674"/>
          </a:xfrm>
        </p:spPr>
        <p:txBody>
          <a:bodyPr>
            <a:normAutofit fontScale="62500" lnSpcReduction="20000"/>
          </a:bodyPr>
          <a:lstStyle/>
          <a:p>
            <a:pPr lvl="0"/>
            <a:r>
              <a:rPr lang="en-ZA" sz="4400" dirty="0"/>
              <a:t>Prevents product defects and minimises wastage/customer complaints.</a:t>
            </a:r>
          </a:p>
          <a:p>
            <a:pPr lvl="0"/>
            <a:r>
              <a:rPr lang="en-ZA" sz="4400" dirty="0"/>
              <a:t>Good quality </a:t>
            </a:r>
            <a:r>
              <a:rPr lang="en-ZA" sz="4400" dirty="0" smtClean="0"/>
              <a:t>checks minimises </a:t>
            </a:r>
            <a:r>
              <a:rPr lang="en-ZA" sz="4400" dirty="0"/>
              <a:t>the </a:t>
            </a:r>
            <a:r>
              <a:rPr lang="en-ZA" sz="4400" dirty="0" smtClean="0"/>
              <a:t>breakdown </a:t>
            </a:r>
            <a:r>
              <a:rPr lang="en-ZA" sz="4400" dirty="0"/>
              <a:t>of </a:t>
            </a:r>
            <a:r>
              <a:rPr lang="en-ZA" sz="4400" dirty="0" smtClean="0"/>
              <a:t>machinery </a:t>
            </a:r>
            <a:r>
              <a:rPr lang="en-ZA" sz="4400" dirty="0"/>
              <a:t>on a regular </a:t>
            </a:r>
            <a:r>
              <a:rPr lang="en-ZA" sz="4400" dirty="0" smtClean="0"/>
              <a:t>basis</a:t>
            </a:r>
            <a:endParaRPr lang="en-ZA" sz="4400" dirty="0"/>
          </a:p>
          <a:p>
            <a:pPr lvl="0"/>
            <a:r>
              <a:rPr lang="en-ZA" sz="4400" dirty="0"/>
              <a:t>Improve performance and maintain high quality </a:t>
            </a:r>
            <a:r>
              <a:rPr lang="en-ZA" sz="4400" dirty="0" smtClean="0"/>
              <a:t>standard</a:t>
            </a:r>
            <a:endParaRPr lang="en-ZA" sz="4400" dirty="0"/>
          </a:p>
          <a:p>
            <a:pPr lvl="0"/>
            <a:r>
              <a:rPr lang="en-ZA" sz="4400" dirty="0"/>
              <a:t>Allows for quality control checks and procedures at key points</a:t>
            </a:r>
            <a:r>
              <a:rPr lang="en-ZA" sz="4400" dirty="0" smtClean="0"/>
              <a:t>.</a:t>
            </a:r>
            <a:endParaRPr lang="en-ZA" sz="4400" dirty="0"/>
          </a:p>
          <a:p>
            <a:endParaRPr lang="en-ZA" dirty="0"/>
          </a:p>
        </p:txBody>
      </p:sp>
      <p:sp>
        <p:nvSpPr>
          <p:cNvPr id="5" name="Text Placeholder 4"/>
          <p:cNvSpPr>
            <a:spLocks noGrp="1"/>
          </p:cNvSpPr>
          <p:nvPr>
            <p:ph type="body" sz="quarter" idx="3"/>
          </p:nvPr>
        </p:nvSpPr>
        <p:spPr>
          <a:xfrm>
            <a:off x="6359162" y="1557340"/>
            <a:ext cx="5183188" cy="557320"/>
          </a:xfrm>
        </p:spPr>
        <p:txBody>
          <a:bodyPr/>
          <a:lstStyle/>
          <a:p>
            <a:r>
              <a:rPr lang="en-ZA" dirty="0" smtClean="0"/>
              <a:t>NEGATIVES</a:t>
            </a:r>
            <a:endParaRPr lang="en-ZA" dirty="0"/>
          </a:p>
        </p:txBody>
      </p:sp>
      <p:sp>
        <p:nvSpPr>
          <p:cNvPr id="6" name="Content Placeholder 5"/>
          <p:cNvSpPr>
            <a:spLocks noGrp="1"/>
          </p:cNvSpPr>
          <p:nvPr>
            <p:ph sz="quarter" idx="4"/>
          </p:nvPr>
        </p:nvSpPr>
        <p:spPr>
          <a:xfrm>
            <a:off x="6359162" y="2371726"/>
            <a:ext cx="5562600" cy="3769951"/>
          </a:xfrm>
        </p:spPr>
        <p:txBody>
          <a:bodyPr>
            <a:normAutofit/>
          </a:bodyPr>
          <a:lstStyle/>
          <a:p>
            <a:pPr lvl="0"/>
            <a:r>
              <a:rPr lang="en-ZA" dirty="0"/>
              <a:t>Large businesses are often divided </a:t>
            </a:r>
            <a:r>
              <a:rPr lang="en-ZA" dirty="0" smtClean="0"/>
              <a:t>into departments and it is difficult </a:t>
            </a:r>
            <a:r>
              <a:rPr lang="en-ZA" dirty="0"/>
              <a:t>to get everyone to communicate.</a:t>
            </a:r>
          </a:p>
          <a:p>
            <a:pPr lvl="0"/>
            <a:r>
              <a:rPr lang="en-ZA" dirty="0"/>
              <a:t>It often takes longer to detect problems or respond to weaknesses</a:t>
            </a:r>
          </a:p>
          <a:p>
            <a:pPr lvl="0"/>
            <a:r>
              <a:rPr lang="en-ZA" dirty="0"/>
              <a:t>It is not viable to check quality of all the products</a:t>
            </a:r>
          </a:p>
          <a:p>
            <a:endParaRPr lang="en-ZA" dirty="0"/>
          </a:p>
        </p:txBody>
      </p:sp>
    </p:spTree>
    <p:extLst>
      <p:ext uri="{BB962C8B-B14F-4D97-AF65-F5344CB8AC3E}">
        <p14:creationId xmlns:p14="http://schemas.microsoft.com/office/powerpoint/2010/main" val="12586175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14513" y="471488"/>
            <a:ext cx="8772525" cy="7715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b="1" dirty="0" smtClean="0">
                <a:solidFill>
                  <a:schemeClr val="tx1">
                    <a:lumMod val="95000"/>
                    <a:lumOff val="5000"/>
                  </a:schemeClr>
                </a:solidFill>
              </a:rPr>
              <a:t>APPLICATION OF THE PDCA MODEL IN IMPROVING QUALITY OF PRODUCTS</a:t>
            </a:r>
            <a:endParaRPr lang="en-ZA" sz="2800" b="1" dirty="0">
              <a:solidFill>
                <a:schemeClr val="tx1">
                  <a:lumMod val="95000"/>
                  <a:lumOff val="5000"/>
                </a:schemeClr>
              </a:solidFill>
            </a:endParaRPr>
          </a:p>
        </p:txBody>
      </p:sp>
      <p:sp>
        <p:nvSpPr>
          <p:cNvPr id="3" name="Rounded Rectangle 2"/>
          <p:cNvSpPr/>
          <p:nvPr/>
        </p:nvSpPr>
        <p:spPr>
          <a:xfrm>
            <a:off x="214315" y="1664491"/>
            <a:ext cx="2157413" cy="397192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dirty="0">
                <a:solidFill>
                  <a:schemeClr val="tx1">
                    <a:lumMod val="95000"/>
                    <a:lumOff val="5000"/>
                  </a:schemeClr>
                </a:solidFill>
              </a:rPr>
              <a:t>PLAN</a:t>
            </a:r>
          </a:p>
          <a:p>
            <a:pPr marL="285750" lvl="0" indent="-285750">
              <a:buFont typeface="Arial" panose="020B0604020202020204" pitchFamily="34" charset="0"/>
              <a:buChar char="•"/>
            </a:pPr>
            <a:r>
              <a:rPr lang="en-ZA" dirty="0"/>
              <a:t>The business should identify the problem.</a:t>
            </a:r>
          </a:p>
          <a:p>
            <a:pPr marL="285750" lvl="0" indent="-285750">
              <a:buFont typeface="Arial" panose="020B0604020202020204" pitchFamily="34" charset="0"/>
              <a:buChar char="•"/>
            </a:pPr>
            <a:r>
              <a:rPr lang="en-ZA" dirty="0"/>
              <a:t>Develop a plan for improvement to processes and systems.</a:t>
            </a:r>
          </a:p>
        </p:txBody>
      </p:sp>
      <p:sp>
        <p:nvSpPr>
          <p:cNvPr id="4" name="Rounded Rectangle 3"/>
          <p:cNvSpPr/>
          <p:nvPr/>
        </p:nvSpPr>
        <p:spPr>
          <a:xfrm>
            <a:off x="3057528" y="1707355"/>
            <a:ext cx="2571746" cy="392906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ctr"/>
            <a:r>
              <a:rPr lang="en-ZA" sz="2400" b="1" dirty="0" smtClean="0">
                <a:solidFill>
                  <a:schemeClr val="tx1">
                    <a:lumMod val="95000"/>
                    <a:lumOff val="5000"/>
                  </a:schemeClr>
                </a:solidFill>
              </a:rPr>
              <a:t>DO</a:t>
            </a:r>
          </a:p>
          <a:p>
            <a:pPr marL="742950" lvl="1" indent="-285750">
              <a:buFont typeface="Arial" panose="020B0604020202020204" pitchFamily="34" charset="0"/>
              <a:buChar char="•"/>
            </a:pPr>
            <a:r>
              <a:rPr lang="en-ZA" dirty="0" smtClean="0"/>
              <a:t>The </a:t>
            </a:r>
            <a:r>
              <a:rPr lang="en-ZA" dirty="0"/>
              <a:t>business should implement the change on a small scale.</a:t>
            </a:r>
          </a:p>
          <a:p>
            <a:pPr marL="742950" lvl="1" indent="-285750">
              <a:buFont typeface="Arial" panose="020B0604020202020204" pitchFamily="34" charset="0"/>
              <a:buChar char="•"/>
            </a:pPr>
            <a:r>
              <a:rPr lang="en-ZA" dirty="0"/>
              <a:t>Implement the processes and systems</a:t>
            </a:r>
          </a:p>
          <a:p>
            <a:pPr algn="ctr"/>
            <a:endParaRPr lang="en-ZA" dirty="0"/>
          </a:p>
        </p:txBody>
      </p:sp>
      <p:sp>
        <p:nvSpPr>
          <p:cNvPr id="5" name="Rounded Rectangle 4"/>
          <p:cNvSpPr/>
          <p:nvPr/>
        </p:nvSpPr>
        <p:spPr>
          <a:xfrm>
            <a:off x="6315074" y="1793080"/>
            <a:ext cx="2571747" cy="38147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ZA" sz="2400" b="1" dirty="0" smtClean="0">
                <a:solidFill>
                  <a:schemeClr val="tx1">
                    <a:lumMod val="95000"/>
                    <a:lumOff val="5000"/>
                  </a:schemeClr>
                </a:solidFill>
              </a:rPr>
              <a:t>CHECK</a:t>
            </a:r>
          </a:p>
          <a:p>
            <a:pPr marL="285750" lvl="0" indent="-285750">
              <a:buFont typeface="Arial" panose="020B0604020202020204" pitchFamily="34" charset="0"/>
              <a:buChar char="•"/>
            </a:pPr>
            <a:r>
              <a:rPr lang="en-ZA" dirty="0" smtClean="0"/>
              <a:t>Use </a:t>
            </a:r>
            <a:r>
              <a:rPr lang="en-ZA" dirty="0"/>
              <a:t>data to analyse the results of change.</a:t>
            </a:r>
          </a:p>
          <a:p>
            <a:pPr lvl="0"/>
            <a:endParaRPr lang="en-ZA" dirty="0"/>
          </a:p>
          <a:p>
            <a:pPr marL="285750" lvl="0" indent="-285750">
              <a:buFont typeface="Arial" panose="020B0604020202020204" pitchFamily="34" charset="0"/>
              <a:buChar char="•"/>
            </a:pPr>
            <a:r>
              <a:rPr lang="en-ZA" dirty="0"/>
              <a:t>The business should assess, plan and establish if it is working/if things are going according to plan</a:t>
            </a:r>
          </a:p>
          <a:p>
            <a:r>
              <a:rPr lang="en-ZA" dirty="0"/>
              <a:t> </a:t>
            </a:r>
          </a:p>
        </p:txBody>
      </p:sp>
      <p:sp>
        <p:nvSpPr>
          <p:cNvPr id="6" name="Rounded Rectangle 5"/>
          <p:cNvSpPr/>
          <p:nvPr/>
        </p:nvSpPr>
        <p:spPr>
          <a:xfrm>
            <a:off x="9301165" y="1878805"/>
            <a:ext cx="2571746" cy="37290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en-ZA" sz="2400" b="1" dirty="0" smtClean="0">
                <a:solidFill>
                  <a:schemeClr val="tx1">
                    <a:lumMod val="95000"/>
                    <a:lumOff val="5000"/>
                  </a:schemeClr>
                </a:solidFill>
              </a:rPr>
              <a:t>ACT AS NEEDED</a:t>
            </a:r>
            <a:endParaRPr lang="en-ZA" sz="2400" b="1" dirty="0">
              <a:solidFill>
                <a:schemeClr val="tx1">
                  <a:lumMod val="95000"/>
                  <a:lumOff val="5000"/>
                </a:schemeClr>
              </a:solidFill>
            </a:endParaRPr>
          </a:p>
          <a:p>
            <a:pPr marL="742950" lvl="1" indent="-285750">
              <a:buFont typeface="Arial" panose="020B0604020202020204" pitchFamily="34" charset="0"/>
              <a:buChar char="•"/>
            </a:pPr>
            <a:r>
              <a:rPr lang="en-ZA" dirty="0"/>
              <a:t>Devise strategies on how to continually improve.</a:t>
            </a:r>
          </a:p>
          <a:p>
            <a:pPr marL="742950" lvl="1" indent="-285750">
              <a:buFont typeface="Arial" panose="020B0604020202020204" pitchFamily="34" charset="0"/>
              <a:buChar char="•"/>
            </a:pPr>
            <a:r>
              <a:rPr lang="en-ZA" dirty="0"/>
              <a:t>If the change was successful, implement it on a wider scale. </a:t>
            </a:r>
          </a:p>
        </p:txBody>
      </p:sp>
      <p:sp>
        <p:nvSpPr>
          <p:cNvPr id="7" name="Right Arrow 6"/>
          <p:cNvSpPr/>
          <p:nvPr/>
        </p:nvSpPr>
        <p:spPr>
          <a:xfrm>
            <a:off x="2543177" y="3471863"/>
            <a:ext cx="471486" cy="11144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Right Arrow 7"/>
          <p:cNvSpPr/>
          <p:nvPr/>
        </p:nvSpPr>
        <p:spPr>
          <a:xfrm>
            <a:off x="5629274" y="3471863"/>
            <a:ext cx="685801" cy="14287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9" name="Right Arrow 8"/>
          <p:cNvSpPr/>
          <p:nvPr/>
        </p:nvSpPr>
        <p:spPr>
          <a:xfrm flipV="1">
            <a:off x="8865390" y="3650454"/>
            <a:ext cx="471491" cy="11144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41235805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ZA" sz="3200" b="1" dirty="0" smtClean="0"/>
              <a:t>Role/Importance of quality circles as part of continuous improvement to processes and systems</a:t>
            </a:r>
            <a:endParaRPr lang="en-ZA" sz="3200" b="1" dirty="0"/>
          </a:p>
        </p:txBody>
      </p:sp>
      <p:sp>
        <p:nvSpPr>
          <p:cNvPr id="4" name="Content Placeholder 3"/>
          <p:cNvSpPr>
            <a:spLocks noGrp="1"/>
          </p:cNvSpPr>
          <p:nvPr>
            <p:ph idx="1"/>
          </p:nvPr>
        </p:nvSpPr>
        <p:spPr>
          <a:xfrm>
            <a:off x="838200" y="1543050"/>
            <a:ext cx="10515600" cy="4857749"/>
          </a:xfrm>
        </p:spPr>
        <p:txBody>
          <a:bodyPr>
            <a:normAutofit lnSpcReduction="10000"/>
          </a:bodyPr>
          <a:lstStyle/>
          <a:p>
            <a:pPr lvl="0"/>
            <a:r>
              <a:rPr lang="en-ZA" sz="3000" dirty="0" smtClean="0"/>
              <a:t>Solve problems related to quality and implement improvements.</a:t>
            </a:r>
          </a:p>
          <a:p>
            <a:pPr lvl="0"/>
            <a:r>
              <a:rPr lang="en-ZA" sz="3000" dirty="0" smtClean="0"/>
              <a:t>Investigate problems and suggest solutions to management.</a:t>
            </a:r>
          </a:p>
          <a:p>
            <a:pPr lvl="0"/>
            <a:r>
              <a:rPr lang="en-ZA" sz="3000" dirty="0" smtClean="0"/>
              <a:t>Ensure that there is no duplication of activities/tasks in the </a:t>
            </a:r>
            <a:r>
              <a:rPr lang="en-ZA" sz="3000" dirty="0" err="1" smtClean="0"/>
              <a:t>workplac</a:t>
            </a:r>
            <a:endParaRPr lang="en-ZA" sz="3000" dirty="0" smtClean="0"/>
          </a:p>
          <a:p>
            <a:pPr lvl="0"/>
            <a:r>
              <a:rPr lang="en-ZA" sz="3000" dirty="0" smtClean="0"/>
              <a:t>Increase employees' morale/motivation.</a:t>
            </a:r>
          </a:p>
          <a:p>
            <a:pPr lvl="0"/>
            <a:r>
              <a:rPr lang="en-ZA" sz="3000" dirty="0" smtClean="0"/>
              <a:t>Quality circles discuss ways of improving the quality of work/workmanship</a:t>
            </a:r>
          </a:p>
          <a:p>
            <a:pPr lvl="0"/>
            <a:r>
              <a:rPr lang="en-ZA" sz="3000" dirty="0" smtClean="0"/>
              <a:t>Create harmony and high performance in the workplace.</a:t>
            </a:r>
          </a:p>
          <a:p>
            <a:pPr lvl="0"/>
            <a:r>
              <a:rPr lang="en-ZA" sz="3000" dirty="0" smtClean="0"/>
              <a:t>Build a healthy workplace relationship between the employer and employee.</a:t>
            </a:r>
          </a:p>
          <a:p>
            <a:pPr lvl="0"/>
            <a:endParaRPr lang="en-ZA" dirty="0"/>
          </a:p>
        </p:txBody>
      </p:sp>
    </p:spTree>
    <p:extLst>
      <p:ext uri="{BB962C8B-B14F-4D97-AF65-F5344CB8AC3E}">
        <p14:creationId xmlns:p14="http://schemas.microsoft.com/office/powerpoint/2010/main" val="29044803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b="1" dirty="0"/>
              <a:t>Impact of TQM if poorly implemented by businesses</a:t>
            </a:r>
          </a:p>
        </p:txBody>
      </p:sp>
      <p:sp>
        <p:nvSpPr>
          <p:cNvPr id="3" name="Content Placeholder 2"/>
          <p:cNvSpPr>
            <a:spLocks noGrp="1"/>
          </p:cNvSpPr>
          <p:nvPr>
            <p:ph idx="1"/>
          </p:nvPr>
        </p:nvSpPr>
        <p:spPr/>
        <p:txBody>
          <a:bodyPr>
            <a:normAutofit/>
          </a:bodyPr>
          <a:lstStyle/>
          <a:p>
            <a:pPr lvl="0"/>
            <a:r>
              <a:rPr lang="en-ZA" dirty="0"/>
              <a:t>Setting unrealistic deadlines that may not be achieved.</a:t>
            </a:r>
          </a:p>
          <a:p>
            <a:pPr lvl="0"/>
            <a:r>
              <a:rPr lang="en-ZA" dirty="0"/>
              <a:t>Employees may not be adequately trained resulting in poor quality products.</a:t>
            </a:r>
          </a:p>
          <a:p>
            <a:pPr lvl="0"/>
            <a:r>
              <a:rPr lang="en-ZA" dirty="0"/>
              <a:t>Decline in productivity, because of stoppages</a:t>
            </a:r>
            <a:r>
              <a:rPr lang="en-ZA" dirty="0" smtClean="0"/>
              <a:t>.</a:t>
            </a:r>
            <a:endParaRPr lang="en-ZA" dirty="0"/>
          </a:p>
          <a:p>
            <a:pPr lvl="0"/>
            <a:r>
              <a:rPr lang="en-ZA" dirty="0"/>
              <a:t>Business reputation/image may suffer because of poor quality/defective </a:t>
            </a:r>
            <a:r>
              <a:rPr lang="en-ZA" dirty="0" smtClean="0"/>
              <a:t>goods</a:t>
            </a:r>
            <a:endParaRPr lang="en-ZA" dirty="0"/>
          </a:p>
          <a:p>
            <a:pPr lvl="0"/>
            <a:r>
              <a:rPr lang="en-ZA" dirty="0"/>
              <a:t>Investors might withdraw investment, if there is a decline in profits.</a:t>
            </a:r>
          </a:p>
          <a:p>
            <a:pPr lvl="0"/>
            <a:r>
              <a:rPr lang="en-ZA" dirty="0"/>
              <a:t>Decline in sales as more goods are returned by unhappy customers.</a:t>
            </a:r>
          </a:p>
          <a:p>
            <a:pPr lvl="0"/>
            <a:r>
              <a:rPr lang="en-ZA" dirty="0"/>
              <a:t>High staff turnover, because of poor skills development.</a:t>
            </a:r>
          </a:p>
          <a:p>
            <a:pPr marL="0" indent="0">
              <a:buNone/>
            </a:pPr>
            <a:endParaRPr lang="en-ZA" dirty="0"/>
          </a:p>
        </p:txBody>
      </p:sp>
    </p:spTree>
    <p:extLst>
      <p:ext uri="{BB962C8B-B14F-4D97-AF65-F5344CB8AC3E}">
        <p14:creationId xmlns:p14="http://schemas.microsoft.com/office/powerpoint/2010/main" val="3864820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smtClean="0"/>
              <a:t>CONTENT LAYOUT FOR PAPER TWO</a:t>
            </a:r>
            <a:endParaRPr lang="en-ZA" dirty="0"/>
          </a:p>
        </p:txBody>
      </p:sp>
      <p:sp>
        <p:nvSpPr>
          <p:cNvPr id="3" name="Text Placeholder 2"/>
          <p:cNvSpPr>
            <a:spLocks noGrp="1"/>
          </p:cNvSpPr>
          <p:nvPr>
            <p:ph type="body" idx="1"/>
          </p:nvPr>
        </p:nvSpPr>
        <p:spPr>
          <a:xfrm>
            <a:off x="839788" y="1314451"/>
            <a:ext cx="5157787" cy="628650"/>
          </a:xfrm>
        </p:spPr>
        <p:txBody>
          <a:bodyPr>
            <a:normAutofit/>
          </a:bodyPr>
          <a:lstStyle/>
          <a:p>
            <a:r>
              <a:rPr lang="en-ZA" sz="2800" dirty="0" smtClean="0"/>
              <a:t>BUSINESS VENTURES</a:t>
            </a:r>
            <a:endParaRPr lang="en-ZA" sz="2800" dirty="0"/>
          </a:p>
        </p:txBody>
      </p:sp>
      <p:sp>
        <p:nvSpPr>
          <p:cNvPr id="4" name="Content Placeholder 3"/>
          <p:cNvSpPr>
            <a:spLocks noGrp="1"/>
          </p:cNvSpPr>
          <p:nvPr>
            <p:ph sz="half" idx="2"/>
          </p:nvPr>
        </p:nvSpPr>
        <p:spPr>
          <a:xfrm>
            <a:off x="839788" y="2200276"/>
            <a:ext cx="5157787" cy="3857624"/>
          </a:xfrm>
        </p:spPr>
        <p:txBody>
          <a:bodyPr>
            <a:normAutofit fontScale="92500" lnSpcReduction="20000"/>
          </a:bodyPr>
          <a:lstStyle/>
          <a:p>
            <a:r>
              <a:rPr lang="en-ZA" sz="3000" dirty="0" smtClean="0">
                <a:solidFill>
                  <a:srgbClr val="FF0000"/>
                </a:solidFill>
              </a:rPr>
              <a:t>Management and leadership (2)</a:t>
            </a:r>
          </a:p>
          <a:p>
            <a:r>
              <a:rPr lang="en-ZA" sz="3000" dirty="0" smtClean="0">
                <a:solidFill>
                  <a:srgbClr val="FF0000"/>
                </a:solidFill>
              </a:rPr>
              <a:t>Investment: Securities (2)</a:t>
            </a:r>
          </a:p>
          <a:p>
            <a:r>
              <a:rPr lang="en-ZA" sz="3000" dirty="0" smtClean="0">
                <a:solidFill>
                  <a:srgbClr val="FF0000"/>
                </a:solidFill>
              </a:rPr>
              <a:t>Investments: Insurance (2)</a:t>
            </a:r>
          </a:p>
          <a:p>
            <a:r>
              <a:rPr lang="en-ZA" sz="3000" dirty="0" smtClean="0"/>
              <a:t>Forms of ownership</a:t>
            </a:r>
          </a:p>
          <a:p>
            <a:r>
              <a:rPr lang="en-ZA" sz="3000" dirty="0" smtClean="0"/>
              <a:t>Presentation and data response</a:t>
            </a:r>
          </a:p>
          <a:p>
            <a:endParaRPr lang="en-ZA" dirty="0" smtClean="0"/>
          </a:p>
          <a:p>
            <a:endParaRPr lang="en-ZA" dirty="0"/>
          </a:p>
          <a:p>
            <a:endParaRPr lang="en-ZA" dirty="0"/>
          </a:p>
          <a:p>
            <a:pPr marL="0" indent="0">
              <a:buNone/>
            </a:pPr>
            <a:r>
              <a:rPr lang="en-ZA" dirty="0" smtClean="0"/>
              <a:t>(2020 Exam guidelines)</a:t>
            </a:r>
            <a:endParaRPr lang="en-ZA" dirty="0"/>
          </a:p>
        </p:txBody>
      </p:sp>
      <p:sp>
        <p:nvSpPr>
          <p:cNvPr id="5" name="Text Placeholder 4"/>
          <p:cNvSpPr>
            <a:spLocks noGrp="1"/>
          </p:cNvSpPr>
          <p:nvPr>
            <p:ph type="body" sz="quarter" idx="3"/>
          </p:nvPr>
        </p:nvSpPr>
        <p:spPr>
          <a:xfrm>
            <a:off x="6172200" y="1543050"/>
            <a:ext cx="5183188" cy="400051"/>
          </a:xfrm>
        </p:spPr>
        <p:txBody>
          <a:bodyPr>
            <a:noAutofit/>
          </a:bodyPr>
          <a:lstStyle/>
          <a:p>
            <a:r>
              <a:rPr lang="en-ZA" sz="2800" dirty="0" smtClean="0"/>
              <a:t>BUSINESS ROLES</a:t>
            </a:r>
            <a:endParaRPr lang="en-ZA" sz="2800" dirty="0"/>
          </a:p>
        </p:txBody>
      </p:sp>
      <p:sp>
        <p:nvSpPr>
          <p:cNvPr id="6" name="Content Placeholder 5"/>
          <p:cNvSpPr>
            <a:spLocks noGrp="1"/>
          </p:cNvSpPr>
          <p:nvPr>
            <p:ph sz="quarter" idx="4"/>
          </p:nvPr>
        </p:nvSpPr>
        <p:spPr>
          <a:xfrm>
            <a:off x="6172200" y="1943102"/>
            <a:ext cx="5183188" cy="3643312"/>
          </a:xfrm>
        </p:spPr>
        <p:txBody>
          <a:bodyPr>
            <a:normAutofit fontScale="92500" lnSpcReduction="10000"/>
          </a:bodyPr>
          <a:lstStyle/>
          <a:p>
            <a:r>
              <a:rPr lang="en-ZA" dirty="0" smtClean="0"/>
              <a:t>Ethics and professionalism </a:t>
            </a:r>
          </a:p>
          <a:p>
            <a:r>
              <a:rPr lang="en-ZA" dirty="0" smtClean="0"/>
              <a:t>Creative thinking and problem-solving</a:t>
            </a:r>
          </a:p>
          <a:p>
            <a:r>
              <a:rPr lang="en-ZA" dirty="0" smtClean="0"/>
              <a:t>Social responsibility and corporate citizenship CSR and CSI</a:t>
            </a:r>
          </a:p>
          <a:p>
            <a:r>
              <a:rPr lang="en-ZA" dirty="0" smtClean="0"/>
              <a:t>Human rights, inclusivity and environmental issues</a:t>
            </a:r>
          </a:p>
          <a:p>
            <a:r>
              <a:rPr lang="en-ZA" dirty="0" smtClean="0">
                <a:solidFill>
                  <a:srgbClr val="FF0000"/>
                </a:solidFill>
              </a:rPr>
              <a:t>Team performance assessment and conflict management (2)</a:t>
            </a:r>
            <a:endParaRPr lang="en-ZA" dirty="0">
              <a:solidFill>
                <a:srgbClr val="FF0000"/>
              </a:solidFill>
            </a:endParaRPr>
          </a:p>
        </p:txBody>
      </p:sp>
    </p:spTree>
    <p:extLst>
      <p:ext uri="{BB962C8B-B14F-4D97-AF65-F5344CB8AC3E}">
        <p14:creationId xmlns:p14="http://schemas.microsoft.com/office/powerpoint/2010/main" val="14111184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3200" b="1" dirty="0">
                <a:solidFill>
                  <a:srgbClr val="002060"/>
                </a:solidFill>
              </a:rPr>
              <a:t>Ways in which TQM can reduce the cost of quality</a:t>
            </a:r>
            <a:r>
              <a:rPr lang="en-ZA" sz="3200" b="1" dirty="0"/>
              <a:t/>
            </a:r>
            <a:br>
              <a:rPr lang="en-ZA" sz="3200" b="1" dirty="0"/>
            </a:br>
            <a:endParaRPr lang="en-ZA" sz="3200" b="1" dirty="0"/>
          </a:p>
        </p:txBody>
      </p:sp>
      <p:sp>
        <p:nvSpPr>
          <p:cNvPr id="3" name="Content Placeholder 2"/>
          <p:cNvSpPr>
            <a:spLocks noGrp="1"/>
          </p:cNvSpPr>
          <p:nvPr>
            <p:ph idx="1"/>
          </p:nvPr>
        </p:nvSpPr>
        <p:spPr>
          <a:xfrm>
            <a:off x="677334" y="1930400"/>
            <a:ext cx="11070166" cy="4686300"/>
          </a:xfrm>
        </p:spPr>
        <p:txBody>
          <a:bodyPr>
            <a:normAutofit/>
          </a:bodyPr>
          <a:lstStyle/>
          <a:p>
            <a:pPr lvl="0"/>
            <a:r>
              <a:rPr lang="en-ZA" sz="2400" dirty="0" smtClean="0"/>
              <a:t>Schedule </a:t>
            </a:r>
            <a:r>
              <a:rPr lang="en-ZA" sz="2400" dirty="0"/>
              <a:t>activities to eliminate duplication of tasks.</a:t>
            </a:r>
          </a:p>
          <a:p>
            <a:pPr lvl="0"/>
            <a:r>
              <a:rPr lang="en-ZA" sz="2400" dirty="0" smtClean="0"/>
              <a:t>Introduce quality circles to discuss ways of improving the quality of work.</a:t>
            </a:r>
          </a:p>
          <a:p>
            <a:pPr lvl="0"/>
            <a:r>
              <a:rPr lang="en-ZA" sz="2400" dirty="0" smtClean="0"/>
              <a:t>Share </a:t>
            </a:r>
            <a:r>
              <a:rPr lang="en-ZA" sz="2400" dirty="0"/>
              <a:t>responsibility for quality output amongst management and workers.</a:t>
            </a:r>
          </a:p>
          <a:p>
            <a:pPr lvl="0"/>
            <a:r>
              <a:rPr lang="en-ZA" sz="2400" dirty="0"/>
              <a:t>Train employees at all levels, so that everyone understands their role in quality </a:t>
            </a:r>
            <a:r>
              <a:rPr lang="en-ZA" sz="2400" dirty="0" smtClean="0"/>
              <a:t>management</a:t>
            </a:r>
            <a:endParaRPr lang="en-ZA" sz="2400" dirty="0"/>
          </a:p>
          <a:p>
            <a:pPr lvl="0"/>
            <a:r>
              <a:rPr lang="en-ZA" sz="2400" dirty="0"/>
              <a:t>Work closely with suppliers to improve the quality of raw materials/inputs</a:t>
            </a:r>
            <a:r>
              <a:rPr lang="en-ZA" sz="2400" dirty="0" smtClean="0"/>
              <a:t>.</a:t>
            </a:r>
            <a:endParaRPr lang="en-ZA" sz="2400" dirty="0"/>
          </a:p>
          <a:p>
            <a:pPr lvl="0"/>
            <a:r>
              <a:rPr lang="en-ZA" sz="2400" dirty="0"/>
              <a:t>Implement pro-active maintenance programmes for equipment/machinery to reduce/eliminate breakdowns.</a:t>
            </a:r>
          </a:p>
          <a:p>
            <a:endParaRPr lang="en-ZA" dirty="0"/>
          </a:p>
        </p:txBody>
      </p:sp>
    </p:spTree>
    <p:extLst>
      <p:ext uri="{BB962C8B-B14F-4D97-AF65-F5344CB8AC3E}">
        <p14:creationId xmlns:p14="http://schemas.microsoft.com/office/powerpoint/2010/main" val="23406013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7361" y="364421"/>
            <a:ext cx="9586912" cy="5355312"/>
          </a:xfrm>
          <a:prstGeom prst="rect">
            <a:avLst/>
          </a:prstGeom>
        </p:spPr>
        <p:txBody>
          <a:bodyPr wrap="square">
            <a:spAutoFit/>
          </a:bodyPr>
          <a:lstStyle/>
          <a:p>
            <a:pPr algn="just"/>
            <a:r>
              <a:rPr lang="en-ZA" b="1" dirty="0" smtClean="0">
                <a:solidFill>
                  <a:srgbClr val="000000"/>
                </a:solidFill>
                <a:latin typeface="Arial" panose="020B0604020202020204" pitchFamily="34" charset="0"/>
              </a:rPr>
              <a:t>ACTIVITY 1</a:t>
            </a:r>
          </a:p>
          <a:p>
            <a:pPr algn="just"/>
            <a:endParaRPr lang="en-ZA" b="1" dirty="0" smtClean="0">
              <a:solidFill>
                <a:srgbClr val="000000"/>
              </a:solidFill>
              <a:latin typeface="Arial" panose="020B0604020202020204" pitchFamily="34" charset="0"/>
            </a:endParaRPr>
          </a:p>
          <a:p>
            <a:pPr algn="just"/>
            <a:r>
              <a:rPr lang="en-ZA" b="1" dirty="0" smtClean="0">
                <a:solidFill>
                  <a:srgbClr val="000000"/>
                </a:solidFill>
                <a:latin typeface="Arial" panose="020B0604020202020204" pitchFamily="34" charset="0"/>
              </a:rPr>
              <a:t> </a:t>
            </a:r>
            <a:endParaRPr lang="en-ZA"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	</a:t>
            </a:r>
            <a:endParaRPr lang="en-US" dirty="0" smtClean="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smtClean="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smtClean="0">
              <a:solidFill>
                <a:srgbClr val="000000"/>
              </a:solidFill>
              <a:latin typeface="Arial" panose="020B0604020202020204" pitchFamily="34" charset="0"/>
            </a:endParaRPr>
          </a:p>
          <a:p>
            <a:endParaRPr lang="en-US" dirty="0" smtClean="0">
              <a:solidFill>
                <a:srgbClr val="000000"/>
              </a:solidFill>
              <a:latin typeface="Arial" panose="020B0604020202020204" pitchFamily="34" charset="0"/>
            </a:endParaRPr>
          </a:p>
          <a:p>
            <a:r>
              <a:rPr lang="en-US" dirty="0" smtClean="0">
                <a:solidFill>
                  <a:srgbClr val="000000"/>
                </a:solidFill>
                <a:latin typeface="Arial" panose="020B0604020202020204" pitchFamily="34" charset="0"/>
              </a:rPr>
              <a:t>1.1 Identify </a:t>
            </a:r>
            <a:r>
              <a:rPr lang="en-US" dirty="0">
                <a:solidFill>
                  <a:srgbClr val="000000"/>
                </a:solidFill>
                <a:latin typeface="Arial" panose="020B0604020202020204" pitchFamily="34" charset="0"/>
              </a:rPr>
              <a:t>the total quality management (TQM) elements applied by SLL. Motivate your </a:t>
            </a:r>
            <a:endParaRPr lang="en-US" dirty="0" smtClean="0">
              <a:solidFill>
                <a:srgbClr val="000000"/>
              </a:solidFill>
              <a:latin typeface="Arial" panose="020B0604020202020204" pitchFamily="34" charset="0"/>
            </a:endParaRPr>
          </a:p>
          <a:p>
            <a:r>
              <a:rPr lang="en-US" dirty="0">
                <a:solidFill>
                  <a:srgbClr val="000000"/>
                </a:solidFill>
                <a:latin typeface="Arial" panose="020B0604020202020204" pitchFamily="34" charset="0"/>
              </a:rPr>
              <a:t> </a:t>
            </a:r>
            <a:r>
              <a:rPr lang="en-US" dirty="0" smtClean="0">
                <a:solidFill>
                  <a:srgbClr val="000000"/>
                </a:solidFill>
                <a:latin typeface="Arial" panose="020B0604020202020204" pitchFamily="34" charset="0"/>
              </a:rPr>
              <a:t>    answer </a:t>
            </a:r>
            <a:r>
              <a:rPr lang="en-US" dirty="0">
                <a:solidFill>
                  <a:srgbClr val="000000"/>
                </a:solidFill>
                <a:latin typeface="Arial" panose="020B0604020202020204" pitchFamily="34" charset="0"/>
              </a:rPr>
              <a:t>by quoting from the scenario above. 	</a:t>
            </a:r>
            <a:endParaRPr lang="en-US" dirty="0" smtClean="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r>
              <a:rPr lang="en-US" dirty="0">
                <a:solidFill>
                  <a:srgbClr val="000000"/>
                </a:solidFill>
                <a:latin typeface="Arial" panose="020B0604020202020204" pitchFamily="34" charset="0"/>
              </a:rPr>
              <a:t>Use the table below as a guide to answer QUESTION 1</a:t>
            </a:r>
            <a:r>
              <a:rPr lang="en-US" dirty="0" smtClean="0">
                <a:solidFill>
                  <a:srgbClr val="000000"/>
                </a:solidFill>
                <a:latin typeface="Arial" panose="020B0604020202020204" pitchFamily="34" charset="0"/>
              </a:rPr>
              <a:t>.1.</a:t>
            </a:r>
            <a:r>
              <a:rPr lang="en-ZA" dirty="0">
                <a:solidFill>
                  <a:srgbClr val="000000"/>
                </a:solidFill>
                <a:latin typeface="Arial" panose="020B0604020202020204" pitchFamily="34" charset="0"/>
              </a:rPr>
              <a:t>	</a:t>
            </a:r>
          </a:p>
          <a:p>
            <a:endParaRPr lang="en-ZA" dirty="0">
              <a:solidFill>
                <a:srgbClr val="000000"/>
              </a:solidFill>
              <a:latin typeface="Arial" panose="020B0604020202020204" pitchFamily="34" charset="0"/>
            </a:endParaRPr>
          </a:p>
          <a:p>
            <a:endParaRPr lang="en-ZA" dirty="0" smtClean="0">
              <a:solidFill>
                <a:srgbClr val="000000"/>
              </a:solidFill>
              <a:latin typeface="Arial" panose="020B0604020202020204" pitchFamily="34" charset="0"/>
            </a:endParaRPr>
          </a:p>
          <a:p>
            <a:endParaRPr lang="en-ZA" dirty="0">
              <a:solidFill>
                <a:srgbClr val="000000"/>
              </a:solidFill>
              <a:latin typeface="Arial" panose="020B0604020202020204" pitchFamily="34" charset="0"/>
            </a:endParaRPr>
          </a:p>
          <a:p>
            <a:endParaRPr lang="en-ZA" dirty="0" smtClean="0">
              <a:solidFill>
                <a:srgbClr val="000000"/>
              </a:solidFill>
              <a:latin typeface="Arial" panose="020B0604020202020204" pitchFamily="34" charset="0"/>
            </a:endParaRPr>
          </a:p>
          <a:p>
            <a:r>
              <a:rPr lang="en-ZA" dirty="0">
                <a:solidFill>
                  <a:srgbClr val="000000"/>
                </a:solidFill>
                <a:latin typeface="Arial" panose="020B0604020202020204" pitchFamily="34" charset="0"/>
              </a:rPr>
              <a:t>	</a:t>
            </a:r>
          </a:p>
          <a:p>
            <a:r>
              <a:rPr lang="en-ZA" dirty="0">
                <a:solidFill>
                  <a:srgbClr val="000000"/>
                </a:solidFill>
                <a:latin typeface="Arial" panose="020B0604020202020204" pitchFamily="34" charset="0"/>
              </a:rPr>
              <a:t>	</a:t>
            </a:r>
          </a:p>
        </p:txBody>
      </p:sp>
      <p:graphicFrame>
        <p:nvGraphicFramePr>
          <p:cNvPr id="4" name="Table 3"/>
          <p:cNvGraphicFramePr>
            <a:graphicFrameLocks noGrp="1"/>
          </p:cNvGraphicFramePr>
          <p:nvPr>
            <p:extLst>
              <p:ext uri="{D42A27DB-BD31-4B8C-83A1-F6EECF244321}">
                <p14:modId xmlns:p14="http://schemas.microsoft.com/office/powerpoint/2010/main" val="4263007453"/>
              </p:ext>
            </p:extLst>
          </p:nvPr>
        </p:nvGraphicFramePr>
        <p:xfrm>
          <a:off x="2528887" y="985836"/>
          <a:ext cx="8872537" cy="1737360"/>
        </p:xfrm>
        <a:graphic>
          <a:graphicData uri="http://schemas.openxmlformats.org/drawingml/2006/table">
            <a:tbl>
              <a:tblPr firstRow="1" bandRow="1">
                <a:tableStyleId>{5C22544A-7EE6-4342-B048-85BDC9FD1C3A}</a:tableStyleId>
              </a:tblPr>
              <a:tblGrid>
                <a:gridCol w="8872537">
                  <a:extLst>
                    <a:ext uri="{9D8B030D-6E8A-4147-A177-3AD203B41FA5}">
                      <a16:colId xmlns:a16="http://schemas.microsoft.com/office/drawing/2014/main" xmlns="" val="1369350098"/>
                    </a:ext>
                  </a:extLst>
                </a:gridCol>
              </a:tblGrid>
              <a:tr h="15144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b="1" dirty="0" smtClean="0">
                          <a:solidFill>
                            <a:srgbClr val="000000"/>
                          </a:solidFill>
                          <a:latin typeface="Arial" panose="020B0604020202020204" pitchFamily="34" charset="0"/>
                        </a:rPr>
                        <a:t>STRYDOM LEATHERS LIMITED (SLL)</a:t>
                      </a:r>
                      <a:endParaRPr lang="en-US" dirty="0" smtClean="0">
                        <a:solidFill>
                          <a:srgbClr val="000000"/>
                        </a:solidFill>
                        <a:latin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0000"/>
                          </a:solidFill>
                          <a:latin typeface="Arial" panose="020B0604020202020204" pitchFamily="34" charset="0"/>
                        </a:rPr>
                        <a:t>Strydom Leathers Limited is a large business that </a:t>
                      </a:r>
                      <a:r>
                        <a:rPr lang="en-US" dirty="0" err="1" smtClean="0">
                          <a:solidFill>
                            <a:srgbClr val="000000"/>
                          </a:solidFill>
                          <a:latin typeface="Arial" panose="020B0604020202020204" pitchFamily="34" charset="0"/>
                        </a:rPr>
                        <a:t>specialises</a:t>
                      </a:r>
                      <a:r>
                        <a:rPr lang="en-US" dirty="0" smtClean="0">
                          <a:solidFill>
                            <a:srgbClr val="000000"/>
                          </a:solidFill>
                          <a:latin typeface="Arial" panose="020B0604020202020204" pitchFamily="34" charset="0"/>
                        </a:rPr>
                        <a:t> in the manufacturing of quality leather bags. They often upgrade their production process to stay ahead of their competitors. Customers are always requested to provide feedback about their products. </a:t>
                      </a:r>
                    </a:p>
                    <a:p>
                      <a:endParaRPr lang="en-ZA" dirty="0"/>
                    </a:p>
                  </a:txBody>
                  <a:tcPr>
                    <a:noFill/>
                  </a:tcPr>
                </a:tc>
                <a:extLst>
                  <a:ext uri="{0D108BD9-81ED-4DB2-BD59-A6C34878D82A}">
                    <a16:rowId xmlns:a16="http://schemas.microsoft.com/office/drawing/2014/main" xmlns="" val="4236002071"/>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10625474"/>
              </p:ext>
            </p:extLst>
          </p:nvPr>
        </p:nvGraphicFramePr>
        <p:xfrm>
          <a:off x="2143125" y="971549"/>
          <a:ext cx="9258300" cy="1528764"/>
        </p:xfrm>
        <a:graphic>
          <a:graphicData uri="http://schemas.openxmlformats.org/drawingml/2006/table">
            <a:tbl>
              <a:tblPr/>
              <a:tblGrid>
                <a:gridCol w="9258300">
                  <a:extLst>
                    <a:ext uri="{9D8B030D-6E8A-4147-A177-3AD203B41FA5}">
                      <a16:colId xmlns:a16="http://schemas.microsoft.com/office/drawing/2014/main" xmlns="" val="2915678297"/>
                    </a:ext>
                  </a:extLst>
                </a:gridCol>
              </a:tblGrid>
              <a:tr h="1528764">
                <a:tc>
                  <a:txBody>
                    <a:bodyPr/>
                    <a:lstStyle/>
                    <a:p>
                      <a:endParaRPr lang="en-ZA" dirty="0"/>
                    </a:p>
                  </a:txBody>
                  <a:tcPr>
                    <a:lnL w="57150" cmpd="sng">
                      <a:solidFill>
                        <a:schemeClr val="tx1"/>
                      </a:solidFill>
                      <a:prstDash val="solid"/>
                    </a:lnL>
                    <a:lnR w="57150" cmpd="sng">
                      <a:solidFill>
                        <a:schemeClr val="tx1"/>
                      </a:solidFill>
                      <a:prstDash val="solid"/>
                    </a:lnR>
                    <a:lnT w="57150" cmpd="sng">
                      <a:solidFill>
                        <a:schemeClr val="tx1"/>
                      </a:solidFill>
                      <a:prstDash val="solid"/>
                    </a:lnT>
                    <a:lnB w="57150" cmpd="sng">
                      <a:solidFill>
                        <a:schemeClr val="tx1"/>
                      </a:solidFill>
                      <a:prstDash val="solid"/>
                    </a:lnB>
                  </a:tcPr>
                </a:tc>
                <a:extLst>
                  <a:ext uri="{0D108BD9-81ED-4DB2-BD59-A6C34878D82A}">
                    <a16:rowId xmlns:a16="http://schemas.microsoft.com/office/drawing/2014/main" xmlns="" val="3817240349"/>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387093203"/>
              </p:ext>
            </p:extLst>
          </p:nvPr>
        </p:nvGraphicFramePr>
        <p:xfrm>
          <a:off x="2143125" y="4134819"/>
          <a:ext cx="7469188" cy="1112520"/>
        </p:xfrm>
        <a:graphic>
          <a:graphicData uri="http://schemas.openxmlformats.org/drawingml/2006/table">
            <a:tbl>
              <a:tblPr firstRow="1" bandRow="1">
                <a:tableStyleId>{5940675A-B579-460E-94D1-54222C63F5DA}</a:tableStyleId>
              </a:tblPr>
              <a:tblGrid>
                <a:gridCol w="3148147">
                  <a:extLst>
                    <a:ext uri="{9D8B030D-6E8A-4147-A177-3AD203B41FA5}">
                      <a16:colId xmlns:a16="http://schemas.microsoft.com/office/drawing/2014/main" xmlns="" val="3820889730"/>
                    </a:ext>
                  </a:extLst>
                </a:gridCol>
                <a:gridCol w="4321041">
                  <a:extLst>
                    <a:ext uri="{9D8B030D-6E8A-4147-A177-3AD203B41FA5}">
                      <a16:colId xmlns:a16="http://schemas.microsoft.com/office/drawing/2014/main" xmlns="" val="3507507774"/>
                    </a:ext>
                  </a:extLst>
                </a:gridCol>
              </a:tblGrid>
              <a:tr h="370840">
                <a:tc>
                  <a:txBody>
                    <a:bodyPr/>
                    <a:lstStyle/>
                    <a:p>
                      <a:r>
                        <a:rPr lang="en-ZA" dirty="0" smtClean="0"/>
                        <a:t>TQM ELEMENT</a:t>
                      </a:r>
                      <a:endParaRPr lang="en-ZA" dirty="0">
                        <a:solidFill>
                          <a:schemeClr val="tx1"/>
                        </a:solidFill>
                      </a:endParaRPr>
                    </a:p>
                  </a:txBody>
                  <a:tcPr/>
                </a:tc>
                <a:tc>
                  <a:txBody>
                    <a:bodyPr/>
                    <a:lstStyle/>
                    <a:p>
                      <a:r>
                        <a:rPr lang="en-ZA" dirty="0" smtClean="0"/>
                        <a:t>MOTIVATION</a:t>
                      </a:r>
                      <a:endParaRPr lang="en-ZA" dirty="0">
                        <a:solidFill>
                          <a:schemeClr val="tx1"/>
                        </a:solidFill>
                      </a:endParaRPr>
                    </a:p>
                  </a:txBody>
                  <a:tcPr/>
                </a:tc>
                <a:extLst>
                  <a:ext uri="{0D108BD9-81ED-4DB2-BD59-A6C34878D82A}">
                    <a16:rowId xmlns:a16="http://schemas.microsoft.com/office/drawing/2014/main" xmlns="" val="4056484610"/>
                  </a:ext>
                </a:extLst>
              </a:tr>
              <a:tr h="370840">
                <a:tc>
                  <a:txBody>
                    <a:bodyPr/>
                    <a:lstStyle/>
                    <a:p>
                      <a:r>
                        <a:rPr lang="en-ZA" dirty="0" smtClean="0"/>
                        <a:t>1.</a:t>
                      </a:r>
                      <a:endParaRPr lang="en-ZA" dirty="0"/>
                    </a:p>
                  </a:txBody>
                  <a:tcPr/>
                </a:tc>
                <a:tc>
                  <a:txBody>
                    <a:bodyPr/>
                    <a:lstStyle/>
                    <a:p>
                      <a:endParaRPr lang="en-ZA" dirty="0"/>
                    </a:p>
                  </a:txBody>
                  <a:tcPr/>
                </a:tc>
                <a:extLst>
                  <a:ext uri="{0D108BD9-81ED-4DB2-BD59-A6C34878D82A}">
                    <a16:rowId xmlns:a16="http://schemas.microsoft.com/office/drawing/2014/main" xmlns="" val="1576809534"/>
                  </a:ext>
                </a:extLst>
              </a:tr>
              <a:tr h="370840">
                <a:tc>
                  <a:txBody>
                    <a:bodyPr/>
                    <a:lstStyle/>
                    <a:p>
                      <a:r>
                        <a:rPr lang="en-ZA" dirty="0" smtClean="0"/>
                        <a:t>2.</a:t>
                      </a:r>
                      <a:endParaRPr lang="en-ZA" dirty="0"/>
                    </a:p>
                  </a:txBody>
                  <a:tcPr/>
                </a:tc>
                <a:tc>
                  <a:txBody>
                    <a:bodyPr/>
                    <a:lstStyle/>
                    <a:p>
                      <a:endParaRPr lang="en-ZA" dirty="0"/>
                    </a:p>
                  </a:txBody>
                  <a:tcPr/>
                </a:tc>
                <a:extLst>
                  <a:ext uri="{0D108BD9-81ED-4DB2-BD59-A6C34878D82A}">
                    <a16:rowId xmlns:a16="http://schemas.microsoft.com/office/drawing/2014/main" xmlns="" val="2819147285"/>
                  </a:ext>
                </a:extLst>
              </a:tr>
            </a:tbl>
          </a:graphicData>
        </a:graphic>
      </p:graphicFrame>
    </p:spTree>
    <p:extLst>
      <p:ext uri="{BB962C8B-B14F-4D97-AF65-F5344CB8AC3E}">
        <p14:creationId xmlns:p14="http://schemas.microsoft.com/office/powerpoint/2010/main" val="7987473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14561" y="784563"/>
            <a:ext cx="9601202" cy="4985980"/>
          </a:xfrm>
          <a:prstGeom prst="rect">
            <a:avLst/>
          </a:prstGeom>
        </p:spPr>
        <p:txBody>
          <a:bodyPr wrap="square">
            <a:spAutoFit/>
          </a:bodyPr>
          <a:lstStyle/>
          <a:p>
            <a:r>
              <a:rPr lang="en-US" sz="2400" dirty="0" smtClean="0">
                <a:solidFill>
                  <a:srgbClr val="000000"/>
                </a:solidFill>
                <a:latin typeface="Arial" panose="020B0604020202020204" pitchFamily="34" charset="0"/>
              </a:rPr>
              <a:t>ACTIVITY 1 CONTINUED</a:t>
            </a:r>
          </a:p>
          <a:p>
            <a:endParaRPr lang="en-US" sz="2400" dirty="0" smtClean="0">
              <a:solidFill>
                <a:srgbClr val="000000"/>
              </a:solidFill>
              <a:latin typeface="Arial" panose="020B0604020202020204" pitchFamily="34" charset="0"/>
            </a:endParaRPr>
          </a:p>
          <a:p>
            <a:r>
              <a:rPr lang="en-US" sz="2400" dirty="0" smtClean="0">
                <a:solidFill>
                  <a:srgbClr val="000000"/>
                </a:solidFill>
                <a:latin typeface="Arial" panose="020B0604020202020204" pitchFamily="34" charset="0"/>
              </a:rPr>
              <a:t>1.2. Evaluate </a:t>
            </a:r>
            <a:r>
              <a:rPr lang="en-US" sz="2400" dirty="0">
                <a:solidFill>
                  <a:srgbClr val="000000"/>
                </a:solidFill>
                <a:latin typeface="Arial" panose="020B0604020202020204" pitchFamily="34" charset="0"/>
              </a:rPr>
              <a:t>the impact of ONE TQM element, identified in </a:t>
            </a:r>
            <a:r>
              <a:rPr lang="en-US" sz="2400" dirty="0" smtClean="0">
                <a:solidFill>
                  <a:srgbClr val="000000"/>
                </a:solidFill>
                <a:latin typeface="Arial" panose="020B0604020202020204" pitchFamily="34" charset="0"/>
              </a:rPr>
              <a:t>  </a:t>
            </a:r>
          </a:p>
          <a:p>
            <a:r>
              <a:rPr lang="en-US" sz="2400" dirty="0">
                <a:solidFill>
                  <a:srgbClr val="000000"/>
                </a:solidFill>
                <a:latin typeface="Arial" panose="020B0604020202020204" pitchFamily="34" charset="0"/>
              </a:rPr>
              <a:t> </a:t>
            </a:r>
            <a:r>
              <a:rPr lang="en-US" sz="2400" dirty="0" smtClean="0">
                <a:solidFill>
                  <a:srgbClr val="000000"/>
                </a:solidFill>
                <a:latin typeface="Arial" panose="020B0604020202020204" pitchFamily="34" charset="0"/>
              </a:rPr>
              <a:t>       QUESTION </a:t>
            </a:r>
            <a:r>
              <a:rPr lang="en-US" sz="2400" dirty="0">
                <a:solidFill>
                  <a:srgbClr val="000000"/>
                </a:solidFill>
                <a:latin typeface="Arial" panose="020B0604020202020204" pitchFamily="34" charset="0"/>
              </a:rPr>
              <a:t>1</a:t>
            </a:r>
            <a:r>
              <a:rPr lang="en-US" sz="2400" dirty="0" smtClean="0">
                <a:solidFill>
                  <a:srgbClr val="000000"/>
                </a:solidFill>
                <a:latin typeface="Arial" panose="020B0604020202020204" pitchFamily="34" charset="0"/>
              </a:rPr>
              <a:t>.1</a:t>
            </a:r>
            <a:r>
              <a:rPr lang="en-US" sz="2400" dirty="0">
                <a:solidFill>
                  <a:srgbClr val="000000"/>
                </a:solidFill>
                <a:latin typeface="Arial" panose="020B0604020202020204" pitchFamily="34" charset="0"/>
              </a:rPr>
              <a:t>, on </a:t>
            </a:r>
            <a:r>
              <a:rPr lang="en-US" sz="2400" dirty="0" smtClean="0">
                <a:solidFill>
                  <a:srgbClr val="000000"/>
                </a:solidFill>
                <a:latin typeface="Arial" panose="020B0604020202020204" pitchFamily="34" charset="0"/>
              </a:rPr>
              <a:t>Strydom </a:t>
            </a:r>
            <a:r>
              <a:rPr lang="en-US" sz="2400" dirty="0">
                <a:solidFill>
                  <a:srgbClr val="000000"/>
                </a:solidFill>
                <a:latin typeface="Arial" panose="020B0604020202020204" pitchFamily="34" charset="0"/>
              </a:rPr>
              <a:t>Leathers Limited as a large </a:t>
            </a:r>
            <a:r>
              <a:rPr lang="en-US" sz="2400" dirty="0" smtClean="0">
                <a:solidFill>
                  <a:srgbClr val="000000"/>
                </a:solidFill>
                <a:latin typeface="Arial" panose="020B0604020202020204" pitchFamily="34" charset="0"/>
              </a:rPr>
              <a:t> </a:t>
            </a:r>
          </a:p>
          <a:p>
            <a:r>
              <a:rPr lang="en-US" sz="2400" dirty="0">
                <a:solidFill>
                  <a:srgbClr val="000000"/>
                </a:solidFill>
                <a:latin typeface="Arial" panose="020B0604020202020204" pitchFamily="34" charset="0"/>
              </a:rPr>
              <a:t> </a:t>
            </a:r>
            <a:r>
              <a:rPr lang="en-US" sz="2400" dirty="0" smtClean="0">
                <a:solidFill>
                  <a:srgbClr val="000000"/>
                </a:solidFill>
                <a:latin typeface="Arial" panose="020B0604020202020204" pitchFamily="34" charset="0"/>
              </a:rPr>
              <a:t>       business</a:t>
            </a:r>
            <a:r>
              <a:rPr lang="en-US" sz="2400" dirty="0">
                <a:solidFill>
                  <a:srgbClr val="000000"/>
                </a:solidFill>
                <a:latin typeface="Arial" panose="020B0604020202020204" pitchFamily="34" charset="0"/>
              </a:rPr>
              <a:t>. 	(8) </a:t>
            </a:r>
            <a:endParaRPr lang="en-US" sz="2400" dirty="0" smtClean="0">
              <a:solidFill>
                <a:srgbClr val="000000"/>
              </a:solidFill>
              <a:latin typeface="Arial" panose="020B0604020202020204" pitchFamily="34" charset="0"/>
            </a:endParaRPr>
          </a:p>
          <a:p>
            <a:r>
              <a:rPr lang="en-US" sz="2400" dirty="0">
                <a:solidFill>
                  <a:srgbClr val="000000"/>
                </a:solidFill>
                <a:latin typeface="Arial" panose="020B0604020202020204" pitchFamily="34" charset="0"/>
              </a:rPr>
              <a:t>	</a:t>
            </a:r>
          </a:p>
          <a:p>
            <a:r>
              <a:rPr lang="en-US" sz="2400" dirty="0" smtClean="0">
                <a:solidFill>
                  <a:srgbClr val="000000"/>
                </a:solidFill>
                <a:latin typeface="Arial" panose="020B0604020202020204" pitchFamily="34" charset="0"/>
              </a:rPr>
              <a:t>1.3  Explain </a:t>
            </a:r>
            <a:r>
              <a:rPr lang="en-US" sz="2400" dirty="0">
                <a:solidFill>
                  <a:srgbClr val="000000"/>
                </a:solidFill>
                <a:latin typeface="Arial" panose="020B0604020202020204" pitchFamily="34" charset="0"/>
              </a:rPr>
              <a:t>the impact of TQM if it is poorly implemented by </a:t>
            </a:r>
            <a:endParaRPr lang="en-US" sz="2400" dirty="0" smtClean="0">
              <a:solidFill>
                <a:srgbClr val="000000"/>
              </a:solidFill>
              <a:latin typeface="Arial" panose="020B0604020202020204" pitchFamily="34" charset="0"/>
            </a:endParaRPr>
          </a:p>
          <a:p>
            <a:r>
              <a:rPr lang="en-US" sz="2400" dirty="0">
                <a:solidFill>
                  <a:srgbClr val="000000"/>
                </a:solidFill>
                <a:latin typeface="Arial" panose="020B0604020202020204" pitchFamily="34" charset="0"/>
              </a:rPr>
              <a:t> </a:t>
            </a:r>
            <a:r>
              <a:rPr lang="en-US" sz="2400" dirty="0" smtClean="0">
                <a:solidFill>
                  <a:srgbClr val="000000"/>
                </a:solidFill>
                <a:latin typeface="Arial" panose="020B0604020202020204" pitchFamily="34" charset="0"/>
              </a:rPr>
              <a:t>       businesses</a:t>
            </a:r>
            <a:r>
              <a:rPr lang="en-US" sz="2400" dirty="0">
                <a:solidFill>
                  <a:srgbClr val="000000"/>
                </a:solidFill>
                <a:latin typeface="Arial" panose="020B0604020202020204" pitchFamily="34" charset="0"/>
              </a:rPr>
              <a:t>. 	(6) </a:t>
            </a:r>
            <a:endParaRPr lang="en-US" sz="2400" dirty="0" smtClean="0">
              <a:solidFill>
                <a:srgbClr val="000000"/>
              </a:solidFill>
              <a:latin typeface="Arial" panose="020B0604020202020204" pitchFamily="34" charset="0"/>
            </a:endParaRPr>
          </a:p>
          <a:p>
            <a:r>
              <a:rPr lang="en-US" sz="2400" dirty="0">
                <a:solidFill>
                  <a:srgbClr val="000000"/>
                </a:solidFill>
                <a:latin typeface="Arial" panose="020B0604020202020204" pitchFamily="34" charset="0"/>
              </a:rPr>
              <a:t>	</a:t>
            </a:r>
          </a:p>
          <a:p>
            <a:r>
              <a:rPr lang="en-US" sz="2400" dirty="0" smtClean="0">
                <a:solidFill>
                  <a:srgbClr val="000000"/>
                </a:solidFill>
                <a:latin typeface="Arial" panose="020B0604020202020204" pitchFamily="34" charset="0"/>
              </a:rPr>
              <a:t>1.4 Advise </a:t>
            </a:r>
            <a:r>
              <a:rPr lang="en-US" sz="2400" dirty="0">
                <a:solidFill>
                  <a:srgbClr val="000000"/>
                </a:solidFill>
                <a:latin typeface="Arial" panose="020B0604020202020204" pitchFamily="34" charset="0"/>
              </a:rPr>
              <a:t>businesses on the benefits of a good quality </a:t>
            </a:r>
            <a:endParaRPr lang="en-US" sz="2400" dirty="0" smtClean="0">
              <a:solidFill>
                <a:srgbClr val="000000"/>
              </a:solidFill>
              <a:latin typeface="Arial" panose="020B0604020202020204" pitchFamily="34" charset="0"/>
            </a:endParaRPr>
          </a:p>
          <a:p>
            <a:r>
              <a:rPr lang="en-US" sz="2400" dirty="0">
                <a:solidFill>
                  <a:srgbClr val="000000"/>
                </a:solidFill>
                <a:latin typeface="Arial" panose="020B0604020202020204" pitchFamily="34" charset="0"/>
              </a:rPr>
              <a:t> </a:t>
            </a:r>
            <a:r>
              <a:rPr lang="en-US" sz="2400" dirty="0" smtClean="0">
                <a:solidFill>
                  <a:srgbClr val="000000"/>
                </a:solidFill>
                <a:latin typeface="Arial" panose="020B0604020202020204" pitchFamily="34" charset="0"/>
              </a:rPr>
              <a:t>    management </a:t>
            </a:r>
            <a:r>
              <a:rPr lang="en-US" sz="2400" dirty="0">
                <a:solidFill>
                  <a:srgbClr val="000000"/>
                </a:solidFill>
                <a:latin typeface="Arial" panose="020B0604020202020204" pitchFamily="34" charset="0"/>
              </a:rPr>
              <a:t>system. 	(8) </a:t>
            </a:r>
            <a:r>
              <a:rPr lang="en-US" dirty="0">
                <a:solidFill>
                  <a:srgbClr val="000000"/>
                </a:solidFill>
                <a:latin typeface="Arial" panose="020B0604020202020204" pitchFamily="34" charset="0"/>
              </a:rPr>
              <a:t>	</a:t>
            </a:r>
            <a:endParaRPr lang="en-US" dirty="0" smtClean="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a:p>
            <a:endParaRPr lang="en-US" dirty="0" smtClean="0">
              <a:solidFill>
                <a:srgbClr val="000000"/>
              </a:solidFill>
              <a:latin typeface="Arial" panose="020B0604020202020204" pitchFamily="34" charset="0"/>
            </a:endParaRPr>
          </a:p>
          <a:p>
            <a:r>
              <a:rPr lang="en-US" dirty="0" smtClean="0">
                <a:solidFill>
                  <a:srgbClr val="000000"/>
                </a:solidFill>
                <a:latin typeface="Arial" panose="020B0604020202020204" pitchFamily="34" charset="0"/>
              </a:rPr>
              <a:t>(Extracted from NSC Nov 2018)</a:t>
            </a:r>
            <a:endParaRPr 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13407506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74942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285750"/>
            <a:ext cx="10515600" cy="2371725"/>
          </a:xfrm>
        </p:spPr>
        <p:txBody>
          <a:bodyPr>
            <a:normAutofit/>
          </a:bodyPr>
          <a:lstStyle/>
          <a:p>
            <a:r>
              <a:rPr lang="en-ZA" b="1" i="1" dirty="0" smtClean="0"/>
              <a:t>“Doing the best at this moment puts you in the best place for the next moment”</a:t>
            </a:r>
            <a:br>
              <a:rPr lang="en-ZA" b="1" i="1" dirty="0" smtClean="0"/>
            </a:br>
            <a:r>
              <a:rPr lang="en-ZA" b="1" i="1" dirty="0" smtClean="0"/>
              <a:t>-Oprah Winfrey</a:t>
            </a:r>
            <a:endParaRPr lang="en-ZA" b="1" i="1" dirty="0"/>
          </a:p>
        </p:txBody>
      </p:sp>
      <p:sp>
        <p:nvSpPr>
          <p:cNvPr id="8" name="Content Placeholder 7"/>
          <p:cNvSpPr>
            <a:spLocks noGrp="1"/>
          </p:cNvSpPr>
          <p:nvPr>
            <p:ph idx="1"/>
          </p:nvPr>
        </p:nvSpPr>
        <p:spPr/>
        <p:txBody>
          <a:bodyPr/>
          <a:lstStyle/>
          <a:p>
            <a:endParaRPr lang="en-ZA" dirty="0" smtClean="0"/>
          </a:p>
          <a:p>
            <a:endParaRPr lang="en-ZA" dirty="0"/>
          </a:p>
          <a:p>
            <a:pPr marL="0" indent="0" algn="ctr">
              <a:buNone/>
            </a:pPr>
            <a:r>
              <a:rPr lang="en-ZA" sz="6000" b="1" i="1" dirty="0" smtClean="0"/>
              <a:t>THANK YOU</a:t>
            </a:r>
            <a:endParaRPr lang="en-ZA" sz="6000" b="1" i="1" dirty="0"/>
          </a:p>
        </p:txBody>
      </p:sp>
    </p:spTree>
    <p:extLst>
      <p:ext uri="{BB962C8B-B14F-4D97-AF65-F5344CB8AC3E}">
        <p14:creationId xmlns:p14="http://schemas.microsoft.com/office/powerpoint/2010/main" val="50991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156855" y="309707"/>
            <a:ext cx="10515600" cy="1325563"/>
          </a:xfrm>
        </p:spPr>
        <p:txBody>
          <a:bodyPr/>
          <a:lstStyle/>
          <a:p>
            <a:r>
              <a:rPr lang="en-US" dirty="0" smtClean="0"/>
              <a:t>QUALITY OF PERFORMANCE</a:t>
            </a:r>
            <a:br>
              <a:rPr lang="en-US" dirty="0" smtClean="0"/>
            </a:br>
            <a:endParaRPr lang="en-ZA" dirty="0"/>
          </a:p>
        </p:txBody>
      </p:sp>
      <p:sp>
        <p:nvSpPr>
          <p:cNvPr id="8" name="Content Placeholder 7"/>
          <p:cNvSpPr>
            <a:spLocks noGrp="1"/>
          </p:cNvSpPr>
          <p:nvPr>
            <p:ph idx="1"/>
          </p:nvPr>
        </p:nvSpPr>
        <p:spPr>
          <a:xfrm>
            <a:off x="838200" y="1338470"/>
            <a:ext cx="10515600" cy="4838493"/>
          </a:xfrm>
        </p:spPr>
        <p:txBody>
          <a:bodyPr/>
          <a:lstStyle/>
          <a:p>
            <a:r>
              <a:rPr lang="en-US" dirty="0" smtClean="0"/>
              <a:t>Compulsory topic for Paper 1,  Section A, B and C, </a:t>
            </a:r>
          </a:p>
          <a:p>
            <a:r>
              <a:rPr lang="en-US" dirty="0" smtClean="0"/>
              <a:t>It must be taught adequately so as to enable learners to attempt most questions in Paper 1.</a:t>
            </a:r>
          </a:p>
          <a:p>
            <a:r>
              <a:rPr lang="en-US" dirty="0" smtClean="0"/>
              <a:t>NSC 2019 Diagnostic Report indicates that this topic is still challenging</a:t>
            </a:r>
          </a:p>
          <a:p>
            <a:r>
              <a:rPr lang="en-US" dirty="0" smtClean="0"/>
              <a:t>Learners performed poorly in Q5, 6 and 10 and some did not even attempt to answer those questions.</a:t>
            </a:r>
          </a:p>
          <a:p>
            <a:r>
              <a:rPr lang="en-US" dirty="0" smtClean="0"/>
              <a:t>Learners were not able to explain some concepts, e.g. confusing quality with either quality assurance or control.</a:t>
            </a:r>
          </a:p>
          <a:p>
            <a:endParaRPr lang="en-ZA" dirty="0"/>
          </a:p>
        </p:txBody>
      </p:sp>
    </p:spTree>
    <p:extLst>
      <p:ext uri="{BB962C8B-B14F-4D97-AF65-F5344CB8AC3E}">
        <p14:creationId xmlns:p14="http://schemas.microsoft.com/office/powerpoint/2010/main" val="2683299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265043"/>
            <a:ext cx="10426310" cy="555138"/>
          </a:xfrm>
        </p:spPr>
        <p:txBody>
          <a:bodyPr>
            <a:noAutofit/>
          </a:bodyPr>
          <a:lstStyle/>
          <a:p>
            <a:r>
              <a:rPr lang="en-ZA" sz="2800" b="1" dirty="0" smtClean="0"/>
              <a:t>QUALITY OF PERFORMANCE</a:t>
            </a:r>
            <a:endParaRPr lang="en-ZA" sz="2800" b="1" dirty="0"/>
          </a:p>
        </p:txBody>
      </p:sp>
      <p:sp>
        <p:nvSpPr>
          <p:cNvPr id="3" name="Text Placeholder 2"/>
          <p:cNvSpPr>
            <a:spLocks noGrp="1"/>
          </p:cNvSpPr>
          <p:nvPr>
            <p:ph type="body" idx="1"/>
          </p:nvPr>
        </p:nvSpPr>
        <p:spPr>
          <a:xfrm>
            <a:off x="839788" y="777319"/>
            <a:ext cx="5157787" cy="409285"/>
          </a:xfrm>
        </p:spPr>
        <p:txBody>
          <a:bodyPr>
            <a:normAutofit lnSpcReduction="10000"/>
          </a:bodyPr>
          <a:lstStyle/>
          <a:p>
            <a:r>
              <a:rPr lang="en-US" dirty="0" smtClean="0"/>
              <a:t>QUALITY</a:t>
            </a:r>
            <a:endParaRPr lang="en-ZA" dirty="0"/>
          </a:p>
        </p:txBody>
      </p:sp>
      <p:sp>
        <p:nvSpPr>
          <p:cNvPr id="4" name="Content Placeholder 3"/>
          <p:cNvSpPr>
            <a:spLocks noGrp="1"/>
          </p:cNvSpPr>
          <p:nvPr>
            <p:ph sz="half" idx="2"/>
          </p:nvPr>
        </p:nvSpPr>
        <p:spPr>
          <a:xfrm>
            <a:off x="514350" y="1186604"/>
            <a:ext cx="5483225" cy="5003059"/>
          </a:xfrm>
        </p:spPr>
        <p:txBody>
          <a:bodyPr>
            <a:normAutofit fontScale="85000" lnSpcReduction="20000"/>
          </a:bodyPr>
          <a:lstStyle/>
          <a:p>
            <a:r>
              <a:rPr lang="en-US" dirty="0" smtClean="0">
                <a:solidFill>
                  <a:srgbClr val="FF0000"/>
                </a:solidFill>
              </a:rPr>
              <a:t>Define</a:t>
            </a:r>
            <a:r>
              <a:rPr lang="en-US" dirty="0" smtClean="0"/>
              <a:t> quality, quality control, quality assurance, quality management, quality performance, quality management systems.</a:t>
            </a:r>
          </a:p>
          <a:p>
            <a:r>
              <a:rPr lang="en-US" dirty="0" smtClean="0">
                <a:solidFill>
                  <a:srgbClr val="FF0000"/>
                </a:solidFill>
              </a:rPr>
              <a:t>Differentiate</a:t>
            </a:r>
            <a:r>
              <a:rPr lang="en-US" dirty="0" smtClean="0"/>
              <a:t> between quality control and quality assurance</a:t>
            </a:r>
          </a:p>
          <a:p>
            <a:r>
              <a:rPr lang="en-US" dirty="0" smtClean="0">
                <a:solidFill>
                  <a:srgbClr val="FF0000"/>
                </a:solidFill>
              </a:rPr>
              <a:t>Differentiate </a:t>
            </a:r>
            <a:r>
              <a:rPr lang="en-US" dirty="0" smtClean="0"/>
              <a:t>between quality management and quality performance</a:t>
            </a:r>
          </a:p>
          <a:p>
            <a:r>
              <a:rPr lang="en-US" dirty="0" smtClean="0">
                <a:solidFill>
                  <a:srgbClr val="FF0000"/>
                </a:solidFill>
              </a:rPr>
              <a:t>Explain </a:t>
            </a:r>
            <a:r>
              <a:rPr lang="en-US" dirty="0" smtClean="0"/>
              <a:t>advantages of a good quality management system </a:t>
            </a:r>
          </a:p>
          <a:p>
            <a:r>
              <a:rPr lang="en-US" dirty="0" smtClean="0">
                <a:solidFill>
                  <a:srgbClr val="FF0000"/>
                </a:solidFill>
              </a:rPr>
              <a:t>Discuss</a:t>
            </a:r>
            <a:r>
              <a:rPr lang="en-US" dirty="0" smtClean="0"/>
              <a:t> how quality of performance can contribute to the success and/or failure of each business function.</a:t>
            </a:r>
          </a:p>
          <a:p>
            <a:r>
              <a:rPr lang="en-US" dirty="0" smtClean="0">
                <a:solidFill>
                  <a:srgbClr val="FF0000"/>
                </a:solidFill>
              </a:rPr>
              <a:t>Outline </a:t>
            </a:r>
            <a:r>
              <a:rPr lang="en-US" dirty="0" smtClean="0"/>
              <a:t>quality indicators for each business function.</a:t>
            </a:r>
          </a:p>
          <a:p>
            <a:endParaRPr lang="en-US" dirty="0" smtClean="0"/>
          </a:p>
          <a:p>
            <a:endParaRPr lang="en-ZA" dirty="0"/>
          </a:p>
        </p:txBody>
      </p:sp>
      <p:sp>
        <p:nvSpPr>
          <p:cNvPr id="5" name="Text Placeholder 4"/>
          <p:cNvSpPr>
            <a:spLocks noGrp="1"/>
          </p:cNvSpPr>
          <p:nvPr>
            <p:ph type="body" sz="quarter" idx="3"/>
          </p:nvPr>
        </p:nvSpPr>
        <p:spPr>
          <a:xfrm>
            <a:off x="6172200" y="820182"/>
            <a:ext cx="5183188" cy="336777"/>
          </a:xfrm>
        </p:spPr>
        <p:txBody>
          <a:bodyPr>
            <a:normAutofit fontScale="92500" lnSpcReduction="20000"/>
          </a:bodyPr>
          <a:lstStyle/>
          <a:p>
            <a:r>
              <a:rPr lang="en-US" dirty="0" smtClean="0"/>
              <a:t>TOTAL QUALITY MANAGEMENT (TQM)</a:t>
            </a:r>
            <a:endParaRPr lang="en-ZA" dirty="0"/>
          </a:p>
        </p:txBody>
      </p:sp>
      <p:sp>
        <p:nvSpPr>
          <p:cNvPr id="6" name="Content Placeholder 5"/>
          <p:cNvSpPr>
            <a:spLocks noGrp="1"/>
          </p:cNvSpPr>
          <p:nvPr>
            <p:ph sz="quarter" idx="4"/>
          </p:nvPr>
        </p:nvSpPr>
        <p:spPr>
          <a:xfrm>
            <a:off x="5917721" y="1156959"/>
            <a:ext cx="5869467" cy="5032704"/>
          </a:xfrm>
        </p:spPr>
        <p:txBody>
          <a:bodyPr>
            <a:noAutofit/>
          </a:bodyPr>
          <a:lstStyle/>
          <a:p>
            <a:r>
              <a:rPr lang="en-US" sz="1800" b="1" dirty="0" smtClean="0">
                <a:solidFill>
                  <a:srgbClr val="FF0000"/>
                </a:solidFill>
              </a:rPr>
              <a:t>Elaborate </a:t>
            </a:r>
            <a:r>
              <a:rPr lang="en-US" sz="1800" b="1" dirty="0" smtClean="0"/>
              <a:t>on meaning of TQM</a:t>
            </a:r>
          </a:p>
          <a:p>
            <a:r>
              <a:rPr lang="en-US" sz="1800" b="1" dirty="0" smtClean="0">
                <a:solidFill>
                  <a:srgbClr val="FF0000"/>
                </a:solidFill>
              </a:rPr>
              <a:t>Identify </a:t>
            </a:r>
            <a:r>
              <a:rPr lang="en-US" sz="1800" b="1" dirty="0" smtClean="0"/>
              <a:t>TQM elements from given scenarios: </a:t>
            </a:r>
          </a:p>
          <a:p>
            <a:r>
              <a:rPr lang="en-US" sz="1800" b="1" dirty="0" smtClean="0"/>
              <a:t>Continuous skills development/education and training</a:t>
            </a:r>
          </a:p>
          <a:p>
            <a:r>
              <a:rPr lang="en-US" sz="1800" b="1" dirty="0" smtClean="0"/>
              <a:t>Total client/customer satisfaction</a:t>
            </a:r>
          </a:p>
          <a:p>
            <a:r>
              <a:rPr lang="en-US" sz="1800" b="1" dirty="0" smtClean="0"/>
              <a:t>Continuous improvement to processes and systems</a:t>
            </a:r>
          </a:p>
          <a:p>
            <a:r>
              <a:rPr lang="en-US" sz="1800" b="1" dirty="0" smtClean="0"/>
              <a:t>Adequate financing and capacity</a:t>
            </a:r>
          </a:p>
          <a:p>
            <a:r>
              <a:rPr lang="en-US" sz="1800" b="1" dirty="0" smtClean="0"/>
              <a:t>Monitoring and evaluation of quality processes.</a:t>
            </a:r>
          </a:p>
          <a:p>
            <a:r>
              <a:rPr lang="en-US" sz="1800" b="1" dirty="0" smtClean="0">
                <a:solidFill>
                  <a:srgbClr val="FF0000"/>
                </a:solidFill>
              </a:rPr>
              <a:t>Explain</a:t>
            </a:r>
            <a:r>
              <a:rPr lang="en-US" sz="1800" b="1" dirty="0" smtClean="0"/>
              <a:t> Impact of the above stated TQM elements on large businesses</a:t>
            </a:r>
          </a:p>
          <a:p>
            <a:r>
              <a:rPr lang="en-US" sz="1800" b="1" dirty="0" smtClean="0">
                <a:solidFill>
                  <a:srgbClr val="FF0000"/>
                </a:solidFill>
              </a:rPr>
              <a:t>Explain</a:t>
            </a:r>
            <a:r>
              <a:rPr lang="en-US" sz="1800" b="1" dirty="0" smtClean="0"/>
              <a:t> how businesses can apply  PDCA</a:t>
            </a:r>
          </a:p>
          <a:p>
            <a:r>
              <a:rPr lang="en-US" sz="1800" b="1" dirty="0" smtClean="0">
                <a:solidFill>
                  <a:srgbClr val="FF0000"/>
                </a:solidFill>
              </a:rPr>
              <a:t>Explain </a:t>
            </a:r>
            <a:r>
              <a:rPr lang="en-US" sz="1800" b="1" dirty="0" smtClean="0"/>
              <a:t>the importance of quality circles</a:t>
            </a:r>
          </a:p>
          <a:p>
            <a:r>
              <a:rPr lang="en-US" sz="1800" b="1" dirty="0" smtClean="0">
                <a:solidFill>
                  <a:srgbClr val="FF0000"/>
                </a:solidFill>
              </a:rPr>
              <a:t>Discuss</a:t>
            </a:r>
            <a:r>
              <a:rPr lang="en-US" sz="1800" b="1" dirty="0" smtClean="0"/>
              <a:t> impact if TQM is poorly implemented by businesses</a:t>
            </a:r>
          </a:p>
          <a:p>
            <a:r>
              <a:rPr lang="en-US" sz="1800" b="1" dirty="0" smtClean="0"/>
              <a:t>Ways in which TQM can reduce cost of quality</a:t>
            </a:r>
          </a:p>
        </p:txBody>
      </p:sp>
      <p:cxnSp>
        <p:nvCxnSpPr>
          <p:cNvPr id="8" name="Straight Connector 7"/>
          <p:cNvCxnSpPr/>
          <p:nvPr/>
        </p:nvCxnSpPr>
        <p:spPr>
          <a:xfrm>
            <a:off x="5997575" y="1838037"/>
            <a:ext cx="5268523"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090660" y="1838037"/>
            <a:ext cx="0" cy="4718038"/>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090660" y="6504317"/>
            <a:ext cx="5175438" cy="25879"/>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1266098" y="1838036"/>
            <a:ext cx="0" cy="4718039"/>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64234" y="2062708"/>
            <a:ext cx="5253487"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917721" y="1838036"/>
            <a:ext cx="0" cy="469216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55782" y="1838036"/>
            <a:ext cx="8452" cy="4718039"/>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64234" y="6504317"/>
            <a:ext cx="5158596" cy="51758"/>
          </a:xfrm>
          <a:prstGeom prst="line">
            <a:avLst/>
          </a:prstGeom>
          <a:ln>
            <a:noFill/>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822830" y="41564"/>
            <a:ext cx="45719" cy="369332"/>
          </a:xfrm>
          <a:prstGeom prst="rect">
            <a:avLst/>
          </a:prstGeom>
          <a:noFill/>
        </p:spPr>
        <p:txBody>
          <a:bodyPr wrap="square" rtlCol="0">
            <a:spAutoFit/>
          </a:bodyPr>
          <a:lstStyle/>
          <a:p>
            <a:endParaRPr lang="en-ZA" dirty="0"/>
          </a:p>
        </p:txBody>
      </p:sp>
    </p:spTree>
    <p:extLst>
      <p:ext uri="{BB962C8B-B14F-4D97-AF65-F5344CB8AC3E}">
        <p14:creationId xmlns:p14="http://schemas.microsoft.com/office/powerpoint/2010/main" val="4286146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4054416" y="2122098"/>
            <a:ext cx="3269410" cy="162176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t>QUALITY</a:t>
            </a:r>
            <a:endParaRPr lang="en-ZA" b="1" dirty="0"/>
          </a:p>
        </p:txBody>
      </p:sp>
      <p:sp>
        <p:nvSpPr>
          <p:cNvPr id="4" name="Right Arrow Callout 3"/>
          <p:cNvSpPr/>
          <p:nvPr/>
        </p:nvSpPr>
        <p:spPr>
          <a:xfrm>
            <a:off x="577971" y="2009955"/>
            <a:ext cx="3209026" cy="1319841"/>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Quality control</a:t>
            </a:r>
            <a:endParaRPr lang="en-ZA" dirty="0"/>
          </a:p>
        </p:txBody>
      </p:sp>
      <p:sp>
        <p:nvSpPr>
          <p:cNvPr id="5" name="Left Arrow Callout 4"/>
          <p:cNvSpPr/>
          <p:nvPr/>
        </p:nvSpPr>
        <p:spPr>
          <a:xfrm>
            <a:off x="8039818" y="2009955"/>
            <a:ext cx="3441939" cy="1319841"/>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Quality performance</a:t>
            </a:r>
            <a:endParaRPr lang="en-ZA" dirty="0"/>
          </a:p>
        </p:txBody>
      </p:sp>
      <p:sp>
        <p:nvSpPr>
          <p:cNvPr id="6" name="Down Arrow Callout 5"/>
          <p:cNvSpPr/>
          <p:nvPr/>
        </p:nvSpPr>
        <p:spPr>
          <a:xfrm>
            <a:off x="4054416" y="345057"/>
            <a:ext cx="3269410" cy="1664898"/>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Quality assurance</a:t>
            </a:r>
            <a:endParaRPr lang="en-ZA" dirty="0"/>
          </a:p>
        </p:txBody>
      </p:sp>
      <p:sp>
        <p:nvSpPr>
          <p:cNvPr id="7" name="Up Arrow Callout 6"/>
          <p:cNvSpPr/>
          <p:nvPr/>
        </p:nvSpPr>
        <p:spPr>
          <a:xfrm>
            <a:off x="2035835" y="4132053"/>
            <a:ext cx="2967486" cy="2122097"/>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Quality management systems</a:t>
            </a:r>
          </a:p>
          <a:p>
            <a:pPr algn="ctr"/>
            <a:r>
              <a:rPr lang="en-US" b="1" dirty="0" smtClean="0">
                <a:solidFill>
                  <a:schemeClr val="tx1">
                    <a:lumMod val="95000"/>
                    <a:lumOff val="5000"/>
                  </a:schemeClr>
                </a:solidFill>
              </a:rPr>
              <a:t>(advantages)</a:t>
            </a:r>
            <a:endParaRPr lang="en-ZA" b="1" dirty="0">
              <a:solidFill>
                <a:schemeClr val="tx1">
                  <a:lumMod val="95000"/>
                  <a:lumOff val="5000"/>
                </a:schemeClr>
              </a:solidFill>
            </a:endParaRPr>
          </a:p>
        </p:txBody>
      </p:sp>
      <p:sp>
        <p:nvSpPr>
          <p:cNvPr id="8" name="Up Arrow Callout 7"/>
          <p:cNvSpPr/>
          <p:nvPr/>
        </p:nvSpPr>
        <p:spPr>
          <a:xfrm>
            <a:off x="6357668" y="4201064"/>
            <a:ext cx="2958860" cy="2113472"/>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Quality management </a:t>
            </a:r>
            <a:endParaRPr lang="en-ZA" dirty="0"/>
          </a:p>
        </p:txBody>
      </p:sp>
      <p:sp>
        <p:nvSpPr>
          <p:cNvPr id="15" name="Bent-Up Arrow 14"/>
          <p:cNvSpPr/>
          <p:nvPr/>
        </p:nvSpPr>
        <p:spPr>
          <a:xfrm>
            <a:off x="9316528" y="3329795"/>
            <a:ext cx="2165229" cy="2191109"/>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lumMod val="95000"/>
                    <a:lumOff val="5000"/>
                  </a:schemeClr>
                </a:solidFill>
              </a:rPr>
              <a:t>(distinguish</a:t>
            </a:r>
            <a:r>
              <a:rPr lang="en-US" dirty="0" smtClean="0"/>
              <a:t>)</a:t>
            </a:r>
            <a:endParaRPr lang="en-ZA" dirty="0"/>
          </a:p>
        </p:txBody>
      </p:sp>
      <p:sp>
        <p:nvSpPr>
          <p:cNvPr id="17" name="Bent Arrow 16"/>
          <p:cNvSpPr/>
          <p:nvPr/>
        </p:nvSpPr>
        <p:spPr>
          <a:xfrm>
            <a:off x="1535502" y="345057"/>
            <a:ext cx="2518914" cy="1664897"/>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1"/>
          <a:lstStyle/>
          <a:p>
            <a:pPr algn="ctr"/>
            <a:endParaRPr lang="en-US" b="1" dirty="0" smtClean="0">
              <a:solidFill>
                <a:schemeClr val="tx1"/>
              </a:solidFill>
            </a:endParaRPr>
          </a:p>
          <a:p>
            <a:pPr algn="ctr"/>
            <a:r>
              <a:rPr lang="en-US" b="1" dirty="0" smtClean="0">
                <a:solidFill>
                  <a:schemeClr val="tx1"/>
                </a:solidFill>
              </a:rPr>
              <a:t>(distinguish)</a:t>
            </a:r>
            <a:endParaRPr lang="en-ZA" b="1" dirty="0">
              <a:solidFill>
                <a:schemeClr val="tx1"/>
              </a:solidFill>
            </a:endParaRPr>
          </a:p>
        </p:txBody>
      </p:sp>
    </p:spTree>
    <p:extLst>
      <p:ext uri="{BB962C8B-B14F-4D97-AF65-F5344CB8AC3E}">
        <p14:creationId xmlns:p14="http://schemas.microsoft.com/office/powerpoint/2010/main" val="42164744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3165893" y="2251494"/>
            <a:ext cx="6264546" cy="16476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How quality of performance can contribute to the success and/or failure of each business function</a:t>
            </a:r>
            <a:endParaRPr lang="en-ZA" dirty="0"/>
          </a:p>
        </p:txBody>
      </p:sp>
      <p:sp>
        <p:nvSpPr>
          <p:cNvPr id="3" name="Down Arrow Callout 2"/>
          <p:cNvSpPr/>
          <p:nvPr/>
        </p:nvSpPr>
        <p:spPr>
          <a:xfrm>
            <a:off x="2803585" y="517585"/>
            <a:ext cx="1958196" cy="1595887"/>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General Management</a:t>
            </a:r>
          </a:p>
          <a:p>
            <a:pPr algn="ctr"/>
            <a:r>
              <a:rPr lang="en-US" b="1" dirty="0" smtClean="0">
                <a:solidFill>
                  <a:schemeClr val="tx1">
                    <a:lumMod val="95000"/>
                    <a:lumOff val="5000"/>
                  </a:schemeClr>
                </a:solidFill>
              </a:rPr>
              <a:t>(quality indicators)</a:t>
            </a:r>
            <a:endParaRPr lang="en-ZA" b="1" dirty="0">
              <a:solidFill>
                <a:schemeClr val="tx1">
                  <a:lumMod val="95000"/>
                  <a:lumOff val="5000"/>
                </a:schemeClr>
              </a:solidFill>
            </a:endParaRPr>
          </a:p>
        </p:txBody>
      </p:sp>
      <p:sp>
        <p:nvSpPr>
          <p:cNvPr id="4" name="Down Arrow Callout 3"/>
          <p:cNvSpPr/>
          <p:nvPr/>
        </p:nvSpPr>
        <p:spPr>
          <a:xfrm>
            <a:off x="5253487" y="577970"/>
            <a:ext cx="1828800" cy="1535502"/>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Human Resource</a:t>
            </a:r>
          </a:p>
          <a:p>
            <a:pPr algn="ctr"/>
            <a:r>
              <a:rPr lang="en-US" b="1" dirty="0" smtClean="0">
                <a:solidFill>
                  <a:schemeClr val="tx1">
                    <a:lumMod val="95000"/>
                    <a:lumOff val="5000"/>
                  </a:schemeClr>
                </a:solidFill>
              </a:rPr>
              <a:t>(quality indicators)</a:t>
            </a:r>
            <a:endParaRPr lang="en-ZA" b="1" dirty="0">
              <a:solidFill>
                <a:schemeClr val="tx1">
                  <a:lumMod val="95000"/>
                  <a:lumOff val="5000"/>
                </a:schemeClr>
              </a:solidFill>
            </a:endParaRPr>
          </a:p>
        </p:txBody>
      </p:sp>
      <p:sp>
        <p:nvSpPr>
          <p:cNvPr id="5" name="Down Arrow Callout 4"/>
          <p:cNvSpPr/>
          <p:nvPr/>
        </p:nvSpPr>
        <p:spPr>
          <a:xfrm>
            <a:off x="7401463" y="629728"/>
            <a:ext cx="1880559" cy="1483744"/>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Production</a:t>
            </a:r>
          </a:p>
          <a:p>
            <a:pPr algn="ctr"/>
            <a:r>
              <a:rPr lang="en-US" b="1" dirty="0" smtClean="0">
                <a:solidFill>
                  <a:schemeClr val="tx1">
                    <a:lumMod val="95000"/>
                    <a:lumOff val="5000"/>
                  </a:schemeClr>
                </a:solidFill>
              </a:rPr>
              <a:t>(quality indicators)</a:t>
            </a:r>
            <a:endParaRPr lang="en-ZA" b="1" dirty="0">
              <a:solidFill>
                <a:schemeClr val="tx1">
                  <a:lumMod val="95000"/>
                  <a:lumOff val="5000"/>
                </a:schemeClr>
              </a:solidFill>
            </a:endParaRPr>
          </a:p>
        </p:txBody>
      </p:sp>
      <p:sp>
        <p:nvSpPr>
          <p:cNvPr id="6" name="Right Arrow Callout 5"/>
          <p:cNvSpPr/>
          <p:nvPr/>
        </p:nvSpPr>
        <p:spPr>
          <a:xfrm>
            <a:off x="750498" y="2346384"/>
            <a:ext cx="2130725" cy="1552755"/>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Marketing</a:t>
            </a:r>
          </a:p>
          <a:p>
            <a:pPr algn="ctr"/>
            <a:r>
              <a:rPr lang="en-US" b="1" dirty="0" smtClean="0">
                <a:solidFill>
                  <a:schemeClr val="tx1">
                    <a:lumMod val="95000"/>
                    <a:lumOff val="5000"/>
                  </a:schemeClr>
                </a:solidFill>
              </a:rPr>
              <a:t>(quality indicators)</a:t>
            </a:r>
            <a:endParaRPr lang="en-ZA" b="1" dirty="0">
              <a:solidFill>
                <a:schemeClr val="tx1">
                  <a:lumMod val="95000"/>
                  <a:lumOff val="5000"/>
                </a:schemeClr>
              </a:solidFill>
            </a:endParaRPr>
          </a:p>
        </p:txBody>
      </p:sp>
      <p:sp>
        <p:nvSpPr>
          <p:cNvPr id="7" name="Left Arrow Callout 6"/>
          <p:cNvSpPr/>
          <p:nvPr/>
        </p:nvSpPr>
        <p:spPr>
          <a:xfrm>
            <a:off x="9430439" y="2432649"/>
            <a:ext cx="2390660" cy="1708030"/>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Purchasing</a:t>
            </a:r>
          </a:p>
          <a:p>
            <a:pPr algn="ctr"/>
            <a:r>
              <a:rPr lang="en-US" b="1" dirty="0" smtClean="0">
                <a:solidFill>
                  <a:schemeClr val="tx1">
                    <a:lumMod val="95000"/>
                    <a:lumOff val="5000"/>
                  </a:schemeClr>
                </a:solidFill>
              </a:rPr>
              <a:t>(quality indicators)</a:t>
            </a:r>
            <a:endParaRPr lang="en-ZA" b="1" dirty="0">
              <a:solidFill>
                <a:schemeClr val="tx1">
                  <a:lumMod val="95000"/>
                  <a:lumOff val="5000"/>
                </a:schemeClr>
              </a:solidFill>
            </a:endParaRPr>
          </a:p>
        </p:txBody>
      </p:sp>
      <p:sp>
        <p:nvSpPr>
          <p:cNvPr id="8" name="Up Arrow Callout 7"/>
          <p:cNvSpPr/>
          <p:nvPr/>
        </p:nvSpPr>
        <p:spPr>
          <a:xfrm>
            <a:off x="2130725" y="4132051"/>
            <a:ext cx="1897811" cy="1716658"/>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Public Relations</a:t>
            </a:r>
          </a:p>
          <a:p>
            <a:pPr algn="ctr"/>
            <a:r>
              <a:rPr lang="en-US" b="1" dirty="0" smtClean="0">
                <a:solidFill>
                  <a:schemeClr val="tx1">
                    <a:lumMod val="95000"/>
                    <a:lumOff val="5000"/>
                  </a:schemeClr>
                </a:solidFill>
              </a:rPr>
              <a:t>(quality indicators)</a:t>
            </a:r>
            <a:endParaRPr lang="en-ZA" b="1" dirty="0">
              <a:solidFill>
                <a:schemeClr val="tx1">
                  <a:lumMod val="95000"/>
                  <a:lumOff val="5000"/>
                </a:schemeClr>
              </a:solidFill>
            </a:endParaRPr>
          </a:p>
        </p:txBody>
      </p:sp>
      <p:sp>
        <p:nvSpPr>
          <p:cNvPr id="9" name="Up Arrow Callout 8"/>
          <p:cNvSpPr/>
          <p:nvPr/>
        </p:nvSpPr>
        <p:spPr>
          <a:xfrm>
            <a:off x="4761781" y="4132051"/>
            <a:ext cx="2078966" cy="1759791"/>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Administration</a:t>
            </a:r>
          </a:p>
          <a:p>
            <a:pPr algn="ctr"/>
            <a:r>
              <a:rPr lang="en-US" b="1" dirty="0" smtClean="0">
                <a:solidFill>
                  <a:schemeClr val="tx1">
                    <a:lumMod val="95000"/>
                    <a:lumOff val="5000"/>
                  </a:schemeClr>
                </a:solidFill>
              </a:rPr>
              <a:t>(quality indicators)</a:t>
            </a:r>
            <a:endParaRPr lang="en-ZA" b="1" dirty="0">
              <a:solidFill>
                <a:schemeClr val="tx1">
                  <a:lumMod val="95000"/>
                  <a:lumOff val="5000"/>
                </a:schemeClr>
              </a:solidFill>
            </a:endParaRPr>
          </a:p>
        </p:txBody>
      </p:sp>
      <p:sp>
        <p:nvSpPr>
          <p:cNvPr id="10" name="Up Arrow Callout 9"/>
          <p:cNvSpPr/>
          <p:nvPr/>
        </p:nvSpPr>
        <p:spPr>
          <a:xfrm>
            <a:off x="7194431" y="4140679"/>
            <a:ext cx="2087592" cy="1751163"/>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Finance</a:t>
            </a:r>
          </a:p>
          <a:p>
            <a:pPr algn="ctr"/>
            <a:r>
              <a:rPr lang="en-US" b="1" dirty="0" smtClean="0">
                <a:solidFill>
                  <a:schemeClr val="tx1">
                    <a:lumMod val="95000"/>
                    <a:lumOff val="5000"/>
                  </a:schemeClr>
                </a:solidFill>
              </a:rPr>
              <a:t>(quality indicators)</a:t>
            </a:r>
            <a:endParaRPr lang="en-ZA" b="1" dirty="0">
              <a:solidFill>
                <a:schemeClr val="tx1">
                  <a:lumMod val="95000"/>
                  <a:lumOff val="5000"/>
                </a:schemeClr>
              </a:solidFill>
            </a:endParaRPr>
          </a:p>
        </p:txBody>
      </p:sp>
    </p:spTree>
    <p:extLst>
      <p:ext uri="{BB962C8B-B14F-4D97-AF65-F5344CB8AC3E}">
        <p14:creationId xmlns:p14="http://schemas.microsoft.com/office/powerpoint/2010/main" val="34949349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296400721"/>
              </p:ext>
            </p:extLst>
          </p:nvPr>
        </p:nvGraphicFramePr>
        <p:xfrm>
          <a:off x="943275" y="1809550"/>
          <a:ext cx="10587789" cy="4333240"/>
        </p:xfrm>
        <a:graphic>
          <a:graphicData uri="http://schemas.openxmlformats.org/drawingml/2006/table">
            <a:tbl>
              <a:tblPr bandRow="1">
                <a:tableStyleId>{5C22544A-7EE6-4342-B048-85BDC9FD1C3A}</a:tableStyleId>
              </a:tblPr>
              <a:tblGrid>
                <a:gridCol w="5129336">
                  <a:extLst>
                    <a:ext uri="{9D8B030D-6E8A-4147-A177-3AD203B41FA5}">
                      <a16:colId xmlns:a16="http://schemas.microsoft.com/office/drawing/2014/main" xmlns="" val="1743883788"/>
                    </a:ext>
                  </a:extLst>
                </a:gridCol>
                <a:gridCol w="5458453">
                  <a:extLst>
                    <a:ext uri="{9D8B030D-6E8A-4147-A177-3AD203B41FA5}">
                      <a16:colId xmlns:a16="http://schemas.microsoft.com/office/drawing/2014/main" xmlns="" val="2488353051"/>
                    </a:ext>
                  </a:extLst>
                </a:gridCol>
              </a:tblGrid>
              <a:tr h="376729">
                <a:tc>
                  <a:txBody>
                    <a:bodyPr/>
                    <a:lstStyle/>
                    <a:p>
                      <a:pPr algn="ctr">
                        <a:lnSpc>
                          <a:spcPct val="115000"/>
                        </a:lnSpc>
                        <a:spcAft>
                          <a:spcPts val="1000"/>
                        </a:spcAft>
                      </a:pPr>
                      <a:r>
                        <a:rPr lang="en-ZA" sz="2400">
                          <a:effectLst/>
                        </a:rPr>
                        <a:t>QUALITY CONTROL</a:t>
                      </a:r>
                      <a:endParaRPr lang="en-ZA" sz="240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ZA" sz="2400">
                          <a:effectLst/>
                        </a:rPr>
                        <a:t>QUALITY ASSURANCE</a:t>
                      </a:r>
                      <a:endParaRPr lang="en-ZA" sz="2400">
                        <a:solidFill>
                          <a:srgbClr val="0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xmlns="" val="2986991517"/>
                  </a:ext>
                </a:extLst>
              </a:tr>
              <a:tr h="3685884">
                <a:tc>
                  <a:txBody>
                    <a:bodyPr/>
                    <a:lstStyle/>
                    <a:p>
                      <a:pPr marL="342900" lvl="0" indent="-342900">
                        <a:lnSpc>
                          <a:spcPct val="115000"/>
                        </a:lnSpc>
                        <a:buFont typeface="Arial" panose="020B0604020202020204" pitchFamily="34" charset="0"/>
                        <a:buChar char="●"/>
                      </a:pPr>
                      <a:r>
                        <a:rPr lang="en-ZA" sz="2400" dirty="0">
                          <a:effectLst/>
                        </a:rPr>
                        <a:t>Inspection of the final product to ensure that it meets the required standards.</a:t>
                      </a:r>
                    </a:p>
                    <a:p>
                      <a:pPr marL="342900" lvl="0" indent="-342900">
                        <a:lnSpc>
                          <a:spcPct val="115000"/>
                        </a:lnSpc>
                        <a:buFont typeface="Arial" panose="020B0604020202020204" pitchFamily="34" charset="0"/>
                        <a:buChar char="●"/>
                      </a:pPr>
                      <a:r>
                        <a:rPr lang="en-ZA" sz="2400" dirty="0">
                          <a:effectLst/>
                        </a:rPr>
                        <a:t>Includes setting targets/measuring performance and taking corrective </a:t>
                      </a:r>
                      <a:r>
                        <a:rPr lang="en-ZA" sz="2400" dirty="0" smtClean="0">
                          <a:effectLst/>
                        </a:rPr>
                        <a:t>measures.</a:t>
                      </a:r>
                    </a:p>
                    <a:p>
                      <a:pPr marL="0" lvl="0" indent="0">
                        <a:lnSpc>
                          <a:spcPct val="115000"/>
                        </a:lnSpc>
                        <a:buFont typeface="Arial" panose="020B0604020202020204" pitchFamily="34" charset="0"/>
                        <a:buNone/>
                      </a:pPr>
                      <a:endParaRPr lang="en-ZA" sz="2400" dirty="0">
                        <a:effectLst/>
                      </a:endParaRPr>
                    </a:p>
                  </a:txBody>
                  <a:tcPr marL="68580" marR="68580" marT="0" marB="0"/>
                </a:tc>
                <a:tc>
                  <a:txBody>
                    <a:bodyPr/>
                    <a:lstStyle/>
                    <a:p>
                      <a:pPr marL="342900" lvl="0" indent="-342900">
                        <a:lnSpc>
                          <a:spcPct val="115000"/>
                        </a:lnSpc>
                        <a:spcAft>
                          <a:spcPts val="1000"/>
                        </a:spcAft>
                        <a:buFont typeface="Arial" panose="020B0604020202020204" pitchFamily="34" charset="0"/>
                        <a:buChar char="●"/>
                      </a:pPr>
                      <a:r>
                        <a:rPr lang="en-ZA" sz="2400" dirty="0">
                          <a:effectLst/>
                        </a:rPr>
                        <a:t>Carried out during and after the production process to ensure that required standards have been met at every stage of the process.</a:t>
                      </a:r>
                    </a:p>
                    <a:p>
                      <a:pPr marL="342900" lvl="0" indent="-342900">
                        <a:lnSpc>
                          <a:spcPct val="115000"/>
                        </a:lnSpc>
                        <a:buFont typeface="Arial" panose="020B0604020202020204" pitchFamily="34" charset="0"/>
                        <a:buChar char="●"/>
                      </a:pPr>
                      <a:r>
                        <a:rPr lang="en-ZA" sz="2400" dirty="0">
                          <a:effectLst/>
                        </a:rPr>
                        <a:t>Ensures that every process is aimed at getting the product right the first time and prevents mistakes from happening again. </a:t>
                      </a:r>
                    </a:p>
                    <a:p>
                      <a:pPr marL="0" lvl="0" indent="0">
                        <a:lnSpc>
                          <a:spcPct val="115000"/>
                        </a:lnSpc>
                        <a:buFont typeface="Arial" panose="020B0604020202020204" pitchFamily="34" charset="0"/>
                        <a:buNone/>
                      </a:pPr>
                      <a:endParaRPr lang="en-ZA" sz="24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70149239"/>
                  </a:ext>
                </a:extLst>
              </a:tr>
            </a:tbl>
          </a:graphicData>
        </a:graphic>
      </p:graphicFrame>
      <p:pic>
        <p:nvPicPr>
          <p:cNvPr id="3" name="Picture 2"/>
          <p:cNvPicPr>
            <a:picLocks noChangeAspect="1"/>
          </p:cNvPicPr>
          <p:nvPr/>
        </p:nvPicPr>
        <p:blipFill>
          <a:blip r:embed="rId2"/>
          <a:stretch>
            <a:fillRect/>
          </a:stretch>
        </p:blipFill>
        <p:spPr>
          <a:xfrm>
            <a:off x="596766" y="375386"/>
            <a:ext cx="10347158" cy="1434164"/>
          </a:xfrm>
          <a:prstGeom prst="rect">
            <a:avLst/>
          </a:prstGeom>
        </p:spPr>
      </p:pic>
    </p:spTree>
    <p:extLst>
      <p:ext uri="{BB962C8B-B14F-4D97-AF65-F5344CB8AC3E}">
        <p14:creationId xmlns:p14="http://schemas.microsoft.com/office/powerpoint/2010/main" val="30157609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90303939"/>
              </p:ext>
            </p:extLst>
          </p:nvPr>
        </p:nvGraphicFramePr>
        <p:xfrm>
          <a:off x="866275" y="420130"/>
          <a:ext cx="10279780" cy="6067097"/>
        </p:xfrm>
        <a:graphic>
          <a:graphicData uri="http://schemas.openxmlformats.org/drawingml/2006/table">
            <a:tbl>
              <a:tblPr bandRow="1">
                <a:tableStyleId>{5C22544A-7EE6-4342-B048-85BDC9FD1C3A}</a:tableStyleId>
              </a:tblPr>
              <a:tblGrid>
                <a:gridCol w="4792020">
                  <a:extLst>
                    <a:ext uri="{9D8B030D-6E8A-4147-A177-3AD203B41FA5}">
                      <a16:colId xmlns:a16="http://schemas.microsoft.com/office/drawing/2014/main" xmlns="" val="1963647705"/>
                    </a:ext>
                  </a:extLst>
                </a:gridCol>
                <a:gridCol w="5487760">
                  <a:extLst>
                    <a:ext uri="{9D8B030D-6E8A-4147-A177-3AD203B41FA5}">
                      <a16:colId xmlns:a16="http://schemas.microsoft.com/office/drawing/2014/main" xmlns="" val="2261956427"/>
                    </a:ext>
                  </a:extLst>
                </a:gridCol>
              </a:tblGrid>
              <a:tr h="434916">
                <a:tc>
                  <a:txBody>
                    <a:bodyPr/>
                    <a:lstStyle/>
                    <a:p>
                      <a:pPr algn="ctr">
                        <a:lnSpc>
                          <a:spcPct val="115000"/>
                        </a:lnSpc>
                        <a:spcAft>
                          <a:spcPts val="1000"/>
                        </a:spcAft>
                      </a:pPr>
                      <a:r>
                        <a:rPr lang="en-ZA" sz="2800" b="1" dirty="0">
                          <a:effectLst/>
                        </a:rPr>
                        <a:t>QUALITY MANAGEMENT</a:t>
                      </a:r>
                      <a:endParaRPr lang="en-ZA" sz="2800" b="1" dirty="0">
                        <a:solidFill>
                          <a:srgbClr val="000000"/>
                        </a:solidFill>
                        <a:effectLst/>
                        <a:latin typeface="Calibri" panose="020F0502020204030204" pitchFamily="34" charset="0"/>
                        <a:ea typeface="Calibri" panose="020F0502020204030204" pitchFamily="34" charset="0"/>
                      </a:endParaRPr>
                    </a:p>
                  </a:txBody>
                  <a:tcPr marL="68580" marR="68580" marT="0" marB="0"/>
                </a:tc>
                <a:tc>
                  <a:txBody>
                    <a:bodyPr/>
                    <a:lstStyle/>
                    <a:p>
                      <a:pPr algn="ctr">
                        <a:lnSpc>
                          <a:spcPct val="115000"/>
                        </a:lnSpc>
                        <a:spcAft>
                          <a:spcPts val="1000"/>
                        </a:spcAft>
                      </a:pPr>
                      <a:r>
                        <a:rPr lang="en-ZA" sz="2800" b="1" dirty="0">
                          <a:effectLst/>
                        </a:rPr>
                        <a:t>QUALITY PERFORMANCE</a:t>
                      </a:r>
                      <a:endParaRPr lang="en-ZA" sz="2800" b="1" dirty="0">
                        <a:solidFill>
                          <a:srgbClr val="000000"/>
                        </a:solidFill>
                        <a:effectLst/>
                        <a:latin typeface="Calibri" panose="020F0502020204030204" pitchFamily="34" charset="0"/>
                        <a:ea typeface="Calibri" panose="020F0502020204030204" pitchFamily="34" charset="0"/>
                      </a:endParaRPr>
                    </a:p>
                  </a:txBody>
                  <a:tcPr marL="68580" marR="68580" marT="0" marB="0"/>
                </a:tc>
                <a:extLst>
                  <a:ext uri="{0D108BD9-81ED-4DB2-BD59-A6C34878D82A}">
                    <a16:rowId xmlns:a16="http://schemas.microsoft.com/office/drawing/2014/main" xmlns="" val="3893996912"/>
                  </a:ext>
                </a:extLst>
              </a:tr>
              <a:tr h="1355073">
                <a:tc>
                  <a:txBody>
                    <a:bodyPr/>
                    <a:lstStyle/>
                    <a:p>
                      <a:pPr marL="342900" lvl="0" indent="-342900">
                        <a:lnSpc>
                          <a:spcPct val="115000"/>
                        </a:lnSpc>
                        <a:spcAft>
                          <a:spcPts val="0"/>
                        </a:spcAft>
                        <a:buFont typeface="Arial" panose="020B0604020202020204" pitchFamily="34" charset="0"/>
                        <a:buChar char="●"/>
                      </a:pPr>
                      <a:r>
                        <a:rPr lang="en-ZA" sz="2800" dirty="0">
                          <a:effectLst/>
                        </a:rPr>
                        <a:t>Techniques/tools used to design/ improve the quality of a product</a:t>
                      </a:r>
                      <a:endParaRPr lang="en-ZA" sz="28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342900" lvl="0" indent="-342900">
                        <a:lnSpc>
                          <a:spcPct val="115000"/>
                        </a:lnSpc>
                        <a:spcAft>
                          <a:spcPts val="0"/>
                        </a:spcAft>
                        <a:buFont typeface="Arial" panose="020B0604020202020204" pitchFamily="34" charset="0"/>
                        <a:buChar char="●"/>
                      </a:pPr>
                      <a:r>
                        <a:rPr lang="en-ZA" sz="2800">
                          <a:effectLst/>
                        </a:rPr>
                        <a:t>Total performance of each department measured against the specified standards</a:t>
                      </a:r>
                      <a:endParaRPr lang="en-ZA" sz="28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52805204"/>
                  </a:ext>
                </a:extLst>
              </a:tr>
              <a:tr h="1819753">
                <a:tc>
                  <a:txBody>
                    <a:bodyPr/>
                    <a:lstStyle/>
                    <a:p>
                      <a:pPr marL="342900" lvl="0" indent="-342900">
                        <a:lnSpc>
                          <a:spcPct val="115000"/>
                        </a:lnSpc>
                        <a:spcAft>
                          <a:spcPts val="0"/>
                        </a:spcAft>
                        <a:buFont typeface="Arial" panose="020B0604020202020204" pitchFamily="34" charset="0"/>
                        <a:buChar char="●"/>
                      </a:pPr>
                      <a:r>
                        <a:rPr lang="en-ZA" sz="2800">
                          <a:effectLst/>
                        </a:rPr>
                        <a:t>Can be used for accountability within each of the business functions</a:t>
                      </a:r>
                      <a:endParaRPr lang="en-ZA" sz="280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342900" lvl="0" indent="-342900">
                        <a:lnSpc>
                          <a:spcPct val="115000"/>
                        </a:lnSpc>
                        <a:spcAft>
                          <a:spcPts val="0"/>
                        </a:spcAft>
                        <a:buFont typeface="Arial" panose="020B0604020202020204" pitchFamily="34" charset="0"/>
                        <a:buChar char="●"/>
                      </a:pPr>
                      <a:r>
                        <a:rPr lang="en-ZA" sz="2800" dirty="0">
                          <a:effectLst/>
                        </a:rPr>
                        <a:t>Can be obtained if all departments work together towards the same quality </a:t>
                      </a:r>
                      <a:r>
                        <a:rPr lang="en-ZA" sz="2800" dirty="0" smtClean="0">
                          <a:effectLst/>
                        </a:rPr>
                        <a:t>standards</a:t>
                      </a:r>
                      <a:endParaRPr lang="en-ZA" sz="28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96095602"/>
                  </a:ext>
                </a:extLst>
              </a:tr>
              <a:tr h="2284432">
                <a:tc>
                  <a:txBody>
                    <a:bodyPr/>
                    <a:lstStyle/>
                    <a:p>
                      <a:pPr marL="342900" lvl="0" indent="-342900">
                        <a:lnSpc>
                          <a:spcPct val="115000"/>
                        </a:lnSpc>
                        <a:spcAft>
                          <a:spcPts val="0"/>
                        </a:spcAft>
                        <a:buFont typeface="Arial" panose="020B0604020202020204" pitchFamily="34" charset="0"/>
                        <a:buChar char="●"/>
                      </a:pPr>
                      <a:r>
                        <a:rPr lang="en-ZA" sz="2800" dirty="0" smtClean="0">
                          <a:effectLst/>
                        </a:rPr>
                        <a:t>Focuses </a:t>
                      </a:r>
                      <a:r>
                        <a:rPr lang="en-ZA" sz="2800" dirty="0">
                          <a:effectLst/>
                        </a:rPr>
                        <a:t>on the means to achieve consistency</a:t>
                      </a:r>
                      <a:endParaRPr lang="en-ZA" sz="28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tc>
                  <a:txBody>
                    <a:bodyPr/>
                    <a:lstStyle/>
                    <a:p>
                      <a:pPr marL="342900" lvl="0" indent="-342900">
                        <a:lnSpc>
                          <a:spcPct val="115000"/>
                        </a:lnSpc>
                        <a:spcAft>
                          <a:spcPts val="0"/>
                        </a:spcAft>
                        <a:buFont typeface="Arial" panose="020B0604020202020204" pitchFamily="34" charset="0"/>
                        <a:buChar char="●"/>
                      </a:pPr>
                      <a:r>
                        <a:rPr lang="en-ZA" sz="2800" dirty="0">
                          <a:effectLst/>
                        </a:rPr>
                        <a:t>Quality is measured through physical </a:t>
                      </a:r>
                      <a:r>
                        <a:rPr lang="en-ZA" sz="2800" dirty="0" smtClean="0">
                          <a:effectLst/>
                        </a:rPr>
                        <a:t>product</a:t>
                      </a:r>
                      <a:endParaRPr lang="en-ZA" sz="28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a:txBody>
                  <a:tcPr marL="68580" marR="68580" marT="0" marB="0"/>
                </a:tc>
                <a:extLst>
                  <a:ext uri="{0D108BD9-81ED-4DB2-BD59-A6C34878D82A}">
                    <a16:rowId xmlns:a16="http://schemas.microsoft.com/office/drawing/2014/main" xmlns="" val="3576431413"/>
                  </a:ext>
                </a:extLst>
              </a:tr>
            </a:tbl>
          </a:graphicData>
        </a:graphic>
      </p:graphicFrame>
    </p:spTree>
    <p:extLst>
      <p:ext uri="{BB962C8B-B14F-4D97-AF65-F5344CB8AC3E}">
        <p14:creationId xmlns:p14="http://schemas.microsoft.com/office/powerpoint/2010/main" val="17482279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751</TotalTime>
  <Words>2144</Words>
  <Application>Microsoft Office PowerPoint</Application>
  <PresentationFormat>Widescreen</PresentationFormat>
  <Paragraphs>327</Paragraphs>
  <Slides>34</Slides>
  <Notes>5</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34</vt:i4>
      </vt:variant>
    </vt:vector>
  </HeadingPairs>
  <TitlesOfParts>
    <vt:vector size="40" baseType="lpstr">
      <vt:lpstr>Arial Unicode MS</vt:lpstr>
      <vt:lpstr>Arial</vt:lpstr>
      <vt:lpstr>Calibri</vt:lpstr>
      <vt:lpstr>Calibri Light</vt:lpstr>
      <vt:lpstr>Office Theme</vt:lpstr>
      <vt:lpstr>Default Design</vt:lpstr>
      <vt:lpstr>Building Blocks for Growth</vt:lpstr>
      <vt:lpstr>CONTENT LAYOUT FOR PAPER ONE</vt:lpstr>
      <vt:lpstr>CONTENT LAYOUT FOR PAPER TWO</vt:lpstr>
      <vt:lpstr>QUALITY OF PERFORMANCE </vt:lpstr>
      <vt:lpstr>QUALITY OF PERFORMANCE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TOTAL QUALITY MANAGEMENT (TQM) </vt:lpstr>
      <vt:lpstr>IMPACT OF CONTINUOUS IMPROVEMENT TO PROCESSES AND SYSTEMS ON LARGE BUSINESSES</vt:lpstr>
      <vt:lpstr>Impact of continuous skills development/Education and training on large businesses </vt:lpstr>
      <vt:lpstr>Impact of total client/customer satisfaction on large businesses</vt:lpstr>
      <vt:lpstr>Impact of adequate financing and capacity on large businesses</vt:lpstr>
      <vt:lpstr>Impact of monitoring and evaluating quality processes on large businesses   </vt:lpstr>
      <vt:lpstr>PowerPoint Presentation</vt:lpstr>
      <vt:lpstr>Role/Importance of quality circles as part of continuous improvement to processes and systems</vt:lpstr>
      <vt:lpstr>Impact of TQM if poorly implemented by businesses</vt:lpstr>
      <vt:lpstr>Ways in which TQM can reduce the cost of quality </vt:lpstr>
      <vt:lpstr>PowerPoint Presentation</vt:lpstr>
      <vt:lpstr>PowerPoint Presentation</vt:lpstr>
      <vt:lpstr>PowerPoint Presentation</vt:lpstr>
      <vt:lpstr>“Doing the best at this moment puts you in the best place for the next moment” -Oprah Winfrey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V.Westphal</cp:lastModifiedBy>
  <cp:revision>60</cp:revision>
  <cp:lastPrinted>2020-03-25T19:50:31Z</cp:lastPrinted>
  <dcterms:created xsi:type="dcterms:W3CDTF">2020-03-24T09:47:25Z</dcterms:created>
  <dcterms:modified xsi:type="dcterms:W3CDTF">2020-04-30T09:50:20Z</dcterms:modified>
</cp:coreProperties>
</file>