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0" r:id="rId4"/>
    <p:sldId id="265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8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FB2FAE-22FD-41A5-BCD6-6F6FFA4C5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6CE6122-EF03-4338-A620-C0D4D13452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83237D-86C0-4208-A5D4-167091459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56B1A6-7577-4424-8B38-11EA8E33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59EA6D-00B3-40E9-A9A6-2EF254664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9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470AA8-DC23-48AF-9285-37BACD8B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F9AB028-3380-47EA-9906-13803461C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D0B913-7E87-4CDB-8BD6-E500B74B9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760CD4-3328-415D-8155-1C438FBB2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973145-2B23-4306-A6E4-AD7AADBE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8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054C716-6F74-4C7A-9F4E-EDDBB353D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A56EEA4-E9E3-42A1-9D59-27A70FEBDE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B05BAD-08E4-4431-98AA-E8D7E26CC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706611-56B0-4C58-B765-32EB4A34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501D28-82D8-4C1F-AA7F-D37831DB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7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17F1ED-15B2-4357-91D6-76B0ED9DD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E7CFC7-849A-4B0D-9BC5-6415B40C3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BD7DC3-56EF-46D7-A5AE-07CA698E0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3A31E8-EE0F-4C30-A7D6-E9C2C5CCD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3D9CFA-BDC2-40DF-B8D9-64CECAEF6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45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9B7B02-C87F-4AA1-B513-DCF2F103F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8D88369-43E1-4306-A660-625BACC20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82BF91-84F2-44AC-AE3E-3ABAD3238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240A47-9026-43B6-A558-40A02C995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BB006E-14AF-47E7-BC55-F2D6F350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55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971E50-84B4-4258-8939-F69F87B40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B32E97-3E6F-409F-99A8-7CA332D0F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28B3B39-FEC1-43DD-A673-A9E7335F9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7A98AE3-CECE-4562-9537-D74D51B2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D120A2-11D3-4212-90BE-4A4B1B7DE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516401-0CB0-49DE-920D-415F2F0E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84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4F8F35-93F3-4A31-A9E5-5CB265843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E4AD652-0831-4E75-BA70-0C9EB398E9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6D3A70E-B04C-4A47-93F2-AAA120F2A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4894333-5B42-4CC5-BBF0-BC80223C30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B772894-7DA8-42E8-A059-15FACCCCC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5CD79A0-2FA0-41C1-BF02-C5F2B0613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FC42CDD-2283-47B0-AC43-60FDC7AD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D2D11E9-84E8-46A1-8E50-41C82248E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BE3413-1472-4135-8926-E57D3CD23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BBC0CC6-977D-401A-BC4C-8F08F3F8F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D21924-54F6-4852-938D-2FF959BDB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A066847-AABA-4DBB-AD71-F44C91ADB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35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FD5CE03-60E1-40B8-BAD9-28A16ED1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0D9FED1-316A-4092-A9FA-94ACE3370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4A1C48E-7F0D-442D-A7BE-3079DD066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5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2DE27-458C-4DB5-A942-99286DCA0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EE75B4-4B3B-4B05-91B9-0EB70EAA2F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081759-8D71-4B07-B9B0-88A52530B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B1FB662-B7AA-4CB0-B0EB-9ED000C8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38A1E3-29E5-44F1-A98E-00E57C0AF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7CA147-6CE1-44E0-821E-E0DA8FB0D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7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84AC41-BE98-4181-87B9-D42A6699D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6DBEF81-DE3F-42CB-87B4-F3EBAC5412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2CCA037-A912-4BEE-8E5E-AAC6B00E88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A2E136C-6DAE-4778-BFF2-AFEB119B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7ED378E-ADC6-4EF4-BA37-15AAC441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6C1370-4BAE-4C8F-B5EF-FC95D528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1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BC05A67-D916-4441-A246-AA58346AE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36B23B-4C3A-4593-AB7A-C58C4B568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E98B11-DB42-4F26-96A6-672D9D41E0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4034-1D04-45D7-A347-816F77A7859C}" type="datetimeFigureOut">
              <a:rPr lang="en-US" smtClean="0"/>
              <a:t>2020/05/11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E6BB44-DF21-49AB-9A47-0A1998188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D6F3D8-66E9-4991-958D-3EAA02070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FBFA9-B168-4EC3-B946-64D1B56C4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3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95A04-A306-41CD-A393-5ED28B5D9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299" y="-6669"/>
            <a:ext cx="10515600" cy="1124269"/>
          </a:xfrm>
        </p:spPr>
        <p:txBody>
          <a:bodyPr/>
          <a:lstStyle/>
          <a:p>
            <a:r>
              <a:rPr lang="en-US" dirty="0"/>
              <a:t>Grade 12 JOINING GENERIC WEEK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3FEE071-0CD9-49A9-93E7-62CA05886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2800"/>
            <a:ext cx="12192000" cy="5913119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CB943C02-2BCF-4373-AE85-B6BD395A9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7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B5587C-6FEB-429C-8288-784864DFC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3696"/>
            <a:ext cx="12058649" cy="977686"/>
          </a:xfrm>
        </p:spPr>
        <p:txBody>
          <a:bodyPr>
            <a:normAutofit/>
          </a:bodyPr>
          <a:lstStyle/>
          <a:p>
            <a:r>
              <a:rPr lang="en-US" b="1" dirty="0"/>
              <a:t>Joining (Generic)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33D45F-1ACA-490D-A6CA-9541047A0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440" y="1221516"/>
            <a:ext cx="11705760" cy="3359911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In this lesson we will be looking at.. Identify and explain the use of:</a:t>
            </a:r>
          </a:p>
          <a:p>
            <a:pPr algn="l"/>
            <a:r>
              <a:rPr lang="en-US" sz="2800" b="1" dirty="0"/>
              <a:t>•	Bolts and nuts </a:t>
            </a:r>
          </a:p>
          <a:p>
            <a:pPr algn="l"/>
            <a:r>
              <a:rPr lang="en-US" sz="2800" b="1" dirty="0"/>
              <a:t>•	</a:t>
            </a:r>
            <a:r>
              <a:rPr lang="en-US" sz="2800" b="1" dirty="0" err="1"/>
              <a:t>Rawl</a:t>
            </a:r>
            <a:r>
              <a:rPr lang="en-US" sz="2800" b="1" dirty="0"/>
              <a:t> bolts </a:t>
            </a:r>
          </a:p>
          <a:p>
            <a:pPr algn="l"/>
            <a:r>
              <a:rPr lang="en-US" sz="2800" b="1" dirty="0"/>
              <a:t>•	Plastic plugs</a:t>
            </a:r>
          </a:p>
          <a:p>
            <a:pPr algn="l"/>
            <a:r>
              <a:rPr lang="en-US" sz="2800" b="1" dirty="0"/>
              <a:t>•	</a:t>
            </a:r>
            <a:r>
              <a:rPr lang="en-US" sz="2800" b="1" dirty="0" err="1"/>
              <a:t>Rawl</a:t>
            </a:r>
            <a:r>
              <a:rPr lang="en-US" sz="2800" b="1" dirty="0"/>
              <a:t> plugs</a:t>
            </a:r>
          </a:p>
          <a:p>
            <a:pPr algn="l"/>
            <a:endParaRPr lang="en-US" sz="28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4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82C3D2-179C-4B54-9294-E2689C87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622" y="-78940"/>
            <a:ext cx="6542201" cy="1600200"/>
          </a:xfrm>
        </p:spPr>
        <p:txBody>
          <a:bodyPr>
            <a:normAutofit/>
          </a:bodyPr>
          <a:lstStyle/>
          <a:p>
            <a:r>
              <a:rPr lang="en-US" sz="4400" b="1" dirty="0"/>
              <a:t>FASTENERS </a:t>
            </a:r>
            <a:br>
              <a:rPr lang="en-US" sz="4400" b="1" dirty="0"/>
            </a:br>
            <a:r>
              <a:rPr lang="en-US" sz="4400" b="1" dirty="0"/>
              <a:t>Bolts and Nuts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5B15EEE-0BC2-452B-8DAB-28842F076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3890" y="1785210"/>
            <a:ext cx="4703974" cy="170270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Bolts and Nuts are classified as fasteners.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Fixed parts together.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Manufactured with different threads.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Have different lengths and sizes.</a:t>
            </a:r>
          </a:p>
          <a:p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9DFAE45-75C3-4FA6-B9B6-C752C1E15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864" y="385893"/>
            <a:ext cx="6703487" cy="4732256"/>
          </a:xfrm>
          <a:prstGeom prst="rect">
            <a:avLst/>
          </a:prstGeom>
          <a:effectLst>
            <a:reflection blurRad="6350" stA="50000" endA="300" endPos="38500" dist="50800" dir="5400000" sy="-100000" algn="bl" rotWithShape="0"/>
          </a:effectLst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xmlns="" id="{6966923B-05FA-4EB2-B3E7-966C3013BC81}"/>
              </a:ext>
            </a:extLst>
          </p:cNvPr>
          <p:cNvSpPr txBox="1">
            <a:spLocks/>
          </p:cNvSpPr>
          <p:nvPr/>
        </p:nvSpPr>
        <p:spPr>
          <a:xfrm>
            <a:off x="593890" y="3487919"/>
            <a:ext cx="5052766" cy="3260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900" b="1" dirty="0"/>
              <a:t>How to join two pieces of material (Wood / Metal) together with a bolt and nut:</a:t>
            </a:r>
          </a:p>
          <a:p>
            <a:r>
              <a:rPr lang="en-US" sz="1800" dirty="0"/>
              <a:t>Step 1. - Drill a hole of the required diameter through both pieces of material. </a:t>
            </a:r>
          </a:p>
          <a:p>
            <a:r>
              <a:rPr lang="en-US" sz="1800" dirty="0"/>
              <a:t>Step 2. - Insert the bolt from one side sliding through both pieces of material.</a:t>
            </a:r>
          </a:p>
          <a:p>
            <a:r>
              <a:rPr lang="en-US" sz="1800" dirty="0"/>
              <a:t>Step 3. - Add a washer and nut and fasten it from the tread side. </a:t>
            </a:r>
          </a:p>
          <a:p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275866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82C3D2-179C-4B54-9294-E2689C875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9022"/>
            <a:ext cx="3932237" cy="1600200"/>
          </a:xfrm>
        </p:spPr>
        <p:txBody>
          <a:bodyPr/>
          <a:lstStyle/>
          <a:p>
            <a:r>
              <a:rPr lang="en-US" dirty="0"/>
              <a:t>FASTENERS</a:t>
            </a:r>
            <a:br>
              <a:rPr lang="en-US" dirty="0"/>
            </a:br>
            <a:r>
              <a:rPr lang="en-US" dirty="0"/>
              <a:t>Bolts and Nuts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9DFAE45-75C3-4FA6-B9B6-C752C1E15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972" y="18855"/>
            <a:ext cx="5558957" cy="35161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xmlns="" id="{6966923B-05FA-4EB2-B3E7-966C3013BC81}"/>
              </a:ext>
            </a:extLst>
          </p:cNvPr>
          <p:cNvSpPr txBox="1">
            <a:spLocks/>
          </p:cNvSpPr>
          <p:nvPr/>
        </p:nvSpPr>
        <p:spPr>
          <a:xfrm>
            <a:off x="614575" y="2170106"/>
            <a:ext cx="4382661" cy="4136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1. Identify the fastener in the sketch.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2. Explain in three steps how you will join the material that are being used in the sketch with the fixture mentioned in answer 1.  </a:t>
            </a:r>
          </a:p>
          <a:p>
            <a:endParaRPr lang="en-US" sz="1800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xmlns="" id="{8BAC4F02-E6A2-412F-8EC8-395A1AE7071B}"/>
              </a:ext>
            </a:extLst>
          </p:cNvPr>
          <p:cNvSpPr txBox="1">
            <a:spLocks/>
          </p:cNvSpPr>
          <p:nvPr/>
        </p:nvSpPr>
        <p:spPr>
          <a:xfrm>
            <a:off x="5476973" y="3629321"/>
            <a:ext cx="6493077" cy="3119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Answers</a:t>
            </a:r>
          </a:p>
          <a:p>
            <a:r>
              <a:rPr lang="en-US" sz="1800" dirty="0"/>
              <a:t>1. Bolt and Nut.</a:t>
            </a:r>
          </a:p>
          <a:p>
            <a:r>
              <a:rPr lang="en-US" sz="1800" dirty="0"/>
              <a:t>2. Drill a hole of the required diameter through both pieces of material. </a:t>
            </a:r>
          </a:p>
          <a:p>
            <a:r>
              <a:rPr lang="en-US" sz="1800" dirty="0"/>
              <a:t>Insert the bolt from one side sliding through both pieces of material.</a:t>
            </a:r>
          </a:p>
          <a:p>
            <a:r>
              <a:rPr lang="en-US" sz="1800" dirty="0"/>
              <a:t>Add a washer and nut and fasten it from the tread side.    </a:t>
            </a:r>
          </a:p>
          <a:p>
            <a:endParaRPr lang="en-US" dirty="0"/>
          </a:p>
        </p:txBody>
      </p:sp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xmlns="" id="{BA58A3CE-321D-42BB-9F92-EBFD823DA2FA}"/>
              </a:ext>
            </a:extLst>
          </p:cNvPr>
          <p:cNvCxnSpPr>
            <a:cxnSpLocks/>
          </p:cNvCxnSpPr>
          <p:nvPr/>
        </p:nvCxnSpPr>
        <p:spPr>
          <a:xfrm rot="10800000">
            <a:off x="8559538" y="2170106"/>
            <a:ext cx="2677214" cy="2307626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xmlns="" id="{F769426B-3B14-4A71-8F99-EC4C773CF267}"/>
              </a:ext>
            </a:extLst>
          </p:cNvPr>
          <p:cNvCxnSpPr>
            <a:cxnSpLocks/>
          </p:cNvCxnSpPr>
          <p:nvPr/>
        </p:nvCxnSpPr>
        <p:spPr>
          <a:xfrm rot="5400000">
            <a:off x="4754285" y="1863334"/>
            <a:ext cx="4048205" cy="2602828"/>
          </a:xfrm>
          <a:prstGeom prst="bentConnector3">
            <a:avLst>
              <a:gd name="adj1" fmla="val 50000"/>
            </a:avLst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xmlns="" id="{88B2EE0F-FF0A-45C1-9538-8F5649061B1E}"/>
              </a:ext>
            </a:extLst>
          </p:cNvPr>
          <p:cNvCxnSpPr/>
          <p:nvPr/>
        </p:nvCxnSpPr>
        <p:spPr>
          <a:xfrm rot="16200000" flipV="1">
            <a:off x="8272021" y="3388936"/>
            <a:ext cx="2743200" cy="2168165"/>
          </a:xfrm>
          <a:prstGeom prst="curvedConnector3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52217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DC77B5-41E2-4A3E-999E-EEAD0DAE8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280" y="-197913"/>
            <a:ext cx="3526410" cy="1325563"/>
          </a:xfrm>
        </p:spPr>
        <p:txBody>
          <a:bodyPr>
            <a:normAutofit/>
          </a:bodyPr>
          <a:lstStyle/>
          <a:p>
            <a:r>
              <a:rPr lang="en-US" sz="5400" b="1" dirty="0" err="1"/>
              <a:t>Rawl</a:t>
            </a:r>
            <a:r>
              <a:rPr lang="en-US" sz="5400" b="1" dirty="0"/>
              <a:t> Bolts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9360B90A-C0F1-4016-8259-58A7183539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0040" y="281210"/>
            <a:ext cx="1617062" cy="104435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BEA174A-07DC-4AF4-87BB-8CC7463BE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82323" y="1502896"/>
            <a:ext cx="1352495" cy="1997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B1FDB12-66A7-4254-8AF8-77863DFCBF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198" y="3707311"/>
            <a:ext cx="1517431" cy="10961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2481B86-6B0A-42FE-AA24-EA860CE00B8B}"/>
              </a:ext>
            </a:extLst>
          </p:cNvPr>
          <p:cNvSpPr txBox="1"/>
          <p:nvPr/>
        </p:nvSpPr>
        <p:spPr>
          <a:xfrm>
            <a:off x="416880" y="3154298"/>
            <a:ext cx="3091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Rawl</a:t>
            </a:r>
            <a:r>
              <a:rPr lang="en-US" sz="2800" dirty="0"/>
              <a:t> bolt with hook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80892B5-9042-419C-B051-56022ED25A2C}"/>
              </a:ext>
            </a:extLst>
          </p:cNvPr>
          <p:cNvSpPr txBox="1"/>
          <p:nvPr/>
        </p:nvSpPr>
        <p:spPr>
          <a:xfrm>
            <a:off x="543560" y="1325563"/>
            <a:ext cx="1580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Rawl</a:t>
            </a:r>
            <a:r>
              <a:rPr lang="en-US" sz="2800" dirty="0"/>
              <a:t> bolt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34C9364-1251-4928-8473-0E3212B9F8AF}"/>
              </a:ext>
            </a:extLst>
          </p:cNvPr>
          <p:cNvSpPr/>
          <p:nvPr/>
        </p:nvSpPr>
        <p:spPr>
          <a:xfrm>
            <a:off x="259926" y="4833292"/>
            <a:ext cx="2871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/>
              <a:t>Rawl</a:t>
            </a:r>
            <a:r>
              <a:rPr lang="en-US" sz="2800" dirty="0"/>
              <a:t> bolt with eye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EEF81E3-4D04-4824-8167-791E728D10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3709" y="1183323"/>
            <a:ext cx="1435617" cy="11325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3540D2A-54F3-4929-901A-8C143E7152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2924" y="1132982"/>
            <a:ext cx="1435617" cy="10327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E11A15A8-AAEF-45D5-9042-8CEC1B89C8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23708" y="2631941"/>
            <a:ext cx="1435617" cy="11595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AA0E35B-5EF5-4442-9F54-8D8718AB87C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5759" y="2616624"/>
            <a:ext cx="1434836" cy="1090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713232E0-F744-48F6-956B-3421C231795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23707" y="4107554"/>
            <a:ext cx="1435617" cy="974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D1FD867-17A8-4CD7-8C2C-648E0A414013}"/>
              </a:ext>
            </a:extLst>
          </p:cNvPr>
          <p:cNvSpPr/>
          <p:nvPr/>
        </p:nvSpPr>
        <p:spPr>
          <a:xfrm>
            <a:off x="5759325" y="1269415"/>
            <a:ext cx="22566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GaramondPro-Regular"/>
              </a:rPr>
              <a:t>Drill a hole of the required diameter and depth; avoid</a:t>
            </a:r>
          </a:p>
          <a:p>
            <a:r>
              <a:rPr lang="en-US" sz="1400" dirty="0">
                <a:latin typeface="AGaramondPro-Regular"/>
              </a:rPr>
              <a:t>mortar joints when used in brickwork.</a:t>
            </a:r>
            <a:endParaRPr lang="en-US" sz="1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D9D3FDC-B570-47A3-A18F-C98643B5DFED}"/>
              </a:ext>
            </a:extLst>
          </p:cNvPr>
          <p:cNvSpPr/>
          <p:nvPr/>
        </p:nvSpPr>
        <p:spPr>
          <a:xfrm>
            <a:off x="9590595" y="1217624"/>
            <a:ext cx="23972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GaramondPro-Regular"/>
              </a:rPr>
              <a:t>Remove debris and thoroughly clean the hole with a</a:t>
            </a:r>
          </a:p>
          <a:p>
            <a:r>
              <a:rPr lang="en-US" sz="1400" dirty="0">
                <a:latin typeface="AGaramondPro-Regular"/>
              </a:rPr>
              <a:t>brush or by blowing into it.</a:t>
            </a:r>
            <a:endParaRPr lang="en-US" sz="1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D890691-1A42-4CEE-A1A2-D153758524F8}"/>
              </a:ext>
            </a:extLst>
          </p:cNvPr>
          <p:cNvSpPr/>
          <p:nvPr/>
        </p:nvSpPr>
        <p:spPr>
          <a:xfrm>
            <a:off x="5832159" y="2700734"/>
            <a:ext cx="22507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GaramondPro-Regular"/>
              </a:rPr>
              <a:t>Remove the bolt and washer, insert the shield and place</a:t>
            </a:r>
          </a:p>
          <a:p>
            <a:r>
              <a:rPr lang="en-US" sz="1400" dirty="0">
                <a:latin typeface="AGaramondPro-Regular"/>
              </a:rPr>
              <a:t>the fixture over the hole.</a:t>
            </a:r>
            <a:endParaRPr lang="en-US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5475671-1D9A-4FFA-BA0C-A1E8A881FB1A}"/>
              </a:ext>
            </a:extLst>
          </p:cNvPr>
          <p:cNvSpPr/>
          <p:nvPr/>
        </p:nvSpPr>
        <p:spPr>
          <a:xfrm>
            <a:off x="9663430" y="2700734"/>
            <a:ext cx="2323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GaramondPro-Regular"/>
              </a:rPr>
              <a:t>Insert the bolt with washer through the fixture and</a:t>
            </a:r>
          </a:p>
          <a:p>
            <a:r>
              <a:rPr lang="en-US" sz="1400" dirty="0">
                <a:latin typeface="AGaramondPro-Regular"/>
              </a:rPr>
              <a:t>tighten to the recommended torque.</a:t>
            </a:r>
            <a:endParaRPr lang="en-US" sz="1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E419292D-C421-4625-B8D0-016EE69DFEE0}"/>
              </a:ext>
            </a:extLst>
          </p:cNvPr>
          <p:cNvSpPr/>
          <p:nvPr/>
        </p:nvSpPr>
        <p:spPr>
          <a:xfrm>
            <a:off x="5824859" y="4189845"/>
            <a:ext cx="20842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GaramondPro-Regular"/>
              </a:rPr>
              <a:t>When an eye or hook is used, the nut must be tightened,</a:t>
            </a:r>
          </a:p>
          <a:p>
            <a:r>
              <a:rPr lang="en-US" sz="1400" dirty="0">
                <a:latin typeface="AGaramondPro-Regular"/>
              </a:rPr>
              <a:t>not the eye or hook.</a:t>
            </a:r>
            <a:endParaRPr lang="en-US" sz="1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B8A2C55A-C980-4D76-93CD-CCC5F37BA9AA}"/>
              </a:ext>
            </a:extLst>
          </p:cNvPr>
          <p:cNvSpPr/>
          <p:nvPr/>
        </p:nvSpPr>
        <p:spPr>
          <a:xfrm>
            <a:off x="5977690" y="665004"/>
            <a:ext cx="43561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SourceSansPro-Bold"/>
              </a:rPr>
              <a:t>How to use a </a:t>
            </a:r>
            <a:r>
              <a:rPr lang="en-US" sz="2800" b="1" dirty="0" err="1">
                <a:latin typeface="SourceSansPro-Bold"/>
              </a:rPr>
              <a:t>rawl</a:t>
            </a:r>
            <a:r>
              <a:rPr lang="en-US" sz="2800" b="1" dirty="0">
                <a:latin typeface="SourceSansPro-Bold"/>
              </a:rPr>
              <a:t> bolt</a:t>
            </a:r>
            <a:endParaRPr lang="en-US" sz="2800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xmlns="" id="{D7116EF1-8F50-40FD-AF55-8B2355D5931F}"/>
              </a:ext>
            </a:extLst>
          </p:cNvPr>
          <p:cNvCxnSpPr/>
          <p:nvPr/>
        </p:nvCxnSpPr>
        <p:spPr>
          <a:xfrm>
            <a:off x="3789575" y="803386"/>
            <a:ext cx="0" cy="570890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44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C725C-3CB2-45FE-B7D5-B571393B5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164BF6-D72D-4265-A37C-B1FE8472F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452" y="1859059"/>
            <a:ext cx="10515600" cy="4351338"/>
          </a:xfrm>
        </p:spPr>
        <p:txBody>
          <a:bodyPr/>
          <a:lstStyle/>
          <a:p>
            <a:r>
              <a:rPr lang="en-US" dirty="0"/>
              <a:t>Arrange the images in the correct order from A – E, to insert a </a:t>
            </a:r>
            <a:r>
              <a:rPr lang="en-US" dirty="0" err="1"/>
              <a:t>rawl</a:t>
            </a:r>
            <a:r>
              <a:rPr lang="en-US" dirty="0"/>
              <a:t> bolt into a brick wall.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657600" lvl="8" indent="0">
              <a:buNone/>
            </a:pPr>
            <a:r>
              <a:rPr lang="en-US" dirty="0"/>
              <a:t>				</a:t>
            </a:r>
            <a:r>
              <a:rPr lang="en-US" sz="2400" dirty="0"/>
              <a:t>Answer: E, C, A, B and D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C7DD32B9-8660-4EF6-B688-29A435F89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3810" y="4804561"/>
            <a:ext cx="2332980" cy="15708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712C32D-A7D5-4947-887A-DE34C9CBB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9337" y="2772090"/>
            <a:ext cx="2200649" cy="1583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42111D0-D038-45EA-95DC-CC03E93151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3468" y="2772091"/>
            <a:ext cx="2126316" cy="17174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8161804-41BF-4496-A1D0-0E24AEC57F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3468" y="4804561"/>
            <a:ext cx="2126316" cy="16163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5AF6A24-4330-42CE-94F5-036D43E05C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3810" y="2772089"/>
            <a:ext cx="2332981" cy="158309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EEB7BE1-82F5-4015-81D1-7B1E91F791FF}"/>
              </a:ext>
            </a:extLst>
          </p:cNvPr>
          <p:cNvSpPr txBox="1"/>
          <p:nvPr/>
        </p:nvSpPr>
        <p:spPr>
          <a:xfrm>
            <a:off x="1115752" y="4034728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CBB84FA-32FD-4E57-A3A6-B4600FA1EA54}"/>
              </a:ext>
            </a:extLst>
          </p:cNvPr>
          <p:cNvSpPr txBox="1"/>
          <p:nvPr/>
        </p:nvSpPr>
        <p:spPr>
          <a:xfrm>
            <a:off x="4616312" y="3955072"/>
            <a:ext cx="324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646B29E-9B75-4A41-9C45-B795F5EF5CF6}"/>
              </a:ext>
            </a:extLst>
          </p:cNvPr>
          <p:cNvSpPr txBox="1"/>
          <p:nvPr/>
        </p:nvSpPr>
        <p:spPr>
          <a:xfrm>
            <a:off x="8278650" y="3943420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EF14F016-59BF-4509-B476-4856C53AFEDE}"/>
              </a:ext>
            </a:extLst>
          </p:cNvPr>
          <p:cNvSpPr txBox="1"/>
          <p:nvPr/>
        </p:nvSpPr>
        <p:spPr>
          <a:xfrm>
            <a:off x="1028675" y="6020765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57E8361-E848-4CEA-80BB-F91254C5851A}"/>
              </a:ext>
            </a:extLst>
          </p:cNvPr>
          <p:cNvSpPr txBox="1"/>
          <p:nvPr/>
        </p:nvSpPr>
        <p:spPr>
          <a:xfrm>
            <a:off x="4606694" y="5915526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64851657-DA3B-4555-9E04-A33AC272B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7106" y="4804561"/>
            <a:ext cx="2332980" cy="15708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B0AA52CB-36F4-40EC-8FDE-BDCCA6D765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6764" y="4804561"/>
            <a:ext cx="2126316" cy="1616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30B454E9-9B75-42B4-A685-3B1DD8548E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67106" y="2772089"/>
            <a:ext cx="2332981" cy="1583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77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1E720A-13D5-4DD9-8AA5-F7C92C29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/>
              <a:t>Rawl</a:t>
            </a:r>
            <a:r>
              <a:rPr lang="en-US" sz="4800" b="1" dirty="0"/>
              <a:t> plug / Plastic plugs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8A646D-659C-44F5-9BEC-933E6ED51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Manufactured of plastic and grey </a:t>
            </a:r>
            <a:r>
              <a:rPr lang="en-US" dirty="0" err="1"/>
              <a:t>fibre</a:t>
            </a:r>
            <a:r>
              <a:rPr lang="en-US" dirty="0"/>
              <a:t>.</a:t>
            </a:r>
          </a:p>
          <a:p>
            <a:r>
              <a:rPr lang="en-US" dirty="0"/>
              <a:t>Capable of gripping and holding screws when inserted into a wall.</a:t>
            </a:r>
          </a:p>
          <a:p>
            <a:r>
              <a:rPr lang="en-US" dirty="0"/>
              <a:t>Work especially well in concrete and brick walls.</a:t>
            </a:r>
          </a:p>
          <a:p>
            <a:r>
              <a:rPr lang="en-US" dirty="0"/>
              <a:t>Consider the weight of the object being secured.</a:t>
            </a:r>
          </a:p>
          <a:p>
            <a:pPr marL="0" indent="0">
              <a:buNone/>
            </a:pPr>
            <a:r>
              <a:rPr lang="en-US" dirty="0"/>
              <a:t>Questions</a:t>
            </a:r>
          </a:p>
          <a:p>
            <a:pPr marL="514350" indent="-514350">
              <a:buAutoNum type="arabicPeriod"/>
            </a:pPr>
            <a:r>
              <a:rPr lang="en-US" dirty="0"/>
              <a:t>Of what material is the </a:t>
            </a:r>
            <a:r>
              <a:rPr lang="en-US" dirty="0" err="1"/>
              <a:t>rawl</a:t>
            </a:r>
            <a:r>
              <a:rPr lang="en-US" dirty="0"/>
              <a:t> plug manufactured?</a:t>
            </a:r>
          </a:p>
          <a:p>
            <a:pPr marL="514350" indent="-514350">
              <a:buAutoNum type="arabicPeriod"/>
            </a:pPr>
            <a:r>
              <a:rPr lang="en-US" dirty="0"/>
              <a:t>What are the plastic plugs used for?</a:t>
            </a:r>
          </a:p>
          <a:p>
            <a:pPr marL="0" indent="0">
              <a:buNone/>
            </a:pPr>
            <a:r>
              <a:rPr lang="en-US" dirty="0"/>
              <a:t>Answers</a:t>
            </a:r>
          </a:p>
          <a:p>
            <a:pPr marL="514350" indent="-514350">
              <a:buAutoNum type="arabicPeriod"/>
            </a:pPr>
            <a:r>
              <a:rPr lang="en-US" dirty="0"/>
              <a:t>Mostly plastic / Grey </a:t>
            </a:r>
            <a:r>
              <a:rPr lang="en-US" dirty="0" err="1"/>
              <a:t>fibre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Gripping and holding screws when inserted into the wall. Any acceptable answer.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6D4E7AC-FA7C-4850-9869-AECC3E3AB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6621" y="5215535"/>
            <a:ext cx="2390775" cy="12668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614D901-E31E-4255-AD0F-EFBB2B328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8085" y="230188"/>
            <a:ext cx="2458156" cy="212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6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421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AGaramondPro-Regular</vt:lpstr>
      <vt:lpstr>Arial</vt:lpstr>
      <vt:lpstr>Calibri</vt:lpstr>
      <vt:lpstr>Calibri Light</vt:lpstr>
      <vt:lpstr>SourceSansPro-Bold</vt:lpstr>
      <vt:lpstr>Office Theme</vt:lpstr>
      <vt:lpstr>Grade 12 JOINING GENERIC WEEK 1</vt:lpstr>
      <vt:lpstr>Joining (Generic)</vt:lpstr>
      <vt:lpstr>FASTENERS  Bolts and Nuts</vt:lpstr>
      <vt:lpstr>FASTENERS Bolts and Nuts</vt:lpstr>
      <vt:lpstr>Rawl Bolts</vt:lpstr>
      <vt:lpstr>Question</vt:lpstr>
      <vt:lpstr>Rawl plug / Plastic plugs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Joining / Samevoeging (Generic / Genries)</dc:title>
  <dc:creator>Neil Simons</dc:creator>
  <cp:lastModifiedBy>V.Westphal</cp:lastModifiedBy>
  <cp:revision>11</cp:revision>
  <dcterms:created xsi:type="dcterms:W3CDTF">2020-03-30T13:35:15Z</dcterms:created>
  <dcterms:modified xsi:type="dcterms:W3CDTF">2020-05-11T10:15:59Z</dcterms:modified>
</cp:coreProperties>
</file>