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3" r:id="rId2"/>
    <p:sldId id="256" r:id="rId3"/>
    <p:sldId id="260" r:id="rId4"/>
    <p:sldId id="257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049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0660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434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7473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7916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6861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387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724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599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40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929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349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691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079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451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229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45F12-8344-48A3-B9B7-237B0A0F2A0A}" type="datetimeFigureOut">
              <a:rPr lang="en-ZA" smtClean="0"/>
              <a:t>2020-05-19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69B9F9-E092-4D08-80BF-5EA72E0D1C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594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A663-C854-47E7-BAF8-CC9DD21A7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2F0C0B5-3E90-4028-ADE4-5093478F0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62450"/>
            <a:ext cx="7766936" cy="785282"/>
          </a:xfrm>
        </p:spPr>
        <p:txBody>
          <a:bodyPr>
            <a:normAutofit/>
          </a:bodyPr>
          <a:lstStyle/>
          <a:p>
            <a:pPr algn="l"/>
            <a:r>
              <a:rPr lang="en-US" sz="3600" b="1"/>
              <a:t>English </a:t>
            </a:r>
            <a:r>
              <a:rPr lang="en-US" sz="3600" b="1" smtClean="0"/>
              <a:t>HL/FAL </a:t>
            </a:r>
            <a:r>
              <a:rPr lang="en-US" sz="3600" b="1" dirty="0"/>
              <a:t>Gr </a:t>
            </a:r>
            <a:r>
              <a:rPr lang="en-US" sz="3600" b="1" dirty="0" smtClean="0"/>
              <a:t>10-12</a:t>
            </a:r>
            <a:endParaRPr lang="en-US" sz="3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2771865-2E90-4BFE-BFCD-A043F7083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581151"/>
            <a:ext cx="5119687" cy="264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2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F5D297-5FCC-4555-AF9B-56D47375A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ZA" dirty="0">
                <a:solidFill>
                  <a:srgbClr val="C00000"/>
                </a:solidFill>
              </a:rPr>
              <a:t>THE OBITUARY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9F2DFDB-FAB0-4F5B-A18F-FED2E08F2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46403"/>
          </a:xfrm>
        </p:spPr>
        <p:txBody>
          <a:bodyPr>
            <a:noAutofit/>
          </a:bodyPr>
          <a:lstStyle/>
          <a:p>
            <a:pPr algn="l"/>
            <a:r>
              <a:rPr lang="en-ZA" sz="4000" dirty="0">
                <a:solidFill>
                  <a:schemeClr val="tx1"/>
                </a:solidFill>
              </a:rPr>
              <a:t>The art of honouring the deceased</a:t>
            </a:r>
            <a:r>
              <a:rPr lang="en-ZA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7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4177B-67E3-4570-8E67-0CB25436D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164"/>
          </a:xfrm>
        </p:spPr>
        <p:txBody>
          <a:bodyPr>
            <a:normAutofit/>
          </a:bodyPr>
          <a:lstStyle/>
          <a:p>
            <a:r>
              <a:rPr lang="en-ZA" sz="4800" dirty="0"/>
              <a:t>What is an Obituary?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BA696C-852E-45F0-BF49-D8DB7B0B8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765"/>
            <a:ext cx="9538084" cy="4526598"/>
          </a:xfrm>
        </p:spPr>
        <p:txBody>
          <a:bodyPr>
            <a:noAutofit/>
          </a:bodyPr>
          <a:lstStyle/>
          <a:p>
            <a:r>
              <a:rPr lang="en-ZA" sz="3600" dirty="0"/>
              <a:t>An obituary is a piece of writing which honours the departed.</a:t>
            </a:r>
          </a:p>
          <a:p>
            <a:r>
              <a:rPr lang="en-ZA" sz="3600" dirty="0"/>
              <a:t>Many people still make use of the obituary to inform (just like an informative article) the multiple readers who were unaware of the passing of someone they might have known.</a:t>
            </a:r>
          </a:p>
        </p:txBody>
      </p:sp>
    </p:spTree>
    <p:extLst>
      <p:ext uri="{BB962C8B-B14F-4D97-AF65-F5344CB8AC3E}">
        <p14:creationId xmlns:p14="http://schemas.microsoft.com/office/powerpoint/2010/main" val="22344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AA1437-AAE4-4F8B-BE8E-354F08E50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21856"/>
            <a:ext cx="8596668" cy="849745"/>
          </a:xfrm>
        </p:spPr>
        <p:txBody>
          <a:bodyPr/>
          <a:lstStyle/>
          <a:p>
            <a:r>
              <a:rPr lang="en-ZA" dirty="0"/>
              <a:t>Why do we write obituaries?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E4A520-2967-4075-A517-515743BD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1601"/>
            <a:ext cx="10203102" cy="5127170"/>
          </a:xfrm>
        </p:spPr>
        <p:txBody>
          <a:bodyPr>
            <a:normAutofit lnSpcReduction="10000"/>
          </a:bodyPr>
          <a:lstStyle/>
          <a:p>
            <a:r>
              <a:rPr lang="en-ZA" sz="3200" dirty="0"/>
              <a:t>Many people lose touch over time with someone who impacted their lives in some way. Such as:</a:t>
            </a:r>
          </a:p>
          <a:p>
            <a:pPr lvl="1"/>
            <a:r>
              <a:rPr lang="en-ZA" sz="3200" dirty="0"/>
              <a:t>A teacher or professor who inspired you.</a:t>
            </a:r>
          </a:p>
          <a:p>
            <a:pPr lvl="1"/>
            <a:r>
              <a:rPr lang="en-ZA" sz="3200" dirty="0"/>
              <a:t>A film star or role model (someone you looked up to).</a:t>
            </a:r>
          </a:p>
          <a:p>
            <a:r>
              <a:rPr lang="en-ZA" sz="3200" dirty="0"/>
              <a:t>The obituary is the ideal means of communication for the masses to read about the life, importance and impact of the person who passed away.</a:t>
            </a:r>
          </a:p>
          <a:p>
            <a:r>
              <a:rPr lang="en-ZA" sz="3200" dirty="0"/>
              <a:t>Another reason is to show our respects and honour the deceased.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9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38CE1-FB5E-4D62-B408-3B8307665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0145"/>
            <a:ext cx="8596668" cy="812800"/>
          </a:xfrm>
        </p:spPr>
        <p:txBody>
          <a:bodyPr>
            <a:normAutofit/>
          </a:bodyPr>
          <a:lstStyle/>
          <a:p>
            <a:r>
              <a:rPr lang="en-ZA" sz="4000" dirty="0"/>
              <a:t>Where do I begin?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EC070-3A38-4ACA-97BB-F09601199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164" y="1274619"/>
            <a:ext cx="10224654" cy="5237018"/>
          </a:xfrm>
        </p:spPr>
        <p:txBody>
          <a:bodyPr>
            <a:normAutofit fontScale="92500" lnSpcReduction="10000"/>
          </a:bodyPr>
          <a:lstStyle/>
          <a:p>
            <a:r>
              <a:rPr lang="en-ZA" b="1" dirty="0"/>
              <a:t>As difficult as it might seem to face the reality of our departed, it is still a great honour to be asked to write about his/her life.</a:t>
            </a:r>
          </a:p>
          <a:p>
            <a:r>
              <a:rPr lang="en-ZA" b="1" dirty="0"/>
              <a:t>The easiest way to begin is to plan.</a:t>
            </a:r>
          </a:p>
          <a:p>
            <a:pPr lvl="1"/>
            <a:r>
              <a:rPr lang="en-ZA" sz="1800" dirty="0"/>
              <a:t>WHO is the person?</a:t>
            </a:r>
          </a:p>
          <a:p>
            <a:pPr lvl="2"/>
            <a:r>
              <a:rPr lang="en-ZA" sz="1600" dirty="0"/>
              <a:t>Date of birth and death (Full dates)</a:t>
            </a:r>
          </a:p>
          <a:p>
            <a:pPr lvl="1"/>
            <a:r>
              <a:rPr lang="en-ZA" sz="1800" dirty="0"/>
              <a:t>WHERE did his/her life start?</a:t>
            </a:r>
          </a:p>
          <a:p>
            <a:pPr lvl="1"/>
            <a:r>
              <a:rPr lang="en-ZA" sz="1800" dirty="0"/>
              <a:t>Where did his/her journey take them?</a:t>
            </a:r>
          </a:p>
          <a:p>
            <a:pPr lvl="1"/>
            <a:r>
              <a:rPr lang="en-ZA" sz="1800" dirty="0"/>
              <a:t>What are some of their great ACHIEVEMENTS?</a:t>
            </a:r>
          </a:p>
          <a:p>
            <a:pPr lvl="2"/>
            <a:r>
              <a:rPr lang="en-ZA" sz="1600" dirty="0"/>
              <a:t>Remember to place these in a time-line to keep the flow.</a:t>
            </a:r>
          </a:p>
          <a:p>
            <a:pPr lvl="1"/>
            <a:r>
              <a:rPr lang="en-ZA" sz="1800" dirty="0"/>
              <a:t>WHO ARE THEY LEAVING BEHIND?</a:t>
            </a:r>
          </a:p>
          <a:p>
            <a:pPr lvl="2"/>
            <a:r>
              <a:rPr lang="en-ZA" sz="1600" dirty="0"/>
              <a:t>Children/Wife/Husband/etc.</a:t>
            </a:r>
          </a:p>
          <a:p>
            <a:pPr lvl="1"/>
            <a:r>
              <a:rPr lang="en-ZA" sz="1800" dirty="0"/>
              <a:t>WHEN will the memorial service take place?</a:t>
            </a:r>
          </a:p>
          <a:p>
            <a:pPr lvl="1"/>
            <a:r>
              <a:rPr lang="en-ZA" sz="1800" dirty="0"/>
              <a:t>WHERE will the service take place?</a:t>
            </a:r>
          </a:p>
          <a:p>
            <a:pPr lvl="1"/>
            <a:r>
              <a:rPr lang="en-ZA" sz="1800" dirty="0"/>
              <a:t>WHO will be allowed to attend?</a:t>
            </a:r>
          </a:p>
          <a:p>
            <a:pPr lvl="2"/>
            <a:r>
              <a:rPr lang="en-ZA" sz="1600" dirty="0"/>
              <a:t>A “closed service” refers to invite only.</a:t>
            </a:r>
          </a:p>
        </p:txBody>
      </p:sp>
    </p:spTree>
    <p:extLst>
      <p:ext uri="{BB962C8B-B14F-4D97-AF65-F5344CB8AC3E}">
        <p14:creationId xmlns:p14="http://schemas.microsoft.com/office/powerpoint/2010/main" val="9835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F727C1-9C63-4BD8-86F4-FEEF6E36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0073"/>
            <a:ext cx="8596668" cy="969818"/>
          </a:xfrm>
        </p:spPr>
        <p:txBody>
          <a:bodyPr>
            <a:normAutofit/>
          </a:bodyPr>
          <a:lstStyle/>
          <a:p>
            <a:r>
              <a:rPr lang="en-ZA" sz="4000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4EB959-0B99-44FF-BE6C-3F9A4496F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9" y="1273629"/>
            <a:ext cx="10446326" cy="5127171"/>
          </a:xfrm>
        </p:spPr>
        <p:txBody>
          <a:bodyPr>
            <a:normAutofit/>
          </a:bodyPr>
          <a:lstStyle/>
          <a:p>
            <a:r>
              <a:rPr lang="en-ZA" sz="2800" dirty="0"/>
              <a:t>THE FIRST DRAFT. (Rough Draft)</a:t>
            </a:r>
          </a:p>
          <a:p>
            <a:r>
              <a:rPr lang="en-ZA" sz="2800" dirty="0"/>
              <a:t>This is where we put our </a:t>
            </a:r>
            <a:r>
              <a:rPr lang="en-ZA" sz="2800" b="1" dirty="0"/>
              <a:t>plan</a:t>
            </a:r>
            <a:r>
              <a:rPr lang="en-ZA" sz="2800" dirty="0"/>
              <a:t> into action.</a:t>
            </a:r>
          </a:p>
          <a:p>
            <a:r>
              <a:rPr lang="en-ZA" sz="2800" dirty="0"/>
              <a:t>It is very important to </a:t>
            </a:r>
            <a:r>
              <a:rPr lang="en-ZA" sz="2800" b="1" dirty="0"/>
              <a:t>number your ideas</a:t>
            </a:r>
            <a:r>
              <a:rPr lang="en-ZA" sz="2800" dirty="0"/>
              <a:t> so that you know when you are going to use it.</a:t>
            </a:r>
          </a:p>
          <a:p>
            <a:r>
              <a:rPr lang="en-ZA" sz="2800" b="1" dirty="0"/>
              <a:t>Place your ideas in order</a:t>
            </a:r>
            <a:r>
              <a:rPr lang="en-ZA" sz="2800" dirty="0"/>
              <a:t> to create a flow throughout your text.</a:t>
            </a:r>
          </a:p>
          <a:p>
            <a:r>
              <a:rPr lang="en-ZA" sz="2800" dirty="0"/>
              <a:t>Remember to </a:t>
            </a:r>
            <a:r>
              <a:rPr lang="en-ZA" sz="2800" b="1" dirty="0"/>
              <a:t>use a time-line</a:t>
            </a:r>
            <a:r>
              <a:rPr lang="en-ZA" sz="2800" dirty="0"/>
              <a:t> to indicate how your obituary will progress.</a:t>
            </a:r>
          </a:p>
          <a:p>
            <a:r>
              <a:rPr lang="en-ZA" sz="2800" dirty="0"/>
              <a:t>Attempt to write your first draft.</a:t>
            </a:r>
          </a:p>
          <a:p>
            <a:r>
              <a:rPr lang="en-ZA" sz="2800" dirty="0"/>
              <a:t>Follow the example on the following slide.</a:t>
            </a:r>
          </a:p>
        </p:txBody>
      </p:sp>
    </p:spTree>
    <p:extLst>
      <p:ext uri="{BB962C8B-B14F-4D97-AF65-F5344CB8AC3E}">
        <p14:creationId xmlns:p14="http://schemas.microsoft.com/office/powerpoint/2010/main" val="13570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D1F49C7-278F-4FCD-B4F8-7860E896F0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0" t="7906" r="3406" b="16187"/>
          <a:stretch/>
        </p:blipFill>
        <p:spPr>
          <a:xfrm>
            <a:off x="720436" y="245588"/>
            <a:ext cx="9513455" cy="6384471"/>
          </a:xfrm>
        </p:spPr>
      </p:pic>
    </p:spTree>
    <p:extLst>
      <p:ext uri="{BB962C8B-B14F-4D97-AF65-F5344CB8AC3E}">
        <p14:creationId xmlns:p14="http://schemas.microsoft.com/office/powerpoint/2010/main" val="90335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B79F3A-C355-4EE8-89D6-A99CDD2A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766618"/>
          </a:xfrm>
        </p:spPr>
        <p:txBody>
          <a:bodyPr>
            <a:normAutofit/>
          </a:bodyPr>
          <a:lstStyle/>
          <a:p>
            <a:r>
              <a:rPr lang="en-ZA" sz="4000" dirty="0"/>
              <a:t>The FINAL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BC713-48E5-4A0E-8C42-85E68E772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91490"/>
            <a:ext cx="10720339" cy="4110183"/>
          </a:xfrm>
        </p:spPr>
        <p:txBody>
          <a:bodyPr>
            <a:normAutofit/>
          </a:bodyPr>
          <a:lstStyle/>
          <a:p>
            <a:r>
              <a:rPr lang="en-ZA" sz="3600" dirty="0"/>
              <a:t>The final step can only take place after you have </a:t>
            </a:r>
            <a:r>
              <a:rPr lang="en-ZA" sz="3600" b="1" u="sng" dirty="0"/>
              <a:t>edited</a:t>
            </a:r>
            <a:r>
              <a:rPr lang="en-ZA" sz="3600" b="1" dirty="0"/>
              <a:t>(check for errors </a:t>
            </a:r>
            <a:r>
              <a:rPr lang="en-ZA" sz="3600" b="1" dirty="0" err="1"/>
              <a:t>eg.spelling</a:t>
            </a:r>
            <a:r>
              <a:rPr lang="en-ZA" sz="3600" b="1" dirty="0"/>
              <a:t> ,</a:t>
            </a:r>
          </a:p>
          <a:p>
            <a:pPr marL="0" indent="0">
              <a:buNone/>
            </a:pPr>
            <a:r>
              <a:rPr lang="en-ZA" sz="3600" b="1" dirty="0"/>
              <a:t>  tense and  punctuation)</a:t>
            </a:r>
            <a:endParaRPr lang="en-ZA" sz="3600" dirty="0"/>
          </a:p>
          <a:p>
            <a:r>
              <a:rPr lang="en-ZA" sz="3600" b="1" u="sng" dirty="0"/>
              <a:t> PROOFREAD</a:t>
            </a:r>
            <a:r>
              <a:rPr lang="en-ZA" sz="3600" dirty="0"/>
              <a:t> your rough draft</a:t>
            </a:r>
          </a:p>
          <a:p>
            <a:pPr marL="0" indent="0">
              <a:buNone/>
            </a:pPr>
            <a:r>
              <a:rPr lang="en-ZA" sz="3600" dirty="0"/>
              <a:t>  (Read the entire draft).</a:t>
            </a:r>
          </a:p>
          <a:p>
            <a:pPr marL="0" indent="0">
              <a:buNone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7300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395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PowerPoint Presentation</vt:lpstr>
      <vt:lpstr>THE OBITUARY</vt:lpstr>
      <vt:lpstr>What is an Obituary?</vt:lpstr>
      <vt:lpstr>Why do we write obituaries?</vt:lpstr>
      <vt:lpstr>Where do I begin?</vt:lpstr>
      <vt:lpstr>What’s next?</vt:lpstr>
      <vt:lpstr>PowerPoint Presentation</vt:lpstr>
      <vt:lpstr>The FINAL step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OBITUARY</dc:title>
  <dc:creator>Jasper Gouws</dc:creator>
  <cp:lastModifiedBy>V.Westphal</cp:lastModifiedBy>
  <cp:revision>12</cp:revision>
  <dcterms:created xsi:type="dcterms:W3CDTF">2020-03-24T11:22:46Z</dcterms:created>
  <dcterms:modified xsi:type="dcterms:W3CDTF">2020-05-19T11:40:28Z</dcterms:modified>
</cp:coreProperties>
</file>