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839" r:id="rId3"/>
    <p:sldId id="596" r:id="rId4"/>
    <p:sldId id="838" r:id="rId5"/>
    <p:sldId id="811" r:id="rId6"/>
    <p:sldId id="812" r:id="rId7"/>
    <p:sldId id="813" r:id="rId8"/>
    <p:sldId id="814" r:id="rId9"/>
    <p:sldId id="815" r:id="rId10"/>
    <p:sldId id="816" r:id="rId11"/>
    <p:sldId id="817" r:id="rId12"/>
    <p:sldId id="837" r:id="rId13"/>
    <p:sldId id="818" r:id="rId14"/>
    <p:sldId id="819" r:id="rId15"/>
    <p:sldId id="820" r:id="rId16"/>
    <p:sldId id="821" r:id="rId17"/>
    <p:sldId id="822" r:id="rId18"/>
    <p:sldId id="823" r:id="rId19"/>
    <p:sldId id="824" r:id="rId20"/>
    <p:sldId id="825" r:id="rId21"/>
    <p:sldId id="826" r:id="rId22"/>
    <p:sldId id="827" r:id="rId23"/>
    <p:sldId id="828" r:id="rId24"/>
    <p:sldId id="829" r:id="rId25"/>
    <p:sldId id="830" r:id="rId26"/>
    <p:sldId id="831" r:id="rId27"/>
    <p:sldId id="832" r:id="rId28"/>
    <p:sldId id="833" r:id="rId29"/>
    <p:sldId id="834" r:id="rId30"/>
    <p:sldId id="835" r:id="rId31"/>
    <p:sldId id="836" r:id="rId32"/>
    <p:sldId id="493" r:id="rId33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A6A602-2E27-473A-87AE-670D5DA215D4}">
          <p14:sldIdLst>
            <p14:sldId id="839"/>
            <p14:sldId id="596"/>
            <p14:sldId id="838"/>
            <p14:sldId id="811"/>
            <p14:sldId id="812"/>
            <p14:sldId id="813"/>
            <p14:sldId id="814"/>
            <p14:sldId id="815"/>
            <p14:sldId id="816"/>
            <p14:sldId id="817"/>
            <p14:sldId id="837"/>
            <p14:sldId id="818"/>
            <p14:sldId id="819"/>
            <p14:sldId id="820"/>
            <p14:sldId id="821"/>
            <p14:sldId id="822"/>
            <p14:sldId id="823"/>
            <p14:sldId id="824"/>
            <p14:sldId id="825"/>
            <p14:sldId id="826"/>
            <p14:sldId id="827"/>
            <p14:sldId id="828"/>
            <p14:sldId id="829"/>
            <p14:sldId id="830"/>
            <p14:sldId id="831"/>
            <p14:sldId id="832"/>
            <p14:sldId id="833"/>
            <p14:sldId id="834"/>
            <p14:sldId id="835"/>
            <p14:sldId id="836"/>
            <p14:sldId id="4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ool EC" initials="SE" lastIdx="1" clrIdx="0">
    <p:extLst>
      <p:ext uri="{19B8F6BF-5375-455C-9EA6-DF929625EA0E}">
        <p15:presenceInfo xmlns:p15="http://schemas.microsoft.com/office/powerpoint/2012/main" userId="School E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63" d="100"/>
          <a:sy n="63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4E1F0-51EB-487D-A54B-37E29866D20B}" type="datetimeFigureOut">
              <a:rPr lang="en-ZA" smtClean="0"/>
              <a:t>2020-04-30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0BEE1-D6C2-4F98-8BA6-C5F5D284D62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634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10749A-EC80-4C8E-9C36-6BA7361895C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 smtClean="0"/>
          </a:p>
        </p:txBody>
      </p:sp>
      <p:sp>
        <p:nvSpPr>
          <p:cNvPr id="6149" name="Slide Number Placeholder 3"/>
          <p:cNvSpPr txBox="1">
            <a:spLocks noGrp="1"/>
          </p:cNvSpPr>
          <p:nvPr/>
        </p:nvSpPr>
        <p:spPr bwMode="auto">
          <a:xfrm>
            <a:off x="3828413" y="10407461"/>
            <a:ext cx="2931497" cy="54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8ABBE6-06AF-4255-9527-E83D9483F10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5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BEE1-D6C2-4F98-8BA6-C5F5D284D628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1866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BEE1-D6C2-4F98-8BA6-C5F5D284D628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005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9709-10E5-42F1-BD61-607F4E8372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2020/04/30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3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A538-4D8D-40F8-A8F2-49300138A9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2020/04/30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1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2006-AB0C-4F02-B5D9-B227186970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2020/04/30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 template cov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F6A3690-2946-4C2B-97B8-6A7F23700FE3}" type="slidenum">
              <a:rPr lang="en-US" altLang="en-US" smtClean="0">
                <a:solidFill>
                  <a:srgbClr val="FFFFFF"/>
                </a:solidFill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36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A32D566-B6DC-4783-AFBD-A6060619C6FD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0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4AD6D52-54CF-4BD2-9634-4AB1124FE2BD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189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A7D6959-89AF-4647-B82F-37534672137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80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8E23BB8-C930-4BF2-9B51-86F08B9CFD5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37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76DAE19-0AAD-4A47-A007-885197E75F3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61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8AF01EF-72D6-4934-B360-1C44C6431DD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25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91CD361-DC76-45B0-B351-67D0E41529E4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7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1188-9BB5-4863-BF41-B8DC8A5F53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2020/04/30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73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87376E4-01B8-4472-93C2-26F96019658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57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3B7C6C4-AEFC-42CF-9DDE-F51FAF0B0C94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02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629BA28-2E6D-44E6-87C7-FD6403F4E27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9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E17C-03C5-4877-9F12-D202B33895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2020/04/30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3775-EE79-4DEB-887D-12ABBF1B34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2020/04/30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6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57D2-A383-44D7-A764-80D37309D5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2020/04/30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A926-2E0F-47BA-B35B-83EE15A9CA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2020/04/30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7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8979-769D-422A-8734-DE30B0CF7E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2020/04/30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4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74DF-A215-459E-AD6D-A214B7C00B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2020/04/30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0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5BC0-53A6-460C-9C46-CABC751901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2020/04/30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1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52E1E-FC58-43FE-9796-73481EEF07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2020/04/30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0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templa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34549C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77002"/>
            <a:ext cx="556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solidFill>
                  <a:srgbClr val="34549C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2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rgbClr val="34549C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D641C9A-47BC-4B59-9035-6A056EBB5D8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0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4549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4549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4549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4549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4549C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4549C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34549C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34549C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34549C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34549C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PT template 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914900" y="1600200"/>
            <a:ext cx="2686050" cy="457200"/>
          </a:xfrm>
        </p:spPr>
        <p:txBody>
          <a:bodyPr/>
          <a:lstStyle/>
          <a:p>
            <a:pPr algn="l" eaLnBrk="1" hangingPunct="1"/>
            <a:r>
              <a:rPr lang="en-US" altLang="en-US" sz="1500">
                <a:solidFill>
                  <a:schemeClr val="tx1"/>
                </a:solidFill>
                <a:latin typeface="Arial Unicode MS" pitchFamily="34" charset="-128"/>
              </a:rPr>
              <a:t>Building Blocks for Growth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68141" y="2122885"/>
            <a:ext cx="5732859" cy="120015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ZA" altLang="en-US" b="1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r>
              <a:rPr lang="en-ZA" altLang="en-US" b="1" smtClean="0">
                <a:solidFill>
                  <a:schemeClr val="bg1"/>
                </a:solidFill>
              </a:rPr>
              <a:t>CHIEF DIRECTORATE: </a:t>
            </a:r>
          </a:p>
          <a:p>
            <a:pPr marL="0" indent="0" algn="ctr" eaLnBrk="1" hangingPunct="1">
              <a:buNone/>
            </a:pPr>
            <a:r>
              <a:rPr lang="en-ZA" altLang="en-US" b="1" smtClean="0">
                <a:solidFill>
                  <a:schemeClr val="bg1"/>
                </a:solidFill>
              </a:rPr>
              <a:t>CURRICULUM MANAGEMENT</a:t>
            </a:r>
            <a:endParaRPr lang="en-US" altLang="en-US" b="1" smtClean="0">
              <a:solidFill>
                <a:schemeClr val="bg1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228850" y="3656410"/>
            <a:ext cx="548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4549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4549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4549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en-ZA" altLang="en-US" sz="240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en-ZA" altLang="en-US" sz="24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4549C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4549C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4549C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4549C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4549C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4549C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4549C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4549C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4549C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fld id="{5006F2EE-EBED-4EE3-9258-4C8AB463DCAC}" type="slidenum">
              <a:rPr lang="en-US" altLang="en-US" sz="105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lang="en-US" altLang="en-US" sz="1050">
              <a:cs typeface="Arial" panose="020B0604020202020204" pitchFamily="34" charset="0"/>
            </a:endParaRPr>
          </a:p>
        </p:txBody>
      </p:sp>
      <p:sp>
        <p:nvSpPr>
          <p:cNvPr id="5127" name="Rectangle 3"/>
          <p:cNvSpPr txBox="1">
            <a:spLocks noChangeArrowheads="1"/>
          </p:cNvSpPr>
          <p:nvPr/>
        </p:nvSpPr>
        <p:spPr bwMode="auto">
          <a:xfrm>
            <a:off x="2171700" y="3429000"/>
            <a:ext cx="58293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4549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4549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4549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Aft>
                <a:spcPct val="0"/>
              </a:spcAft>
              <a:buNone/>
            </a:pPr>
            <a:r>
              <a:rPr lang="en-ZA" altLang="en-US" sz="2100" b="1" i="1" dirty="0">
                <a:solidFill>
                  <a:srgbClr val="FFFFFF"/>
                </a:solidFill>
                <a:cs typeface="Arial" panose="020B0604020202020204" pitchFamily="34" charset="0"/>
              </a:rPr>
              <a:t>2020 LEARNER SUPPORT VIRTUAL LESSON </a:t>
            </a:r>
            <a:endParaRPr lang="en-ZA" altLang="en-US" sz="1500" b="1" i="1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defTabSz="685800" fontAlgn="base">
              <a:spcAft>
                <a:spcPct val="0"/>
              </a:spcAft>
              <a:buNone/>
            </a:pPr>
            <a:endParaRPr lang="en-ZA" altLang="en-US" sz="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 defTabSz="685800" fontAlgn="base">
              <a:spcAft>
                <a:spcPct val="0"/>
              </a:spcAft>
              <a:buNone/>
            </a:pPr>
            <a:endParaRPr lang="en-ZA" altLang="en-US" sz="600" b="1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defTabSz="685800" fontAlgn="base">
              <a:spcAft>
                <a:spcPct val="0"/>
              </a:spcAft>
              <a:buNone/>
            </a:pPr>
            <a:r>
              <a:rPr lang="en-ZA" altLang="en-US" sz="21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ECONOMICS </a:t>
            </a:r>
            <a:r>
              <a:rPr lang="en-ZA" alt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GRADE 12 TERM 2 </a:t>
            </a:r>
            <a:r>
              <a:rPr lang="en-ZA" altLang="en-US" sz="21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LESSON</a:t>
            </a:r>
          </a:p>
          <a:p>
            <a:pPr algn="ctr" defTabSz="685800" fontAlgn="base">
              <a:spcAft>
                <a:spcPct val="0"/>
              </a:spcAft>
              <a:buNone/>
            </a:pPr>
            <a:r>
              <a:rPr lang="en-ZA" altLang="en-US" sz="21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TOPIC: PROTECTIONISM &amp; FREE TRADE </a:t>
            </a:r>
            <a:endParaRPr lang="en-ZA" altLang="en-US" sz="21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 defTabSz="685800" fontAlgn="base">
              <a:spcAft>
                <a:spcPct val="0"/>
              </a:spcAft>
              <a:buNone/>
            </a:pPr>
            <a:endParaRPr lang="en-ZA" altLang="en-US" sz="600" b="1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defTabSz="685800" fontAlgn="base">
              <a:spcAft>
                <a:spcPct val="0"/>
              </a:spcAft>
              <a:buNone/>
            </a:pPr>
            <a:endParaRPr lang="en-ZA" altLang="en-US" sz="600" b="1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defTabSz="685800" fontAlgn="base">
              <a:spcAft>
                <a:spcPct val="0"/>
              </a:spcAft>
              <a:buNone/>
            </a:pPr>
            <a:endParaRPr lang="en-ZA" altLang="en-US" sz="600" b="1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defTabSz="685800" fontAlgn="base">
              <a:spcAft>
                <a:spcPct val="0"/>
              </a:spcAft>
              <a:buNone/>
            </a:pPr>
            <a:r>
              <a:rPr lang="en-US" altLang="en-US" sz="15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MR SS. DINGE</a:t>
            </a:r>
            <a:endParaRPr lang="en-US" altLang="en-US" sz="1500" b="1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defTabSz="685800" fontAlgn="base">
              <a:spcAft>
                <a:spcPct val="0"/>
              </a:spcAft>
              <a:buNone/>
            </a:pPr>
            <a:endParaRPr lang="en-US" altLang="en-US" sz="1350" b="1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defTabSz="685800" fontAlgn="base">
              <a:spcAft>
                <a:spcPct val="0"/>
              </a:spcAft>
              <a:buNone/>
            </a:pPr>
            <a:endParaRPr lang="en-ZA" altLang="en-US" sz="21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Import Substitution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policy which encourages replacement of goods that were previously imported  with locally produced </a:t>
            </a:r>
            <a:r>
              <a:rPr lang="en-US" dirty="0" smtClean="0"/>
              <a:t>goods </a:t>
            </a:r>
          </a:p>
          <a:p>
            <a:pPr marL="0" indent="0">
              <a:buNone/>
            </a:pPr>
            <a:r>
              <a:rPr lang="en-US" dirty="0" smtClean="0"/>
              <a:t>This increases the National income </a:t>
            </a:r>
          </a:p>
          <a:p>
            <a:pPr marL="0" indent="0">
              <a:buNone/>
            </a:pPr>
            <a:r>
              <a:rPr lang="en-US" dirty="0" smtClean="0"/>
              <a:t>Y = C+I+G+(X-M) to increase Y Exports should be larger than Imports.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9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Y = C + I + G +(</a:t>
            </a:r>
            <a:r>
              <a:rPr lang="en-ZA" dirty="0" smtClean="0">
                <a:solidFill>
                  <a:srgbClr val="FF0000"/>
                </a:solidFill>
              </a:rPr>
              <a:t>X – M</a:t>
            </a:r>
            <a:r>
              <a:rPr lang="en-ZA" dirty="0" smtClean="0"/>
              <a:t>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3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Reasons for Import Substitution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 smtClean="0"/>
              <a:t>Diversification</a:t>
            </a:r>
            <a:r>
              <a:rPr lang="en-ZA" dirty="0" smtClean="0"/>
              <a:t> :- Domestic manufacturing expands and become less reliant on foreign countries.</a:t>
            </a:r>
          </a:p>
          <a:p>
            <a:r>
              <a:rPr lang="en-ZA" b="1" dirty="0" smtClean="0"/>
              <a:t>Industrialisation:- </a:t>
            </a:r>
            <a:r>
              <a:rPr lang="en-ZA" dirty="0" smtClean="0"/>
              <a:t>new firms increases tax revenues and employment.</a:t>
            </a:r>
          </a:p>
          <a:p>
            <a:r>
              <a:rPr lang="en-ZA" b="1" dirty="0" smtClean="0"/>
              <a:t>Balance of payment problems</a:t>
            </a:r>
            <a:r>
              <a:rPr lang="en-ZA" dirty="0" smtClean="0"/>
              <a:t>:- Decrease in imports will reduce deficit and outflow of foreign reserves.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62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Methods of </a:t>
            </a:r>
            <a:r>
              <a:rPr lang="en-ZA" b="1" dirty="0"/>
              <a:t>i</a:t>
            </a:r>
            <a:r>
              <a:rPr lang="en-ZA" b="1" dirty="0" smtClean="0"/>
              <a:t>mport substitution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Charging </a:t>
            </a:r>
            <a:r>
              <a:rPr lang="en-ZA" b="1" dirty="0" smtClean="0"/>
              <a:t>tariffs</a:t>
            </a:r>
            <a:r>
              <a:rPr lang="en-ZA" dirty="0" smtClean="0"/>
              <a:t>: </a:t>
            </a:r>
            <a:r>
              <a:rPr lang="en-US" dirty="0"/>
              <a:t>Are taxes </a:t>
            </a:r>
            <a:r>
              <a:rPr lang="en-US" dirty="0" smtClean="0"/>
              <a:t>on imported </a:t>
            </a:r>
            <a:r>
              <a:rPr lang="en-US" dirty="0"/>
              <a:t>goods (also called customs or import duties), that are used to raise the prices of imported goods</a:t>
            </a:r>
          </a:p>
          <a:p>
            <a:r>
              <a:rPr lang="en-ZA" b="1" dirty="0" smtClean="0"/>
              <a:t>Quotas</a:t>
            </a:r>
            <a:r>
              <a:rPr lang="en-ZA" dirty="0" smtClean="0"/>
              <a:t>: </a:t>
            </a:r>
            <a:r>
              <a:rPr lang="en-US" dirty="0"/>
              <a:t>Impose a limit on the quantity of goods </a:t>
            </a:r>
            <a:r>
              <a:rPr lang="en-US" dirty="0" smtClean="0"/>
              <a:t>imported.</a:t>
            </a:r>
          </a:p>
          <a:p>
            <a:r>
              <a:rPr lang="en-US" b="1" dirty="0" smtClean="0"/>
              <a:t>Subsidies</a:t>
            </a:r>
            <a:r>
              <a:rPr lang="en-US" dirty="0" smtClean="0"/>
              <a:t>: helping domestic firms to cut costs.</a:t>
            </a:r>
          </a:p>
          <a:p>
            <a:r>
              <a:rPr lang="en-US" b="1" dirty="0" smtClean="0"/>
              <a:t>Physical control</a:t>
            </a:r>
            <a:r>
              <a:rPr lang="en-US" dirty="0" smtClean="0"/>
              <a:t>: Complete ban on certain imported goods.</a:t>
            </a:r>
          </a:p>
          <a:p>
            <a:endParaRPr lang="en-US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67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>Methods of </a:t>
            </a:r>
            <a:r>
              <a:rPr lang="en-ZA" b="1" dirty="0"/>
              <a:t>i</a:t>
            </a:r>
            <a:r>
              <a:rPr lang="en-ZA" b="1" dirty="0" smtClean="0"/>
              <a:t>mport substitution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>
                <a:solidFill>
                  <a:srgbClr val="FF0000"/>
                </a:solidFill>
              </a:rPr>
              <a:t>continued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Exchange control</a:t>
            </a:r>
            <a:r>
              <a:rPr lang="en-US" dirty="0" smtClean="0"/>
              <a:t>: Limiting the amount of foreign exchange (e.g. Dollars) available for each importer.</a:t>
            </a:r>
          </a:p>
          <a:p>
            <a:r>
              <a:rPr lang="en-US" b="1" dirty="0" smtClean="0"/>
              <a:t>Diverting trade</a:t>
            </a:r>
            <a:r>
              <a:rPr lang="en-US" dirty="0" smtClean="0"/>
              <a:t>: Introduction obstacles such as monetary deposits, time-consuming customs procedures or demand high quality standards.</a:t>
            </a:r>
            <a:endParaRPr lang="en-US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7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Advantages of import substitution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algn="just"/>
            <a:r>
              <a:rPr lang="en-US" sz="3600" b="1" dirty="0"/>
              <a:t>Increased employment</a:t>
            </a:r>
          </a:p>
          <a:p>
            <a:pPr marL="857250" lvl="1" indent="-457200" algn="just"/>
            <a:r>
              <a:rPr lang="en-US" dirty="0"/>
              <a:t>Because more local workers are needed to produce the goods that have replaced foreign goods</a:t>
            </a:r>
          </a:p>
          <a:p>
            <a:pPr marL="457200" indent="-457200" algn="just"/>
            <a:r>
              <a:rPr lang="en-US" sz="3600" b="1" dirty="0"/>
              <a:t>More choice</a:t>
            </a:r>
          </a:p>
          <a:p>
            <a:pPr marL="857250" lvl="1" indent="-457200" algn="just"/>
            <a:r>
              <a:rPr lang="en-US" dirty="0"/>
              <a:t>Because importers will now start importing other goods, providing more variety</a:t>
            </a:r>
          </a:p>
          <a:p>
            <a:pPr marL="457200" indent="-457200" algn="just"/>
            <a:r>
              <a:rPr lang="en-US" sz="3600" b="1" dirty="0"/>
              <a:t>Diversification </a:t>
            </a:r>
          </a:p>
          <a:p>
            <a:pPr marL="857250" lvl="1" indent="-457200" algn="just"/>
            <a:r>
              <a:rPr lang="en-US" dirty="0"/>
              <a:t>In the domestic economy because more local goods are being produced</a:t>
            </a:r>
          </a:p>
          <a:p>
            <a:pPr marL="457200" indent="-457200" algn="just"/>
            <a:r>
              <a:rPr lang="en-US" sz="3600" b="1" dirty="0"/>
              <a:t>Less vulnerable</a:t>
            </a:r>
          </a:p>
          <a:p>
            <a:pPr marL="857250" lvl="1" indent="-457200" algn="just"/>
            <a:r>
              <a:rPr lang="en-US" dirty="0"/>
              <a:t>To foreign actions and conditions, like prices </a:t>
            </a:r>
            <a:r>
              <a:rPr lang="en-US" dirty="0" smtClean="0"/>
              <a:t>increases</a:t>
            </a:r>
            <a:r>
              <a:rPr lang="en-US" dirty="0"/>
              <a:t> </a:t>
            </a:r>
            <a:r>
              <a:rPr lang="en-US" dirty="0" smtClean="0"/>
              <a:t>as a result of unfavorable exchange 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0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>Disadvantages of import substitution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It results to inefficiency as there is less incentive to produce at low costs</a:t>
            </a:r>
          </a:p>
          <a:p>
            <a:pPr algn="just"/>
            <a:r>
              <a:rPr lang="en-US" dirty="0"/>
              <a:t>Capital &amp; entrepreneurial talent drawn away from industries with comparative advantage</a:t>
            </a:r>
          </a:p>
          <a:p>
            <a:pPr marL="457200" indent="-457200" algn="just"/>
            <a:r>
              <a:rPr lang="en-US" dirty="0"/>
              <a:t>Industries cannot compete on the open market when import duties are removed.</a:t>
            </a:r>
          </a:p>
          <a:p>
            <a:pPr marL="457200" indent="-457200" algn="just"/>
            <a:r>
              <a:rPr lang="en-US" dirty="0"/>
              <a:t>Efficient producers can be forced out of the market as they cannot compete with protected producers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44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ZA" b="1" dirty="0" smtClean="0"/>
              <a:t>Protectionism vs Free trade 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457200" indent="-457200" algn="just"/>
            <a:r>
              <a:rPr lang="en-US" dirty="0"/>
              <a:t>Protectionism is the implementation of trade policies aimed at restricting the importing of certain goods and services in order to protect local industries against unequal protection from abroad.</a:t>
            </a:r>
          </a:p>
          <a:p>
            <a:pPr marL="457200" indent="-457200" algn="just"/>
            <a:r>
              <a:rPr lang="en-US" dirty="0"/>
              <a:t>Free trade </a:t>
            </a:r>
            <a:r>
              <a:rPr lang="en-US" dirty="0" smtClean="0"/>
              <a:t>is when the trade between countries is without government interference.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18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>Argument in favour of protectionism 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/>
            <a:r>
              <a:rPr lang="en-US" b="1" dirty="0" smtClean="0"/>
              <a:t>Infant industries</a:t>
            </a:r>
            <a:r>
              <a:rPr lang="en-US" dirty="0" smtClean="0"/>
              <a:t>: Newly </a:t>
            </a:r>
            <a:r>
              <a:rPr lang="en-US" dirty="0"/>
              <a:t>established industries often find it difficult to compete with well-established foreign firms. </a:t>
            </a:r>
            <a:r>
              <a:rPr lang="en-US" dirty="0" smtClean="0"/>
              <a:t>If </a:t>
            </a:r>
            <a:r>
              <a:rPr lang="en-US" dirty="0"/>
              <a:t>they are protected in their early years, they may be able to grow and become competitive</a:t>
            </a:r>
          </a:p>
          <a:p>
            <a:pPr marL="457200" indent="-457200" algn="just"/>
            <a:r>
              <a:rPr lang="en-ZA" b="1" dirty="0" smtClean="0"/>
              <a:t>Dangers of dumping: </a:t>
            </a:r>
            <a:r>
              <a:rPr lang="en-US" dirty="0" smtClean="0"/>
              <a:t>Dumping </a:t>
            </a:r>
            <a:r>
              <a:rPr lang="en-US" dirty="0"/>
              <a:t>occurs when foreign enterprises sell goods at a </a:t>
            </a:r>
            <a:r>
              <a:rPr lang="en-US" dirty="0" smtClean="0"/>
              <a:t>lower </a:t>
            </a:r>
            <a:r>
              <a:rPr lang="en-US" dirty="0"/>
              <a:t>price than </a:t>
            </a:r>
            <a:r>
              <a:rPr lang="en-US" dirty="0" smtClean="0"/>
              <a:t>the costs of production. This </a:t>
            </a:r>
            <a:r>
              <a:rPr lang="en-US" dirty="0"/>
              <a:t>leads to them gaining the majority of the market share and forcing local producers out of the </a:t>
            </a:r>
            <a:r>
              <a:rPr lang="en-US" dirty="0" smtClean="0"/>
              <a:t>market. They later increase the price.</a:t>
            </a:r>
            <a:endParaRPr lang="en-US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10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/>
              <a:t>Argument in </a:t>
            </a:r>
            <a:r>
              <a:rPr lang="en-ZA" b="1" dirty="0" smtClean="0"/>
              <a:t>favour </a:t>
            </a:r>
            <a:r>
              <a:rPr lang="en-ZA" b="1" dirty="0"/>
              <a:t>of </a:t>
            </a:r>
            <a:r>
              <a:rPr lang="en-ZA" b="1" dirty="0" smtClean="0"/>
              <a:t>protectionism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>
                <a:solidFill>
                  <a:srgbClr val="FF0000"/>
                </a:solidFill>
              </a:rPr>
              <a:t>continued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 smtClean="0"/>
              <a:t>Economic self-sufficiency and strategic key industries: </a:t>
            </a:r>
            <a:r>
              <a:rPr lang="en-US" dirty="0" smtClean="0"/>
              <a:t>Some </a:t>
            </a:r>
            <a:r>
              <a:rPr lang="en-US" dirty="0"/>
              <a:t>industries, such as iron and steel and agriculture are often regarded as essential or strategic </a:t>
            </a:r>
            <a:r>
              <a:rPr lang="en-US" dirty="0" smtClean="0"/>
              <a:t>industries. Developing </a:t>
            </a:r>
            <a:r>
              <a:rPr lang="en-US" dirty="0"/>
              <a:t>countries may want to develop these industries in order to become self-sufficient</a:t>
            </a:r>
          </a:p>
          <a:p>
            <a:pPr marL="457200" indent="-457200" algn="just"/>
            <a:r>
              <a:rPr lang="en-ZA" b="1" dirty="0" smtClean="0"/>
              <a:t>Protection of job opportunities</a:t>
            </a:r>
            <a:r>
              <a:rPr lang="en-ZA" dirty="0" smtClean="0"/>
              <a:t>: Imports reduces employment opportunities in the domestic markets.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6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300037"/>
            <a:ext cx="7772400" cy="690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TO EXPECT</a:t>
            </a:r>
            <a:endParaRPr lang="en-US" sz="36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7800" y="762000"/>
            <a:ext cx="6400800" cy="4962525"/>
          </a:xfrm>
        </p:spPr>
        <p:txBody>
          <a:bodyPr>
            <a:noAutofit/>
          </a:bodyPr>
          <a:lstStyle/>
          <a:p>
            <a:pPr algn="l"/>
            <a:r>
              <a:rPr lang="en-US" sz="2300" b="1" dirty="0" smtClean="0">
                <a:solidFill>
                  <a:schemeClr val="tx1"/>
                </a:solidFill>
              </a:rPr>
              <a:t>Cover content as per Exam Guidelines 2017</a:t>
            </a:r>
          </a:p>
          <a:p>
            <a:pPr algn="l"/>
            <a:endParaRPr lang="en-US" sz="2300" b="1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sz="2300" b="1" dirty="0" smtClean="0">
                <a:solidFill>
                  <a:schemeClr val="tx1"/>
                </a:solidFill>
              </a:rPr>
              <a:t>Exports &amp; Imports – </a:t>
            </a:r>
            <a:r>
              <a:rPr lang="en-US" sz="2300" dirty="0" smtClean="0">
                <a:solidFill>
                  <a:schemeClr val="tx1"/>
                </a:solidFill>
              </a:rPr>
              <a:t>selling and buying between countries. </a:t>
            </a:r>
          </a:p>
          <a:p>
            <a:pPr marL="514350" indent="-514350" algn="l">
              <a:buAutoNum type="arabicPeriod"/>
            </a:pPr>
            <a:r>
              <a:rPr lang="en-US" sz="2300" b="1" dirty="0" smtClean="0">
                <a:solidFill>
                  <a:schemeClr val="tx1"/>
                </a:solidFill>
              </a:rPr>
              <a:t>Embargo – </a:t>
            </a:r>
            <a:r>
              <a:rPr lang="en-US" sz="2300" dirty="0" smtClean="0">
                <a:solidFill>
                  <a:schemeClr val="tx1"/>
                </a:solidFill>
              </a:rPr>
              <a:t>trade ban with a particular country imposed officially by the state</a:t>
            </a:r>
            <a:r>
              <a:rPr lang="en-US" sz="2300" b="1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300" b="1" dirty="0" smtClean="0">
                <a:solidFill>
                  <a:schemeClr val="tx1"/>
                </a:solidFill>
              </a:rPr>
              <a:t>Dumping – </a:t>
            </a:r>
            <a:r>
              <a:rPr lang="en-US" sz="2300" dirty="0" smtClean="0">
                <a:solidFill>
                  <a:schemeClr val="tx1"/>
                </a:solidFill>
              </a:rPr>
              <a:t>selling of goods in a foreign country below costs.</a:t>
            </a:r>
          </a:p>
          <a:p>
            <a:pPr marL="514350" indent="-514350" algn="l">
              <a:buAutoNum type="arabicPeriod"/>
            </a:pPr>
            <a:r>
              <a:rPr lang="en-US" sz="2300" b="1" dirty="0" smtClean="0">
                <a:solidFill>
                  <a:schemeClr val="tx1"/>
                </a:solidFill>
              </a:rPr>
              <a:t>Disinvestment – </a:t>
            </a:r>
            <a:r>
              <a:rPr lang="en-US" sz="2300" dirty="0" smtClean="0">
                <a:solidFill>
                  <a:schemeClr val="tx1"/>
                </a:solidFill>
              </a:rPr>
              <a:t>withdrawal of capital investment from a company or a country</a:t>
            </a:r>
          </a:p>
          <a:p>
            <a:pPr marL="514350" indent="-514350" algn="l">
              <a:buAutoNum type="arabicPeriod"/>
            </a:pPr>
            <a:r>
              <a:rPr lang="en-US" sz="2300" b="1" dirty="0" smtClean="0">
                <a:solidFill>
                  <a:schemeClr val="tx1"/>
                </a:solidFill>
              </a:rPr>
              <a:t>Trade blocs – </a:t>
            </a:r>
            <a:r>
              <a:rPr lang="en-US" sz="2300" dirty="0" smtClean="0">
                <a:solidFill>
                  <a:schemeClr val="tx1"/>
                </a:solidFill>
              </a:rPr>
              <a:t>intergovernmental agreement, in a particular region barriers to trade are reduced or eliminated.       </a:t>
            </a:r>
            <a:r>
              <a:rPr lang="en-US" sz="2300" dirty="0" err="1" smtClean="0">
                <a:solidFill>
                  <a:schemeClr val="tx1"/>
                </a:solidFill>
              </a:rPr>
              <a:t>etc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37259"/>
              </p:ext>
            </p:extLst>
          </p:nvPr>
        </p:nvGraphicFramePr>
        <p:xfrm>
          <a:off x="4495800" y="1143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Document" showAsIcon="1" r:id="rId3" imgW="914400" imgH="771480" progId="Word.Document.12">
                  <p:embed/>
                </p:oleObj>
              </mc:Choice>
              <mc:Fallback>
                <p:oleObj name="Document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5800" y="1143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476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/>
              <a:t>Argument in favour of protectionism 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>
                <a:solidFill>
                  <a:srgbClr val="FF0000"/>
                </a:solidFill>
              </a:rPr>
              <a:t>continued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b="1" dirty="0" smtClean="0"/>
              <a:t>Industrial development</a:t>
            </a:r>
            <a:r>
              <a:rPr lang="en-ZA" dirty="0" smtClean="0"/>
              <a:t>: Developing countries found it difficult to compete with developed countries therefore free trade do not favour them.</a:t>
            </a:r>
          </a:p>
          <a:p>
            <a:r>
              <a:rPr lang="en-ZA" b="1" dirty="0" smtClean="0"/>
              <a:t>Stabilising exchange rates and balance of payments</a:t>
            </a:r>
            <a:r>
              <a:rPr lang="en-ZA" dirty="0" smtClean="0"/>
              <a:t>: Exporting goods at primary level and then import them as manufactured goods will create problems in the </a:t>
            </a:r>
            <a:r>
              <a:rPr lang="en-ZA" dirty="0" err="1" smtClean="0"/>
              <a:t>BoP</a:t>
            </a:r>
            <a:r>
              <a:rPr lang="en-ZA" dirty="0" smtClean="0"/>
              <a:t> and exchange rates.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77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Arguments in favour of free trade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Specialisation</a:t>
            </a:r>
            <a:r>
              <a:rPr lang="en-US" dirty="0" smtClean="0"/>
              <a:t>: Free </a:t>
            </a:r>
            <a:r>
              <a:rPr lang="en-US" dirty="0"/>
              <a:t>trade allows countries to </a:t>
            </a:r>
            <a:r>
              <a:rPr lang="en-US" dirty="0" err="1"/>
              <a:t>specialise</a:t>
            </a:r>
            <a:r>
              <a:rPr lang="en-US" dirty="0"/>
              <a:t> in those industries in which they have the comparative </a:t>
            </a:r>
            <a:r>
              <a:rPr lang="en-US" dirty="0" smtClean="0"/>
              <a:t>advantage</a:t>
            </a:r>
          </a:p>
          <a:p>
            <a:r>
              <a:rPr lang="en-US" b="1" dirty="0" smtClean="0"/>
              <a:t>Economies of scale</a:t>
            </a:r>
            <a:r>
              <a:rPr lang="en-US" dirty="0" smtClean="0"/>
              <a:t>: Free </a:t>
            </a:r>
            <a:r>
              <a:rPr lang="en-US" dirty="0"/>
              <a:t>trade allows economies of scale to be </a:t>
            </a:r>
            <a:r>
              <a:rPr lang="en-US" dirty="0" err="1"/>
              <a:t>maximised</a:t>
            </a:r>
            <a:r>
              <a:rPr lang="en-US" dirty="0"/>
              <a:t> and thus costs are </a:t>
            </a:r>
            <a:r>
              <a:rPr lang="en-US" dirty="0" smtClean="0"/>
              <a:t>reduced</a:t>
            </a:r>
          </a:p>
          <a:p>
            <a:r>
              <a:rPr lang="en-US" b="1" dirty="0" smtClean="0"/>
              <a:t>Choice</a:t>
            </a:r>
            <a:r>
              <a:rPr lang="en-US" dirty="0" smtClean="0"/>
              <a:t>: </a:t>
            </a:r>
            <a:r>
              <a:rPr lang="en-US" dirty="0"/>
              <a:t>Free trade gives consumers the choice to buy from anywhere in the world, not just locally produced goods</a:t>
            </a:r>
          </a:p>
          <a:p>
            <a:endParaRPr lang="en-US" dirty="0"/>
          </a:p>
          <a:p>
            <a:endParaRPr lang="en-US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05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>Arguments in favour of free trade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>
                <a:solidFill>
                  <a:srgbClr val="FF0000"/>
                </a:solidFill>
              </a:rPr>
              <a:t>continued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Innovation</a:t>
            </a:r>
            <a:r>
              <a:rPr lang="en-US" dirty="0" smtClean="0"/>
              <a:t>: Free trade increases competition and this encourages new and better products being produced.</a:t>
            </a:r>
          </a:p>
          <a:p>
            <a:r>
              <a:rPr lang="en-US" b="1" dirty="0" smtClean="0"/>
              <a:t>Improves global efficiency</a:t>
            </a:r>
            <a:r>
              <a:rPr lang="en-US" dirty="0" smtClean="0"/>
              <a:t>: Each country specializes in its most effective product.  </a:t>
            </a:r>
          </a:p>
          <a:p>
            <a:r>
              <a:rPr lang="en-US" b="1" dirty="0" smtClean="0"/>
              <a:t>Mutual gains</a:t>
            </a:r>
            <a:r>
              <a:rPr lang="en-US" dirty="0" smtClean="0"/>
              <a:t>: Each country benefits from international trade as it buys and sells competitive products.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1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ZA" b="1" dirty="0" smtClean="0"/>
              <a:t>Trade Protocols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pPr marL="457200" indent="-457200" algn="just"/>
            <a:r>
              <a:rPr lang="en-US" dirty="0"/>
              <a:t>Most countries use a mixture of protectionism and free trade</a:t>
            </a:r>
          </a:p>
          <a:p>
            <a:pPr marL="457200" indent="-457200" algn="just"/>
            <a:r>
              <a:rPr lang="en-US" dirty="0"/>
              <a:t>With </a:t>
            </a:r>
            <a:r>
              <a:rPr lang="en-US" dirty="0" err="1"/>
              <a:t>globalisation</a:t>
            </a:r>
            <a:r>
              <a:rPr lang="en-US" dirty="0"/>
              <a:t>, no country is excluded from international trade</a:t>
            </a:r>
          </a:p>
          <a:p>
            <a:pPr marL="457200" indent="-457200" algn="just"/>
            <a:r>
              <a:rPr lang="en-US" dirty="0"/>
              <a:t>Countries have now started signing agreements that establish protocols that dictating how international trade will occur</a:t>
            </a:r>
          </a:p>
          <a:p>
            <a:pPr marL="457200" indent="-457200" algn="just"/>
            <a:r>
              <a:rPr lang="en-US" dirty="0"/>
              <a:t>These protocols lead to greater economic integration &amp; cooperation, but can also restrict trade</a:t>
            </a:r>
          </a:p>
          <a:p>
            <a:pPr marL="457200" indent="-457200" algn="just"/>
            <a:r>
              <a:rPr lang="en-US" dirty="0"/>
              <a:t>These protocols include the following;</a:t>
            </a:r>
          </a:p>
          <a:p>
            <a:pPr marL="457200" indent="-457200" algn="just"/>
            <a:endParaRPr lang="en-US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09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ZA" b="1" dirty="0" smtClean="0"/>
              <a:t>Free trade area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457200" indent="-457200" algn="just"/>
            <a:r>
              <a:rPr lang="en-US" dirty="0"/>
              <a:t>A form of economic integration whereby member countries agree to the removal of all tariffs and all other government imposed restrictions to free trade between member countries</a:t>
            </a:r>
          </a:p>
          <a:p>
            <a:pPr marL="457200" indent="-457200" algn="just"/>
            <a:r>
              <a:rPr lang="en-US" dirty="0"/>
              <a:t>Each member country is allowed to maintain its own level of trade protection against non-member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39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ZA" b="1" dirty="0" smtClean="0"/>
              <a:t>Customs union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457200" indent="-457200" algn="just"/>
            <a:r>
              <a:rPr lang="en-US" dirty="0"/>
              <a:t>A form of economic integration whereby member countries agree to the removal of all tariffs and all other government imposed restrictions to free trade between member countries</a:t>
            </a:r>
          </a:p>
          <a:p>
            <a:pPr marL="457200" indent="-457200" algn="just"/>
            <a:r>
              <a:rPr lang="en-US" dirty="0"/>
              <a:t>However, with a customs union, member countries all set &amp; maintain the same external restrictions on non-member countries</a:t>
            </a:r>
          </a:p>
          <a:p>
            <a:pPr marL="457200" indent="-457200" algn="just"/>
            <a:endParaRPr lang="en-US" dirty="0"/>
          </a:p>
          <a:p>
            <a:pPr marL="457200" indent="-457200"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55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Common market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/>
            <a:r>
              <a:rPr lang="en-US" dirty="0"/>
              <a:t>A form of economic integration that satisfies all the requirements of a customs union, </a:t>
            </a:r>
          </a:p>
          <a:p>
            <a:pPr marL="457200" indent="-457200" algn="just"/>
            <a:r>
              <a:rPr lang="en-US" dirty="0"/>
              <a:t>But in addition, it allows for the free movement of factors of production between member countries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69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ZA" b="1" dirty="0" smtClean="0"/>
              <a:t>Economic union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77500" lnSpcReduction="20000"/>
          </a:bodyPr>
          <a:lstStyle/>
          <a:p>
            <a:pPr marL="457200" indent="-457200" algn="just"/>
            <a:r>
              <a:rPr lang="en-US" sz="4400" dirty="0"/>
              <a:t>A form of economic integration that in addition meet all the requirements of a common market</a:t>
            </a:r>
          </a:p>
          <a:p>
            <a:pPr marL="457200" indent="-457200" algn="just"/>
            <a:r>
              <a:rPr lang="en-US" sz="4400" dirty="0"/>
              <a:t>It also results in member countries establishing a </a:t>
            </a:r>
          </a:p>
          <a:p>
            <a:pPr marL="857250" lvl="1" indent="-457200" algn="just"/>
            <a:r>
              <a:rPr lang="en-US" sz="4000" dirty="0"/>
              <a:t>single authority responsible for joint economic policy-making, </a:t>
            </a:r>
          </a:p>
          <a:p>
            <a:pPr marL="857250" lvl="1" indent="-457200" algn="just"/>
            <a:r>
              <a:rPr lang="en-US" sz="4000" dirty="0"/>
              <a:t>a single monetary policy, </a:t>
            </a:r>
          </a:p>
          <a:p>
            <a:pPr marL="857250" lvl="1" indent="-457200" algn="just"/>
            <a:r>
              <a:rPr lang="en-US" sz="4000" dirty="0"/>
              <a:t>one central bank, </a:t>
            </a:r>
          </a:p>
          <a:p>
            <a:pPr marL="857250" lvl="1" indent="-457200" algn="just"/>
            <a:r>
              <a:rPr lang="en-US" sz="4000" dirty="0"/>
              <a:t>a unified fiscal system and </a:t>
            </a:r>
          </a:p>
          <a:p>
            <a:pPr marL="857250" lvl="1" indent="-457200" algn="just"/>
            <a:r>
              <a:rPr lang="en-US" sz="4000" dirty="0"/>
              <a:t>a common economic policy</a:t>
            </a:r>
          </a:p>
          <a:p>
            <a:pPr marL="457200" indent="-457200" algn="just"/>
            <a:endParaRPr lang="en-US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37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ZA" b="1" dirty="0" smtClean="0"/>
              <a:t>Evaluation of SA’s trade policies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457200" indent="-457200" algn="just"/>
            <a:r>
              <a:rPr lang="en-US" dirty="0"/>
              <a:t>Since 1994, SA has made significant progress towards strengthening bilateral ties with its main trading partners</a:t>
            </a:r>
          </a:p>
          <a:p>
            <a:pPr marL="457200" indent="-457200" algn="just"/>
            <a:r>
              <a:rPr lang="en-US" dirty="0"/>
              <a:t>This was mainly in the form of free trade area </a:t>
            </a:r>
            <a:r>
              <a:rPr lang="en-US" dirty="0" smtClean="0"/>
              <a:t>protocols</a:t>
            </a:r>
          </a:p>
          <a:p>
            <a:pPr marL="457200" indent="-457200" algn="just"/>
            <a:r>
              <a:rPr lang="en-US" sz="2800" dirty="0" smtClean="0"/>
              <a:t>South Africa is a member in the following trade agreements</a:t>
            </a:r>
          </a:p>
          <a:p>
            <a:pPr marL="457200" indent="-457200" algn="just"/>
            <a:r>
              <a:rPr lang="en-US" sz="2800" dirty="0" smtClean="0"/>
              <a:t>SADC, SACU, AU, BRICS, etc.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80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 </a:t>
            </a:r>
            <a:r>
              <a:rPr lang="en-ZA" b="1" dirty="0" smtClean="0"/>
              <a:t>Assessment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85000" lnSpcReduction="20000"/>
          </a:bodyPr>
          <a:lstStyle/>
          <a:p>
            <a:r>
              <a:rPr lang="en-ZA" b="1" dirty="0" smtClean="0"/>
              <a:t>Possible Essay Question</a:t>
            </a:r>
            <a:r>
              <a:rPr lang="en-ZA" dirty="0" smtClean="0"/>
              <a:t>: Discuss in detail Export promotion and Import substitution. (Two Essays can be asked from this)</a:t>
            </a:r>
          </a:p>
          <a:p>
            <a:r>
              <a:rPr lang="en-ZA" b="1" dirty="0" smtClean="0"/>
              <a:t>2017 SC June</a:t>
            </a:r>
            <a:r>
              <a:rPr lang="en-ZA" dirty="0" smtClean="0"/>
              <a:t>: Q5. </a:t>
            </a:r>
            <a:r>
              <a:rPr lang="en-US" dirty="0" smtClean="0"/>
              <a:t>South </a:t>
            </a:r>
            <a:r>
              <a:rPr lang="en-US" dirty="0"/>
              <a:t>Africa's international trade policy consists of export promotion and import substitution. </a:t>
            </a:r>
          </a:p>
          <a:p>
            <a:pPr marL="800100" lvl="2" indent="0">
              <a:buNone/>
            </a:pPr>
            <a:r>
              <a:rPr lang="en-US" dirty="0" smtClean="0"/>
              <a:t>• </a:t>
            </a:r>
            <a:r>
              <a:rPr lang="en-US" dirty="0"/>
              <a:t>Discuss export promotion as part of South Africa's international trade policy under the following headings:  − Reasons (8)            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− </a:t>
            </a:r>
            <a:r>
              <a:rPr lang="en-US" dirty="0"/>
              <a:t>Methods  </a:t>
            </a:r>
            <a:r>
              <a:rPr lang="en-US" dirty="0" smtClean="0"/>
              <a:t>                                                                           (</a:t>
            </a:r>
            <a:r>
              <a:rPr lang="en-US" dirty="0"/>
              <a:t>8)            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− </a:t>
            </a:r>
            <a:r>
              <a:rPr lang="en-US" dirty="0"/>
              <a:t>Disadvantages  </a:t>
            </a:r>
            <a:r>
              <a:rPr lang="en-US" dirty="0" smtClean="0"/>
              <a:t>                                                                </a:t>
            </a:r>
            <a:r>
              <a:rPr lang="en-US" dirty="0"/>
              <a:t>(10) </a:t>
            </a:r>
            <a:r>
              <a:rPr lang="en-US" dirty="0" smtClean="0"/>
              <a:t>      (</a:t>
            </a:r>
            <a:r>
              <a:rPr lang="en-US" dirty="0"/>
              <a:t>26) </a:t>
            </a:r>
          </a:p>
          <a:p>
            <a:pPr marL="800100" lvl="2" indent="0">
              <a:buNone/>
            </a:pPr>
            <a:r>
              <a:rPr lang="en-US" dirty="0" smtClean="0"/>
              <a:t>• </a:t>
            </a:r>
            <a:r>
              <a:rPr lang="en-US" dirty="0" err="1"/>
              <a:t>Analyse</a:t>
            </a:r>
            <a:r>
              <a:rPr lang="en-US" dirty="0"/>
              <a:t> the arguments in </a:t>
            </a:r>
            <a:r>
              <a:rPr lang="en-US" dirty="0" err="1"/>
              <a:t>favour</a:t>
            </a:r>
            <a:r>
              <a:rPr lang="en-US" dirty="0"/>
              <a:t> of a free-trade policy.      </a:t>
            </a:r>
            <a:r>
              <a:rPr lang="en-US" dirty="0" smtClean="0"/>
              <a:t>(10) </a:t>
            </a:r>
          </a:p>
          <a:p>
            <a:pPr marL="800100" lvl="2" indent="0">
              <a:buNone/>
            </a:pPr>
            <a:r>
              <a:rPr lang="en-US" dirty="0"/>
              <a:t>                                                                                                       </a:t>
            </a:r>
            <a:r>
              <a:rPr lang="en-US" dirty="0" smtClean="0"/>
              <a:t>  </a:t>
            </a:r>
            <a:r>
              <a:rPr lang="en-US" b="1" dirty="0" smtClean="0"/>
              <a:t>[40]</a:t>
            </a:r>
            <a:endParaRPr lang="en-US" b="1" dirty="0"/>
          </a:p>
          <a:p>
            <a:r>
              <a:rPr lang="en-ZA" dirty="0" smtClean="0"/>
              <a:t>Be able to link this assay with </a:t>
            </a:r>
            <a:r>
              <a:rPr lang="en-ZA" dirty="0" err="1" smtClean="0"/>
              <a:t>BoP</a:t>
            </a:r>
            <a:r>
              <a:rPr lang="en-ZA" dirty="0" smtClean="0"/>
              <a:t> and or Circular flow.</a:t>
            </a:r>
          </a:p>
          <a:p>
            <a:r>
              <a:rPr lang="en-ZA" dirty="0" smtClean="0"/>
              <a:t>Revision: Compile &amp; revise all questions asked from this topic from 2017- to date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0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ZA" b="1" dirty="0" smtClean="0"/>
              <a:t>Description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ZA" dirty="0" smtClean="0"/>
              <a:t>Protectionism:</a:t>
            </a:r>
          </a:p>
          <a:p>
            <a:endParaRPr lang="en-ZA" dirty="0"/>
          </a:p>
          <a:p>
            <a:endParaRPr lang="en-ZA" dirty="0" smtClean="0"/>
          </a:p>
          <a:p>
            <a:r>
              <a:rPr lang="en-ZA" dirty="0" smtClean="0"/>
              <a:t>Free trade: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10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ZA" b="1" dirty="0" smtClean="0"/>
              <a:t>References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ZA" dirty="0" smtClean="0"/>
              <a:t>Mind the Gap 2014 – Economics Study guide (Department of Basic Education)</a:t>
            </a:r>
          </a:p>
          <a:p>
            <a:r>
              <a:rPr lang="en-ZA" dirty="0" smtClean="0"/>
              <a:t>Economics X-Kit  Achieve by Vanessa </a:t>
            </a:r>
            <a:r>
              <a:rPr lang="en-ZA" dirty="0" err="1" smtClean="0"/>
              <a:t>Beautement</a:t>
            </a:r>
            <a:r>
              <a:rPr lang="en-ZA" dirty="0" smtClean="0"/>
              <a:t> (Pearson)</a:t>
            </a:r>
          </a:p>
          <a:p>
            <a:r>
              <a:rPr lang="en-ZA" smtClean="0"/>
              <a:t>Previous NSC &amp; SC </a:t>
            </a:r>
            <a:r>
              <a:rPr lang="en-ZA" dirty="0" smtClean="0"/>
              <a:t>DBE Question Papers</a:t>
            </a:r>
          </a:p>
          <a:p>
            <a:r>
              <a:rPr lang="en-ZA" dirty="0" smtClean="0"/>
              <a:t>Study notes by Kenneth </a:t>
            </a:r>
            <a:r>
              <a:rPr lang="en-ZA" dirty="0" err="1" smtClean="0"/>
              <a:t>Nhundu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53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8001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6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539A2B9-1AB6-411C-B1E2-2948023FF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</p:spPr>
        <p:txBody>
          <a:bodyPr/>
          <a:lstStyle/>
          <a:p>
            <a:r>
              <a:rPr lang="en-ZA" b="1" dirty="0" smtClean="0"/>
              <a:t>Export promotion</a:t>
            </a:r>
            <a:endParaRPr lang="en-ZA" b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673F70D1-8964-4A34-BF13-268913409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7315200" cy="4190999"/>
          </a:xfrm>
        </p:spPr>
        <p:txBody>
          <a:bodyPr>
            <a:normAutofit/>
          </a:bodyPr>
          <a:lstStyle/>
          <a:p>
            <a:pPr algn="l"/>
            <a:r>
              <a:rPr lang="en-ZA" b="1" dirty="0" smtClean="0"/>
              <a:t>It can be defined as a trade policy that encourages local businesses to increase their exports by offering incentives.</a:t>
            </a:r>
          </a:p>
          <a:p>
            <a:pPr algn="l"/>
            <a:r>
              <a:rPr lang="en-ZA" b="1" dirty="0" smtClean="0"/>
              <a:t>Government:- offers incentives (e.g. subsidies/ tax concessions) because exports are injections to the circular flow.</a:t>
            </a:r>
          </a:p>
          <a:p>
            <a:pPr algn="l"/>
            <a:r>
              <a:rPr lang="en-ZA" b="1" dirty="0" smtClean="0"/>
              <a:t>Businesses:- increase production with the intention to sell it to foreign countries.</a:t>
            </a:r>
          </a:p>
          <a:p>
            <a:pPr algn="l"/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Reasons for export promotion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/>
            <a:r>
              <a:rPr lang="en-US" dirty="0"/>
              <a:t>The export market is much larger than the domestic </a:t>
            </a:r>
            <a:r>
              <a:rPr lang="en-US" dirty="0" smtClean="0"/>
              <a:t>market (favors economies of scale)</a:t>
            </a:r>
          </a:p>
          <a:p>
            <a:pPr marL="457200" indent="-457200" algn="just"/>
            <a:r>
              <a:rPr lang="en-US" dirty="0" smtClean="0"/>
              <a:t>Unit costs will be reduced (cheaper products)</a:t>
            </a:r>
            <a:endParaRPr lang="en-US" dirty="0"/>
          </a:p>
          <a:p>
            <a:pPr marL="457200" indent="-457200" algn="just"/>
            <a:r>
              <a:rPr lang="en-US" dirty="0"/>
              <a:t>This results in many more goods being produced, </a:t>
            </a:r>
            <a:r>
              <a:rPr lang="en-US" u="sng" dirty="0"/>
              <a:t>larger number of workers being employed </a:t>
            </a:r>
            <a:r>
              <a:rPr lang="en-US" dirty="0"/>
              <a:t>and </a:t>
            </a:r>
            <a:r>
              <a:rPr lang="en-US" u="sng" dirty="0"/>
              <a:t>significant export-led economic growth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94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Methods of exports promotion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b="1" dirty="0" smtClean="0"/>
              <a:t>Incentives</a:t>
            </a:r>
            <a:r>
              <a:rPr lang="en-ZA" dirty="0" smtClean="0"/>
              <a:t> :</a:t>
            </a:r>
            <a:r>
              <a:rPr lang="en-US" dirty="0"/>
              <a:t>includes information on export markets, research with regard to new markets, export credit, concessions on transport charges, etc.</a:t>
            </a:r>
          </a:p>
          <a:p>
            <a:r>
              <a:rPr lang="en-ZA" b="1" dirty="0" smtClean="0"/>
              <a:t>Subsidies: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dirty="0" smtClean="0"/>
              <a:t>Direct subsidies:- Cash payments to </a:t>
            </a:r>
            <a:r>
              <a:rPr lang="en-US" dirty="0" err="1" smtClean="0"/>
              <a:t>exportes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Indirect subsidies:-refunds </a:t>
            </a:r>
            <a:r>
              <a:rPr lang="en-US" dirty="0"/>
              <a:t>on import tariffs, general tax rebates, tax concessions on profits earned from exports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7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>Methods of export promotion </a:t>
            </a:r>
            <a:r>
              <a:rPr lang="en-ZA" dirty="0" smtClean="0">
                <a:solidFill>
                  <a:srgbClr val="FF0000"/>
                </a:solidFill>
              </a:rPr>
              <a:t>continued</a:t>
            </a:r>
            <a:r>
              <a:rPr lang="en-ZA" dirty="0" smtClean="0"/>
              <a:t>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 smtClean="0"/>
              <a:t>Trade neutrality</a:t>
            </a:r>
            <a:r>
              <a:rPr lang="en-ZA" dirty="0" smtClean="0"/>
              <a:t>: Subsidies equal in size to import duties , are paid.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6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Advantages of export promotion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/>
            <a:r>
              <a:rPr lang="en-US" sz="3600" b="1" dirty="0"/>
              <a:t>No limitations</a:t>
            </a:r>
          </a:p>
          <a:p>
            <a:pPr marL="857250" lvl="1" indent="-457200" algn="just"/>
            <a:r>
              <a:rPr lang="en-US" dirty="0"/>
              <a:t>Of size and scale due to large world market</a:t>
            </a:r>
          </a:p>
          <a:p>
            <a:pPr marL="457200" indent="-457200" algn="just"/>
            <a:r>
              <a:rPr lang="en-US" sz="3600" b="1" dirty="0"/>
              <a:t>Cost and efficiency</a:t>
            </a:r>
          </a:p>
          <a:p>
            <a:pPr marL="857250" lvl="1" indent="-457200" algn="just"/>
            <a:r>
              <a:rPr lang="en-US" dirty="0"/>
              <a:t>Would be the basis for production, which would be </a:t>
            </a:r>
            <a:r>
              <a:rPr lang="en-US" dirty="0" err="1"/>
              <a:t>organised</a:t>
            </a:r>
            <a:r>
              <a:rPr lang="en-US" dirty="0"/>
              <a:t> along the lines of comparative advantage </a:t>
            </a:r>
          </a:p>
          <a:p>
            <a:pPr marL="457200" indent="-457200" algn="just"/>
            <a:r>
              <a:rPr lang="en-US" sz="3600" b="1" dirty="0"/>
              <a:t>Increased domestic production</a:t>
            </a:r>
          </a:p>
          <a:p>
            <a:pPr marL="857250" lvl="1" indent="-457200" algn="just"/>
            <a:r>
              <a:rPr lang="en-US" dirty="0"/>
              <a:t>Due to increased market size</a:t>
            </a:r>
          </a:p>
          <a:p>
            <a:pPr marL="457200" indent="-457200" algn="just"/>
            <a:r>
              <a:rPr lang="en-US" sz="3600" b="1" dirty="0"/>
              <a:t>Exchange rates</a:t>
            </a:r>
          </a:p>
          <a:p>
            <a:pPr marL="857250" lvl="1" indent="-457200" algn="just"/>
            <a:r>
              <a:rPr lang="en-US" dirty="0"/>
              <a:t>Would be realistic and there would be no need for exchange control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96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>Disadvantages of export promotion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 algn="just"/>
            <a:r>
              <a:rPr lang="en-US" sz="3600" b="1" dirty="0"/>
              <a:t>Real cost of production</a:t>
            </a:r>
          </a:p>
          <a:p>
            <a:pPr marL="857250" lvl="1" indent="-457200" algn="just"/>
            <a:r>
              <a:rPr lang="en-US" dirty="0"/>
              <a:t>Is </a:t>
            </a:r>
            <a:r>
              <a:rPr lang="en-US" dirty="0" smtClean="0"/>
              <a:t>reduced </a:t>
            </a:r>
            <a:r>
              <a:rPr lang="en-US" dirty="0"/>
              <a:t>by subsidies </a:t>
            </a:r>
            <a:r>
              <a:rPr lang="en-US" dirty="0" smtClean="0"/>
              <a:t>and incentives (products </a:t>
            </a:r>
            <a:r>
              <a:rPr lang="en-US" dirty="0"/>
              <a:t>may never be able to compete in an open </a:t>
            </a:r>
            <a:r>
              <a:rPr lang="en-US" dirty="0" smtClean="0"/>
              <a:t>market).</a:t>
            </a:r>
            <a:endParaRPr lang="en-US" dirty="0"/>
          </a:p>
          <a:p>
            <a:pPr marL="457200" indent="-457200" algn="just"/>
            <a:r>
              <a:rPr lang="en-US" sz="3600" b="1" dirty="0"/>
              <a:t>Lack of competition</a:t>
            </a:r>
          </a:p>
          <a:p>
            <a:pPr marL="857250" lvl="1" indent="-457200" algn="just"/>
            <a:r>
              <a:rPr lang="en-US" dirty="0"/>
              <a:t>Because businesses who receive subsidies can charge prices that are so low that they force competitors out of the </a:t>
            </a:r>
            <a:r>
              <a:rPr lang="en-US" dirty="0" smtClean="0"/>
              <a:t>market. This becomes unfair to those firms which were not subsidized.</a:t>
            </a:r>
            <a:endParaRPr lang="en-US" dirty="0"/>
          </a:p>
          <a:p>
            <a:pPr marL="457200" indent="-457200" algn="just"/>
            <a:r>
              <a:rPr lang="en-US" sz="3600" b="1" dirty="0"/>
              <a:t>Increased tariffs &amp; quotas</a:t>
            </a:r>
          </a:p>
          <a:p>
            <a:pPr marL="857250" lvl="1" indent="-457200" algn="just"/>
            <a:r>
              <a:rPr lang="en-US" dirty="0"/>
              <a:t>Maybe be used by foreign countries to retaliate against the lower priced goods</a:t>
            </a:r>
          </a:p>
          <a:p>
            <a:pPr marL="457200" indent="-457200" algn="just"/>
            <a:r>
              <a:rPr lang="en-US" sz="3600" b="1" dirty="0"/>
              <a:t>Protection of </a:t>
            </a:r>
            <a:r>
              <a:rPr lang="en-US" sz="3600" b="1" dirty="0" err="1"/>
              <a:t>labour-intensive</a:t>
            </a:r>
            <a:r>
              <a:rPr lang="en-US" sz="3600" b="1" dirty="0"/>
              <a:t> industries</a:t>
            </a:r>
          </a:p>
          <a:p>
            <a:pPr marL="857250" lvl="1" indent="-457200" algn="just"/>
            <a:r>
              <a:rPr lang="en-US" dirty="0" smtClean="0"/>
              <a:t>Less efficient firm in </a:t>
            </a:r>
            <a:r>
              <a:rPr lang="en-US" dirty="0"/>
              <a:t>developed </a:t>
            </a:r>
            <a:r>
              <a:rPr lang="en-US" dirty="0" smtClean="0"/>
              <a:t>countries may be subsidized only because is </a:t>
            </a:r>
            <a:r>
              <a:rPr lang="en-US" dirty="0" err="1" smtClean="0"/>
              <a:t>labour</a:t>
            </a:r>
            <a:r>
              <a:rPr lang="en-US" dirty="0" smtClean="0"/>
              <a:t> intensive and gain unfair advantage over a more efficient firm which is not subsidized in developing countries.</a:t>
            </a:r>
            <a:endParaRPr lang="en-US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963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7438</TotalTime>
  <Words>1639</Words>
  <Application>Microsoft Office PowerPoint</Application>
  <PresentationFormat>On-screen Show (4:3)</PresentationFormat>
  <Paragraphs>194</Paragraphs>
  <Slides>31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 Unicode MS</vt:lpstr>
      <vt:lpstr>Arial</vt:lpstr>
      <vt:lpstr>Calibri</vt:lpstr>
      <vt:lpstr>1_Office Theme</vt:lpstr>
      <vt:lpstr>Default Design</vt:lpstr>
      <vt:lpstr>Document</vt:lpstr>
      <vt:lpstr>Building Blocks for Growth</vt:lpstr>
      <vt:lpstr>WHAT TO EXPECT</vt:lpstr>
      <vt:lpstr>Description</vt:lpstr>
      <vt:lpstr>Export promotion</vt:lpstr>
      <vt:lpstr>Reasons for export promotion</vt:lpstr>
      <vt:lpstr>Methods of exports promotion</vt:lpstr>
      <vt:lpstr>Methods of export promotion continued.</vt:lpstr>
      <vt:lpstr>Advantages of export promotion</vt:lpstr>
      <vt:lpstr>Disadvantages of export promotion</vt:lpstr>
      <vt:lpstr>Import Substitution</vt:lpstr>
      <vt:lpstr>Y = C + I + G +(X – M)</vt:lpstr>
      <vt:lpstr>Reasons for Import Substitution</vt:lpstr>
      <vt:lpstr>Methods of import substitution</vt:lpstr>
      <vt:lpstr>Methods of import substitution continued</vt:lpstr>
      <vt:lpstr>Advantages of import substitution</vt:lpstr>
      <vt:lpstr>Disadvantages of import substitution</vt:lpstr>
      <vt:lpstr>Protectionism vs Free trade </vt:lpstr>
      <vt:lpstr>Argument in favour of protectionism </vt:lpstr>
      <vt:lpstr>Argument in favour of protectionism continued </vt:lpstr>
      <vt:lpstr>Argument in favour of protectionism  continued</vt:lpstr>
      <vt:lpstr>Arguments in favour of free trade</vt:lpstr>
      <vt:lpstr>Arguments in favour of free trade continued</vt:lpstr>
      <vt:lpstr>Trade Protocols</vt:lpstr>
      <vt:lpstr>Free trade area</vt:lpstr>
      <vt:lpstr>Customs union</vt:lpstr>
      <vt:lpstr>Common market</vt:lpstr>
      <vt:lpstr>Economic union</vt:lpstr>
      <vt:lpstr>Evaluation of SA’s trade policies</vt:lpstr>
      <vt:lpstr> Assessment</vt:lpstr>
      <vt:lpstr>References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MacMaster</dc:creator>
  <cp:lastModifiedBy>V.Westphal</cp:lastModifiedBy>
  <cp:revision>740</cp:revision>
  <cp:lastPrinted>2019-04-15T09:17:01Z</cp:lastPrinted>
  <dcterms:created xsi:type="dcterms:W3CDTF">2009-04-29T10:12:29Z</dcterms:created>
  <dcterms:modified xsi:type="dcterms:W3CDTF">2020-04-30T09:51:05Z</dcterms:modified>
</cp:coreProperties>
</file>