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58" r:id="rId4"/>
    <p:sldId id="282" r:id="rId5"/>
    <p:sldId id="283" r:id="rId6"/>
    <p:sldId id="260" r:id="rId7"/>
    <p:sldId id="259" r:id="rId8"/>
    <p:sldId id="257" r:id="rId9"/>
    <p:sldId id="262" r:id="rId10"/>
    <p:sldId id="263" r:id="rId11"/>
    <p:sldId id="264" r:id="rId12"/>
    <p:sldId id="265" r:id="rId13"/>
    <p:sldId id="266" r:id="rId14"/>
    <p:sldId id="271" r:id="rId15"/>
    <p:sldId id="272" r:id="rId16"/>
    <p:sldId id="267" r:id="rId17"/>
    <p:sldId id="268" r:id="rId18"/>
    <p:sldId id="269" r:id="rId19"/>
    <p:sldId id="270" r:id="rId20"/>
    <p:sldId id="273" r:id="rId21"/>
    <p:sldId id="279" r:id="rId22"/>
    <p:sldId id="275" r:id="rId23"/>
    <p:sldId id="280" r:id="rId24"/>
    <p:sldId id="274" r:id="rId25"/>
    <p:sldId id="278" r:id="rId26"/>
    <p:sldId id="277" r:id="rId27"/>
    <p:sldId id="276" r:id="rId28"/>
    <p:sldId id="281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1F03-4078-4A93-BFC2-E03952E7267E}" type="datetimeFigureOut">
              <a:rPr lang="en-ZA" smtClean="0"/>
              <a:t>2020-05-15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2399-8EAF-4D65-BA18-257BAE3E34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96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8.98618" units="1/cm"/>
          <inkml:channelProperty channel="Y" name="resolution" value="58.82353" units="1/cm"/>
          <inkml:channelProperty channel="T" name="resolution" value="1" units="1/dev"/>
        </inkml:channelProperties>
      </inkml:inkSource>
      <inkml:timestamp xml:id="ts0" timeString="2017-03-04T15:03:06.29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CD3F67-E8FB-44ED-AA06-6850AF41A450}" emma:medium="tactile" emma:mode="ink">
          <msink:context xmlns:msink="http://schemas.microsoft.com/ink/2010/main" type="writingRegion" rotatedBoundingBox="-2963,-153 -2948,-153 -2948,-115 -2963,-115"/>
        </emma:interpretation>
      </emma:emma>
    </inkml:annotationXML>
    <inkml:traceGroup>
      <inkml:annotationXML>
        <emma:emma xmlns:emma="http://www.w3.org/2003/04/emma" version="1.0">
          <emma:interpretation id="{56214BC0-708E-4074-A92C-02061C74A98F}" emma:medium="tactile" emma:mode="ink">
            <msink:context xmlns:msink="http://schemas.microsoft.com/ink/2010/main" type="paragraph" rotatedBoundingBox="-2963,-153 -2948,-153 -2948,-115 -2963,-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DB075B-F5D1-4E40-A96A-75FE81CAF1AC}" emma:medium="tactile" emma:mode="ink">
              <msink:context xmlns:msink="http://schemas.microsoft.com/ink/2010/main" type="line" rotatedBoundingBox="-2963,-153 -2948,-153 -2948,-115 -2963,-115"/>
            </emma:interpretation>
          </emma:emma>
        </inkml:annotationXML>
        <inkml:traceGroup>
          <inkml:annotationXML>
            <emma:emma xmlns:emma="http://www.w3.org/2003/04/emma" version="1.0">
              <emma:interpretation id="{824BA0B0-CE30-49A0-AC8B-17CF571F4045}" emma:medium="tactile" emma:mode="ink">
                <msink:context xmlns:msink="http://schemas.microsoft.com/ink/2010/main" type="inkWord" rotatedBoundingBox="-2963,-153 -2948,-153 -2948,-115 -2963,-115"/>
              </emma:interpretation>
            </emma:emma>
          </inkml:annotationXML>
          <inkml:trace contextRef="#ctx0" brushRef="#br0">0 38 0,'0'-38'32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C030-9793-4AC1-911E-30DA56DDEFF1}" type="datetimeFigureOut">
              <a:rPr lang="en-ZA" smtClean="0"/>
              <a:t>2020-05-15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15D0-B171-4DDC-B26B-679D333711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79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015D0-B171-4DDC-B26B-679D3337117C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471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164A-B787-43DD-8FEA-0AB2DF1E9421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15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4C2F-03B9-4E53-8213-95D24EC8BFA8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401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CC93-4DD9-432B-851D-22FBDDB23DEE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772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EFFC-9FC4-4018-AAA0-4CC70F13F0A5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320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7361-B569-407D-8903-80DEFC39FFC7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322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5FEE-A40B-4B3B-B532-C38A378D9DD5}" type="datetime1">
              <a:rPr lang="en-ZA" smtClean="0"/>
              <a:t>2020-05-15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53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490-068F-45DB-BD38-9AB7F7A14066}" type="datetime1">
              <a:rPr lang="en-ZA" smtClean="0"/>
              <a:t>2020-05-15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330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C7AF-7C0A-4196-9420-32240F548D4F}" type="datetime1">
              <a:rPr lang="en-ZA" smtClean="0"/>
              <a:t>2020-05-15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7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4621-83EC-4D38-A221-9B467394F57B}" type="datetime1">
              <a:rPr lang="en-ZA" smtClean="0"/>
              <a:t>2020-05-15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89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4A35-10FA-4284-9913-F70281495D1F}" type="datetime1">
              <a:rPr lang="en-ZA" smtClean="0"/>
              <a:t>2020-05-15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1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FDFE-C926-4A67-909F-CC1D168B569C}" type="datetime1">
              <a:rPr lang="en-ZA" smtClean="0"/>
              <a:t>2020-05-15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150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A306-873E-4EC1-B1FC-30F070780A1F}" type="datetime1">
              <a:rPr lang="en-ZA" smtClean="0"/>
              <a:t>2020-05-15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413E-E55B-4EE5-A6A1-996B0ABBB36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13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388" y="1014724"/>
            <a:ext cx="3489063" cy="975439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CHILDREN!</a:t>
            </a:r>
            <a:r>
              <a:rPr lang="en-ZA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44705" y="2126064"/>
            <a:ext cx="5615491" cy="1195360"/>
          </a:xfrm>
        </p:spPr>
        <p:txBody>
          <a:bodyPr>
            <a:noAutofit/>
          </a:bodyPr>
          <a:lstStyle/>
          <a:p>
            <a:r>
              <a:rPr lang="en-ZA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AFRICA!   </a:t>
            </a:r>
          </a:p>
          <a:p>
            <a:r>
              <a:rPr lang="en-ZA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Athol </a:t>
            </a:r>
            <a:r>
              <a:rPr lang="en-ZA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Fugard</a:t>
            </a:r>
            <a:endParaRPr lang="en-ZA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1" y="1167124"/>
            <a:ext cx="4041722" cy="268958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03" y="3856706"/>
            <a:ext cx="3462618" cy="2310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8612" y="4477871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1</a:t>
            </a:r>
          </a:p>
        </p:txBody>
      </p:sp>
    </p:spTree>
    <p:extLst>
      <p:ext uri="{BB962C8B-B14F-4D97-AF65-F5344CB8AC3E}">
        <p14:creationId xmlns:p14="http://schemas.microsoft.com/office/powerpoint/2010/main" val="223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473" y="174812"/>
            <a:ext cx="10515600" cy="5873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6600" dirty="0">
                <a:solidFill>
                  <a:srgbClr val="FFFF00"/>
                </a:solidFill>
              </a:rPr>
              <a:t>ACT 1:1</a:t>
            </a:r>
          </a:p>
          <a:p>
            <a:pPr marL="0" indent="0" algn="ctr">
              <a:buNone/>
            </a:pPr>
            <a:endParaRPr lang="en-ZA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ZA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ZA" sz="3200" dirty="0">
              <a:solidFill>
                <a:srgbClr val="FFFF00"/>
              </a:solidFill>
            </a:endParaRPr>
          </a:p>
          <a:p>
            <a:endParaRPr lang="en-ZA" sz="32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1453"/>
              </p:ext>
            </p:extLst>
          </p:nvPr>
        </p:nvGraphicFramePr>
        <p:xfrm>
          <a:off x="389965" y="1111706"/>
          <a:ext cx="11315252" cy="519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0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604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 + 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0361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ZA" sz="3200" dirty="0">
                        <a:solidFill>
                          <a:srgbClr val="FFFF00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dirty="0" err="1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</a:t>
                      </a:r>
                      <a:endParaRPr lang="en-ZA" sz="3200" dirty="0">
                        <a:solidFill>
                          <a:srgbClr val="FFFF00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</a:t>
                      </a:r>
                    </a:p>
                    <a:p>
                      <a:endParaRPr lang="en-ZA" sz="3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DEBATE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Mr M </a:t>
                      </a:r>
                      <a:r>
                        <a:rPr lang="en-ZA" sz="3200" b="1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shouts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‘Order’ the FIRST word - an element of a debate. </a:t>
                      </a:r>
                    </a:p>
                    <a:p>
                      <a:endParaRPr lang="en-ZA" sz="3200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b="0" u="sng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ZA" sz="3200" b="1" u="sng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ebate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Structured argument, has rules –  in complete opposition to what will take place in the drama. </a:t>
                      </a:r>
                    </a:p>
                    <a:p>
                      <a:r>
                        <a:rPr lang="en-ZA" sz="3200" b="0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during the debate at this stage foreshadows the brewing 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unrest and violence which will come to light later on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26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29691"/>
              </p:ext>
            </p:extLst>
          </p:nvPr>
        </p:nvGraphicFramePr>
        <p:xfrm>
          <a:off x="497540" y="613182"/>
          <a:ext cx="11564471" cy="546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9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0372">
                <a:tc>
                  <a:txBody>
                    <a:bodyPr/>
                    <a:lstStyle/>
                    <a:p>
                      <a:r>
                        <a:rPr lang="en-ZA" sz="28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 + 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4518">
                <a:tc>
                  <a:txBody>
                    <a:bodyPr/>
                    <a:lstStyle/>
                    <a:p>
                      <a:r>
                        <a:rPr lang="en-ZA" sz="3200" dirty="0" err="1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</a:t>
                      </a:r>
                      <a:endParaRPr lang="en-ZA" sz="3200" dirty="0">
                        <a:solidFill>
                          <a:srgbClr val="FFFF00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</a:t>
                      </a:r>
                    </a:p>
                    <a:p>
                      <a:endParaRPr lang="en-ZA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the debate – light-hearted conversation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joking and teasing each other – the start of a </a:t>
                      </a:r>
                      <a:r>
                        <a:rPr lang="en-ZA" sz="3200" b="1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r>
                        <a:rPr lang="en-ZA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forming a bond.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 - debate - a ‘riot’ = fun. Thami teases her – a riot = violence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their families and lives  highlight: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ZA" sz="3200" b="1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INJUSTICE OF THE APARTHEID SYSTEM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ZA" sz="3200" b="1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PRIVILEGE VS POVERTY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6376" y="107577"/>
            <a:ext cx="583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2850777"/>
            <a:ext cx="2904567" cy="2414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5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57162"/>
              </p:ext>
            </p:extLst>
          </p:nvPr>
        </p:nvGraphicFramePr>
        <p:xfrm>
          <a:off x="470646" y="584776"/>
          <a:ext cx="11591365" cy="56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9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0732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 + 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0140">
                <a:tc>
                  <a:txBody>
                    <a:bodyPr/>
                    <a:lstStyle/>
                    <a:p>
                      <a:r>
                        <a:rPr lang="en-ZA" sz="3200" dirty="0" err="1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</a:t>
                      </a:r>
                      <a:endParaRPr lang="en-ZA" sz="3200" dirty="0">
                        <a:solidFill>
                          <a:srgbClr val="FFFF00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THAMI: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It’s not as simple as just passing   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exams, Isabel.  School doesn’t   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mean the same to us that it does to  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you.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ISABEL:  So, what changed?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THAMI:    I changed.</a:t>
                      </a:r>
                    </a:p>
                    <a:p>
                      <a:r>
                        <a:rPr lang="en-ZA" sz="3200" i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of the play 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is evident </a:t>
                      </a:r>
                      <a:r>
                        <a:rPr lang="en-ZA" sz="3200" b="1" i="1" u="sng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this extract</a:t>
                      </a:r>
                      <a:r>
                        <a:rPr lang="en-ZA" sz="32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   (3)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8047" y="0"/>
            <a:ext cx="649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1:1…the 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bit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6" y="2514598"/>
            <a:ext cx="3164350" cy="31331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4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72913"/>
              </p:ext>
            </p:extLst>
          </p:nvPr>
        </p:nvGraphicFramePr>
        <p:xfrm>
          <a:off x="403410" y="826824"/>
          <a:ext cx="11591365" cy="56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9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0732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 + 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0140">
                <a:tc>
                  <a:txBody>
                    <a:bodyPr/>
                    <a:lstStyle/>
                    <a:p>
                      <a:r>
                        <a:rPr lang="en-ZA" sz="3200" dirty="0" err="1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</a:t>
                      </a:r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ZA" sz="3200" baseline="0" dirty="0">
                          <a:solidFill>
                            <a:srgbClr val="FFFF00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</a:t>
                      </a:r>
                      <a:endParaRPr lang="en-ZA" sz="3200" dirty="0">
                        <a:solidFill>
                          <a:srgbClr val="FFFF00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i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THAMI: [</a:t>
                      </a:r>
                      <a:r>
                        <a:rPr lang="en-ZA" sz="3200" i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Sharply] What I do with my life has </a:t>
                      </a:r>
                    </a:p>
                    <a:p>
                      <a:r>
                        <a:rPr lang="en-ZA" sz="3200" i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got nothing</a:t>
                      </a:r>
                      <a:r>
                        <a:rPr lang="en-ZA" sz="3200" i="1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with him.</a:t>
                      </a:r>
                    </a:p>
                    <a:p>
                      <a:endParaRPr lang="en-ZA" sz="3200" i="1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ISABEL:  Sorry. </a:t>
                      </a:r>
                    </a:p>
                    <a:p>
                      <a:endParaRPr lang="en-ZA" sz="3200" i="1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320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THAMI:  I don’t listen to what he says and I  </a:t>
                      </a:r>
                    </a:p>
                    <a:p>
                      <a:r>
                        <a:rPr lang="en-ZA" sz="320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don’t do what he says.</a:t>
                      </a:r>
                    </a:p>
                    <a:p>
                      <a:r>
                        <a:rPr lang="en-ZA" sz="3200" i="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(from page 50)</a:t>
                      </a:r>
                    </a:p>
                    <a:p>
                      <a:r>
                        <a:rPr lang="en-ZA" sz="3200" b="1" i="0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</a:t>
                      </a:r>
                      <a:r>
                        <a:rPr lang="en-ZA" sz="3200" i="0" baseline="0" dirty="0">
                          <a:solidFill>
                            <a:schemeClr val="bg1"/>
                          </a:solidFill>
                          <a:highlight>
                            <a:srgbClr val="80008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Between? Why? </a:t>
                      </a:r>
                      <a:endParaRPr lang="en-ZA" sz="3200" i="0" dirty="0">
                        <a:solidFill>
                          <a:schemeClr val="bg1"/>
                        </a:solidFill>
                        <a:highlight>
                          <a:srgbClr val="80008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3836" y="124617"/>
            <a:ext cx="849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1:1…seriously 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bit of this scene</a:t>
            </a:r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1" y="2852161"/>
            <a:ext cx="3008498" cy="30499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12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9330" y="3944804"/>
            <a:ext cx="5047129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1"/>
                </a:solidFill>
              </a:rPr>
              <a:t>ISABEL’S MONOLOGUE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220607" y="3583025"/>
            <a:ext cx="3873631" cy="2865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monologue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 — is a speech given by a character to another character or the audience. </a:t>
            </a:r>
          </a:p>
        </p:txBody>
      </p:sp>
      <p:cxnSp>
        <p:nvCxnSpPr>
          <p:cNvPr id="7" name="Straight Arrow Connector 6"/>
          <p:cNvCxnSpPr>
            <a:cxnSpLocks/>
            <a:stCxn id="4" idx="6"/>
          </p:cNvCxnSpPr>
          <p:nvPr/>
        </p:nvCxnSpPr>
        <p:spPr>
          <a:xfrm>
            <a:off x="5556459" y="4482686"/>
            <a:ext cx="1538024" cy="1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9787219" y="3186953"/>
            <a:ext cx="0" cy="676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Top Corners One Rounded and One Snipped 15"/>
          <p:cNvSpPr/>
          <p:nvPr/>
        </p:nvSpPr>
        <p:spPr>
          <a:xfrm>
            <a:off x="8701930" y="113943"/>
            <a:ext cx="3177987" cy="294673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What do we learn about her? What does she learn about herself?</a:t>
            </a:r>
          </a:p>
        </p:txBody>
      </p:sp>
      <p:sp>
        <p:nvSpPr>
          <p:cNvPr id="21" name="Oval 20"/>
          <p:cNvSpPr/>
          <p:nvPr/>
        </p:nvSpPr>
        <p:spPr>
          <a:xfrm>
            <a:off x="2891119" y="447618"/>
            <a:ext cx="4728884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What THEMES does she expose?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3" r="-916"/>
          <a:stretch/>
        </p:blipFill>
        <p:spPr>
          <a:xfrm>
            <a:off x="736145" y="750170"/>
            <a:ext cx="2099985" cy="24765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704028" y="1523382"/>
            <a:ext cx="5365376" cy="1703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What do we, as audience know about her character now?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7674992" y="1012698"/>
            <a:ext cx="1021978" cy="20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7766798" y="1318933"/>
            <a:ext cx="935132" cy="53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00773" y="3154686"/>
            <a:ext cx="2670714" cy="741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</a:t>
            </a:r>
            <a:endParaRPr lang="en-ZA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4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275" y="583325"/>
            <a:ext cx="106574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ISABEL’S MONOLOGUE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CONTRASTS Brakwater (where Zolile High </a:t>
            </a:r>
            <a:r>
              <a:rPr lang="en-ZA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is) </a:t>
            </a: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Camdeboo</a:t>
            </a:r>
            <a:endParaRPr lang="en-ZA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she ‘</a:t>
            </a:r>
            <a:r>
              <a:rPr lang="en-ZA" sz="32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made to believe </a:t>
            </a: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out there’ for her – was only a ‘fraction’ ‘of what it could be’ </a:t>
            </a:r>
          </a:p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(prejudice- racism – apartheid)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her visit to Zolile High School – she  ‘discovered a new world!’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274" y="4935399"/>
            <a:ext cx="10657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you think Isabel hopes to learn from this ‘new world’ that she has discovered.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5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520927" y="665024"/>
            <a:ext cx="3275667" cy="107079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7970" y="1565461"/>
            <a:ext cx="3103421" cy="10945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SETTING?</a:t>
            </a:r>
          </a:p>
        </p:txBody>
      </p:sp>
      <p:sp>
        <p:nvSpPr>
          <p:cNvPr id="5" name="Oval 4"/>
          <p:cNvSpPr/>
          <p:nvPr/>
        </p:nvSpPr>
        <p:spPr>
          <a:xfrm>
            <a:off x="5579912" y="3528365"/>
            <a:ext cx="4796613" cy="1754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Mr M  calls Isabel ‘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 Dyson’ at first.</a:t>
            </a:r>
          </a:p>
        </p:txBody>
      </p:sp>
      <p:sp>
        <p:nvSpPr>
          <p:cNvPr id="6" name="Hexagon 5"/>
          <p:cNvSpPr/>
          <p:nvPr/>
        </p:nvSpPr>
        <p:spPr>
          <a:xfrm>
            <a:off x="2743197" y="5214077"/>
            <a:ext cx="6996549" cy="112394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dirty="0"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: Reminds audience about 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apartheid setting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-1066964" y="-55331"/>
              <a:ext cx="360" cy="14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75964" y="-64331"/>
                <a:ext cx="18000" cy="31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/>
          <p:cNvSpPr/>
          <p:nvPr/>
        </p:nvSpPr>
        <p:spPr>
          <a:xfrm>
            <a:off x="820867" y="2578677"/>
            <a:ext cx="3366658" cy="10945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 characters?</a:t>
            </a:r>
          </a:p>
        </p:txBody>
      </p:sp>
      <p:sp>
        <p:nvSpPr>
          <p:cNvPr id="12" name="Oval 11"/>
          <p:cNvSpPr/>
          <p:nvPr/>
        </p:nvSpPr>
        <p:spPr>
          <a:xfrm>
            <a:off x="477970" y="3733800"/>
            <a:ext cx="3768437" cy="167986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PLOT:  Purpose of visit?</a:t>
            </a:r>
          </a:p>
        </p:txBody>
      </p:sp>
      <p:sp>
        <p:nvSpPr>
          <p:cNvPr id="16" name="Oval 15"/>
          <p:cNvSpPr/>
          <p:nvPr/>
        </p:nvSpPr>
        <p:spPr>
          <a:xfrm>
            <a:off x="8776323" y="966104"/>
            <a:ext cx="3200404" cy="2015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Mr M’s character revealed. How?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94" y="665024"/>
            <a:ext cx="3949083" cy="24366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08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02940" y="443760"/>
            <a:ext cx="3641834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MR M’S MONOLOGUE</a:t>
            </a:r>
          </a:p>
        </p:txBody>
      </p:sp>
      <p:sp>
        <p:nvSpPr>
          <p:cNvPr id="6" name="Oval 5"/>
          <p:cNvSpPr/>
          <p:nvPr/>
        </p:nvSpPr>
        <p:spPr>
          <a:xfrm>
            <a:off x="8412466" y="1155673"/>
            <a:ext cx="3098601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CONFUCIUS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0" y="1522231"/>
            <a:ext cx="5423232" cy="318564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824449" y="3741858"/>
            <a:ext cx="3025053" cy="1010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600" b="1" dirty="0" smtClean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1:4</a:t>
            </a:r>
            <a:endParaRPr lang="en-ZA" sz="3600" b="1" dirty="0"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18" y="2387538"/>
            <a:ext cx="1981200" cy="2182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8953" y="4526491"/>
            <a:ext cx="3851530" cy="206210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Chinese philosopher. </a:t>
            </a:r>
          </a:p>
          <a:p>
            <a:pPr algn="ctr"/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</a:t>
            </a:r>
            <a:r>
              <a:rPr lang="en-ZA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to be </a:t>
            </a: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teacher.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60" y="4817613"/>
            <a:ext cx="712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life = THE CLASSROOM and THE BACK ROOM (of Rev </a:t>
            </a:r>
            <a:r>
              <a:rPr lang="en-ZA" sz="32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Mbopa’s</a:t>
            </a: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house, next to Anglican church)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2353" y="273337"/>
            <a:ext cx="2395502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Believes that knowledge and education have the power to bring about change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21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33485" y="677562"/>
            <a:ext cx="5047129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METAPHOR</a:t>
            </a:r>
          </a:p>
          <a:p>
            <a:pPr algn="ctr"/>
            <a:r>
              <a:rPr lang="en-ZA" sz="3200" dirty="0">
                <a:solidFill>
                  <a:schemeClr val="bg1"/>
                </a:solidFill>
              </a:rPr>
              <a:t>compares</a:t>
            </a:r>
          </a:p>
        </p:txBody>
      </p:sp>
      <p:sp>
        <p:nvSpPr>
          <p:cNvPr id="3" name="Oval 2"/>
          <p:cNvSpPr/>
          <p:nvPr/>
        </p:nvSpPr>
        <p:spPr>
          <a:xfrm>
            <a:off x="198952" y="2469098"/>
            <a:ext cx="2285999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DESPAIR</a:t>
            </a:r>
          </a:p>
        </p:txBody>
      </p:sp>
      <p:sp>
        <p:nvSpPr>
          <p:cNvPr id="4" name="Oval 3"/>
          <p:cNvSpPr/>
          <p:nvPr/>
        </p:nvSpPr>
        <p:spPr>
          <a:xfrm>
            <a:off x="3607747" y="2469098"/>
            <a:ext cx="1627094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HOPE</a:t>
            </a:r>
          </a:p>
        </p:txBody>
      </p:sp>
      <p:sp>
        <p:nvSpPr>
          <p:cNvPr id="5" name="Oval 4"/>
          <p:cNvSpPr/>
          <p:nvPr/>
        </p:nvSpPr>
        <p:spPr>
          <a:xfrm>
            <a:off x="2199808" y="2499775"/>
            <a:ext cx="1627096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HATE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6157" y="1605780"/>
            <a:ext cx="381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ANIMALS IN A ZOO – ‘a mad zoo of hungry animals’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0905" y="195016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EMOTIONS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41" y="1823898"/>
            <a:ext cx="2521316" cy="2469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7723" y="4647571"/>
            <a:ext cx="9758652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emotions need to be satisfied – in the same way animals need to be fed – that’s why he became a teacher.  Teaching – hope – better future.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17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4358" y="379773"/>
            <a:ext cx="2878401" cy="1010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1:5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9042" y="592837"/>
            <a:ext cx="765555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VERY, VERY, VERY, VERY LONG…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930" y="1235021"/>
            <a:ext cx="10661662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CRUCIAL to plot development, exposing themes, revealing characters… </a:t>
            </a:r>
          </a:p>
        </p:txBody>
      </p:sp>
      <p:sp>
        <p:nvSpPr>
          <p:cNvPr id="4" name="Oval 3"/>
          <p:cNvSpPr/>
          <p:nvPr/>
        </p:nvSpPr>
        <p:spPr>
          <a:xfrm>
            <a:off x="136789" y="2369648"/>
            <a:ext cx="4382814" cy="204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 for the quiz reveals…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60665"/>
              </p:ext>
            </p:extLst>
          </p:nvPr>
        </p:nvGraphicFramePr>
        <p:xfrm>
          <a:off x="4292759" y="3579884"/>
          <a:ext cx="7482130" cy="2095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2130">
                  <a:extLst>
                    <a:ext uri="{9D8B030D-6E8A-4147-A177-3AD203B41FA5}">
                      <a16:colId xmlns:a16="http://schemas.microsoft.com/office/drawing/2014/main" xmlns="" val="3710692669"/>
                    </a:ext>
                  </a:extLst>
                </a:gridCol>
              </a:tblGrid>
              <a:tr h="698437">
                <a:tc>
                  <a:txBody>
                    <a:bodyPr/>
                    <a:lstStyle/>
                    <a:p>
                      <a:r>
                        <a:rPr lang="en-ZA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 AND ISABEL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352723"/>
                  </a:ext>
                </a:extLst>
              </a:tr>
              <a:tr h="698437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intelligent = Thami wins test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772428"/>
                  </a:ext>
                </a:extLst>
              </a:tr>
              <a:tr h="698437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Isabel’s loyalty tested = friendship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76417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15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19" y="1075765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this session you </a:t>
            </a:r>
            <a:r>
              <a:rPr lang="en-ZA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should…</a:t>
            </a: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identify the elements in a drama</a:t>
            </a:r>
          </a:p>
          <a:p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these elements to THIS drama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good understanding of how these elements make up ACT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48385"/>
              </p:ext>
            </p:extLst>
          </p:nvPr>
        </p:nvGraphicFramePr>
        <p:xfrm>
          <a:off x="1583141" y="1190085"/>
          <a:ext cx="821595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952">
                  <a:extLst>
                    <a:ext uri="{9D8B030D-6E8A-4147-A177-3AD203B41FA5}">
                      <a16:colId xmlns:a16="http://schemas.microsoft.com/office/drawing/2014/main" xmlns="" val="2007352436"/>
                    </a:ext>
                  </a:extLst>
                </a:gridCol>
              </a:tblGrid>
              <a:tr h="410962">
                <a:tc>
                  <a:txBody>
                    <a:bodyPr/>
                    <a:lstStyle/>
                    <a:p>
                      <a:pPr algn="ctr"/>
                      <a:r>
                        <a:rPr lang="en-ZA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 identifies with themes in the  poetry of Lord Byron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291868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Byron died while helping the Greeks fight for freedom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5899354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 love of liberty characterises his poems…” (Byron)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6927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“Yet, Freedom! Yet, thy banner, torn,…” (Byron)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1677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36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44008"/>
              </p:ext>
            </p:extLst>
          </p:nvPr>
        </p:nvGraphicFramePr>
        <p:xfrm>
          <a:off x="1520588" y="1102294"/>
          <a:ext cx="7997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7588">
                  <a:extLst>
                    <a:ext uri="{9D8B030D-6E8A-4147-A177-3AD203B41FA5}">
                      <a16:colId xmlns:a16="http://schemas.microsoft.com/office/drawing/2014/main" xmlns="" val="1355117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Thami identifies with themes in the  poetry of Percy Shelley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511435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Ozymandias – Egyptian king - Rameses 2</a:t>
                      </a:r>
                      <a:r>
                        <a:rPr lang="en-ZA" sz="3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oppressive ruler 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60417"/>
                  </a:ext>
                </a:extLst>
              </a:tr>
              <a:tr h="410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quite a few </a:t>
                      </a:r>
                      <a:r>
                        <a:rPr lang="en-ZA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Ozymandiases</a:t>
                      </a:r>
                      <a:r>
                        <a:rPr lang="en-ZA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this country waiting to be toppled. (Shelley)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11808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97758" y="4558351"/>
            <a:ext cx="8483221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Thami is able to relate to the themes in the poetry of these poets.</a:t>
            </a:r>
          </a:p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 Remember SETTING of this drama?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94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9863" y="1115181"/>
            <a:ext cx="3302757" cy="1966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CONFLICT:</a:t>
            </a:r>
          </a:p>
          <a:p>
            <a:r>
              <a:rPr lang="en-ZA" sz="3200" b="1" dirty="0">
                <a:solidFill>
                  <a:schemeClr val="bg1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THAMI VS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926" y="863741"/>
            <a:ext cx="4002460" cy="45243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 -regards removal of statues as ‘vandalism’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‘acts of lawlessness’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has ‘constructive alternatives’ to revolution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3380" y="790217"/>
            <a:ext cx="4742596" cy="40318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 –Thami’s relationship with Mr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Thami –</a:t>
            </a:r>
          </a:p>
          <a:p>
            <a:pPr lvl="1"/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M blind and deaf to what is going on in reality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are outdated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53" y="3227407"/>
            <a:ext cx="2619375" cy="27105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22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716675"/>
            <a:ext cx="8638605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Thami’s reluctance to share his true feelings with Mr M, the way he does with Isabel.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68" y="2571742"/>
            <a:ext cx="4757099" cy="313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6274" y="3102976"/>
            <a:ext cx="641444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due to the role of tradition and culture or is it the generation gap?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0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69239" y="1474695"/>
            <a:ext cx="2878401" cy="1010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1:6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140" y="608588"/>
            <a:ext cx="7761639" cy="10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>
                <a:solidFill>
                  <a:schemeClr val="bg1"/>
                </a:solidFill>
              </a:rPr>
              <a:t>THAMI’S MONOLOGUE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335" y="2494799"/>
            <a:ext cx="8243248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Thami, in his own words, EXPLAINS his socio-political development, from young boy to where he is at this point in the drama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332" y="4160677"/>
            <a:ext cx="328911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Oom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Dawie’s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8732" y="4156435"/>
            <a:ext cx="328911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reality of the struggles of daily life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8406" y="4171973"/>
            <a:ext cx="3753134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Bantu education traps and enslaves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244" y="5539836"/>
            <a:ext cx="399651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08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818" y="759692"/>
            <a:ext cx="7233312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Thami: </a:t>
            </a:r>
          </a:p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is REBELLION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8424" y="2119851"/>
            <a:ext cx="8748215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opinion, Mr M or Thami, do you share? Give reasons for your choice.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66" y="3505767"/>
            <a:ext cx="3719808" cy="247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94" y="3505768"/>
            <a:ext cx="3713045" cy="24753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30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931" y="646387"/>
            <a:ext cx="1042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learnt about Act 1?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683" y="1734208"/>
            <a:ext cx="1012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Discuss the importance of having knowledge of the setting to this drama, when one considers what takes place later.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683" y="3628850"/>
            <a:ext cx="1020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Three monologues in Act 1. Explain the purpose.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683" y="4805846"/>
            <a:ext cx="9569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Do you think that these 6 scenes were a good </a:t>
            </a:r>
            <a:r>
              <a:rPr lang="en-ZA" sz="32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ZA" sz="3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introduce the characters?  Explain.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40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707" y="992660"/>
            <a:ext cx="87255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recap:</a:t>
            </a:r>
          </a:p>
          <a:p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the drama work together to form the final product – the drama we read.</a:t>
            </a:r>
          </a:p>
          <a:p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drama has </a:t>
            </a: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200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characters.</a:t>
            </a:r>
          </a:p>
          <a:p>
            <a:endParaRPr lang="en-ZA" sz="3200" dirty="0">
              <a:solidFill>
                <a:schemeClr val="bg1"/>
              </a:solidFill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Apartheid setting of the ’80s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vital to understanding the plot.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549" y="1009936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Differing views of characters give rise to the </a:t>
            </a:r>
            <a:r>
              <a:rPr lang="en-ZA" sz="3200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central conflict.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Themes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identified by READING BETWEEN THE LINES (what characters say/not say) – it is twisted inside the plot, setting and its characters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bg1"/>
                </a:solidFill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unfolding of the story – characters, theme, setting come together to form a complete unit.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16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77041"/>
            <a:ext cx="10515600" cy="1325563"/>
          </a:xfrm>
        </p:spPr>
        <p:txBody>
          <a:bodyPr/>
          <a:lstStyle/>
          <a:p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get started…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894"/>
            <a:ext cx="10515600" cy="4696199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apartheid 1984/1985</a:t>
            </a:r>
          </a:p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endParaRPr lang="en-ZA" sz="4400" dirty="0"/>
          </a:p>
          <a:p>
            <a:pPr marL="0" indent="0">
              <a:buNone/>
            </a:pPr>
            <a:endParaRPr lang="en-ZA" sz="4400" dirty="0"/>
          </a:p>
        </p:txBody>
      </p:sp>
      <p:sp>
        <p:nvSpPr>
          <p:cNvPr id="4" name="Oval 3"/>
          <p:cNvSpPr/>
          <p:nvPr/>
        </p:nvSpPr>
        <p:spPr>
          <a:xfrm>
            <a:off x="6661337" y="2994771"/>
            <a:ext cx="4979894" cy="13994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 and  setting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81" y="2465675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37" y="2550367"/>
            <a:ext cx="2590800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9" y="4017967"/>
            <a:ext cx="27527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3" y="4097619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59" y="1284756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4" y="4661937"/>
            <a:ext cx="2314575" cy="1971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99" y="4528269"/>
            <a:ext cx="2466975" cy="184785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6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63" t="16505" r="7569" b="13953"/>
          <a:stretch/>
        </p:blipFill>
        <p:spPr>
          <a:xfrm>
            <a:off x="2085760" y="1435100"/>
            <a:ext cx="7931579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union high school graaff rei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13" y="1641231"/>
            <a:ext cx="5947488" cy="42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outh african township school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231"/>
            <a:ext cx="6501699" cy="42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24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6" y="14356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</a:t>
            </a:r>
            <a:r>
              <a:rPr lang="en-ZA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Myalatya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(Mr M)</a:t>
            </a:r>
          </a:p>
          <a:p>
            <a:pPr marL="0" indent="0">
              <a:buNone/>
            </a:pP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 Dyson </a:t>
            </a:r>
          </a:p>
          <a:p>
            <a:pPr marL="0" indent="0">
              <a:buNone/>
            </a:pP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Thami </a:t>
            </a:r>
            <a:r>
              <a:rPr lang="en-ZA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Mbikwana</a:t>
            </a: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5714998" y="950039"/>
            <a:ext cx="4179795" cy="17962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Characters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55" y="2433212"/>
            <a:ext cx="5593977" cy="38394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96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68586" y="356297"/>
            <a:ext cx="325419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en-ZA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PLOT</a:t>
            </a:r>
          </a:p>
        </p:txBody>
      </p:sp>
      <p:sp>
        <p:nvSpPr>
          <p:cNvPr id="2" name="Rectangle 1"/>
          <p:cNvSpPr/>
          <p:nvPr/>
        </p:nvSpPr>
        <p:spPr>
          <a:xfrm>
            <a:off x="618565" y="544556"/>
            <a:ext cx="6571129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storyline: </a:t>
            </a:r>
          </a:p>
          <a:p>
            <a:pPr marL="457200" indent="-457200">
              <a:buFontTx/>
              <a:buChar char="-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exposition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(debate) </a:t>
            </a:r>
          </a:p>
          <a:p>
            <a:pPr marL="457200" indent="-457200">
              <a:buFontTx/>
              <a:buChar char="-"/>
            </a:pPr>
            <a:endParaRPr lang="en-Z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ZA" sz="3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Action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character rebels and resigns from quiz competition.  Ringleaders of the boycotts are exposed)</a:t>
            </a:r>
          </a:p>
          <a:p>
            <a:pPr marL="457200" indent="-457200">
              <a:buFontTx/>
              <a:buChar char="-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climax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(Someone is killed)</a:t>
            </a:r>
          </a:p>
          <a:p>
            <a:pPr marL="457200" indent="-457200">
              <a:buFontTx/>
              <a:buChar char="-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az-Cyrl-AZ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ZA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nouement</a:t>
            </a: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(final solution)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(Two remaining characters meet.)</a:t>
            </a:r>
            <a:endParaRPr lang="en-ZA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Z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promise)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6" y="1122781"/>
            <a:ext cx="3818965" cy="5064869"/>
          </a:xfrm>
          <a:prstGeom prst="rect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58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4" y="4256438"/>
            <a:ext cx="7570693" cy="1845837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VASTLY DIFFERING OPINIONS or </a:t>
            </a:r>
            <a:b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VIEW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0" y="801793"/>
            <a:ext cx="5191405" cy="34546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37294" y="2288625"/>
            <a:ext cx="2870948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CONFLICT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6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55" y="927847"/>
            <a:ext cx="5956274" cy="4773706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message:  </a:t>
            </a:r>
            <a:b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lessons are conveyed by the characters and the action in the drama?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12421" y="1690688"/>
            <a:ext cx="3560379" cy="14693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ZA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5230" y="765870"/>
            <a:ext cx="41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The value of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8976" y="5100046"/>
            <a:ext cx="4253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VS VIOLENCE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1823" y="3945055"/>
            <a:ext cx="3121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The effects of an unjust society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9927" y="5559323"/>
            <a:ext cx="220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FRIENDSHIP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2592" y="3512680"/>
            <a:ext cx="37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The Generation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7893" y="5100046"/>
            <a:ext cx="41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Privilege and Poverty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413E-E55B-4EE5-A6A1-996B0ABBB36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48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1413</TotalTime>
  <Words>1201</Words>
  <Application>Microsoft Office PowerPoint</Application>
  <PresentationFormat>Widescreen</PresentationFormat>
  <Paragraphs>201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MY CHILDREN! </vt:lpstr>
      <vt:lpstr>PowerPoint Presentation</vt:lpstr>
      <vt:lpstr>Let’s get started…</vt:lpstr>
      <vt:lpstr>PowerPoint Presentation</vt:lpstr>
      <vt:lpstr>PowerPoint Presentation</vt:lpstr>
      <vt:lpstr>PowerPoint Presentation</vt:lpstr>
      <vt:lpstr>PowerPoint Presentation</vt:lpstr>
      <vt:lpstr>    VASTLY DIFFERING OPINIONS or  POINTS OF VIEW    </vt:lpstr>
      <vt:lpstr>The message:    What  lessons are conveyed by the characters and the action in the drama?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CHILDREN!</dc:title>
  <dc:creator>Michelle Rhoda</dc:creator>
  <cp:lastModifiedBy>V.Westphal</cp:lastModifiedBy>
  <cp:revision>124</cp:revision>
  <cp:lastPrinted>2017-03-07T06:27:44Z</cp:lastPrinted>
  <dcterms:created xsi:type="dcterms:W3CDTF">2017-03-01T08:53:57Z</dcterms:created>
  <dcterms:modified xsi:type="dcterms:W3CDTF">2020-05-15T08:53:32Z</dcterms:modified>
</cp:coreProperties>
</file>