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7"/>
  </p:notesMasterIdLst>
  <p:handoutMasterIdLst>
    <p:handoutMasterId r:id="rId48"/>
  </p:handoutMasterIdLst>
  <p:sldIdLst>
    <p:sldId id="256" r:id="rId3"/>
    <p:sldId id="257" r:id="rId4"/>
    <p:sldId id="258" r:id="rId5"/>
    <p:sldId id="280" r:id="rId6"/>
    <p:sldId id="259" r:id="rId7"/>
    <p:sldId id="279" r:id="rId8"/>
    <p:sldId id="260" r:id="rId9"/>
    <p:sldId id="281" r:id="rId10"/>
    <p:sldId id="261" r:id="rId11"/>
    <p:sldId id="282" r:id="rId12"/>
    <p:sldId id="262" r:id="rId13"/>
    <p:sldId id="283" r:id="rId14"/>
    <p:sldId id="263" r:id="rId15"/>
    <p:sldId id="284" r:id="rId16"/>
    <p:sldId id="264" r:id="rId17"/>
    <p:sldId id="285" r:id="rId18"/>
    <p:sldId id="265" r:id="rId19"/>
    <p:sldId id="286" r:id="rId20"/>
    <p:sldId id="266" r:id="rId21"/>
    <p:sldId id="287" r:id="rId22"/>
    <p:sldId id="267" r:id="rId23"/>
    <p:sldId id="288" r:id="rId24"/>
    <p:sldId id="268" r:id="rId25"/>
    <p:sldId id="289" r:id="rId26"/>
    <p:sldId id="269" r:id="rId27"/>
    <p:sldId id="290" r:id="rId28"/>
    <p:sldId id="270" r:id="rId29"/>
    <p:sldId id="291" r:id="rId30"/>
    <p:sldId id="271" r:id="rId31"/>
    <p:sldId id="292" r:id="rId32"/>
    <p:sldId id="272" r:id="rId33"/>
    <p:sldId id="293" r:id="rId34"/>
    <p:sldId id="273" r:id="rId35"/>
    <p:sldId id="294" r:id="rId36"/>
    <p:sldId id="274" r:id="rId37"/>
    <p:sldId id="295" r:id="rId38"/>
    <p:sldId id="275" r:id="rId39"/>
    <p:sldId id="296" r:id="rId40"/>
    <p:sldId id="297" r:id="rId41"/>
    <p:sldId id="300" r:id="rId42"/>
    <p:sldId id="277" r:id="rId43"/>
    <p:sldId id="298" r:id="rId44"/>
    <p:sldId id="278" r:id="rId45"/>
    <p:sldId id="299" r:id="rId4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74" autoAdjust="0"/>
  </p:normalViewPr>
  <p:slideViewPr>
    <p:cSldViewPr>
      <p:cViewPr varScale="1">
        <p:scale>
          <a:sx n="67" d="100"/>
          <a:sy n="67" d="100"/>
        </p:scale>
        <p:origin x="780" y="72"/>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2020/05/19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2020/05/19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2020/05/19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2020/05/19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2020/05/19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2020/05/19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2020/05/19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2020/05/19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2020/05/19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2020/05/19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2020/05/19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2020/05/19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2020/05/19</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a:t>
            </a:r>
            <a:endParaRPr lang="en-US" dirty="0"/>
          </a:p>
        </p:txBody>
      </p:sp>
      <p:sp>
        <p:nvSpPr>
          <p:cNvPr id="3" name="Subtitle 2"/>
          <p:cNvSpPr>
            <a:spLocks noGrp="1"/>
          </p:cNvSpPr>
          <p:nvPr>
            <p:ph type="subTitle" idx="1"/>
          </p:nvPr>
        </p:nvSpPr>
        <p:spPr/>
        <p:txBody>
          <a:bodyPr>
            <a:normAutofit/>
          </a:bodyPr>
          <a:lstStyle/>
          <a:p>
            <a:r>
              <a:rPr lang="en-US" sz="3600" i="1" dirty="0" smtClean="0"/>
              <a:t>Dorian Gray</a:t>
            </a:r>
            <a:endParaRPr lang="en-US" sz="3600" i="1" dirty="0"/>
          </a:p>
        </p:txBody>
      </p:sp>
      <p:pic>
        <p:nvPicPr>
          <p:cNvPr id="4" name="Picture 3"/>
          <p:cNvPicPr>
            <a:picLocks noChangeAspect="1"/>
          </p:cNvPicPr>
          <p:nvPr/>
        </p:nvPicPr>
        <p:blipFill rotWithShape="1">
          <a:blip r:embed="rId2"/>
          <a:srcRect l="23381" r="16992"/>
          <a:stretch/>
        </p:blipFill>
        <p:spPr>
          <a:xfrm>
            <a:off x="9827232" y="116632"/>
            <a:ext cx="2243843" cy="2385070"/>
          </a:xfrm>
          <a:prstGeom prst="rect">
            <a:avLst/>
          </a:prstGeom>
        </p:spPr>
      </p:pic>
      <p:pic>
        <p:nvPicPr>
          <p:cNvPr id="5" name="Picture 4"/>
          <p:cNvPicPr>
            <a:picLocks noChangeAspect="1"/>
          </p:cNvPicPr>
          <p:nvPr/>
        </p:nvPicPr>
        <p:blipFill>
          <a:blip r:embed="rId3"/>
          <a:stretch>
            <a:fillRect/>
          </a:stretch>
        </p:blipFill>
        <p:spPr>
          <a:xfrm>
            <a:off x="189756" y="116632"/>
            <a:ext cx="4353471" cy="2385070"/>
          </a:xfrm>
          <a:prstGeom prst="rect">
            <a:avLst/>
          </a:prstGeom>
        </p:spPr>
      </p:pic>
      <p:pic>
        <p:nvPicPr>
          <p:cNvPr id="6" name="Picture 5"/>
          <p:cNvPicPr>
            <a:picLocks noChangeAspect="1"/>
          </p:cNvPicPr>
          <p:nvPr/>
        </p:nvPicPr>
        <p:blipFill>
          <a:blip r:embed="rId4"/>
          <a:stretch>
            <a:fillRect/>
          </a:stretch>
        </p:blipFill>
        <p:spPr>
          <a:xfrm>
            <a:off x="5446340" y="273051"/>
            <a:ext cx="3449286" cy="4859661"/>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Three</a:t>
            </a:r>
            <a:endParaRPr lang="en-GB" dirty="0"/>
          </a:p>
        </p:txBody>
      </p:sp>
      <p:sp>
        <p:nvSpPr>
          <p:cNvPr id="3" name="Content Placeholder 2"/>
          <p:cNvSpPr>
            <a:spLocks noGrp="1"/>
          </p:cNvSpPr>
          <p:nvPr>
            <p:ph idx="1"/>
          </p:nvPr>
        </p:nvSpPr>
        <p:spPr>
          <a:xfrm>
            <a:off x="1522414" y="1988840"/>
            <a:ext cx="9144000" cy="4267200"/>
          </a:xfrm>
        </p:spPr>
        <p:txBody>
          <a:bodyPr>
            <a:normAutofit fontScale="92500" lnSpcReduction="10000"/>
          </a:bodyPr>
          <a:lstStyle/>
          <a:p>
            <a:r>
              <a:rPr lang="en-GB" dirty="0" smtClean="0"/>
              <a:t>Lord </a:t>
            </a:r>
            <a:r>
              <a:rPr lang="en-GB" dirty="0"/>
              <a:t>Henry goes to dine at the home of his aunt, Lady Agatha, where several of London’s elite upper class—Dorian included—have gathered. </a:t>
            </a:r>
            <a:endParaRPr lang="en-GB" dirty="0" smtClean="0"/>
          </a:p>
          <a:p>
            <a:r>
              <a:rPr lang="en-GB" dirty="0" smtClean="0"/>
              <a:t>Lord </a:t>
            </a:r>
            <a:r>
              <a:rPr lang="en-GB" dirty="0"/>
              <a:t>Henry scandalizes the group by going on at length about the virtues of hedonism and selfishness and mocking his aunt’s philanthropic efforts. “</a:t>
            </a:r>
            <a:r>
              <a:rPr lang="en-GB" i="1" dirty="0"/>
              <a:t>I can sympathize with everything</a:t>
            </a:r>
            <a:r>
              <a:rPr lang="en-GB" dirty="0"/>
              <a:t>,” he remarks at one point, “</a:t>
            </a:r>
            <a:r>
              <a:rPr lang="en-GB" i="1" dirty="0"/>
              <a:t>except suffering</a:t>
            </a:r>
            <a:r>
              <a:rPr lang="en-GB" dirty="0"/>
              <a:t>.” </a:t>
            </a:r>
            <a:endParaRPr lang="en-GB" dirty="0" smtClean="0"/>
          </a:p>
          <a:p>
            <a:r>
              <a:rPr lang="en-GB" dirty="0" smtClean="0"/>
              <a:t>He </a:t>
            </a:r>
            <a:r>
              <a:rPr lang="en-GB" dirty="0"/>
              <a:t>insists that one’s life should be spent appreciating beauty and seeking out pleasure rather than searching for ways to alleviate pain and tragedy. </a:t>
            </a:r>
            <a:endParaRPr lang="en-GB" dirty="0" smtClean="0"/>
          </a:p>
          <a:p>
            <a:r>
              <a:rPr lang="en-GB" dirty="0" smtClean="0"/>
              <a:t>Many </a:t>
            </a:r>
            <a:r>
              <a:rPr lang="en-GB" dirty="0"/>
              <a:t>of the guests are appalled by his selfishness, but he is so clever and witty that they are charmed in spite of themselves. </a:t>
            </a:r>
            <a:endParaRPr lang="en-GB" dirty="0" smtClean="0"/>
          </a:p>
          <a:p>
            <a:r>
              <a:rPr lang="en-GB" dirty="0" smtClean="0"/>
              <a:t>Dorian </a:t>
            </a:r>
            <a:r>
              <a:rPr lang="en-GB" dirty="0" err="1"/>
              <a:t>Gray</a:t>
            </a:r>
            <a:r>
              <a:rPr lang="en-GB" dirty="0"/>
              <a:t> is particularly fascinated, so much so that he leaves with Lord Henry and abandons his earlier plans to visit Basil.</a:t>
            </a:r>
          </a:p>
          <a:p>
            <a:endParaRPr lang="en-GB" dirty="0"/>
          </a:p>
        </p:txBody>
      </p:sp>
    </p:spTree>
    <p:extLst>
      <p:ext uri="{BB962C8B-B14F-4D97-AF65-F5344CB8AC3E}">
        <p14:creationId xmlns:p14="http://schemas.microsoft.com/office/powerpoint/2010/main" val="28364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Four</a:t>
            </a:r>
            <a:endParaRPr lang="en-GB" dirty="0"/>
          </a:p>
        </p:txBody>
      </p:sp>
      <p:sp>
        <p:nvSpPr>
          <p:cNvPr id="3" name="Content Placeholder 2"/>
          <p:cNvSpPr>
            <a:spLocks noGrp="1"/>
          </p:cNvSpPr>
          <p:nvPr>
            <p:ph idx="1"/>
          </p:nvPr>
        </p:nvSpPr>
        <p:spPr/>
        <p:txBody>
          <a:bodyPr>
            <a:normAutofit fontScale="92500" lnSpcReduction="10000"/>
          </a:bodyPr>
          <a:lstStyle/>
          <a:p>
            <a:r>
              <a:rPr lang="en-GB" dirty="0"/>
              <a:t>One month later, while waiting in Lord Henry’s home for his host to arrive, Dorian discusses music with Lord Henry’s wife, Victoria. </a:t>
            </a:r>
            <a:endParaRPr lang="en-GB" dirty="0" smtClean="0"/>
          </a:p>
          <a:p>
            <a:r>
              <a:rPr lang="en-GB" dirty="0" smtClean="0"/>
              <a:t>When </a:t>
            </a:r>
            <a:r>
              <a:rPr lang="en-GB" dirty="0"/>
              <a:t>Lord Henry arrives, Dorian rushes to him, eager to share the news that he has fallen in love. </a:t>
            </a:r>
            <a:endParaRPr lang="en-GB" dirty="0" smtClean="0"/>
          </a:p>
          <a:p>
            <a:r>
              <a:rPr lang="en-GB" dirty="0" smtClean="0"/>
              <a:t>The </a:t>
            </a:r>
            <a:r>
              <a:rPr lang="en-GB" dirty="0"/>
              <a:t>girl, he reports, is Sibyl Vane, an actress who plays Shakespeare’s heroines in repertoire in a cheap London </a:t>
            </a:r>
            <a:r>
              <a:rPr lang="en-GB" dirty="0" smtClean="0"/>
              <a:t>theatre. </a:t>
            </a:r>
          </a:p>
          <a:p>
            <a:r>
              <a:rPr lang="en-GB" dirty="0" smtClean="0"/>
              <a:t>Dorian </a:t>
            </a:r>
            <a:r>
              <a:rPr lang="en-GB" dirty="0"/>
              <a:t>admits to discovering her while wandering through the slums: inspired by Lord Henry’s advice to “</a:t>
            </a:r>
            <a:r>
              <a:rPr lang="en-GB" i="1" dirty="0"/>
              <a:t>know everything about life,</a:t>
            </a:r>
            <a:r>
              <a:rPr lang="en-GB" dirty="0"/>
              <a:t>” he had entered a playhouse. </a:t>
            </a:r>
            <a:endParaRPr lang="en-GB" dirty="0" smtClean="0"/>
          </a:p>
          <a:p>
            <a:r>
              <a:rPr lang="en-GB" dirty="0" smtClean="0"/>
              <a:t>Despite </a:t>
            </a:r>
            <a:r>
              <a:rPr lang="en-GB" dirty="0"/>
              <a:t>the tawdriness of the locale and his disdain for the </a:t>
            </a:r>
            <a:r>
              <a:rPr lang="en-GB" dirty="0" smtClean="0"/>
              <a:t>theatre </a:t>
            </a:r>
            <a:r>
              <a:rPr lang="en-GB" dirty="0"/>
              <a:t>owner, Dorian decided that the star, Sibyl Vane, was the finest actress he had ever seen. </a:t>
            </a:r>
          </a:p>
        </p:txBody>
      </p:sp>
    </p:spTree>
    <p:extLst>
      <p:ext uri="{BB962C8B-B14F-4D97-AF65-F5344CB8AC3E}">
        <p14:creationId xmlns:p14="http://schemas.microsoft.com/office/powerpoint/2010/main" val="93641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Four</a:t>
            </a:r>
            <a:endParaRPr lang="en-GB" dirty="0"/>
          </a:p>
        </p:txBody>
      </p:sp>
      <p:sp>
        <p:nvSpPr>
          <p:cNvPr id="3" name="Content Placeholder 2"/>
          <p:cNvSpPr>
            <a:spLocks noGrp="1"/>
          </p:cNvSpPr>
          <p:nvPr>
            <p:ph idx="1"/>
          </p:nvPr>
        </p:nvSpPr>
        <p:spPr>
          <a:xfrm>
            <a:off x="1125860" y="1905000"/>
            <a:ext cx="10081120" cy="4267200"/>
          </a:xfrm>
        </p:spPr>
        <p:txBody>
          <a:bodyPr>
            <a:normAutofit fontScale="92500" lnSpcReduction="20000"/>
          </a:bodyPr>
          <a:lstStyle/>
          <a:p>
            <a:r>
              <a:rPr lang="en-GB" dirty="0" smtClean="0"/>
              <a:t>After </a:t>
            </a:r>
            <a:r>
              <a:rPr lang="en-GB" dirty="0"/>
              <a:t>several trips to the </a:t>
            </a:r>
            <a:r>
              <a:rPr lang="en-GB" dirty="0" smtClean="0"/>
              <a:t>theatre, </a:t>
            </a:r>
            <a:r>
              <a:rPr lang="en-GB" dirty="0"/>
              <a:t>the owner insisted that Dorian meet Ms. Vane, who, awed by the attentions of such a handsome gentleman, declared that she would refer to him as “</a:t>
            </a:r>
            <a:r>
              <a:rPr lang="en-GB" i="1" dirty="0"/>
              <a:t>Prince Charming</a:t>
            </a:r>
            <a:r>
              <a:rPr lang="en-GB" dirty="0"/>
              <a:t>.” </a:t>
            </a:r>
            <a:endParaRPr lang="en-GB" dirty="0" smtClean="0"/>
          </a:p>
          <a:p>
            <a:r>
              <a:rPr lang="en-GB" dirty="0" smtClean="0"/>
              <a:t>Lord </a:t>
            </a:r>
            <a:r>
              <a:rPr lang="en-GB" dirty="0"/>
              <a:t>Henry, amused by this development, agrees to accompany Dorian to see Sibyl Vane play the lead </a:t>
            </a:r>
            <a:r>
              <a:rPr lang="en-GB" dirty="0" smtClean="0"/>
              <a:t>in </a:t>
            </a:r>
            <a:r>
              <a:rPr lang="en-GB" i="1" dirty="0" smtClean="0"/>
              <a:t>Romeo </a:t>
            </a:r>
            <a:r>
              <a:rPr lang="en-GB" i="1" dirty="0"/>
              <a:t>and Juliet</a:t>
            </a:r>
            <a:r>
              <a:rPr lang="en-GB" dirty="0"/>
              <a:t> the following night. </a:t>
            </a:r>
            <a:endParaRPr lang="en-GB" dirty="0" smtClean="0"/>
          </a:p>
          <a:p>
            <a:r>
              <a:rPr lang="en-GB" dirty="0" smtClean="0"/>
              <a:t>Basil </a:t>
            </a:r>
            <a:r>
              <a:rPr lang="en-GB" dirty="0"/>
              <a:t>is to join them, and Dorian remarks that Basil sent him his portrait, framed, a few days earlier.</a:t>
            </a:r>
          </a:p>
          <a:p>
            <a:r>
              <a:rPr lang="en-GB" dirty="0"/>
              <a:t>After Dorian leaves, Lord Henry muses on his influence over the young man, reflecting on how fascinating the psychology of another human being can be. </a:t>
            </a:r>
            <a:endParaRPr lang="en-GB" dirty="0" smtClean="0"/>
          </a:p>
          <a:p>
            <a:r>
              <a:rPr lang="en-GB" dirty="0" smtClean="0"/>
              <a:t>He </a:t>
            </a:r>
            <a:r>
              <a:rPr lang="en-GB" dirty="0"/>
              <a:t>then dresses and goes out to dinner. He comes home late that night and finds a telegram from Dorian waiting for him. </a:t>
            </a:r>
            <a:endParaRPr lang="en-GB" dirty="0" smtClean="0"/>
          </a:p>
          <a:p>
            <a:r>
              <a:rPr lang="en-GB" dirty="0" smtClean="0"/>
              <a:t>It </a:t>
            </a:r>
            <a:r>
              <a:rPr lang="en-GB" dirty="0"/>
              <a:t>states that he is engaged to be married to Sibyl Vane</a:t>
            </a:r>
          </a:p>
        </p:txBody>
      </p:sp>
    </p:spTree>
    <p:extLst>
      <p:ext uri="{BB962C8B-B14F-4D97-AF65-F5344CB8AC3E}">
        <p14:creationId xmlns:p14="http://schemas.microsoft.com/office/powerpoint/2010/main" val="152825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Five</a:t>
            </a:r>
            <a:endParaRPr lang="en-GB" dirty="0"/>
          </a:p>
        </p:txBody>
      </p:sp>
      <p:sp>
        <p:nvSpPr>
          <p:cNvPr id="3" name="Content Placeholder 2"/>
          <p:cNvSpPr>
            <a:spLocks noGrp="1"/>
          </p:cNvSpPr>
          <p:nvPr>
            <p:ph idx="1"/>
          </p:nvPr>
        </p:nvSpPr>
        <p:spPr>
          <a:xfrm>
            <a:off x="621805" y="1700808"/>
            <a:ext cx="10945216" cy="4896544"/>
          </a:xfrm>
        </p:spPr>
        <p:txBody>
          <a:bodyPr>
            <a:normAutofit fontScale="92500" lnSpcReduction="20000"/>
          </a:bodyPr>
          <a:lstStyle/>
          <a:p>
            <a:r>
              <a:rPr lang="en-GB" dirty="0"/>
              <a:t>At the Vane household, Sibyl Vane is deliriously happy over her romance with Dorian </a:t>
            </a:r>
            <a:r>
              <a:rPr lang="en-GB" dirty="0" err="1"/>
              <a:t>Gray</a:t>
            </a:r>
            <a:r>
              <a:rPr lang="en-GB" dirty="0"/>
              <a:t>. </a:t>
            </a:r>
            <a:endParaRPr lang="en-GB" dirty="0" smtClean="0"/>
          </a:p>
          <a:p>
            <a:r>
              <a:rPr lang="en-GB" dirty="0" smtClean="0"/>
              <a:t>Mrs</a:t>
            </a:r>
            <a:r>
              <a:rPr lang="en-GB" dirty="0"/>
              <a:t>. Vane, her mother, is less enthusiastic, and she alternately worries over Dorian’s intentions and hopes that her daughter will benefit from his obvious wealth. </a:t>
            </a:r>
            <a:endParaRPr lang="en-GB" dirty="0" smtClean="0"/>
          </a:p>
          <a:p>
            <a:r>
              <a:rPr lang="en-GB" dirty="0" smtClean="0"/>
              <a:t>Sibyl’s </a:t>
            </a:r>
            <a:r>
              <a:rPr lang="en-GB" dirty="0"/>
              <a:t>brother, James, is also rather cautious regarding the match. </a:t>
            </a:r>
            <a:endParaRPr lang="en-GB" dirty="0" smtClean="0"/>
          </a:p>
          <a:p>
            <a:r>
              <a:rPr lang="en-GB" dirty="0" smtClean="0"/>
              <a:t>As </a:t>
            </a:r>
            <a:r>
              <a:rPr lang="en-GB" dirty="0"/>
              <a:t>a sailor preparing to depart for Australia, James arrives to say his good-byes and warns his mother that she must watch over Sibyl. </a:t>
            </a:r>
            <a:endParaRPr lang="en-GB" dirty="0" smtClean="0"/>
          </a:p>
          <a:p>
            <a:r>
              <a:rPr lang="en-GB" dirty="0" smtClean="0"/>
              <a:t>Mrs</a:t>
            </a:r>
            <a:r>
              <a:rPr lang="en-GB" dirty="0"/>
              <a:t>. Vane assures him that admirers such as Dorian </a:t>
            </a:r>
            <a:r>
              <a:rPr lang="en-GB" dirty="0" err="1"/>
              <a:t>Gray</a:t>
            </a:r>
            <a:r>
              <a:rPr lang="en-GB" dirty="0"/>
              <a:t> are not uncommon to actresses, and that there is no reason not to “</a:t>
            </a:r>
            <a:r>
              <a:rPr lang="en-GB" i="1" dirty="0"/>
              <a:t>contract an alliance</a:t>
            </a:r>
            <a:r>
              <a:rPr lang="en-GB" dirty="0"/>
              <a:t>” with one so wealthy. </a:t>
            </a:r>
            <a:endParaRPr lang="en-GB" dirty="0" smtClean="0"/>
          </a:p>
          <a:p>
            <a:r>
              <a:rPr lang="en-GB" dirty="0" smtClean="0"/>
              <a:t>Impatient </a:t>
            </a:r>
            <a:r>
              <a:rPr lang="en-GB" dirty="0"/>
              <a:t>with his mother’s “</a:t>
            </a:r>
            <a:r>
              <a:rPr lang="en-GB" i="1" dirty="0"/>
              <a:t>affectations</a:t>
            </a:r>
            <a:r>
              <a:rPr lang="en-GB" dirty="0"/>
              <a:t>,” James takes Sibyl on a walk. </a:t>
            </a:r>
            <a:endParaRPr lang="en-GB" dirty="0" smtClean="0"/>
          </a:p>
          <a:p>
            <a:r>
              <a:rPr lang="en-GB" dirty="0" smtClean="0"/>
              <a:t>Rather </a:t>
            </a:r>
            <a:r>
              <a:rPr lang="en-GB" dirty="0"/>
              <a:t>than discuss her Prince Charming, Sibyl chatters on about the adventures James is certain to find in Australia. </a:t>
            </a:r>
            <a:endParaRPr lang="en-GB" dirty="0" smtClean="0"/>
          </a:p>
          <a:p>
            <a:r>
              <a:rPr lang="en-GB" dirty="0" smtClean="0"/>
              <a:t>She </a:t>
            </a:r>
            <a:r>
              <a:rPr lang="en-GB" dirty="0"/>
              <a:t>imagines him discovering gold but then, thinking this life too dangerous, states that he will be better off as a quiet sheep farmer.</a:t>
            </a:r>
          </a:p>
          <a:p>
            <a:endParaRPr lang="en-GB" dirty="0"/>
          </a:p>
        </p:txBody>
      </p:sp>
    </p:spTree>
    <p:extLst>
      <p:ext uri="{BB962C8B-B14F-4D97-AF65-F5344CB8AC3E}">
        <p14:creationId xmlns:p14="http://schemas.microsoft.com/office/powerpoint/2010/main" val="428608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Five</a:t>
            </a:r>
            <a:endParaRPr lang="en-GB" dirty="0"/>
          </a:p>
        </p:txBody>
      </p:sp>
      <p:sp>
        <p:nvSpPr>
          <p:cNvPr id="3" name="Content Placeholder 2"/>
          <p:cNvSpPr>
            <a:spLocks noGrp="1"/>
          </p:cNvSpPr>
          <p:nvPr>
            <p:ph idx="1"/>
          </p:nvPr>
        </p:nvSpPr>
        <p:spPr>
          <a:xfrm>
            <a:off x="477788" y="1628800"/>
            <a:ext cx="11305256" cy="4968552"/>
          </a:xfrm>
        </p:spPr>
        <p:txBody>
          <a:bodyPr>
            <a:normAutofit fontScale="92500" lnSpcReduction="20000"/>
          </a:bodyPr>
          <a:lstStyle/>
          <a:p>
            <a:r>
              <a:rPr lang="en-GB" dirty="0" smtClean="0"/>
              <a:t>James </a:t>
            </a:r>
            <a:r>
              <a:rPr lang="en-GB" dirty="0"/>
              <a:t>cannot shake the feeling that he is leaving his sister at an inopportune time. </a:t>
            </a:r>
            <a:endParaRPr lang="en-GB" dirty="0" smtClean="0"/>
          </a:p>
          <a:p>
            <a:r>
              <a:rPr lang="en-GB" dirty="0" smtClean="0"/>
              <a:t>He </a:t>
            </a:r>
            <a:r>
              <a:rPr lang="en-GB" dirty="0"/>
              <a:t>doubts both Dorian’s intentions and his mother’s ability to protect Sibyl from them. </a:t>
            </a:r>
            <a:endParaRPr lang="en-GB" dirty="0" smtClean="0"/>
          </a:p>
          <a:p>
            <a:r>
              <a:rPr lang="en-GB" dirty="0" smtClean="0"/>
              <a:t>Finally</a:t>
            </a:r>
            <a:r>
              <a:rPr lang="en-GB" dirty="0"/>
              <a:t>, James asks Sibyl about her suitor. </a:t>
            </a:r>
            <a:endParaRPr lang="en-GB" dirty="0" smtClean="0"/>
          </a:p>
          <a:p>
            <a:r>
              <a:rPr lang="en-GB" dirty="0" smtClean="0"/>
              <a:t>He </a:t>
            </a:r>
            <a:r>
              <a:rPr lang="en-GB" dirty="0"/>
              <a:t>warns her against Dorian, and Sibyl carries on about the ecstasy of her new love. </a:t>
            </a:r>
            <a:endParaRPr lang="en-GB" dirty="0" smtClean="0"/>
          </a:p>
          <a:p>
            <a:r>
              <a:rPr lang="en-GB" dirty="0" smtClean="0"/>
              <a:t>As </a:t>
            </a:r>
            <a:r>
              <a:rPr lang="en-GB" dirty="0"/>
              <a:t>the two sit and watch “</a:t>
            </a:r>
            <a:r>
              <a:rPr lang="en-GB" i="1" dirty="0"/>
              <a:t>the smart people go by,</a:t>
            </a:r>
            <a:r>
              <a:rPr lang="en-GB" dirty="0"/>
              <a:t>” Sibyl sees Dorian pass in an open carriage. </a:t>
            </a:r>
            <a:endParaRPr lang="en-GB" dirty="0" smtClean="0"/>
          </a:p>
          <a:p>
            <a:r>
              <a:rPr lang="en-GB" dirty="0" smtClean="0"/>
              <a:t>She </a:t>
            </a:r>
            <a:r>
              <a:rPr lang="en-GB" dirty="0"/>
              <a:t>points him out, but he is gone before James sees him. </a:t>
            </a:r>
            <a:endParaRPr lang="en-GB" dirty="0" smtClean="0"/>
          </a:p>
          <a:p>
            <a:r>
              <a:rPr lang="en-GB" dirty="0" smtClean="0"/>
              <a:t>James </a:t>
            </a:r>
            <a:r>
              <a:rPr lang="en-GB" dirty="0"/>
              <a:t>swears fiercely that if Dorian ever wrongs her, he will track down her “</a:t>
            </a:r>
            <a:r>
              <a:rPr lang="en-GB" i="1" dirty="0"/>
              <a:t>Prince Charming</a:t>
            </a:r>
            <a:r>
              <a:rPr lang="en-GB" dirty="0"/>
              <a:t>” and kill him. </a:t>
            </a:r>
            <a:endParaRPr lang="en-GB" dirty="0" smtClean="0"/>
          </a:p>
          <a:p>
            <a:r>
              <a:rPr lang="en-GB" dirty="0" smtClean="0"/>
              <a:t>Sibyl </a:t>
            </a:r>
            <a:r>
              <a:rPr lang="en-GB" dirty="0"/>
              <a:t>pledges undying devotion to Dorian. </a:t>
            </a:r>
            <a:r>
              <a:rPr lang="en-GB" dirty="0" smtClean="0"/>
              <a:t>Later </a:t>
            </a:r>
            <a:r>
              <a:rPr lang="en-GB" dirty="0"/>
              <a:t>that night, James confronts his mother, asking her whether she was ever married to his father. </a:t>
            </a:r>
            <a:endParaRPr lang="en-GB" dirty="0" smtClean="0"/>
          </a:p>
          <a:p>
            <a:r>
              <a:rPr lang="en-GB" dirty="0" smtClean="0"/>
              <a:t>Mrs</a:t>
            </a:r>
            <a:r>
              <a:rPr lang="en-GB" dirty="0"/>
              <a:t>. Vane answers no, and James begs her not to let Sibyl meet the same fate. </a:t>
            </a:r>
            <a:r>
              <a:rPr lang="en-GB" dirty="0" smtClean="0"/>
              <a:t>Before </a:t>
            </a:r>
            <a:r>
              <a:rPr lang="en-GB" dirty="0"/>
              <a:t>departing, James again pledges to kill Dorian should Sibyl ever come to harm by him</a:t>
            </a:r>
            <a:r>
              <a:rPr lang="en-GB" dirty="0" smtClean="0"/>
              <a:t>.</a:t>
            </a:r>
            <a:endParaRPr lang="en-GB" dirty="0"/>
          </a:p>
        </p:txBody>
      </p:sp>
    </p:spTree>
    <p:extLst>
      <p:ext uri="{BB962C8B-B14F-4D97-AF65-F5344CB8AC3E}">
        <p14:creationId xmlns:p14="http://schemas.microsoft.com/office/powerpoint/2010/main" val="40094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Six</a:t>
            </a:r>
            <a:endParaRPr lang="en-GB" dirty="0"/>
          </a:p>
        </p:txBody>
      </p:sp>
      <p:sp>
        <p:nvSpPr>
          <p:cNvPr id="3" name="Content Placeholder 2"/>
          <p:cNvSpPr>
            <a:spLocks noGrp="1"/>
          </p:cNvSpPr>
          <p:nvPr>
            <p:ph idx="1"/>
          </p:nvPr>
        </p:nvSpPr>
        <p:spPr/>
        <p:txBody>
          <a:bodyPr>
            <a:normAutofit/>
          </a:bodyPr>
          <a:lstStyle/>
          <a:p>
            <a:r>
              <a:rPr lang="en-GB" sz="2200" dirty="0"/>
              <a:t>That evening over dinner, Lord Henry announces to Basil Dorian’s plan to marry Sibyl. </a:t>
            </a:r>
            <a:endParaRPr lang="en-GB" sz="2200" dirty="0" smtClean="0"/>
          </a:p>
          <a:p>
            <a:r>
              <a:rPr lang="en-GB" sz="2200" dirty="0" smtClean="0"/>
              <a:t>Basil </a:t>
            </a:r>
            <a:r>
              <a:rPr lang="en-GB" sz="2200" dirty="0"/>
              <a:t>expresses concern that Dorian has decided to marry so far beneath his social position. </a:t>
            </a:r>
            <a:endParaRPr lang="en-GB" sz="2200" dirty="0" smtClean="0"/>
          </a:p>
          <a:p>
            <a:r>
              <a:rPr lang="en-GB" sz="2200" dirty="0" smtClean="0"/>
              <a:t>Lord </a:t>
            </a:r>
            <a:r>
              <a:rPr lang="en-GB" sz="2200" dirty="0"/>
              <a:t>Henry claims that he himself cannot pass such judgment and that he is simply interested in observing the boy and his experiences, regardless of the outcome. </a:t>
            </a:r>
            <a:endParaRPr lang="en-GB" sz="2200" dirty="0" smtClean="0"/>
          </a:p>
          <a:p>
            <a:r>
              <a:rPr lang="en-GB" sz="2200" dirty="0" smtClean="0"/>
              <a:t>Basil </a:t>
            </a:r>
            <a:r>
              <a:rPr lang="en-GB" sz="2200" dirty="0"/>
              <a:t>doubts that Lord Henry would be so cavalier if Dorian’s life was, in fact, “</a:t>
            </a:r>
            <a:r>
              <a:rPr lang="en-GB" sz="2200" i="1" dirty="0"/>
              <a:t>spoiled,</a:t>
            </a:r>
            <a:r>
              <a:rPr lang="en-GB" sz="2200" dirty="0"/>
              <a:t>” but Lord Henry insists that “</a:t>
            </a:r>
            <a:r>
              <a:rPr lang="en-GB" sz="2200" i="1" dirty="0"/>
              <a:t>no life is spoiled but one whose growth is arrested</a:t>
            </a:r>
            <a:r>
              <a:rPr lang="en-GB" sz="2200" dirty="0" smtClean="0"/>
              <a:t>.”</a:t>
            </a:r>
            <a:endParaRPr lang="en-GB" sz="2200" dirty="0"/>
          </a:p>
        </p:txBody>
      </p:sp>
    </p:spTree>
    <p:extLst>
      <p:ext uri="{BB962C8B-B14F-4D97-AF65-F5344CB8AC3E}">
        <p14:creationId xmlns:p14="http://schemas.microsoft.com/office/powerpoint/2010/main" val="406152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Six</a:t>
            </a:r>
            <a:endParaRPr lang="en-GB" dirty="0"/>
          </a:p>
        </p:txBody>
      </p:sp>
      <p:sp>
        <p:nvSpPr>
          <p:cNvPr id="3" name="Content Placeholder 2"/>
          <p:cNvSpPr>
            <a:spLocks noGrp="1"/>
          </p:cNvSpPr>
          <p:nvPr>
            <p:ph idx="1"/>
          </p:nvPr>
        </p:nvSpPr>
        <p:spPr/>
        <p:txBody>
          <a:bodyPr>
            <a:normAutofit fontScale="92500"/>
          </a:bodyPr>
          <a:lstStyle/>
          <a:p>
            <a:r>
              <a:rPr lang="en-GB" dirty="0" smtClean="0"/>
              <a:t>Dorian </a:t>
            </a:r>
            <a:r>
              <a:rPr lang="en-GB" dirty="0"/>
              <a:t>enters, and he relates the story of his engagement, which was precipitated by his seeing Sibyl play the Shakespearean heroine Rosalind (in </a:t>
            </a:r>
            <a:r>
              <a:rPr lang="en-GB" i="1" dirty="0"/>
              <a:t>As You Like It</a:t>
            </a:r>
            <a:r>
              <a:rPr lang="en-GB" dirty="0"/>
              <a:t>). </a:t>
            </a:r>
            <a:endParaRPr lang="en-GB" dirty="0" smtClean="0"/>
          </a:p>
          <a:p>
            <a:r>
              <a:rPr lang="en-GB" dirty="0" smtClean="0"/>
              <a:t>Dorian</a:t>
            </a:r>
            <a:r>
              <a:rPr lang="en-GB" dirty="0"/>
              <a:t>, in a state of tremendous excitement, remarks that his love for Sibyl and his desire to live only for her have shown him the falsehood of all of Lord Henry’s seductive theories about the virtues of selfishness. </a:t>
            </a:r>
            <a:endParaRPr lang="en-GB" dirty="0" smtClean="0"/>
          </a:p>
          <a:p>
            <a:r>
              <a:rPr lang="en-GB" dirty="0" smtClean="0"/>
              <a:t>Lord </a:t>
            </a:r>
            <a:r>
              <a:rPr lang="en-GB" dirty="0"/>
              <a:t>Henry, by no means discouraged by Dorian’s speech, defends his point of view by claiming that it is nature, not he, who dictates the pursuit of pleasure. </a:t>
            </a:r>
            <a:endParaRPr lang="en-GB" dirty="0" smtClean="0"/>
          </a:p>
          <a:p>
            <a:r>
              <a:rPr lang="en-GB" dirty="0" smtClean="0"/>
              <a:t>The </a:t>
            </a:r>
            <a:r>
              <a:rPr lang="en-GB" dirty="0"/>
              <a:t>three men make their way to a </a:t>
            </a:r>
            <a:r>
              <a:rPr lang="en-GB" dirty="0" smtClean="0"/>
              <a:t>theatre </a:t>
            </a:r>
            <a:r>
              <a:rPr lang="en-GB" dirty="0"/>
              <a:t>in the slums where Sibyl Vane is to perform that night.</a:t>
            </a:r>
          </a:p>
          <a:p>
            <a:endParaRPr lang="en-GB" dirty="0"/>
          </a:p>
        </p:txBody>
      </p:sp>
    </p:spTree>
    <p:extLst>
      <p:ext uri="{BB962C8B-B14F-4D97-AF65-F5344CB8AC3E}">
        <p14:creationId xmlns:p14="http://schemas.microsoft.com/office/powerpoint/2010/main" val="268643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Seven</a:t>
            </a:r>
            <a:endParaRPr lang="en-GB" dirty="0"/>
          </a:p>
        </p:txBody>
      </p:sp>
      <p:sp>
        <p:nvSpPr>
          <p:cNvPr id="3" name="Content Placeholder 2"/>
          <p:cNvSpPr>
            <a:spLocks noGrp="1"/>
          </p:cNvSpPr>
          <p:nvPr>
            <p:ph idx="1"/>
          </p:nvPr>
        </p:nvSpPr>
        <p:spPr>
          <a:xfrm>
            <a:off x="837828" y="1628800"/>
            <a:ext cx="10801200" cy="4968552"/>
          </a:xfrm>
        </p:spPr>
        <p:txBody>
          <a:bodyPr>
            <a:normAutofit fontScale="92500" lnSpcReduction="20000"/>
          </a:bodyPr>
          <a:lstStyle/>
          <a:p>
            <a:r>
              <a:rPr lang="en-GB" dirty="0" smtClean="0"/>
              <a:t>Dorian </a:t>
            </a:r>
            <a:r>
              <a:rPr lang="en-GB" dirty="0"/>
              <a:t>continues to wax eloquent about Sibyl’s beauty, and Basil assures Dorian that he will support the marriage wholeheartedly since Dorian is so obviously in love. </a:t>
            </a:r>
            <a:endParaRPr lang="en-GB" dirty="0" smtClean="0"/>
          </a:p>
          <a:p>
            <a:r>
              <a:rPr lang="en-GB" dirty="0" smtClean="0"/>
              <a:t>When </a:t>
            </a:r>
            <a:r>
              <a:rPr lang="en-GB" dirty="0"/>
              <a:t>the play begins, however, Sibyl is terrible, and her acting only worsens as the evening wears on. </a:t>
            </a:r>
            <a:endParaRPr lang="en-GB" dirty="0" smtClean="0"/>
          </a:p>
          <a:p>
            <a:r>
              <a:rPr lang="en-GB" dirty="0" smtClean="0"/>
              <a:t>Unable </a:t>
            </a:r>
            <a:r>
              <a:rPr lang="en-GB" dirty="0"/>
              <a:t>to understand the change that has come over his beloved, Dorian is heartbroken. </a:t>
            </a:r>
            <a:endParaRPr lang="en-GB" dirty="0" smtClean="0"/>
          </a:p>
          <a:p>
            <a:r>
              <a:rPr lang="en-GB" dirty="0" smtClean="0"/>
              <a:t>Basil </a:t>
            </a:r>
            <a:r>
              <a:rPr lang="en-GB" dirty="0"/>
              <a:t>and Lord Henry leave him, and he makes his way backstage to find Sibyl, who is quite happy despite her dreadful performance. </a:t>
            </a:r>
            <a:endParaRPr lang="en-GB" dirty="0" smtClean="0"/>
          </a:p>
          <a:p>
            <a:r>
              <a:rPr lang="en-GB" dirty="0" smtClean="0"/>
              <a:t>She </a:t>
            </a:r>
            <a:r>
              <a:rPr lang="en-GB" dirty="0"/>
              <a:t>explains that before she met Dorian and experienced true love, she was able to inhabit other characters and feel their emotions easily, which made possible her success as an actress. </a:t>
            </a:r>
            <a:endParaRPr lang="en-GB" dirty="0" smtClean="0"/>
          </a:p>
          <a:p>
            <a:r>
              <a:rPr lang="en-GB" dirty="0" smtClean="0"/>
              <a:t>Now</a:t>
            </a:r>
            <a:r>
              <a:rPr lang="en-GB" dirty="0"/>
              <a:t>, however, these pretend emotions no longer interest her, since they pale in relation to her real feelings for Dorian. </a:t>
            </a:r>
            <a:endParaRPr lang="en-GB" dirty="0" smtClean="0"/>
          </a:p>
          <a:p>
            <a:r>
              <a:rPr lang="en-GB" dirty="0" smtClean="0"/>
              <a:t>She </a:t>
            </a:r>
            <a:r>
              <a:rPr lang="en-GB" dirty="0"/>
              <a:t>realizes that “</a:t>
            </a:r>
            <a:r>
              <a:rPr lang="en-GB" i="1" dirty="0"/>
              <a:t>the words I had to speak were unreal, were not my words, were not what I wanted to say.</a:t>
            </a:r>
            <a:r>
              <a:rPr lang="en-GB" dirty="0"/>
              <a:t>” As a result, she declares that her career on the stage is over. </a:t>
            </a:r>
          </a:p>
        </p:txBody>
      </p:sp>
    </p:spTree>
    <p:extLst>
      <p:ext uri="{BB962C8B-B14F-4D97-AF65-F5344CB8AC3E}">
        <p14:creationId xmlns:p14="http://schemas.microsoft.com/office/powerpoint/2010/main" val="24772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Seven</a:t>
            </a:r>
            <a:endParaRPr lang="en-GB" dirty="0"/>
          </a:p>
        </p:txBody>
      </p:sp>
      <p:sp>
        <p:nvSpPr>
          <p:cNvPr id="3" name="Content Placeholder 2"/>
          <p:cNvSpPr>
            <a:spLocks noGrp="1"/>
          </p:cNvSpPr>
          <p:nvPr>
            <p:ph idx="1"/>
          </p:nvPr>
        </p:nvSpPr>
        <p:spPr>
          <a:xfrm>
            <a:off x="693812" y="1700808"/>
            <a:ext cx="10873208" cy="4471392"/>
          </a:xfrm>
        </p:spPr>
        <p:txBody>
          <a:bodyPr>
            <a:normAutofit lnSpcReduction="10000"/>
          </a:bodyPr>
          <a:lstStyle/>
          <a:p>
            <a:r>
              <a:rPr lang="en-GB" dirty="0" smtClean="0"/>
              <a:t>Dorian</a:t>
            </a:r>
            <a:r>
              <a:rPr lang="en-GB" dirty="0"/>
              <a:t>, horrified by this decision, realizes that he was in love not with her but with her acting. </a:t>
            </a:r>
            <a:endParaRPr lang="en-GB" dirty="0" smtClean="0"/>
          </a:p>
          <a:p>
            <a:r>
              <a:rPr lang="en-GB" dirty="0" smtClean="0"/>
              <a:t>He </a:t>
            </a:r>
            <a:r>
              <a:rPr lang="en-GB" dirty="0"/>
              <a:t>spurns her cruelly and tells her that he wishes never to see her again.</a:t>
            </a:r>
          </a:p>
          <a:p>
            <a:r>
              <a:rPr lang="en-GB" dirty="0"/>
              <a:t>After a night spent wandering the streets of London, Dorian returns to his home. </a:t>
            </a:r>
            <a:endParaRPr lang="en-GB" dirty="0" smtClean="0"/>
          </a:p>
          <a:p>
            <a:r>
              <a:rPr lang="en-GB" dirty="0" smtClean="0"/>
              <a:t>There</a:t>
            </a:r>
            <a:r>
              <a:rPr lang="en-GB" dirty="0"/>
              <a:t>, he looks at Basil’s portrait of him and notices the painting has changed—a faint sneer has appeared at the corner of his likeness’s mouth. </a:t>
            </a:r>
            <a:endParaRPr lang="en-GB" dirty="0" smtClean="0"/>
          </a:p>
          <a:p>
            <a:r>
              <a:rPr lang="en-GB" dirty="0" smtClean="0"/>
              <a:t>He </a:t>
            </a:r>
            <a:r>
              <a:rPr lang="en-GB" dirty="0"/>
              <a:t>is astonished. Remembering his wish that the painting would bear the burden and marks of age and lifestyle for him, Dorian is suddenly overcome with shame about his </a:t>
            </a:r>
            <a:r>
              <a:rPr lang="en-GB" dirty="0" smtClean="0"/>
              <a:t>behaviour </a:t>
            </a:r>
            <a:r>
              <a:rPr lang="en-GB" dirty="0"/>
              <a:t>toward Sibyl. </a:t>
            </a:r>
            <a:endParaRPr lang="en-GB" dirty="0" smtClean="0"/>
          </a:p>
          <a:p>
            <a:r>
              <a:rPr lang="en-GB" dirty="0" smtClean="0"/>
              <a:t>He </a:t>
            </a:r>
            <a:r>
              <a:rPr lang="en-GB" dirty="0"/>
              <a:t>pulls a screen in front of the portrait and goes to bed, resolving to make amends with Sibyl in the morning.</a:t>
            </a:r>
          </a:p>
          <a:p>
            <a:endParaRPr lang="en-GB" dirty="0"/>
          </a:p>
        </p:txBody>
      </p:sp>
    </p:spTree>
    <p:extLst>
      <p:ext uri="{BB962C8B-B14F-4D97-AF65-F5344CB8AC3E}">
        <p14:creationId xmlns:p14="http://schemas.microsoft.com/office/powerpoint/2010/main" val="24370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Eight</a:t>
            </a:r>
            <a:endParaRPr lang="en-GB" dirty="0"/>
          </a:p>
        </p:txBody>
      </p:sp>
      <p:sp>
        <p:nvSpPr>
          <p:cNvPr id="3" name="Content Placeholder 2"/>
          <p:cNvSpPr>
            <a:spLocks noGrp="1"/>
          </p:cNvSpPr>
          <p:nvPr>
            <p:ph idx="1"/>
          </p:nvPr>
        </p:nvSpPr>
        <p:spPr/>
        <p:txBody>
          <a:bodyPr>
            <a:normAutofit fontScale="92500" lnSpcReduction="20000"/>
          </a:bodyPr>
          <a:lstStyle/>
          <a:p>
            <a:r>
              <a:rPr lang="en-GB" dirty="0"/>
              <a:t>Dorian does not awake until well after noon the next day. </a:t>
            </a:r>
            <a:endParaRPr lang="en-GB" dirty="0" smtClean="0"/>
          </a:p>
          <a:p>
            <a:r>
              <a:rPr lang="en-GB" dirty="0" smtClean="0"/>
              <a:t>When </a:t>
            </a:r>
            <a:r>
              <a:rPr lang="en-GB" dirty="0"/>
              <a:t>he gets up, he goes to check the painting. </a:t>
            </a:r>
            <a:endParaRPr lang="en-GB" dirty="0" smtClean="0"/>
          </a:p>
          <a:p>
            <a:r>
              <a:rPr lang="en-GB" dirty="0" smtClean="0"/>
              <a:t>In </a:t>
            </a:r>
            <a:r>
              <a:rPr lang="en-GB" dirty="0"/>
              <a:t>the light, the change is unmistakable; the face in the portrait has become </a:t>
            </a:r>
            <a:r>
              <a:rPr lang="en-GB" dirty="0" smtClean="0"/>
              <a:t>crueller. </a:t>
            </a:r>
          </a:p>
          <a:p>
            <a:r>
              <a:rPr lang="en-GB" dirty="0" smtClean="0"/>
              <a:t>While </a:t>
            </a:r>
            <a:r>
              <a:rPr lang="en-GB" dirty="0"/>
              <a:t>the stunned Dorian tries to come up with some rational explanation for the change, Lord Henry arrives with terrible news: </a:t>
            </a:r>
            <a:endParaRPr lang="en-GB" dirty="0" smtClean="0"/>
          </a:p>
          <a:p>
            <a:pPr lvl="1"/>
            <a:r>
              <a:rPr lang="en-GB" sz="2400" dirty="0" smtClean="0"/>
              <a:t>Sibyl </a:t>
            </a:r>
            <a:r>
              <a:rPr lang="en-GB" sz="2400" dirty="0"/>
              <a:t>committed suicide the previous night. </a:t>
            </a:r>
            <a:endParaRPr lang="en-GB" sz="2400" dirty="0" smtClean="0"/>
          </a:p>
          <a:p>
            <a:r>
              <a:rPr lang="en-GB" dirty="0" smtClean="0"/>
              <a:t>Dorian </a:t>
            </a:r>
            <a:r>
              <a:rPr lang="en-GB" dirty="0"/>
              <a:t>is stunned, but Lord Henry manages to convince him that he should not go to the police and explain his part in the girl’s death. </a:t>
            </a:r>
            <a:endParaRPr lang="en-GB" dirty="0" smtClean="0"/>
          </a:p>
          <a:p>
            <a:r>
              <a:rPr lang="en-GB" dirty="0" smtClean="0"/>
              <a:t>Lord </a:t>
            </a:r>
            <a:r>
              <a:rPr lang="en-GB" dirty="0"/>
              <a:t>Henry urges Dorian not to wallow in guilt but, rather, to regard Sibyl’s suicide as a perfect artistic representation of undying love and appreciate it as such. </a:t>
            </a:r>
          </a:p>
        </p:txBody>
      </p:sp>
    </p:spTree>
    <p:extLst>
      <p:ext uri="{BB962C8B-B14F-4D97-AF65-F5344CB8AC3E}">
        <p14:creationId xmlns:p14="http://schemas.microsoft.com/office/powerpoint/2010/main" val="2321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Plot Overview:</a:t>
            </a:r>
            <a:endParaRPr lang="en-GB" dirty="0"/>
          </a:p>
        </p:txBody>
      </p:sp>
      <p:sp>
        <p:nvSpPr>
          <p:cNvPr id="3" name="Content Placeholder 2"/>
          <p:cNvSpPr>
            <a:spLocks noGrp="1"/>
          </p:cNvSpPr>
          <p:nvPr>
            <p:ph idx="1"/>
          </p:nvPr>
        </p:nvSpPr>
        <p:spPr>
          <a:xfrm>
            <a:off x="477788" y="1700808"/>
            <a:ext cx="11161240" cy="4896544"/>
          </a:xfrm>
        </p:spPr>
        <p:txBody>
          <a:bodyPr>
            <a:normAutofit/>
          </a:bodyPr>
          <a:lstStyle/>
          <a:p>
            <a:r>
              <a:rPr lang="en-GB" sz="2200" dirty="0"/>
              <a:t>Dorian </a:t>
            </a:r>
            <a:r>
              <a:rPr lang="en-GB" sz="2200" dirty="0" err="1"/>
              <a:t>Gray</a:t>
            </a:r>
            <a:r>
              <a:rPr lang="en-GB" sz="2200" dirty="0"/>
              <a:t> is the subject of a full-length portrait in oil by Basil </a:t>
            </a:r>
            <a:r>
              <a:rPr lang="en-GB" sz="2200" dirty="0" err="1"/>
              <a:t>Hallward</a:t>
            </a:r>
            <a:r>
              <a:rPr lang="en-GB" sz="2200" dirty="0"/>
              <a:t>, an artist who is impressed and infatuated by Dorian's beauty; </a:t>
            </a:r>
            <a:endParaRPr lang="en-GB" sz="2200" dirty="0" smtClean="0"/>
          </a:p>
          <a:p>
            <a:r>
              <a:rPr lang="en-GB" sz="2200" dirty="0"/>
              <a:t>H</a:t>
            </a:r>
            <a:r>
              <a:rPr lang="en-GB" sz="2200" dirty="0" smtClean="0"/>
              <a:t>e </a:t>
            </a:r>
            <a:r>
              <a:rPr lang="en-GB" sz="2200" dirty="0"/>
              <a:t>believes that Dorian’s beauty is responsible for the new mode in his art as a painter. </a:t>
            </a:r>
            <a:endParaRPr lang="en-GB" sz="2200" dirty="0" smtClean="0"/>
          </a:p>
          <a:p>
            <a:r>
              <a:rPr lang="en-GB" sz="2200" dirty="0" smtClean="0"/>
              <a:t>Through </a:t>
            </a:r>
            <a:r>
              <a:rPr lang="en-GB" sz="2200" dirty="0"/>
              <a:t>Basil, Dorian meets Lord Henry Wotton, and he soon is enthralled by the aristocrat's hedonistic worldview: </a:t>
            </a:r>
            <a:endParaRPr lang="en-GB" sz="2200" dirty="0" smtClean="0"/>
          </a:p>
          <a:p>
            <a:pPr lvl="1"/>
            <a:r>
              <a:rPr lang="en-GB" sz="2200" dirty="0" smtClean="0"/>
              <a:t>that </a:t>
            </a:r>
            <a:r>
              <a:rPr lang="en-GB" sz="2200" dirty="0"/>
              <a:t>beauty and sensual fulfilment are the only things worth pursuing in life.</a:t>
            </a:r>
          </a:p>
          <a:p>
            <a:r>
              <a:rPr lang="en-GB" sz="2200" dirty="0"/>
              <a:t>Newly understanding that his beauty will fade, Dorian expresses the desire to sell his soul, to ensure that the picture, rather than he, will age and fade. </a:t>
            </a:r>
            <a:endParaRPr lang="en-GB" sz="2200" dirty="0" smtClean="0"/>
          </a:p>
          <a:p>
            <a:r>
              <a:rPr lang="en-GB" sz="2200" dirty="0" smtClean="0"/>
              <a:t>The </a:t>
            </a:r>
            <a:r>
              <a:rPr lang="en-GB" sz="2200" dirty="0"/>
              <a:t>wish is granted, and Dorian pursues a libertine life of varied and amoral experiences, while staying young and beautiful; </a:t>
            </a:r>
            <a:endParaRPr lang="en-GB" sz="2200" dirty="0" smtClean="0"/>
          </a:p>
          <a:p>
            <a:pPr lvl="1"/>
            <a:r>
              <a:rPr lang="en-GB" sz="2200" dirty="0" smtClean="0"/>
              <a:t>all </a:t>
            </a:r>
            <a:r>
              <a:rPr lang="en-GB" sz="2200" dirty="0"/>
              <a:t>the while his portrait ages and records every sin</a:t>
            </a:r>
            <a:r>
              <a:rPr lang="en-GB" sz="2200" dirty="0" smtClean="0"/>
              <a:t>.</a:t>
            </a:r>
            <a:endParaRPr lang="en-GB" sz="2200" dirty="0"/>
          </a:p>
          <a:p>
            <a:endParaRPr lang="en-GB" dirty="0"/>
          </a:p>
        </p:txBody>
      </p:sp>
      <p:pic>
        <p:nvPicPr>
          <p:cNvPr id="4" name="Picture 3"/>
          <p:cNvPicPr>
            <a:picLocks noChangeAspect="1"/>
          </p:cNvPicPr>
          <p:nvPr/>
        </p:nvPicPr>
        <p:blipFill>
          <a:blip r:embed="rId2"/>
          <a:stretch>
            <a:fillRect/>
          </a:stretch>
        </p:blipFill>
        <p:spPr>
          <a:xfrm>
            <a:off x="10907556" y="44624"/>
            <a:ext cx="1201569" cy="1691962"/>
          </a:xfrm>
          <a:prstGeom prst="rect">
            <a:avLst/>
          </a:prstGeom>
        </p:spPr>
      </p:pic>
      <p:pic>
        <p:nvPicPr>
          <p:cNvPr id="5" name="Picture 4"/>
          <p:cNvPicPr>
            <a:picLocks noChangeAspect="1"/>
          </p:cNvPicPr>
          <p:nvPr/>
        </p:nvPicPr>
        <p:blipFill>
          <a:blip r:embed="rId3"/>
          <a:stretch>
            <a:fillRect/>
          </a:stretch>
        </p:blipFill>
        <p:spPr>
          <a:xfrm>
            <a:off x="117748" y="116632"/>
            <a:ext cx="2608508" cy="1428469"/>
          </a:xfrm>
          <a:prstGeom prst="rect">
            <a:avLst/>
          </a:prstGeom>
        </p:spPr>
      </p:pic>
    </p:spTree>
    <p:extLst>
      <p:ext uri="{BB962C8B-B14F-4D97-AF65-F5344CB8AC3E}">
        <p14:creationId xmlns:p14="http://schemas.microsoft.com/office/powerpoint/2010/main" val="23907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Eight</a:t>
            </a:r>
            <a:endParaRPr lang="en-GB" dirty="0"/>
          </a:p>
        </p:txBody>
      </p:sp>
      <p:sp>
        <p:nvSpPr>
          <p:cNvPr id="3" name="Content Placeholder 2"/>
          <p:cNvSpPr>
            <a:spLocks noGrp="1"/>
          </p:cNvSpPr>
          <p:nvPr>
            <p:ph idx="1"/>
          </p:nvPr>
        </p:nvSpPr>
        <p:spPr>
          <a:xfrm>
            <a:off x="1507540" y="2060848"/>
            <a:ext cx="9144000" cy="4267200"/>
          </a:xfrm>
        </p:spPr>
        <p:txBody>
          <a:bodyPr>
            <a:normAutofit/>
          </a:bodyPr>
          <a:lstStyle/>
          <a:p>
            <a:r>
              <a:rPr lang="en-GB" dirty="0" smtClean="0"/>
              <a:t>Dorian</a:t>
            </a:r>
            <a:r>
              <a:rPr lang="en-GB" dirty="0"/>
              <a:t>, who feels numb rather than anguished, is convinced by his friend’s seductive words and agrees to go to the opera with him that very night. </a:t>
            </a:r>
            <a:endParaRPr lang="en-GB" dirty="0" smtClean="0"/>
          </a:p>
          <a:p>
            <a:r>
              <a:rPr lang="en-GB" dirty="0" smtClean="0"/>
              <a:t>When </a:t>
            </a:r>
            <a:r>
              <a:rPr lang="en-GB" dirty="0"/>
              <a:t>Lord Henry is gone, Dorian reflects that this incident is a turning point in his existence, and he resolves to accept a life of </a:t>
            </a:r>
            <a:r>
              <a:rPr lang="en-GB" dirty="0" smtClean="0"/>
              <a:t>:</a:t>
            </a:r>
          </a:p>
          <a:p>
            <a:pPr lvl="1"/>
            <a:r>
              <a:rPr lang="en-GB" sz="2200" i="1" dirty="0" smtClean="0"/>
              <a:t>“[</a:t>
            </a:r>
            <a:r>
              <a:rPr lang="en-GB" sz="2200" i="1" dirty="0"/>
              <a:t>e]</a:t>
            </a:r>
            <a:r>
              <a:rPr lang="en-GB" sz="2200" i="1" dirty="0" err="1"/>
              <a:t>ternal</a:t>
            </a:r>
            <a:r>
              <a:rPr lang="en-GB" sz="2200" i="1" dirty="0"/>
              <a:t> youth, infinite passion, pleasures subtle and secret, wild joy and wilder sins</a:t>
            </a:r>
            <a:r>
              <a:rPr lang="en-GB" sz="2200" dirty="0"/>
              <a:t>,” in which his portrait, rather than his own body, will bear the marks of age and experience. </a:t>
            </a:r>
            <a:endParaRPr lang="en-GB" sz="2200" dirty="0" smtClean="0"/>
          </a:p>
          <a:p>
            <a:r>
              <a:rPr lang="en-GB" dirty="0" smtClean="0"/>
              <a:t>Having </a:t>
            </a:r>
            <a:r>
              <a:rPr lang="en-GB" dirty="0"/>
              <a:t>made this resolution, he joins Lord Henry at the opera</a:t>
            </a:r>
            <a:r>
              <a:rPr lang="en-GB" dirty="0" smtClean="0"/>
              <a:t>.</a:t>
            </a:r>
            <a:endParaRPr lang="en-GB" dirty="0"/>
          </a:p>
        </p:txBody>
      </p:sp>
    </p:spTree>
    <p:extLst>
      <p:ext uri="{BB962C8B-B14F-4D97-AF65-F5344CB8AC3E}">
        <p14:creationId xmlns:p14="http://schemas.microsoft.com/office/powerpoint/2010/main" val="336671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Nine</a:t>
            </a:r>
            <a:endParaRPr lang="en-GB" dirty="0"/>
          </a:p>
        </p:txBody>
      </p:sp>
      <p:sp>
        <p:nvSpPr>
          <p:cNvPr id="3" name="Content Placeholder 2"/>
          <p:cNvSpPr>
            <a:spLocks noGrp="1"/>
          </p:cNvSpPr>
          <p:nvPr>
            <p:ph idx="1"/>
          </p:nvPr>
        </p:nvSpPr>
        <p:spPr>
          <a:xfrm>
            <a:off x="621803" y="1628800"/>
            <a:ext cx="10945217" cy="4555232"/>
          </a:xfrm>
        </p:spPr>
        <p:txBody>
          <a:bodyPr>
            <a:noAutofit/>
          </a:bodyPr>
          <a:lstStyle/>
          <a:p>
            <a:r>
              <a:rPr lang="en-GB" sz="2200" dirty="0"/>
              <a:t>The next day, Basil comes to offer his condolences to Dorian, but Dorian dismisses the memory of Sibyl lightly and easily, remarking, </a:t>
            </a:r>
            <a:endParaRPr lang="en-GB" sz="2200" dirty="0" smtClean="0"/>
          </a:p>
          <a:p>
            <a:pPr lvl="1"/>
            <a:r>
              <a:rPr lang="en-GB" sz="2200" dirty="0" smtClean="0"/>
              <a:t>“</a:t>
            </a:r>
            <a:r>
              <a:rPr lang="en-GB" sz="2200" i="1" dirty="0"/>
              <a:t>What is done is done. What is past is past</a:t>
            </a:r>
            <a:r>
              <a:rPr lang="en-GB" sz="2200" dirty="0"/>
              <a:t>.” </a:t>
            </a:r>
            <a:endParaRPr lang="en-GB" sz="2200" dirty="0" smtClean="0"/>
          </a:p>
          <a:p>
            <a:r>
              <a:rPr lang="en-GB" sz="2200" dirty="0" smtClean="0"/>
              <a:t>Horrified </a:t>
            </a:r>
            <a:r>
              <a:rPr lang="en-GB" sz="2200" dirty="0"/>
              <a:t>at the change in Dorian, Basil blames Lord Henry for Dorian’s heartless attitude. </a:t>
            </a:r>
            <a:endParaRPr lang="en-GB" sz="2200" dirty="0" smtClean="0"/>
          </a:p>
          <a:p>
            <a:r>
              <a:rPr lang="en-GB" sz="2200" dirty="0" smtClean="0"/>
              <a:t>Indeed</a:t>
            </a:r>
            <a:r>
              <a:rPr lang="en-GB" sz="2200" dirty="0"/>
              <a:t>, in discussing Sibyl’s death, Dorian uses many of the same phrases and arguments that Lord Henry </a:t>
            </a:r>
            <a:r>
              <a:rPr lang="en-GB" sz="2200" dirty="0" smtClean="0"/>
              <a:t>favours </a:t>
            </a:r>
            <a:r>
              <a:rPr lang="en-GB" sz="2200" dirty="0"/>
              <a:t>and evokes a similar air of unaffected composure. </a:t>
            </a:r>
            <a:endParaRPr lang="en-GB" sz="2200" dirty="0" smtClean="0"/>
          </a:p>
          <a:p>
            <a:r>
              <a:rPr lang="en-GB" sz="2200" dirty="0" smtClean="0"/>
              <a:t>He </a:t>
            </a:r>
            <a:r>
              <a:rPr lang="en-GB" sz="2200" dirty="0"/>
              <a:t>claims that Sibyl’s death elevates her “</a:t>
            </a:r>
            <a:r>
              <a:rPr lang="en-GB" sz="2200" i="1" dirty="0"/>
              <a:t>into the sphere of art</a:t>
            </a:r>
            <a:r>
              <a:rPr lang="en-GB" sz="2200" dirty="0"/>
              <a:t>.” </a:t>
            </a:r>
            <a:endParaRPr lang="en-GB" sz="2200" dirty="0" smtClean="0"/>
          </a:p>
          <a:p>
            <a:r>
              <a:rPr lang="en-GB" sz="2200" dirty="0" smtClean="0"/>
              <a:t>Dorian </a:t>
            </a:r>
            <a:r>
              <a:rPr lang="en-GB" sz="2200" dirty="0"/>
              <a:t>asks Basil to do a drawing of Sibyl so that he has something by which to remember her. </a:t>
            </a:r>
            <a:endParaRPr lang="en-GB" sz="2200" dirty="0" smtClean="0"/>
          </a:p>
          <a:p>
            <a:r>
              <a:rPr lang="en-GB" sz="2200" dirty="0" smtClean="0"/>
              <a:t>Basil </a:t>
            </a:r>
            <a:r>
              <a:rPr lang="en-GB" sz="2200" dirty="0"/>
              <a:t>agrees and begs Dorian to return to his studio for a sitting. </a:t>
            </a:r>
            <a:endParaRPr lang="en-GB" sz="2200" dirty="0" smtClean="0"/>
          </a:p>
          <a:p>
            <a:r>
              <a:rPr lang="en-GB" sz="2200" dirty="0" smtClean="0"/>
              <a:t>When </a:t>
            </a:r>
            <a:r>
              <a:rPr lang="en-GB" sz="2200" dirty="0"/>
              <a:t>Dorian refuses, Basil asks if he is displeased with his portrait, which Basil means to show at an </a:t>
            </a:r>
            <a:r>
              <a:rPr lang="en-GB" sz="2200" dirty="0" smtClean="0"/>
              <a:t>exhibition</a:t>
            </a:r>
            <a:endParaRPr lang="en-GB" sz="2200" dirty="0"/>
          </a:p>
        </p:txBody>
      </p:sp>
    </p:spTree>
    <p:extLst>
      <p:ext uri="{BB962C8B-B14F-4D97-AF65-F5344CB8AC3E}">
        <p14:creationId xmlns:p14="http://schemas.microsoft.com/office/powerpoint/2010/main" val="293686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Nine</a:t>
            </a:r>
            <a:endParaRPr lang="en-GB" dirty="0"/>
          </a:p>
        </p:txBody>
      </p:sp>
      <p:sp>
        <p:nvSpPr>
          <p:cNvPr id="3" name="Content Placeholder 2"/>
          <p:cNvSpPr>
            <a:spLocks noGrp="1"/>
          </p:cNvSpPr>
          <p:nvPr>
            <p:ph idx="1"/>
          </p:nvPr>
        </p:nvSpPr>
        <p:spPr>
          <a:xfrm>
            <a:off x="981844" y="1700808"/>
            <a:ext cx="10441160" cy="4896544"/>
          </a:xfrm>
        </p:spPr>
        <p:txBody>
          <a:bodyPr>
            <a:normAutofit fontScale="92500" lnSpcReduction="10000"/>
          </a:bodyPr>
          <a:lstStyle/>
          <a:p>
            <a:r>
              <a:rPr lang="en-GB" dirty="0" smtClean="0"/>
              <a:t>When </a:t>
            </a:r>
            <a:r>
              <a:rPr lang="en-GB" dirty="0"/>
              <a:t>Basil goes to remove the screen with which Dorian has covered the painting, Dorian’s composure cracks. </a:t>
            </a:r>
            <a:endParaRPr lang="en-GB" dirty="0" smtClean="0"/>
          </a:p>
          <a:p>
            <a:r>
              <a:rPr lang="en-GB" dirty="0" smtClean="0"/>
              <a:t>Dorian </a:t>
            </a:r>
            <a:r>
              <a:rPr lang="en-GB" dirty="0"/>
              <a:t>insists that the work never appear in public and pledges never to speak to Basil again should he touch the screen. </a:t>
            </a:r>
            <a:endParaRPr lang="en-GB" dirty="0" smtClean="0"/>
          </a:p>
          <a:p>
            <a:r>
              <a:rPr lang="en-GB" dirty="0" smtClean="0"/>
              <a:t>Remembering </a:t>
            </a:r>
            <a:r>
              <a:rPr lang="en-GB" dirty="0"/>
              <a:t>Basil’s original refusal to show the painting, Dorian asks why he has changed his mind. </a:t>
            </a:r>
            <a:endParaRPr lang="en-GB" dirty="0" smtClean="0"/>
          </a:p>
          <a:p>
            <a:r>
              <a:rPr lang="en-GB" dirty="0" smtClean="0"/>
              <a:t>Basil </a:t>
            </a:r>
            <a:r>
              <a:rPr lang="en-GB" dirty="0"/>
              <a:t>confesses that he was worried that the painting would reveal his obsession with Dorian. </a:t>
            </a:r>
            <a:endParaRPr lang="en-GB" dirty="0" smtClean="0"/>
          </a:p>
          <a:p>
            <a:r>
              <a:rPr lang="en-GB" dirty="0" smtClean="0"/>
              <a:t>Now</a:t>
            </a:r>
            <a:r>
              <a:rPr lang="en-GB" dirty="0"/>
              <a:t>, however, Basil believes that the painting, like all art, </a:t>
            </a:r>
            <a:endParaRPr lang="en-GB" dirty="0" smtClean="0"/>
          </a:p>
          <a:p>
            <a:pPr lvl="1"/>
            <a:r>
              <a:rPr lang="en-GB" sz="2400" i="1" dirty="0" smtClean="0"/>
              <a:t>“</a:t>
            </a:r>
            <a:r>
              <a:rPr lang="en-GB" sz="2400" i="1" dirty="0"/>
              <a:t>conceals the artist far more completely than it ever reveals him</a:t>
            </a:r>
            <a:r>
              <a:rPr lang="en-GB" sz="2400" dirty="0"/>
              <a:t>.” </a:t>
            </a:r>
            <a:endParaRPr lang="en-GB" sz="2400" dirty="0" smtClean="0"/>
          </a:p>
          <a:p>
            <a:r>
              <a:rPr lang="en-GB" dirty="0" smtClean="0"/>
              <a:t>Basil </a:t>
            </a:r>
            <a:r>
              <a:rPr lang="en-GB" dirty="0"/>
              <a:t>again asks Dorian to sit for him, and Dorian again refuses. </a:t>
            </a:r>
            <a:endParaRPr lang="en-GB" dirty="0" smtClean="0"/>
          </a:p>
          <a:p>
            <a:r>
              <a:rPr lang="en-GB" dirty="0" smtClean="0"/>
              <a:t>When </a:t>
            </a:r>
            <a:r>
              <a:rPr lang="en-GB" dirty="0"/>
              <a:t>Basil leaves, Dorian decides to hide his portrait.</a:t>
            </a:r>
          </a:p>
          <a:p>
            <a:endParaRPr lang="en-GB" dirty="0"/>
          </a:p>
        </p:txBody>
      </p:sp>
    </p:spTree>
    <p:extLst>
      <p:ext uri="{BB962C8B-B14F-4D97-AF65-F5344CB8AC3E}">
        <p14:creationId xmlns:p14="http://schemas.microsoft.com/office/powerpoint/2010/main" val="243833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Ten</a:t>
            </a:r>
            <a:endParaRPr lang="en-GB" dirty="0"/>
          </a:p>
        </p:txBody>
      </p:sp>
      <p:sp>
        <p:nvSpPr>
          <p:cNvPr id="3" name="Content Placeholder 2"/>
          <p:cNvSpPr>
            <a:spLocks noGrp="1"/>
          </p:cNvSpPr>
          <p:nvPr>
            <p:ph idx="1"/>
          </p:nvPr>
        </p:nvSpPr>
        <p:spPr>
          <a:xfrm>
            <a:off x="837828" y="1905000"/>
            <a:ext cx="10513168" cy="4267200"/>
          </a:xfrm>
        </p:spPr>
        <p:txBody>
          <a:bodyPr>
            <a:normAutofit lnSpcReduction="10000"/>
          </a:bodyPr>
          <a:lstStyle/>
          <a:p>
            <a:r>
              <a:rPr lang="en-GB" dirty="0"/>
              <a:t>Once Basil is gone, Dorian orders his servant, Victor, to go to a nearby frame-maker and bring back two men. </a:t>
            </a:r>
            <a:endParaRPr lang="en-GB" dirty="0" smtClean="0"/>
          </a:p>
          <a:p>
            <a:r>
              <a:rPr lang="en-GB" dirty="0" smtClean="0"/>
              <a:t>He </a:t>
            </a:r>
            <a:r>
              <a:rPr lang="en-GB" dirty="0"/>
              <a:t>then calls his housekeeper, Mrs. Leaf, whom he asks for the key to the schoolroom, which sits at the top of the house and has been unused for nearly five years. </a:t>
            </a:r>
            <a:endParaRPr lang="en-GB" dirty="0" smtClean="0"/>
          </a:p>
          <a:p>
            <a:r>
              <a:rPr lang="en-GB" dirty="0" smtClean="0"/>
              <a:t>Dorian </a:t>
            </a:r>
            <a:r>
              <a:rPr lang="en-GB" dirty="0"/>
              <a:t>covers the portrait with an ornate satin coverlet, reflecting that the sins he commits will mar its beauty just as worms mar the body of a corpse. </a:t>
            </a:r>
            <a:endParaRPr lang="en-GB" dirty="0" smtClean="0"/>
          </a:p>
          <a:p>
            <a:r>
              <a:rPr lang="en-GB" dirty="0" smtClean="0"/>
              <a:t>The </a:t>
            </a:r>
            <a:r>
              <a:rPr lang="en-GB" dirty="0"/>
              <a:t>men from the frame-maker’s arrive, and Dorian employs them to carry the painting to the schoolroom. </a:t>
            </a:r>
            <a:endParaRPr lang="en-GB" dirty="0" smtClean="0"/>
          </a:p>
          <a:p>
            <a:r>
              <a:rPr lang="en-GB" dirty="0" smtClean="0"/>
              <a:t>Here</a:t>
            </a:r>
            <a:r>
              <a:rPr lang="en-GB" dirty="0"/>
              <a:t>, Dorian muses, the painting will be safe from prying eyes, and if no one can actually see his deterioration, then it bears no importance. </a:t>
            </a:r>
          </a:p>
        </p:txBody>
      </p:sp>
    </p:spTree>
    <p:extLst>
      <p:ext uri="{BB962C8B-B14F-4D97-AF65-F5344CB8AC3E}">
        <p14:creationId xmlns:p14="http://schemas.microsoft.com/office/powerpoint/2010/main" val="36804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Ten</a:t>
            </a:r>
            <a:endParaRPr lang="en-GB" dirty="0"/>
          </a:p>
        </p:txBody>
      </p:sp>
      <p:sp>
        <p:nvSpPr>
          <p:cNvPr id="3" name="Content Placeholder 2"/>
          <p:cNvSpPr>
            <a:spLocks noGrp="1"/>
          </p:cNvSpPr>
          <p:nvPr>
            <p:ph idx="1"/>
          </p:nvPr>
        </p:nvSpPr>
        <p:spPr>
          <a:xfrm>
            <a:off x="909836" y="1905000"/>
            <a:ext cx="10297144" cy="4692352"/>
          </a:xfrm>
        </p:spPr>
        <p:txBody>
          <a:bodyPr>
            <a:normAutofit fontScale="92500" lnSpcReduction="10000"/>
          </a:bodyPr>
          <a:lstStyle/>
          <a:p>
            <a:r>
              <a:rPr lang="en-GB" dirty="0" smtClean="0"/>
              <a:t>After </a:t>
            </a:r>
            <a:r>
              <a:rPr lang="en-GB" dirty="0"/>
              <a:t>locking the room, he returns to his study and settles down to read a book that Lord Henry has sent him. </a:t>
            </a:r>
            <a:endParaRPr lang="en-GB" dirty="0" smtClean="0"/>
          </a:p>
          <a:p>
            <a:r>
              <a:rPr lang="en-GB" dirty="0" smtClean="0"/>
              <a:t>This </a:t>
            </a:r>
            <a:r>
              <a:rPr lang="en-GB" dirty="0"/>
              <a:t>yellow book is accompanied by a newspaper account of Sibyl’s death. </a:t>
            </a:r>
            <a:endParaRPr lang="en-GB" dirty="0" smtClean="0"/>
          </a:p>
          <a:p>
            <a:r>
              <a:rPr lang="en-GB" dirty="0" smtClean="0"/>
              <a:t>Horrified </a:t>
            </a:r>
            <a:r>
              <a:rPr lang="en-GB" dirty="0"/>
              <a:t>by the ugliness of the report, Dorian turns to the book, which traces the life of a young Parisian who devotes his life to “</a:t>
            </a:r>
            <a:r>
              <a:rPr lang="en-GB" i="1" dirty="0"/>
              <a:t>all the passions and modes of thought that belonged to every century except his own</a:t>
            </a:r>
            <a:r>
              <a:rPr lang="en-GB" dirty="0" smtClean="0"/>
              <a:t>.”</a:t>
            </a:r>
          </a:p>
          <a:p>
            <a:r>
              <a:rPr lang="en-GB" dirty="0" smtClean="0"/>
              <a:t> </a:t>
            </a:r>
            <a:r>
              <a:rPr lang="en-GB" dirty="0"/>
              <a:t>After reading a few pages, Dorian becomes entranced. </a:t>
            </a:r>
            <a:endParaRPr lang="en-GB" dirty="0" smtClean="0"/>
          </a:p>
          <a:p>
            <a:r>
              <a:rPr lang="en-GB" dirty="0" smtClean="0"/>
              <a:t>He </a:t>
            </a:r>
            <a:r>
              <a:rPr lang="en-GB" dirty="0"/>
              <a:t>finds the work to be “</a:t>
            </a:r>
            <a:r>
              <a:rPr lang="en-GB" i="1" dirty="0"/>
              <a:t>a poisonous book,</a:t>
            </a:r>
            <a:r>
              <a:rPr lang="en-GB" dirty="0"/>
              <a:t>” one that confuses the boundaries between vice and virtue. When Dorian meets Lord Henry for dinner later that evening, he pronounces the work fascinating.</a:t>
            </a:r>
          </a:p>
          <a:p>
            <a:r>
              <a:rPr lang="en-GB" i="1" dirty="0"/>
              <a:t>Is insincerity such a terrible thing? I think not. It is merely a method by which we can multiply our personalities.</a:t>
            </a:r>
            <a:endParaRPr lang="en-GB" dirty="0"/>
          </a:p>
          <a:p>
            <a:endParaRPr lang="en-GB" dirty="0"/>
          </a:p>
        </p:txBody>
      </p:sp>
    </p:spTree>
    <p:extLst>
      <p:ext uri="{BB962C8B-B14F-4D97-AF65-F5344CB8AC3E}">
        <p14:creationId xmlns:p14="http://schemas.microsoft.com/office/powerpoint/2010/main" val="364719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Eleven</a:t>
            </a:r>
            <a:endParaRPr lang="en-GB" dirty="0"/>
          </a:p>
        </p:txBody>
      </p:sp>
      <p:sp>
        <p:nvSpPr>
          <p:cNvPr id="3" name="Content Placeholder 2"/>
          <p:cNvSpPr>
            <a:spLocks noGrp="1"/>
          </p:cNvSpPr>
          <p:nvPr>
            <p:ph idx="1"/>
          </p:nvPr>
        </p:nvSpPr>
        <p:spPr>
          <a:xfrm>
            <a:off x="909836" y="1905000"/>
            <a:ext cx="10441160" cy="4476328"/>
          </a:xfrm>
        </p:spPr>
        <p:txBody>
          <a:bodyPr>
            <a:normAutofit fontScale="92500" lnSpcReduction="10000"/>
          </a:bodyPr>
          <a:lstStyle/>
          <a:p>
            <a:r>
              <a:rPr lang="en-GB" dirty="0"/>
              <a:t>Under the influence of the “</a:t>
            </a:r>
            <a:r>
              <a:rPr lang="en-GB" i="1" dirty="0"/>
              <a:t>yellow book</a:t>
            </a:r>
            <a:r>
              <a:rPr lang="en-GB" dirty="0"/>
              <a:t>,” Dorian’s character begins to change. </a:t>
            </a:r>
            <a:endParaRPr lang="en-GB" dirty="0" smtClean="0"/>
          </a:p>
          <a:p>
            <a:r>
              <a:rPr lang="en-GB" dirty="0" smtClean="0"/>
              <a:t>He </a:t>
            </a:r>
            <a:r>
              <a:rPr lang="en-GB" dirty="0"/>
              <a:t>orders nearly a dozen copies of the first edition and has them bound in different </a:t>
            </a:r>
            <a:r>
              <a:rPr lang="en-GB" dirty="0" smtClean="0"/>
              <a:t>colours </a:t>
            </a:r>
            <a:r>
              <a:rPr lang="en-GB" dirty="0"/>
              <a:t>to suit his shifting moods. </a:t>
            </a:r>
            <a:endParaRPr lang="en-GB" dirty="0" smtClean="0"/>
          </a:p>
          <a:p>
            <a:r>
              <a:rPr lang="en-GB" dirty="0" smtClean="0"/>
              <a:t>Years </a:t>
            </a:r>
            <a:r>
              <a:rPr lang="en-GB" dirty="0"/>
              <a:t>pass. Dorian remains young and beautiful, but he is trailed by </a:t>
            </a:r>
            <a:r>
              <a:rPr lang="en-GB" dirty="0" smtClean="0"/>
              <a:t>rumours </a:t>
            </a:r>
            <a:r>
              <a:rPr lang="en-GB" dirty="0"/>
              <a:t>that he indulges in dark, sordid </a:t>
            </a:r>
            <a:r>
              <a:rPr lang="en-GB" dirty="0" smtClean="0"/>
              <a:t>behaviour. </a:t>
            </a:r>
          </a:p>
          <a:p>
            <a:r>
              <a:rPr lang="en-GB" dirty="0" smtClean="0"/>
              <a:t>Most </a:t>
            </a:r>
            <a:r>
              <a:rPr lang="en-GB" dirty="0"/>
              <a:t>people cannot help but dismiss these stories, since Dorian’s face retains an unblemished look of “</a:t>
            </a:r>
            <a:r>
              <a:rPr lang="en-GB" i="1" dirty="0"/>
              <a:t>purity</a:t>
            </a:r>
            <a:r>
              <a:rPr lang="en-GB" dirty="0"/>
              <a:t>” and “</a:t>
            </a:r>
            <a:r>
              <a:rPr lang="en-GB" i="1" dirty="0"/>
              <a:t>innocence</a:t>
            </a:r>
            <a:r>
              <a:rPr lang="en-GB" dirty="0"/>
              <a:t>.” </a:t>
            </a:r>
            <a:endParaRPr lang="en-GB" dirty="0" smtClean="0"/>
          </a:p>
          <a:p>
            <a:r>
              <a:rPr lang="en-GB" dirty="0" smtClean="0"/>
              <a:t>Dorian </a:t>
            </a:r>
            <a:r>
              <a:rPr lang="en-GB" dirty="0"/>
              <a:t>delights in the ever-widening gulf between the beauty of his body and the corruption of his soul. </a:t>
            </a:r>
            <a:endParaRPr lang="en-GB" dirty="0" smtClean="0"/>
          </a:p>
          <a:p>
            <a:r>
              <a:rPr lang="en-GB" dirty="0" smtClean="0"/>
              <a:t>He </a:t>
            </a:r>
            <a:r>
              <a:rPr lang="en-GB" dirty="0"/>
              <a:t>reflects that too much of human experience has been sacrificed to “</a:t>
            </a:r>
            <a:r>
              <a:rPr lang="en-GB" i="1" dirty="0"/>
              <a:t>asceticism</a:t>
            </a:r>
            <a:r>
              <a:rPr lang="en-GB" dirty="0"/>
              <a:t>” and pledges to live a life devoted to discovering “</a:t>
            </a:r>
            <a:r>
              <a:rPr lang="en-GB" i="1" dirty="0"/>
              <a:t>the true nature of the senses</a:t>
            </a:r>
            <a:r>
              <a:rPr lang="en-GB" dirty="0" smtClean="0"/>
              <a:t>.”</a:t>
            </a:r>
            <a:endParaRPr lang="en-GB" dirty="0"/>
          </a:p>
        </p:txBody>
      </p:sp>
    </p:spTree>
    <p:extLst>
      <p:ext uri="{BB962C8B-B14F-4D97-AF65-F5344CB8AC3E}">
        <p14:creationId xmlns:p14="http://schemas.microsoft.com/office/powerpoint/2010/main" val="192982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916" y="332656"/>
            <a:ext cx="9143998" cy="1020762"/>
          </a:xfrm>
        </p:spPr>
        <p:txBody>
          <a:bodyPr/>
          <a:lstStyle/>
          <a:p>
            <a:pPr algn="ctr"/>
            <a:r>
              <a:rPr lang="en-GB" dirty="0"/>
              <a:t>Summary: Chapter </a:t>
            </a:r>
            <a:r>
              <a:rPr lang="en-GB" dirty="0" smtClean="0"/>
              <a:t>Eleven</a:t>
            </a:r>
            <a:endParaRPr lang="en-GB" dirty="0"/>
          </a:p>
        </p:txBody>
      </p:sp>
      <p:sp>
        <p:nvSpPr>
          <p:cNvPr id="3" name="Content Placeholder 2"/>
          <p:cNvSpPr>
            <a:spLocks noGrp="1"/>
          </p:cNvSpPr>
          <p:nvPr>
            <p:ph idx="1"/>
          </p:nvPr>
        </p:nvSpPr>
        <p:spPr>
          <a:xfrm>
            <a:off x="1989956" y="1988840"/>
            <a:ext cx="9432030" cy="4267200"/>
          </a:xfrm>
        </p:spPr>
        <p:txBody>
          <a:bodyPr>
            <a:normAutofit lnSpcReduction="10000"/>
          </a:bodyPr>
          <a:lstStyle/>
          <a:p>
            <a:r>
              <a:rPr lang="en-GB" sz="2200" dirty="0" smtClean="0"/>
              <a:t>Always </a:t>
            </a:r>
            <a:r>
              <a:rPr lang="en-GB" sz="2200" dirty="0"/>
              <a:t>intellectually curious, Dorian keeps up on the theories of the day—from mysticism to antinomianism to Darwinism—but he never lets these theories dominate him or interfere with his experiences. </a:t>
            </a:r>
            <a:endParaRPr lang="en-GB" sz="2200" dirty="0" smtClean="0"/>
          </a:p>
          <a:p>
            <a:r>
              <a:rPr lang="en-GB" sz="2200" dirty="0" smtClean="0"/>
              <a:t>He </a:t>
            </a:r>
            <a:r>
              <a:rPr lang="en-GB" sz="2200" dirty="0"/>
              <a:t>devotes himself to the study of beautiful things: perfumes and their psychological effects, music, </a:t>
            </a:r>
            <a:r>
              <a:rPr lang="en-GB" sz="2200" dirty="0" smtClean="0"/>
              <a:t>jewellery, </a:t>
            </a:r>
            <a:r>
              <a:rPr lang="en-GB" sz="2200" dirty="0"/>
              <a:t>embroideries, and tapestries.</a:t>
            </a:r>
          </a:p>
          <a:p>
            <a:r>
              <a:rPr lang="en-GB" sz="2200" dirty="0"/>
              <a:t>Dorian continues to watch the painted image of himself age and deteriorate. </a:t>
            </a:r>
            <a:endParaRPr lang="en-GB" sz="2200" dirty="0" smtClean="0"/>
          </a:p>
          <a:p>
            <a:r>
              <a:rPr lang="en-GB" sz="2200" dirty="0" smtClean="0"/>
              <a:t>Sometimes </a:t>
            </a:r>
            <a:r>
              <a:rPr lang="en-GB" sz="2200" dirty="0"/>
              <a:t>the sight of the portrait fills him with horror, while other times he reflects joyfully on the burdens that his body has been spared. </a:t>
            </a:r>
            <a:endParaRPr lang="en-GB" sz="2200" dirty="0" smtClean="0"/>
          </a:p>
          <a:p>
            <a:r>
              <a:rPr lang="en-GB" sz="2200" dirty="0" smtClean="0"/>
              <a:t>But </a:t>
            </a:r>
            <a:r>
              <a:rPr lang="en-GB" sz="2200" dirty="0"/>
              <a:t>he fears that someone will break into his house and steal the painting; </a:t>
            </a:r>
            <a:endParaRPr lang="en-GB" sz="2200" dirty="0" smtClean="0"/>
          </a:p>
          <a:p>
            <a:pPr lvl="1"/>
            <a:r>
              <a:rPr lang="en-GB" sz="2200" dirty="0" smtClean="0"/>
              <a:t>he </a:t>
            </a:r>
            <a:r>
              <a:rPr lang="en-GB" sz="2200" dirty="0"/>
              <a:t>knows many men who whisper of scandal behind his back and would delight in his downfall.</a:t>
            </a:r>
          </a:p>
          <a:p>
            <a:endParaRPr lang="en-GB" dirty="0"/>
          </a:p>
        </p:txBody>
      </p:sp>
    </p:spTree>
    <p:extLst>
      <p:ext uri="{BB962C8B-B14F-4D97-AF65-F5344CB8AC3E}">
        <p14:creationId xmlns:p14="http://schemas.microsoft.com/office/powerpoint/2010/main" val="100148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Twelve</a:t>
            </a:r>
            <a:endParaRPr lang="en-GB" dirty="0"/>
          </a:p>
        </p:txBody>
      </p:sp>
      <p:sp>
        <p:nvSpPr>
          <p:cNvPr id="3" name="Content Placeholder 2"/>
          <p:cNvSpPr>
            <a:spLocks noGrp="1"/>
          </p:cNvSpPr>
          <p:nvPr>
            <p:ph idx="1"/>
          </p:nvPr>
        </p:nvSpPr>
        <p:spPr>
          <a:xfrm>
            <a:off x="621804" y="1700808"/>
            <a:ext cx="11017224" cy="4620344"/>
          </a:xfrm>
        </p:spPr>
        <p:txBody>
          <a:bodyPr>
            <a:noAutofit/>
          </a:bodyPr>
          <a:lstStyle/>
          <a:p>
            <a:r>
              <a:rPr lang="en-GB" sz="2200" dirty="0"/>
              <a:t>On the eve of his thirty-eighth birthday, Dorian runs into Basil on a fog-covered street. </a:t>
            </a:r>
            <a:endParaRPr lang="en-GB" sz="2200" dirty="0" smtClean="0"/>
          </a:p>
          <a:p>
            <a:r>
              <a:rPr lang="en-GB" sz="2200" dirty="0" smtClean="0"/>
              <a:t>He </a:t>
            </a:r>
            <a:r>
              <a:rPr lang="en-GB" sz="2200" dirty="0"/>
              <a:t>tries to pass him unrecognized, but Basil calls out to him and accompanies him home. </a:t>
            </a:r>
            <a:endParaRPr lang="en-GB" sz="2200" dirty="0" smtClean="0"/>
          </a:p>
          <a:p>
            <a:r>
              <a:rPr lang="en-GB" sz="2200" dirty="0" smtClean="0"/>
              <a:t>Basil </a:t>
            </a:r>
            <a:r>
              <a:rPr lang="en-GB" sz="2200" dirty="0"/>
              <a:t>mentions that he is about to leave for a six-month stay in Paris but felt it necessary to stop by and warn Dorian that terrible </a:t>
            </a:r>
            <a:r>
              <a:rPr lang="en-GB" sz="2200" dirty="0" smtClean="0"/>
              <a:t>rumours </a:t>
            </a:r>
            <a:r>
              <a:rPr lang="en-GB" sz="2200" dirty="0"/>
              <a:t>are being spread about his conduct. </a:t>
            </a:r>
            <a:endParaRPr lang="en-GB" sz="2200" dirty="0" smtClean="0"/>
          </a:p>
          <a:p>
            <a:r>
              <a:rPr lang="en-GB" sz="2200" dirty="0" smtClean="0"/>
              <a:t>Basil </a:t>
            </a:r>
            <a:r>
              <a:rPr lang="en-GB" sz="2200" dirty="0"/>
              <a:t>reminds Dorian that there are no such things as “</a:t>
            </a:r>
            <a:r>
              <a:rPr lang="en-GB" sz="2200" i="1" dirty="0"/>
              <a:t>secret vices</a:t>
            </a:r>
            <a:r>
              <a:rPr lang="en-GB" sz="2200" dirty="0"/>
              <a:t>”: </a:t>
            </a:r>
            <a:endParaRPr lang="en-GB" sz="2200" dirty="0" smtClean="0"/>
          </a:p>
          <a:p>
            <a:pPr lvl="1"/>
            <a:r>
              <a:rPr lang="en-GB" sz="2200" dirty="0" smtClean="0"/>
              <a:t>sin</a:t>
            </a:r>
            <a:r>
              <a:rPr lang="en-GB" sz="2200" dirty="0"/>
              <a:t>, he claims, “</a:t>
            </a:r>
            <a:r>
              <a:rPr lang="en-GB" sz="2200" i="1" dirty="0"/>
              <a:t>writes itself across a man’s face</a:t>
            </a:r>
            <a:r>
              <a:rPr lang="en-GB" sz="2200" dirty="0"/>
              <a:t>.” </a:t>
            </a:r>
            <a:endParaRPr lang="en-GB" sz="2200" dirty="0" smtClean="0"/>
          </a:p>
          <a:p>
            <a:r>
              <a:rPr lang="en-GB" sz="2200" dirty="0" smtClean="0"/>
              <a:t>Having </a:t>
            </a:r>
            <a:r>
              <a:rPr lang="en-GB" sz="2200" dirty="0"/>
              <a:t>said these words, he demands to know why so many of Dorian’s friendships have ended disastrously. </a:t>
            </a:r>
            <a:endParaRPr lang="en-GB" sz="2200" dirty="0" smtClean="0"/>
          </a:p>
          <a:p>
            <a:r>
              <a:rPr lang="en-GB" sz="2200" dirty="0" smtClean="0"/>
              <a:t>We </a:t>
            </a:r>
            <a:r>
              <a:rPr lang="en-GB" sz="2200" dirty="0"/>
              <a:t>learn that one boy committed suicide, and others had their careers or reputations ruined. </a:t>
            </a:r>
          </a:p>
        </p:txBody>
      </p:sp>
    </p:spTree>
    <p:extLst>
      <p:ext uri="{BB962C8B-B14F-4D97-AF65-F5344CB8AC3E}">
        <p14:creationId xmlns:p14="http://schemas.microsoft.com/office/powerpoint/2010/main" val="146859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Twelve</a:t>
            </a:r>
            <a:endParaRPr lang="en-GB" dirty="0"/>
          </a:p>
        </p:txBody>
      </p:sp>
      <p:sp>
        <p:nvSpPr>
          <p:cNvPr id="3" name="Content Placeholder 2"/>
          <p:cNvSpPr>
            <a:spLocks noGrp="1"/>
          </p:cNvSpPr>
          <p:nvPr>
            <p:ph idx="1"/>
          </p:nvPr>
        </p:nvSpPr>
        <p:spPr/>
        <p:txBody>
          <a:bodyPr>
            <a:noAutofit/>
          </a:bodyPr>
          <a:lstStyle/>
          <a:p>
            <a:r>
              <a:rPr lang="en-GB" sz="2200" dirty="0" smtClean="0"/>
              <a:t>Basil </a:t>
            </a:r>
            <a:r>
              <a:rPr lang="en-GB" sz="2200" dirty="0"/>
              <a:t>chastises Dorian for his influence over these unfortunate youths and urges him to use his considerable sway for good rather than evil. </a:t>
            </a:r>
            <a:endParaRPr lang="en-GB" sz="2200" dirty="0" smtClean="0"/>
          </a:p>
          <a:p>
            <a:r>
              <a:rPr lang="en-GB" sz="2200" dirty="0" smtClean="0"/>
              <a:t>He </a:t>
            </a:r>
            <a:r>
              <a:rPr lang="en-GB" sz="2200" dirty="0"/>
              <a:t>adds that he wonders if he knows Dorian at all and wishes he were able to see the man’s soul. </a:t>
            </a:r>
            <a:endParaRPr lang="en-GB" sz="2200" dirty="0" smtClean="0"/>
          </a:p>
          <a:p>
            <a:r>
              <a:rPr lang="en-GB" sz="2200" dirty="0" smtClean="0"/>
              <a:t>Dorian </a:t>
            </a:r>
            <a:r>
              <a:rPr lang="en-GB" sz="2200" dirty="0"/>
              <a:t>laughs bitterly and says that the artist shall have his wish. He promises to show Basil his soul, which, he notes, most people believe only God can see. </a:t>
            </a:r>
            <a:endParaRPr lang="en-GB" sz="2200" dirty="0" smtClean="0"/>
          </a:p>
          <a:p>
            <a:r>
              <a:rPr lang="en-GB" sz="2200" dirty="0" smtClean="0"/>
              <a:t>Basil </a:t>
            </a:r>
            <a:r>
              <a:rPr lang="en-GB" sz="2200" dirty="0"/>
              <a:t>decries Dorian’s speech as blasphemous, and he begs Dorian to deny the terrible charges that have been made against him. </a:t>
            </a:r>
            <a:endParaRPr lang="en-GB" sz="2200" dirty="0" smtClean="0"/>
          </a:p>
          <a:p>
            <a:r>
              <a:rPr lang="en-GB" sz="2200" dirty="0" smtClean="0"/>
              <a:t>Smiling</a:t>
            </a:r>
            <a:r>
              <a:rPr lang="en-GB" sz="2200" dirty="0"/>
              <a:t>, Dorian offers to show Basil the diary of his life, which he is certain will answer all of Basil’s questions.</a:t>
            </a:r>
          </a:p>
          <a:p>
            <a:endParaRPr lang="en-GB" sz="2200" dirty="0"/>
          </a:p>
        </p:txBody>
      </p:sp>
    </p:spTree>
    <p:extLst>
      <p:ext uri="{BB962C8B-B14F-4D97-AF65-F5344CB8AC3E}">
        <p14:creationId xmlns:p14="http://schemas.microsoft.com/office/powerpoint/2010/main" val="27510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Thirteen</a:t>
            </a:r>
            <a:endParaRPr lang="en-GB" dirty="0"/>
          </a:p>
        </p:txBody>
      </p:sp>
      <p:sp>
        <p:nvSpPr>
          <p:cNvPr id="3" name="Content Placeholder 2"/>
          <p:cNvSpPr>
            <a:spLocks noGrp="1"/>
          </p:cNvSpPr>
          <p:nvPr>
            <p:ph idx="1"/>
          </p:nvPr>
        </p:nvSpPr>
        <p:spPr>
          <a:xfrm>
            <a:off x="1053852" y="1628800"/>
            <a:ext cx="10441160" cy="4476328"/>
          </a:xfrm>
        </p:spPr>
        <p:txBody>
          <a:bodyPr>
            <a:noAutofit/>
          </a:bodyPr>
          <a:lstStyle/>
          <a:p>
            <a:r>
              <a:rPr lang="en-GB" sz="2200" dirty="0"/>
              <a:t>Dorian leads Basil to the room in which he keeps the painting locked. </a:t>
            </a:r>
            <a:endParaRPr lang="en-GB" sz="2200" dirty="0" smtClean="0"/>
          </a:p>
          <a:p>
            <a:r>
              <a:rPr lang="en-GB" sz="2200" dirty="0" smtClean="0"/>
              <a:t>Inside</a:t>
            </a:r>
            <a:r>
              <a:rPr lang="en-GB" sz="2200" dirty="0"/>
              <a:t>, Dorian lights a candle and tears the curtain back to reveal the portrait. </a:t>
            </a:r>
            <a:endParaRPr lang="en-GB" sz="2200" dirty="0" smtClean="0"/>
          </a:p>
          <a:p>
            <a:r>
              <a:rPr lang="en-GB" sz="2200" dirty="0" smtClean="0"/>
              <a:t>The </a:t>
            </a:r>
            <a:r>
              <a:rPr lang="en-GB" sz="2200" dirty="0"/>
              <a:t>painting has become hideous, a “</a:t>
            </a:r>
            <a:r>
              <a:rPr lang="en-GB" sz="2200" i="1" dirty="0"/>
              <a:t>foul parody</a:t>
            </a:r>
            <a:r>
              <a:rPr lang="en-GB" sz="2200" dirty="0"/>
              <a:t>” of its former beauty. </a:t>
            </a:r>
            <a:endParaRPr lang="en-GB" sz="2200" dirty="0" smtClean="0"/>
          </a:p>
          <a:p>
            <a:r>
              <a:rPr lang="en-GB" sz="2200" dirty="0" smtClean="0"/>
              <a:t>Basil </a:t>
            </a:r>
            <a:r>
              <a:rPr lang="en-GB" sz="2200" dirty="0"/>
              <a:t>stares at the horrifying painting in shock: </a:t>
            </a:r>
            <a:endParaRPr lang="en-GB" sz="2200" dirty="0" smtClean="0"/>
          </a:p>
          <a:p>
            <a:pPr lvl="1"/>
            <a:r>
              <a:rPr lang="en-GB" sz="2200" dirty="0" smtClean="0"/>
              <a:t>he </a:t>
            </a:r>
            <a:r>
              <a:rPr lang="en-GB" sz="2200" dirty="0"/>
              <a:t>recognizes the brushwork and the signature as his own. </a:t>
            </a:r>
            <a:endParaRPr lang="en-GB" sz="2200" dirty="0" smtClean="0"/>
          </a:p>
          <a:p>
            <a:r>
              <a:rPr lang="en-GB" sz="2200" dirty="0" smtClean="0"/>
              <a:t>Dorian </a:t>
            </a:r>
            <a:r>
              <a:rPr lang="en-GB" sz="2200" dirty="0"/>
              <a:t>stands back and watches Basil with “</a:t>
            </a:r>
            <a:r>
              <a:rPr lang="en-GB" sz="2200" i="1" dirty="0"/>
              <a:t>a flicker of triumph in his eyes</a:t>
            </a:r>
            <a:r>
              <a:rPr lang="en-GB" sz="2200" dirty="0"/>
              <a:t>.” </a:t>
            </a:r>
            <a:endParaRPr lang="en-GB" sz="2200" dirty="0" smtClean="0"/>
          </a:p>
          <a:p>
            <a:r>
              <a:rPr lang="en-GB" sz="2200" dirty="0" smtClean="0"/>
              <a:t>When </a:t>
            </a:r>
            <a:r>
              <a:rPr lang="en-GB" sz="2200" dirty="0"/>
              <a:t>Basil asks how such a thing is possible, Dorian reminds him of the day he met Lord Henry, whose cautionary words about the ephemeral nature of beauty caused Dorian to pledge his soul for eternal, unblemished youth. </a:t>
            </a:r>
            <a:endParaRPr lang="en-GB" sz="2200" dirty="0" smtClean="0"/>
          </a:p>
          <a:p>
            <a:r>
              <a:rPr lang="en-GB" sz="2200" dirty="0" smtClean="0"/>
              <a:t>Basil </a:t>
            </a:r>
            <a:r>
              <a:rPr lang="en-GB" sz="2200" dirty="0"/>
              <a:t>curses the painting as “</a:t>
            </a:r>
            <a:r>
              <a:rPr lang="en-GB" sz="2200" i="1" dirty="0"/>
              <a:t>an awful lesson</a:t>
            </a:r>
            <a:r>
              <a:rPr lang="en-GB" sz="2200" dirty="0"/>
              <a:t>,” believing he worshipped the youth too much and is now being punished for it. </a:t>
            </a:r>
          </a:p>
        </p:txBody>
      </p:sp>
    </p:spTree>
    <p:extLst>
      <p:ext uri="{BB962C8B-B14F-4D97-AF65-F5344CB8AC3E}">
        <p14:creationId xmlns:p14="http://schemas.microsoft.com/office/powerpoint/2010/main" val="304947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The </a:t>
            </a:r>
            <a:r>
              <a:rPr lang="en-GB" dirty="0" smtClean="0"/>
              <a:t>Preface</a:t>
            </a:r>
            <a:endParaRPr lang="en-GB" dirty="0"/>
          </a:p>
        </p:txBody>
      </p:sp>
      <p:sp>
        <p:nvSpPr>
          <p:cNvPr id="3" name="Content Placeholder 2"/>
          <p:cNvSpPr>
            <a:spLocks noGrp="1"/>
          </p:cNvSpPr>
          <p:nvPr>
            <p:ph idx="1"/>
          </p:nvPr>
        </p:nvSpPr>
        <p:spPr>
          <a:xfrm>
            <a:off x="477788" y="1628800"/>
            <a:ext cx="11377264" cy="4968552"/>
          </a:xfrm>
        </p:spPr>
        <p:txBody>
          <a:bodyPr>
            <a:normAutofit fontScale="85000" lnSpcReduction="20000"/>
          </a:bodyPr>
          <a:lstStyle/>
          <a:p>
            <a:r>
              <a:rPr lang="en-GB" dirty="0"/>
              <a:t>The Preface is a series of epigrams, or concise, witty sayings, that express the major points of Oscar Wilde’s aesthetic philosophy</a:t>
            </a:r>
            <a:r>
              <a:rPr lang="en-GB" dirty="0" smtClean="0"/>
              <a:t>.</a:t>
            </a:r>
          </a:p>
          <a:p>
            <a:r>
              <a:rPr lang="en-GB" dirty="0" smtClean="0"/>
              <a:t> </a:t>
            </a:r>
            <a:r>
              <a:rPr lang="en-GB" dirty="0"/>
              <a:t>In short, the epigrams praise beauty and repudiate the notion that art serves a moral </a:t>
            </a:r>
            <a:r>
              <a:rPr lang="en-GB" dirty="0" smtClean="0"/>
              <a:t>purpose.</a:t>
            </a:r>
          </a:p>
          <a:p>
            <a:r>
              <a:rPr lang="en-GB" dirty="0"/>
              <a:t>The Preface to </a:t>
            </a:r>
            <a:r>
              <a:rPr lang="en-GB" i="1" dirty="0"/>
              <a:t>The Picture of Dorian </a:t>
            </a:r>
            <a:r>
              <a:rPr lang="en-GB" i="1" dirty="0" err="1"/>
              <a:t>Gray</a:t>
            </a:r>
            <a:r>
              <a:rPr lang="en-GB" dirty="0"/>
              <a:t> is a collection of epigrams that aptly sums up the philosophical tenets of the artistic and philosophical movement known as aestheticism. </a:t>
            </a:r>
            <a:endParaRPr lang="en-GB" dirty="0" smtClean="0"/>
          </a:p>
          <a:p>
            <a:r>
              <a:rPr lang="en-GB" dirty="0" smtClean="0"/>
              <a:t>Aestheticism</a:t>
            </a:r>
            <a:r>
              <a:rPr lang="en-GB" dirty="0"/>
              <a:t>, which found its footing in Europe in the early nineteenth century, proposed that art need not serve moral, political, or otherwise didactic ends. </a:t>
            </a:r>
            <a:endParaRPr lang="en-GB" dirty="0" smtClean="0"/>
          </a:p>
          <a:p>
            <a:r>
              <a:rPr lang="en-GB" dirty="0" smtClean="0"/>
              <a:t>Whereas </a:t>
            </a:r>
            <a:r>
              <a:rPr lang="en-GB" dirty="0"/>
              <a:t>the romantic movement of the early and mid-nineteenth century viewed art as a product of the human creative impulse that could be used to learn more about humankind and the world, the aesthetic movement denied that art must necessarily be an instructive force in order to be valuable. </a:t>
            </a:r>
            <a:endParaRPr lang="en-GB" dirty="0" smtClean="0"/>
          </a:p>
          <a:p>
            <a:r>
              <a:rPr lang="en-GB" dirty="0" smtClean="0"/>
              <a:t>Instead</a:t>
            </a:r>
            <a:r>
              <a:rPr lang="en-GB" dirty="0"/>
              <a:t>, the </a:t>
            </a:r>
            <a:r>
              <a:rPr lang="en-GB" dirty="0" err="1" smtClean="0"/>
              <a:t>aestheticists</a:t>
            </a:r>
            <a:r>
              <a:rPr lang="en-GB" dirty="0" smtClean="0"/>
              <a:t>’ </a:t>
            </a:r>
            <a:r>
              <a:rPr lang="en-GB" dirty="0"/>
              <a:t>believed, art should be valuable in and of itself—</a:t>
            </a:r>
            <a:r>
              <a:rPr lang="en-GB" i="1" dirty="0"/>
              <a:t>art for art’s sake</a:t>
            </a:r>
            <a:r>
              <a:rPr lang="en-GB" i="1" dirty="0" smtClean="0"/>
              <a:t>.</a:t>
            </a:r>
          </a:p>
          <a:p>
            <a:r>
              <a:rPr lang="en-GB" dirty="0" smtClean="0"/>
              <a:t>Near </a:t>
            </a:r>
            <a:r>
              <a:rPr lang="en-GB" dirty="0"/>
              <a:t>the end of the nineteenth century, Walter Pater, an English essayist and critic, suggested that life itself should be lived in the spirit of art. </a:t>
            </a:r>
            <a:endParaRPr lang="en-GB" dirty="0" smtClean="0"/>
          </a:p>
          <a:p>
            <a:r>
              <a:rPr lang="en-GB" dirty="0" smtClean="0"/>
              <a:t>His </a:t>
            </a:r>
            <a:r>
              <a:rPr lang="en-GB" dirty="0"/>
              <a:t>views, especially those presented in a collection of essays called </a:t>
            </a:r>
            <a:r>
              <a:rPr lang="en-GB" i="1" dirty="0"/>
              <a:t>The Renaissance,</a:t>
            </a:r>
            <a:r>
              <a:rPr lang="en-GB" dirty="0"/>
              <a:t> had a profound impact on the English poets of the </a:t>
            </a:r>
            <a:r>
              <a:rPr lang="en-GB" dirty="0" err="1"/>
              <a:t>1890s</a:t>
            </a:r>
            <a:r>
              <a:rPr lang="en-GB" dirty="0"/>
              <a:t>, most notably Oscar Wilde.</a:t>
            </a:r>
          </a:p>
          <a:p>
            <a:endParaRPr lang="en-GB" dirty="0"/>
          </a:p>
        </p:txBody>
      </p:sp>
    </p:spTree>
    <p:extLst>
      <p:ext uri="{BB962C8B-B14F-4D97-AF65-F5344CB8AC3E}">
        <p14:creationId xmlns:p14="http://schemas.microsoft.com/office/powerpoint/2010/main" val="6220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Thirteen</a:t>
            </a:r>
            <a:endParaRPr lang="en-GB" dirty="0"/>
          </a:p>
        </p:txBody>
      </p:sp>
      <p:sp>
        <p:nvSpPr>
          <p:cNvPr id="3" name="Content Placeholder 2"/>
          <p:cNvSpPr>
            <a:spLocks noGrp="1"/>
          </p:cNvSpPr>
          <p:nvPr>
            <p:ph idx="1"/>
          </p:nvPr>
        </p:nvSpPr>
        <p:spPr>
          <a:xfrm>
            <a:off x="981844" y="1628800"/>
            <a:ext cx="10511292" cy="4752528"/>
          </a:xfrm>
        </p:spPr>
        <p:txBody>
          <a:bodyPr>
            <a:normAutofit fontScale="92500" lnSpcReduction="10000"/>
          </a:bodyPr>
          <a:lstStyle/>
          <a:p>
            <a:r>
              <a:rPr lang="en-GB" dirty="0" smtClean="0"/>
              <a:t>He </a:t>
            </a:r>
            <a:r>
              <a:rPr lang="en-GB" dirty="0"/>
              <a:t>begs Dorian to kneel and pray for forgiveness, but Dorian claims it is too late. </a:t>
            </a:r>
            <a:endParaRPr lang="en-GB" dirty="0" smtClean="0"/>
          </a:p>
          <a:p>
            <a:r>
              <a:rPr lang="en-GB" dirty="0" smtClean="0"/>
              <a:t>Glancing </a:t>
            </a:r>
            <a:r>
              <a:rPr lang="en-GB" dirty="0"/>
              <a:t>at his picture, Dorian feels hatred welling up within him. He seizes a knife and stabs Basil repeatedly. </a:t>
            </a:r>
            <a:endParaRPr lang="en-GB" dirty="0" smtClean="0"/>
          </a:p>
          <a:p>
            <a:r>
              <a:rPr lang="en-GB" dirty="0" smtClean="0"/>
              <a:t>He </a:t>
            </a:r>
            <a:r>
              <a:rPr lang="en-GB" dirty="0"/>
              <a:t>then opens the door and listens for the sound of anyone stirring. </a:t>
            </a:r>
            <a:endParaRPr lang="en-GB" dirty="0" smtClean="0"/>
          </a:p>
          <a:p>
            <a:r>
              <a:rPr lang="en-GB" dirty="0" smtClean="0"/>
              <a:t>When </a:t>
            </a:r>
            <a:r>
              <a:rPr lang="en-GB" dirty="0"/>
              <a:t>he is satisfied that no one has heard the murder, he locks the room and returns to the library. </a:t>
            </a:r>
            <a:endParaRPr lang="en-GB" dirty="0" smtClean="0"/>
          </a:p>
          <a:p>
            <a:r>
              <a:rPr lang="en-GB" dirty="0" smtClean="0"/>
              <a:t>Dorian </a:t>
            </a:r>
            <a:r>
              <a:rPr lang="en-GB" dirty="0"/>
              <a:t>hides Basil’s belongings in a secret compartment in the wall, then slips quietly out to the street. </a:t>
            </a:r>
            <a:endParaRPr lang="en-GB" dirty="0" smtClean="0"/>
          </a:p>
          <a:p>
            <a:r>
              <a:rPr lang="en-GB" dirty="0" smtClean="0"/>
              <a:t>After </a:t>
            </a:r>
            <a:r>
              <a:rPr lang="en-GB" dirty="0"/>
              <a:t>a few moments, he returns, waking his servant and thus creating the impression that he has been out all night. </a:t>
            </a:r>
            <a:endParaRPr lang="en-GB" dirty="0" smtClean="0"/>
          </a:p>
          <a:p>
            <a:r>
              <a:rPr lang="en-GB" dirty="0" smtClean="0"/>
              <a:t>The </a:t>
            </a:r>
            <a:r>
              <a:rPr lang="en-GB" dirty="0"/>
              <a:t>servant reports that Basil has been to visit, and Dorian says he is sorry to have missed him.</a:t>
            </a:r>
          </a:p>
          <a:p>
            <a:endParaRPr lang="en-GB" dirty="0"/>
          </a:p>
        </p:txBody>
      </p:sp>
    </p:spTree>
    <p:extLst>
      <p:ext uri="{BB962C8B-B14F-4D97-AF65-F5344CB8AC3E}">
        <p14:creationId xmlns:p14="http://schemas.microsoft.com/office/powerpoint/2010/main" val="219670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Fourteen</a:t>
            </a:r>
            <a:endParaRPr lang="en-GB" dirty="0"/>
          </a:p>
        </p:txBody>
      </p:sp>
      <p:sp>
        <p:nvSpPr>
          <p:cNvPr id="3" name="Content Placeholder 2"/>
          <p:cNvSpPr>
            <a:spLocks noGrp="1"/>
          </p:cNvSpPr>
          <p:nvPr>
            <p:ph idx="1"/>
          </p:nvPr>
        </p:nvSpPr>
        <p:spPr>
          <a:xfrm>
            <a:off x="765820" y="1905000"/>
            <a:ext cx="10513168" cy="4764360"/>
          </a:xfrm>
        </p:spPr>
        <p:txBody>
          <a:bodyPr>
            <a:normAutofit fontScale="92500" lnSpcReduction="10000"/>
          </a:bodyPr>
          <a:lstStyle/>
          <a:p>
            <a:r>
              <a:rPr lang="en-GB" dirty="0"/>
              <a:t>The next morning, Dorian wakes from a restful sleep. </a:t>
            </a:r>
            <a:endParaRPr lang="en-GB" dirty="0" smtClean="0"/>
          </a:p>
          <a:p>
            <a:r>
              <a:rPr lang="en-GB" dirty="0" smtClean="0"/>
              <a:t>Once </a:t>
            </a:r>
            <a:r>
              <a:rPr lang="en-GB" dirty="0"/>
              <a:t>the events of the previous night sink in, he feels the return of his hatred for Basil. </a:t>
            </a:r>
            <a:endParaRPr lang="en-GB" dirty="0" smtClean="0"/>
          </a:p>
          <a:p>
            <a:r>
              <a:rPr lang="en-GB" dirty="0" smtClean="0"/>
              <a:t>He </a:t>
            </a:r>
            <a:r>
              <a:rPr lang="en-GB" dirty="0"/>
              <a:t>decides not to brood on these things for fear of making himself ill or mad. </a:t>
            </a:r>
            <a:endParaRPr lang="en-GB" dirty="0" smtClean="0"/>
          </a:p>
          <a:p>
            <a:r>
              <a:rPr lang="en-GB" dirty="0" smtClean="0"/>
              <a:t>After </a:t>
            </a:r>
            <a:r>
              <a:rPr lang="en-GB" dirty="0"/>
              <a:t>breakfast, he sends for Alan Campbell, a young scientist and former friend from whom he has grown distant. </a:t>
            </a:r>
            <a:endParaRPr lang="en-GB" dirty="0" smtClean="0"/>
          </a:p>
          <a:p>
            <a:r>
              <a:rPr lang="en-GB" dirty="0" smtClean="0"/>
              <a:t>While </a:t>
            </a:r>
            <a:r>
              <a:rPr lang="en-GB" dirty="0"/>
              <a:t>waiting for Campbell to arrive, Dorian passes the time with a book of poems and reflects on his once intimate relationship with the scientist: </a:t>
            </a:r>
            <a:endParaRPr lang="en-GB" dirty="0" smtClean="0"/>
          </a:p>
          <a:p>
            <a:pPr lvl="1"/>
            <a:r>
              <a:rPr lang="en-GB" sz="2400" dirty="0" smtClean="0"/>
              <a:t>the </a:t>
            </a:r>
            <a:r>
              <a:rPr lang="en-GB" sz="2400" dirty="0"/>
              <a:t>two were, at one point, inseparable. </a:t>
            </a:r>
            <a:endParaRPr lang="en-GB" sz="2400" dirty="0" smtClean="0"/>
          </a:p>
          <a:p>
            <a:r>
              <a:rPr lang="en-GB" dirty="0" smtClean="0"/>
              <a:t>He </a:t>
            </a:r>
            <a:r>
              <a:rPr lang="en-GB" dirty="0"/>
              <a:t>also draws pictures and reflects on his drawings’ similarity to Basil’s likeness. </a:t>
            </a:r>
            <a:endParaRPr lang="en-GB" dirty="0" smtClean="0"/>
          </a:p>
          <a:p>
            <a:r>
              <a:rPr lang="en-GB" dirty="0" smtClean="0"/>
              <a:t>Dorian </a:t>
            </a:r>
            <a:r>
              <a:rPr lang="en-GB" dirty="0"/>
              <a:t>then wonders if Campbell will come and is relieved when the servant announces his arrival.</a:t>
            </a:r>
          </a:p>
          <a:p>
            <a:endParaRPr lang="en-GB" dirty="0"/>
          </a:p>
        </p:txBody>
      </p:sp>
    </p:spTree>
    <p:extLst>
      <p:ext uri="{BB962C8B-B14F-4D97-AF65-F5344CB8AC3E}">
        <p14:creationId xmlns:p14="http://schemas.microsoft.com/office/powerpoint/2010/main" val="7669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Fourteen</a:t>
            </a:r>
            <a:endParaRPr lang="en-GB" dirty="0"/>
          </a:p>
        </p:txBody>
      </p:sp>
      <p:sp>
        <p:nvSpPr>
          <p:cNvPr id="3" name="Content Placeholder 2"/>
          <p:cNvSpPr>
            <a:spLocks noGrp="1"/>
          </p:cNvSpPr>
          <p:nvPr>
            <p:ph idx="1"/>
          </p:nvPr>
        </p:nvSpPr>
        <p:spPr>
          <a:xfrm>
            <a:off x="333772" y="1700808"/>
            <a:ext cx="11521280" cy="5256584"/>
          </a:xfrm>
        </p:spPr>
        <p:txBody>
          <a:bodyPr>
            <a:normAutofit fontScale="92500" lnSpcReduction="20000"/>
          </a:bodyPr>
          <a:lstStyle/>
          <a:p>
            <a:r>
              <a:rPr lang="en-GB" dirty="0" smtClean="0"/>
              <a:t>Campbell </a:t>
            </a:r>
            <a:r>
              <a:rPr lang="en-GB" dirty="0"/>
              <a:t>has come reluctantly, having been summoned on a matter of life and death. </a:t>
            </a:r>
            <a:endParaRPr lang="en-GB" dirty="0" smtClean="0"/>
          </a:p>
          <a:p>
            <a:r>
              <a:rPr lang="en-GB" dirty="0" smtClean="0"/>
              <a:t>Dorian </a:t>
            </a:r>
            <a:r>
              <a:rPr lang="en-GB" dirty="0"/>
              <a:t>confesses that there is a dead man locked in the uppermost room of his house, though he refrains from discussing the circumstances of the man’s death. </a:t>
            </a:r>
            <a:endParaRPr lang="en-GB" dirty="0" smtClean="0"/>
          </a:p>
          <a:p>
            <a:r>
              <a:rPr lang="en-GB" dirty="0" smtClean="0"/>
              <a:t>He </a:t>
            </a:r>
            <a:r>
              <a:rPr lang="en-GB" dirty="0"/>
              <a:t>asks Campbell to use his knowledge of chemistry to destroy the body. </a:t>
            </a:r>
            <a:endParaRPr lang="en-GB" dirty="0" smtClean="0"/>
          </a:p>
          <a:p>
            <a:r>
              <a:rPr lang="en-GB" dirty="0" smtClean="0"/>
              <a:t>Campbell </a:t>
            </a:r>
            <a:r>
              <a:rPr lang="en-GB" dirty="0"/>
              <a:t>refuses. Dorian admits that he murdered the man, and Campbell reiterates that he has no interest in becoming involved. </a:t>
            </a:r>
            <a:endParaRPr lang="en-GB" dirty="0" smtClean="0"/>
          </a:p>
          <a:p>
            <a:r>
              <a:rPr lang="en-GB" dirty="0" smtClean="0"/>
              <a:t>Dorian </a:t>
            </a:r>
            <a:r>
              <a:rPr lang="en-GB" dirty="0"/>
              <a:t>blackmails Campbell, threatening to reveal a secret that would bring great disgrace on him. </a:t>
            </a:r>
            <a:endParaRPr lang="en-GB" dirty="0" smtClean="0"/>
          </a:p>
          <a:p>
            <a:r>
              <a:rPr lang="en-GB" dirty="0" smtClean="0"/>
              <a:t>With </a:t>
            </a:r>
            <a:r>
              <a:rPr lang="en-GB" dirty="0"/>
              <a:t>no alternative, Campbell agrees to dispose of the body and sends a servant to his home for the necessary equipment. </a:t>
            </a:r>
            <a:endParaRPr lang="en-GB" dirty="0" smtClean="0"/>
          </a:p>
          <a:p>
            <a:r>
              <a:rPr lang="en-GB" dirty="0" smtClean="0"/>
              <a:t>Dorian </a:t>
            </a:r>
            <a:r>
              <a:rPr lang="en-GB" dirty="0"/>
              <a:t>goes upstairs to cover the portrait and notices that one of the hands on the painting is dripping with red, “</a:t>
            </a:r>
            <a:r>
              <a:rPr lang="en-GB" i="1" dirty="0"/>
              <a:t>as though the canvas had sweated blood</a:t>
            </a:r>
            <a:r>
              <a:rPr lang="en-GB" dirty="0"/>
              <a:t>.” Campbell works until evening, then leaves. </a:t>
            </a:r>
            <a:endParaRPr lang="en-GB" dirty="0" smtClean="0"/>
          </a:p>
          <a:p>
            <a:r>
              <a:rPr lang="en-GB" dirty="0" smtClean="0"/>
              <a:t>When </a:t>
            </a:r>
            <a:r>
              <a:rPr lang="en-GB" dirty="0"/>
              <a:t>Dorian returns to the room, the body is gone, and the </a:t>
            </a:r>
            <a:r>
              <a:rPr lang="en-GB" dirty="0" smtClean="0"/>
              <a:t>odour </a:t>
            </a:r>
            <a:r>
              <a:rPr lang="en-GB" dirty="0"/>
              <a:t>of nitric acid fills the room</a:t>
            </a:r>
            <a:r>
              <a:rPr lang="en-GB" dirty="0" smtClean="0"/>
              <a:t>.</a:t>
            </a:r>
            <a:endParaRPr lang="en-GB" dirty="0"/>
          </a:p>
        </p:txBody>
      </p:sp>
    </p:spTree>
    <p:extLst>
      <p:ext uri="{BB962C8B-B14F-4D97-AF65-F5344CB8AC3E}">
        <p14:creationId xmlns:p14="http://schemas.microsoft.com/office/powerpoint/2010/main" val="120843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Fifteen</a:t>
            </a:r>
            <a:endParaRPr lang="en-GB" dirty="0"/>
          </a:p>
        </p:txBody>
      </p:sp>
      <p:sp>
        <p:nvSpPr>
          <p:cNvPr id="3" name="Content Placeholder 2"/>
          <p:cNvSpPr>
            <a:spLocks noGrp="1"/>
          </p:cNvSpPr>
          <p:nvPr>
            <p:ph idx="1"/>
          </p:nvPr>
        </p:nvSpPr>
        <p:spPr>
          <a:xfrm>
            <a:off x="1125860" y="1556792"/>
            <a:ext cx="10297144" cy="5040560"/>
          </a:xfrm>
        </p:spPr>
        <p:txBody>
          <a:bodyPr>
            <a:normAutofit fontScale="92500" lnSpcReduction="20000"/>
          </a:bodyPr>
          <a:lstStyle/>
          <a:p>
            <a:r>
              <a:rPr lang="en-GB" dirty="0"/>
              <a:t>That evening, Dorian goes to a dinner party, at which he flirts with bored noblewomen. </a:t>
            </a:r>
            <a:endParaRPr lang="en-GB" dirty="0" smtClean="0"/>
          </a:p>
          <a:p>
            <a:r>
              <a:rPr lang="en-GB" dirty="0" smtClean="0"/>
              <a:t>Reflecting </a:t>
            </a:r>
            <a:r>
              <a:rPr lang="en-GB" dirty="0"/>
              <a:t>on his calm </a:t>
            </a:r>
            <a:r>
              <a:rPr lang="en-GB" dirty="0" smtClean="0"/>
              <a:t>demeanour, </a:t>
            </a:r>
            <a:r>
              <a:rPr lang="en-GB" dirty="0"/>
              <a:t>he feels “</a:t>
            </a:r>
            <a:r>
              <a:rPr lang="en-GB" i="1" dirty="0"/>
              <a:t>keenly the terrible pleasure of a double life</a:t>
            </a:r>
            <a:r>
              <a:rPr lang="en-GB" dirty="0"/>
              <a:t>.” </a:t>
            </a:r>
            <a:endParaRPr lang="en-GB" dirty="0" smtClean="0"/>
          </a:p>
          <a:p>
            <a:r>
              <a:rPr lang="en-GB" dirty="0" smtClean="0"/>
              <a:t>Lady </a:t>
            </a:r>
            <a:r>
              <a:rPr lang="en-GB" dirty="0" err="1"/>
              <a:t>Narborough</a:t>
            </a:r>
            <a:r>
              <a:rPr lang="en-GB" dirty="0"/>
              <a:t>, the hostess, discusses the sad life of her daughter, who lives in a region of the countryside that has not witnessed a scandal since the time of Queen Elizabeth. </a:t>
            </a:r>
            <a:endParaRPr lang="en-GB" dirty="0" smtClean="0"/>
          </a:p>
          <a:p>
            <a:r>
              <a:rPr lang="en-GB" dirty="0" smtClean="0"/>
              <a:t>Dorian </a:t>
            </a:r>
            <a:r>
              <a:rPr lang="en-GB" dirty="0"/>
              <a:t>finds the party tedious and brightens only when he learns Lord Henry will be in attendance.</a:t>
            </a:r>
          </a:p>
          <a:p>
            <a:r>
              <a:rPr lang="en-GB" dirty="0"/>
              <a:t>During dinner, after Lord Henry has arrived, Dorian finds it impossible to eat. Lord Henry asks him what is the matter. </a:t>
            </a:r>
            <a:endParaRPr lang="en-GB" dirty="0" smtClean="0"/>
          </a:p>
          <a:p>
            <a:r>
              <a:rPr lang="en-GB" dirty="0" smtClean="0"/>
              <a:t>Lady </a:t>
            </a:r>
            <a:r>
              <a:rPr lang="en-GB" dirty="0" err="1"/>
              <a:t>Narborough</a:t>
            </a:r>
            <a:r>
              <a:rPr lang="en-GB" dirty="0"/>
              <a:t> suggests that Dorian is in love, though Dorian assures her that she is </a:t>
            </a:r>
            <a:r>
              <a:rPr lang="en-GB" dirty="0" smtClean="0"/>
              <a:t>wrong.</a:t>
            </a:r>
          </a:p>
          <a:p>
            <a:r>
              <a:rPr lang="en-GB" dirty="0" smtClean="0"/>
              <a:t>The </a:t>
            </a:r>
            <a:r>
              <a:rPr lang="en-GB" dirty="0"/>
              <a:t>party-goers talk wittily about marriage, and the ladies then leave the gentlemen to their “</a:t>
            </a:r>
            <a:r>
              <a:rPr lang="en-GB" i="1" dirty="0"/>
              <a:t>politics and </a:t>
            </a:r>
            <a:r>
              <a:rPr lang="en-GB" i="1" dirty="0" smtClean="0"/>
              <a:t>scandal</a:t>
            </a:r>
            <a:r>
              <a:rPr lang="en-GB" dirty="0" smtClean="0"/>
              <a:t>.”</a:t>
            </a:r>
            <a:endParaRPr lang="en-GB" dirty="0"/>
          </a:p>
        </p:txBody>
      </p:sp>
    </p:spTree>
    <p:extLst>
      <p:ext uri="{BB962C8B-B14F-4D97-AF65-F5344CB8AC3E}">
        <p14:creationId xmlns:p14="http://schemas.microsoft.com/office/powerpoint/2010/main" val="372115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Fifteen</a:t>
            </a:r>
            <a:endParaRPr lang="en-GB" dirty="0"/>
          </a:p>
        </p:txBody>
      </p:sp>
      <p:sp>
        <p:nvSpPr>
          <p:cNvPr id="3" name="Content Placeholder 2"/>
          <p:cNvSpPr>
            <a:spLocks noGrp="1"/>
          </p:cNvSpPr>
          <p:nvPr>
            <p:ph idx="1"/>
          </p:nvPr>
        </p:nvSpPr>
        <p:spPr>
          <a:xfrm>
            <a:off x="477788" y="2204864"/>
            <a:ext cx="11377264" cy="4267200"/>
          </a:xfrm>
        </p:spPr>
        <p:txBody>
          <a:bodyPr>
            <a:normAutofit/>
          </a:bodyPr>
          <a:lstStyle/>
          <a:p>
            <a:r>
              <a:rPr lang="en-GB" sz="2200" dirty="0" smtClean="0"/>
              <a:t>Lord </a:t>
            </a:r>
            <a:r>
              <a:rPr lang="en-GB" sz="2200" dirty="0"/>
              <a:t>Henry and Dorian discuss a party to be held at Dorian’s country estate. </a:t>
            </a:r>
            <a:endParaRPr lang="en-GB" sz="2200" dirty="0" smtClean="0"/>
          </a:p>
          <a:p>
            <a:r>
              <a:rPr lang="en-GB" sz="2200" dirty="0" smtClean="0"/>
              <a:t>Lord </a:t>
            </a:r>
            <a:r>
              <a:rPr lang="en-GB" sz="2200" dirty="0"/>
              <a:t>Henry then casually asks about Dorian’s whereabouts the night before</a:t>
            </a:r>
            <a:r>
              <a:rPr lang="en-GB" sz="2200" dirty="0" smtClean="0"/>
              <a:t>;</a:t>
            </a:r>
          </a:p>
          <a:p>
            <a:pPr lvl="1"/>
            <a:r>
              <a:rPr lang="en-GB" sz="2200" dirty="0" smtClean="0"/>
              <a:t> </a:t>
            </a:r>
            <a:r>
              <a:rPr lang="en-GB" sz="2200" dirty="0"/>
              <a:t>Dorian’s calm facade cracks a bit and he snaps out a strange, defensive response. </a:t>
            </a:r>
            <a:endParaRPr lang="en-GB" sz="2200" dirty="0" smtClean="0"/>
          </a:p>
          <a:p>
            <a:r>
              <a:rPr lang="en-GB" sz="2200" dirty="0" smtClean="0"/>
              <a:t>Rather </a:t>
            </a:r>
            <a:r>
              <a:rPr lang="en-GB" sz="2200" dirty="0"/>
              <a:t>than join the women upstairs, Dorian decides to go home early.</a:t>
            </a:r>
          </a:p>
          <a:p>
            <a:r>
              <a:rPr lang="en-GB" sz="2200" dirty="0"/>
              <a:t>Once Dorian arrives home, he retrieves Basil’s belongings from the wall compartment and burns them. </a:t>
            </a:r>
            <a:endParaRPr lang="en-GB" sz="2200" dirty="0" smtClean="0"/>
          </a:p>
          <a:p>
            <a:r>
              <a:rPr lang="en-GB" sz="2200" dirty="0" smtClean="0"/>
              <a:t>He </a:t>
            </a:r>
            <a:r>
              <a:rPr lang="en-GB" sz="2200" dirty="0"/>
              <a:t>goes to an ornate cabinet and, opening one of its drawers, draws out a canister of opium. </a:t>
            </a:r>
            <a:endParaRPr lang="en-GB" sz="2200" dirty="0" smtClean="0"/>
          </a:p>
          <a:p>
            <a:r>
              <a:rPr lang="en-GB" sz="2200" dirty="0" smtClean="0"/>
              <a:t>At </a:t>
            </a:r>
            <a:r>
              <a:rPr lang="en-GB" sz="2200" dirty="0"/>
              <a:t>midnight, he dresses in common clothes and hires a coach to bring him to a London </a:t>
            </a:r>
            <a:r>
              <a:rPr lang="en-GB" sz="2200" dirty="0" smtClean="0"/>
              <a:t>neighbourhood </a:t>
            </a:r>
            <a:r>
              <a:rPr lang="en-GB" sz="2200" dirty="0"/>
              <a:t>where the city’s opium dens prosper.</a:t>
            </a:r>
          </a:p>
          <a:p>
            <a:endParaRPr lang="en-GB" dirty="0"/>
          </a:p>
        </p:txBody>
      </p:sp>
    </p:spTree>
    <p:extLst>
      <p:ext uri="{BB962C8B-B14F-4D97-AF65-F5344CB8AC3E}">
        <p14:creationId xmlns:p14="http://schemas.microsoft.com/office/powerpoint/2010/main" val="116770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Sixteen</a:t>
            </a:r>
            <a:endParaRPr lang="en-GB" dirty="0"/>
          </a:p>
        </p:txBody>
      </p:sp>
      <p:sp>
        <p:nvSpPr>
          <p:cNvPr id="3" name="Content Placeholder 2"/>
          <p:cNvSpPr>
            <a:spLocks noGrp="1"/>
          </p:cNvSpPr>
          <p:nvPr>
            <p:ph idx="1"/>
          </p:nvPr>
        </p:nvSpPr>
        <p:spPr/>
        <p:txBody>
          <a:bodyPr>
            <a:normAutofit fontScale="77500" lnSpcReduction="20000"/>
          </a:bodyPr>
          <a:lstStyle/>
          <a:p>
            <a:r>
              <a:rPr lang="en-GB" dirty="0"/>
              <a:t>As the coach heads toward the opium dens, Dorian recites to himself Lord Henry’s credo: “To cure the soul by means of the senses, and the senses by means of the soul.” He decides that if he cannot be forgiven for his sins, he can at least forget them; herein lies the appeal of the opium dens and the oblivion they promise. The coach stops, and Dorian exits. He enters a squalid den and finds a youth named Adrian Singleton, whom </a:t>
            </a:r>
            <a:r>
              <a:rPr lang="en-GB" dirty="0" err="1"/>
              <a:t>rumor</a:t>
            </a:r>
            <a:r>
              <a:rPr lang="en-GB" dirty="0"/>
              <a:t> says Dorian corrupted. As Dorian prepares to leave, a woman addresses him as “the devil’s bargain” and “Prince Charming.” At these words, a sailor leaps to his feet and follows Dorian to the street. As he walks along, Dorian wonders whether he should feel guilty for the impact he has had on Adrian Singleton’s life. His meditation is cut short, however, when he is seized from behind and held at gunpoint. Facing him is James Vane, Sibyl’s brother, who has been tracking Dorian for years in hopes of avenging Sibyl’s death. James does not know Dorian’s name, but the reference to “Prince Charming” makes him decide that it must be the man who wronged his sister. Dorian points out, however, that the man James seeks was in love with Sibyl eighteen years ago; since he, Dorian, has the face of a twenty-year-old man, he cannot possibly be the man who wronged Sibyl. James releases him and makes his way back to the opium den. The old woman tells James that Dorian has been coming there for eighteen years and that his face has never aged a day in all that time. Furious at having let his prey escape, James resolves to hunt him down again.</a:t>
            </a:r>
          </a:p>
          <a:p>
            <a:endParaRPr lang="en-GB" dirty="0"/>
          </a:p>
        </p:txBody>
      </p:sp>
    </p:spTree>
    <p:extLst>
      <p:ext uri="{BB962C8B-B14F-4D97-AF65-F5344CB8AC3E}">
        <p14:creationId xmlns:p14="http://schemas.microsoft.com/office/powerpoint/2010/main" val="75984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Sixteen</a:t>
            </a:r>
            <a:endParaRPr lang="en-GB" dirty="0"/>
          </a:p>
        </p:txBody>
      </p:sp>
      <p:sp>
        <p:nvSpPr>
          <p:cNvPr id="3" name="Content Placeholder 2"/>
          <p:cNvSpPr>
            <a:spLocks noGrp="1"/>
          </p:cNvSpPr>
          <p:nvPr>
            <p:ph idx="1"/>
          </p:nvPr>
        </p:nvSpPr>
        <p:spPr/>
        <p:txBody>
          <a:bodyPr>
            <a:normAutofit fontScale="77500" lnSpcReduction="20000"/>
          </a:bodyPr>
          <a:lstStyle/>
          <a:p>
            <a:r>
              <a:rPr lang="en-GB" dirty="0"/>
              <a:t>As the coach heads toward the opium dens, Dorian recites to himself Lord Henry’s credo: “To cure the soul by means of the senses, and the senses by means of the soul.” He decides that if he cannot be forgiven for his sins, he can at least forget them; herein lies the appeal of the opium dens and the oblivion they promise. The coach stops, and Dorian exits. He enters a squalid den and finds a youth named Adrian Singleton, whom </a:t>
            </a:r>
            <a:r>
              <a:rPr lang="en-GB" dirty="0" err="1"/>
              <a:t>rumor</a:t>
            </a:r>
            <a:r>
              <a:rPr lang="en-GB" dirty="0"/>
              <a:t> says Dorian corrupted. As Dorian prepares to leave, a woman addresses him as “the devil’s bargain” and “Prince Charming.” At these words, a sailor leaps to his feet and follows Dorian to the street. As he walks along, Dorian wonders whether he should feel guilty for the impact he has had on Adrian Singleton’s life. His meditation is cut short, however, when he is seized from behind and held at gunpoint. Facing him is James Vane, Sibyl’s brother, who has been tracking Dorian for years in hopes of avenging Sibyl’s death. James does not know Dorian’s name, but the reference to “Prince Charming” makes him decide that it must be the man who wronged his sister. Dorian points out, however, that the man James seeks was in love with Sibyl eighteen years ago; since he, Dorian, has the face of a twenty-year-old man, he cannot possibly be the man who wronged Sibyl. James releases him and makes his way back to the opium den. The old woman tells James that Dorian has been coming there for eighteen years and that his face has never aged a day in all that time. Furious at having let his prey escape, James resolves to hunt him down again.</a:t>
            </a:r>
          </a:p>
          <a:p>
            <a:endParaRPr lang="en-GB" dirty="0"/>
          </a:p>
        </p:txBody>
      </p:sp>
    </p:spTree>
    <p:extLst>
      <p:ext uri="{BB962C8B-B14F-4D97-AF65-F5344CB8AC3E}">
        <p14:creationId xmlns:p14="http://schemas.microsoft.com/office/powerpoint/2010/main" val="10353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Chapter Seventeen</a:t>
            </a:r>
          </a:p>
        </p:txBody>
      </p:sp>
      <p:sp>
        <p:nvSpPr>
          <p:cNvPr id="3" name="Content Placeholder 2"/>
          <p:cNvSpPr>
            <a:spLocks noGrp="1"/>
          </p:cNvSpPr>
          <p:nvPr>
            <p:ph idx="1"/>
          </p:nvPr>
        </p:nvSpPr>
        <p:spPr/>
        <p:txBody>
          <a:bodyPr/>
          <a:lstStyle/>
          <a:p>
            <a:r>
              <a:rPr lang="en-GB" dirty="0"/>
              <a:t>A week later, Dorian entertains guests at his estate at Selby. He talks with Lord Henry, the Duchess of Monmouth, and her husband; they discuss the nature and importance of beauty. The duchess criticizes Lord Henry for placing too great a value on beauty. The conversation turns to love; Lord Henry maintains that love, like life, depends upon repeating a great experience over and over again. Dorian agrees and excuses himself from his company. Lord Henry chastises the duchess for her flirtations. Soon, they hear a groan from the other end of the conservatory. They rush to find that Dorian has fallen in a swoon. At dinner, Dorian feels occasional chills of terror as he recalls that, before fainting, he saw the face of James Vane pressed against the conservatory window.</a:t>
            </a:r>
          </a:p>
          <a:p>
            <a:endParaRPr lang="en-GB" dirty="0"/>
          </a:p>
        </p:txBody>
      </p:sp>
    </p:spTree>
    <p:extLst>
      <p:ext uri="{BB962C8B-B14F-4D97-AF65-F5344CB8AC3E}">
        <p14:creationId xmlns:p14="http://schemas.microsoft.com/office/powerpoint/2010/main" val="73151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Chapter Seventeen</a:t>
            </a:r>
          </a:p>
        </p:txBody>
      </p:sp>
      <p:sp>
        <p:nvSpPr>
          <p:cNvPr id="3" name="Content Placeholder 2"/>
          <p:cNvSpPr>
            <a:spLocks noGrp="1"/>
          </p:cNvSpPr>
          <p:nvPr>
            <p:ph idx="1"/>
          </p:nvPr>
        </p:nvSpPr>
        <p:spPr>
          <a:xfrm>
            <a:off x="693812" y="1905000"/>
            <a:ext cx="11017224" cy="4620344"/>
          </a:xfrm>
        </p:spPr>
        <p:txBody>
          <a:bodyPr>
            <a:normAutofit fontScale="92500" lnSpcReduction="20000"/>
          </a:bodyPr>
          <a:lstStyle/>
          <a:p>
            <a:r>
              <a:rPr lang="en-GB" dirty="0"/>
              <a:t>A week later, Dorian entertains guests at his estate at Selby. </a:t>
            </a:r>
            <a:endParaRPr lang="en-GB" dirty="0" smtClean="0"/>
          </a:p>
          <a:p>
            <a:r>
              <a:rPr lang="en-GB" dirty="0" smtClean="0"/>
              <a:t>He </a:t>
            </a:r>
            <a:r>
              <a:rPr lang="en-GB" dirty="0"/>
              <a:t>talks with Lord Henry, the Duchess of Monmouth, and her husband; </a:t>
            </a:r>
            <a:endParaRPr lang="en-GB" dirty="0" smtClean="0"/>
          </a:p>
          <a:p>
            <a:pPr lvl="1"/>
            <a:r>
              <a:rPr lang="en-GB" sz="2400" dirty="0" smtClean="0"/>
              <a:t>they </a:t>
            </a:r>
            <a:r>
              <a:rPr lang="en-GB" sz="2400" dirty="0"/>
              <a:t>discuss the nature and importance of beauty. </a:t>
            </a:r>
            <a:endParaRPr lang="en-GB" sz="2400" dirty="0" smtClean="0"/>
          </a:p>
          <a:p>
            <a:pPr lvl="1"/>
            <a:r>
              <a:rPr lang="en-GB" sz="2400" dirty="0" smtClean="0"/>
              <a:t>The </a:t>
            </a:r>
            <a:r>
              <a:rPr lang="en-GB" sz="2400" dirty="0"/>
              <a:t>duchess criticizes Lord Henry for placing too great a value on beauty. </a:t>
            </a:r>
            <a:endParaRPr lang="en-GB" sz="2400" dirty="0" smtClean="0"/>
          </a:p>
          <a:p>
            <a:r>
              <a:rPr lang="en-GB" dirty="0" smtClean="0"/>
              <a:t>The </a:t>
            </a:r>
            <a:r>
              <a:rPr lang="en-GB" dirty="0"/>
              <a:t>conversation turns to love; Lord Henry maintains that love, like life, depends upon repeating a great experience over and over again. </a:t>
            </a:r>
            <a:endParaRPr lang="en-GB" dirty="0" smtClean="0"/>
          </a:p>
          <a:p>
            <a:r>
              <a:rPr lang="en-GB" dirty="0" smtClean="0"/>
              <a:t>Dorian </a:t>
            </a:r>
            <a:r>
              <a:rPr lang="en-GB" dirty="0"/>
              <a:t>agrees and excuses himself from his company. </a:t>
            </a:r>
            <a:endParaRPr lang="en-GB" dirty="0" smtClean="0"/>
          </a:p>
          <a:p>
            <a:r>
              <a:rPr lang="en-GB" dirty="0" smtClean="0"/>
              <a:t>Lord </a:t>
            </a:r>
            <a:r>
              <a:rPr lang="en-GB" dirty="0"/>
              <a:t>Henry chastises the duchess for her flirtations. Soon, they hear a groan from the other end of the conservatory. </a:t>
            </a:r>
            <a:endParaRPr lang="en-GB" dirty="0" smtClean="0"/>
          </a:p>
          <a:p>
            <a:r>
              <a:rPr lang="en-GB" dirty="0" smtClean="0"/>
              <a:t>They </a:t>
            </a:r>
            <a:r>
              <a:rPr lang="en-GB" dirty="0"/>
              <a:t>rush to find that Dorian has fallen in a swoon. </a:t>
            </a:r>
            <a:endParaRPr lang="en-GB" dirty="0" smtClean="0"/>
          </a:p>
          <a:p>
            <a:r>
              <a:rPr lang="en-GB" dirty="0" smtClean="0"/>
              <a:t>At </a:t>
            </a:r>
            <a:r>
              <a:rPr lang="en-GB" dirty="0"/>
              <a:t>dinner, Dorian feels occasional chills of terror as he recalls that, before fainting, he saw the face of James Vane pressed against the conservatory window.</a:t>
            </a:r>
          </a:p>
          <a:p>
            <a:endParaRPr lang="en-GB" dirty="0"/>
          </a:p>
        </p:txBody>
      </p:sp>
    </p:spTree>
    <p:extLst>
      <p:ext uri="{BB962C8B-B14F-4D97-AF65-F5344CB8AC3E}">
        <p14:creationId xmlns:p14="http://schemas.microsoft.com/office/powerpoint/2010/main" val="54981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Eighteen</a:t>
            </a:r>
            <a:endParaRPr lang="en-GB" dirty="0"/>
          </a:p>
        </p:txBody>
      </p:sp>
      <p:sp>
        <p:nvSpPr>
          <p:cNvPr id="3" name="Content Placeholder 2"/>
          <p:cNvSpPr>
            <a:spLocks noGrp="1"/>
          </p:cNvSpPr>
          <p:nvPr>
            <p:ph idx="1"/>
          </p:nvPr>
        </p:nvSpPr>
        <p:spPr>
          <a:xfrm>
            <a:off x="477788" y="1628800"/>
            <a:ext cx="11233248" cy="4968552"/>
          </a:xfrm>
        </p:spPr>
        <p:txBody>
          <a:bodyPr>
            <a:noAutofit/>
          </a:bodyPr>
          <a:lstStyle/>
          <a:p>
            <a:pPr>
              <a:spcBef>
                <a:spcPts val="600"/>
              </a:spcBef>
            </a:pPr>
            <a:r>
              <a:rPr lang="en-GB" sz="2100" dirty="0"/>
              <a:t>The following day, Dorian does not leave the house. </a:t>
            </a:r>
            <a:endParaRPr lang="en-GB" sz="2100" dirty="0" smtClean="0"/>
          </a:p>
          <a:p>
            <a:pPr>
              <a:spcBef>
                <a:spcPts val="600"/>
              </a:spcBef>
            </a:pPr>
            <a:r>
              <a:rPr lang="en-GB" sz="2100" dirty="0" smtClean="0"/>
              <a:t>The </a:t>
            </a:r>
            <a:r>
              <a:rPr lang="en-GB" sz="2100" dirty="0"/>
              <a:t>thought of falling prey to James Vane dominates him: every time he closes his eyes, the image of James’s face in the window reappears. </a:t>
            </a:r>
            <a:endParaRPr lang="en-GB" sz="2100" dirty="0" smtClean="0"/>
          </a:p>
          <a:p>
            <a:pPr>
              <a:spcBef>
                <a:spcPts val="600"/>
              </a:spcBef>
            </a:pPr>
            <a:r>
              <a:rPr lang="en-GB" sz="2100" dirty="0" smtClean="0"/>
              <a:t>He </a:t>
            </a:r>
            <a:r>
              <a:rPr lang="en-GB" sz="2100" dirty="0"/>
              <a:t>begins to wonder, though, if this apparition is a figment of his imagination. </a:t>
            </a:r>
            <a:endParaRPr lang="en-GB" sz="2100" dirty="0" smtClean="0"/>
          </a:p>
          <a:p>
            <a:pPr>
              <a:spcBef>
                <a:spcPts val="600"/>
              </a:spcBef>
            </a:pPr>
            <a:r>
              <a:rPr lang="en-GB" sz="2100" dirty="0" smtClean="0"/>
              <a:t>The </a:t>
            </a:r>
            <a:r>
              <a:rPr lang="en-GB" sz="2100" dirty="0"/>
              <a:t>idea that his conscience could assert such fearful visions terrifies Dorian and makes him wonder if he will get any rest.</a:t>
            </a:r>
          </a:p>
          <a:p>
            <a:pPr>
              <a:spcBef>
                <a:spcPts val="600"/>
              </a:spcBef>
            </a:pPr>
            <a:r>
              <a:rPr lang="en-GB" sz="2100" dirty="0"/>
              <a:t>On the third day after the incident, Dorian ventures out. </a:t>
            </a:r>
            <a:r>
              <a:rPr lang="en-GB" sz="2100" dirty="0" smtClean="0"/>
              <a:t>He </a:t>
            </a:r>
            <a:r>
              <a:rPr lang="en-GB" sz="2100" dirty="0"/>
              <a:t>strolls along the grounds of his estate and feels reinvigorated. </a:t>
            </a:r>
            <a:endParaRPr lang="en-GB" sz="2100" dirty="0" smtClean="0"/>
          </a:p>
          <a:p>
            <a:pPr>
              <a:spcBef>
                <a:spcPts val="600"/>
              </a:spcBef>
            </a:pPr>
            <a:r>
              <a:rPr lang="en-GB" sz="2100" dirty="0" smtClean="0"/>
              <a:t>He </a:t>
            </a:r>
            <a:r>
              <a:rPr lang="en-GB" sz="2100" dirty="0"/>
              <a:t>has breakfast with the duchess and then joins a shooting party in the park. </a:t>
            </a:r>
            <a:endParaRPr lang="en-GB" sz="2100" dirty="0" smtClean="0"/>
          </a:p>
          <a:p>
            <a:pPr>
              <a:spcBef>
                <a:spcPts val="600"/>
              </a:spcBef>
            </a:pPr>
            <a:r>
              <a:rPr lang="en-GB" sz="2100" dirty="0" smtClean="0"/>
              <a:t>While </a:t>
            </a:r>
            <a:r>
              <a:rPr lang="en-GB" sz="2100" dirty="0"/>
              <a:t>strolling along with the hunters, Dorian is captivated by the graceful movement of a hare and begs his companions not to shoot it. </a:t>
            </a:r>
            <a:endParaRPr lang="en-GB" sz="2100" dirty="0" smtClean="0"/>
          </a:p>
          <a:p>
            <a:pPr>
              <a:spcBef>
                <a:spcPts val="600"/>
              </a:spcBef>
            </a:pPr>
            <a:r>
              <a:rPr lang="en-GB" sz="2100" dirty="0" smtClean="0"/>
              <a:t>Dorian’s </a:t>
            </a:r>
            <a:r>
              <a:rPr lang="en-GB" sz="2100" dirty="0"/>
              <a:t>companion laughs at Dorian’s silliness and shoots at the hare. The gunshot is followed by the cry of a man in agony.  </a:t>
            </a:r>
            <a:r>
              <a:rPr lang="en-GB" sz="2100" dirty="0" smtClean="0"/>
              <a:t>Several </a:t>
            </a:r>
            <a:r>
              <a:rPr lang="en-GB" sz="2100" dirty="0"/>
              <a:t>men thrash their way into the bushes to discover that a man has been shot. </a:t>
            </a:r>
            <a:endParaRPr lang="en-GB" sz="2100" dirty="0" smtClean="0"/>
          </a:p>
          <a:p>
            <a:pPr>
              <a:spcBef>
                <a:spcPts val="600"/>
              </a:spcBef>
            </a:pPr>
            <a:r>
              <a:rPr lang="en-GB" sz="2100" dirty="0" smtClean="0"/>
              <a:t>Having </a:t>
            </a:r>
            <a:r>
              <a:rPr lang="en-GB" sz="2100" dirty="0"/>
              <a:t>taken “</a:t>
            </a:r>
            <a:r>
              <a:rPr lang="en-GB" sz="2100" i="1" dirty="0"/>
              <a:t>the whole charge of shot in his chest</a:t>
            </a:r>
            <a:r>
              <a:rPr lang="en-GB" sz="2100" dirty="0"/>
              <a:t>,” the man has died instantly</a:t>
            </a:r>
          </a:p>
        </p:txBody>
      </p:sp>
    </p:spTree>
    <p:extLst>
      <p:ext uri="{BB962C8B-B14F-4D97-AF65-F5344CB8AC3E}">
        <p14:creationId xmlns:p14="http://schemas.microsoft.com/office/powerpoint/2010/main" val="180786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The </a:t>
            </a:r>
            <a:r>
              <a:rPr lang="en-GB" dirty="0" smtClean="0"/>
              <a:t>Preface</a:t>
            </a:r>
            <a:endParaRPr lang="en-GB" dirty="0"/>
          </a:p>
        </p:txBody>
      </p:sp>
      <p:sp>
        <p:nvSpPr>
          <p:cNvPr id="3" name="Content Placeholder 2"/>
          <p:cNvSpPr>
            <a:spLocks noGrp="1"/>
          </p:cNvSpPr>
          <p:nvPr>
            <p:ph idx="1"/>
          </p:nvPr>
        </p:nvSpPr>
        <p:spPr>
          <a:xfrm>
            <a:off x="261764" y="1556792"/>
            <a:ext cx="11089232" cy="5184576"/>
          </a:xfrm>
        </p:spPr>
        <p:txBody>
          <a:bodyPr>
            <a:normAutofit fontScale="85000" lnSpcReduction="20000"/>
          </a:bodyPr>
          <a:lstStyle/>
          <a:p>
            <a:r>
              <a:rPr lang="en-GB" dirty="0" smtClean="0"/>
              <a:t>Aestheticism </a:t>
            </a:r>
            <a:r>
              <a:rPr lang="en-GB" dirty="0"/>
              <a:t>flourished partly as a reaction against the materialism of the burgeoning middle class, assumed to be composed of philistines (individuals ignorant of art) who responded to art in a generally unrefined manner. </a:t>
            </a:r>
            <a:endParaRPr lang="en-GB" dirty="0" smtClean="0"/>
          </a:p>
          <a:p>
            <a:r>
              <a:rPr lang="en-GB" dirty="0" smtClean="0"/>
              <a:t>In </a:t>
            </a:r>
            <a:r>
              <a:rPr lang="en-GB" dirty="0"/>
              <a:t>this climate, the artist could assert him- or herself as a remarkable and rarefied being, one leading the search for beauty in an age marked by shameful class inequality, social hypocrisy, and bourgeois complacency. </a:t>
            </a:r>
            <a:endParaRPr lang="en-GB" dirty="0" smtClean="0"/>
          </a:p>
          <a:p>
            <a:r>
              <a:rPr lang="en-GB" dirty="0" smtClean="0"/>
              <a:t>No </a:t>
            </a:r>
            <a:r>
              <a:rPr lang="en-GB" dirty="0"/>
              <a:t>one latched onto this attitude more boldly, or with more flair, than Oscar Wilde. </a:t>
            </a:r>
            <a:endParaRPr lang="en-GB" dirty="0" smtClean="0"/>
          </a:p>
          <a:p>
            <a:r>
              <a:rPr lang="en-GB" dirty="0" smtClean="0"/>
              <a:t>His </a:t>
            </a:r>
            <a:r>
              <a:rPr lang="en-GB" dirty="0"/>
              <a:t>determination to live a life of beauty and to </a:t>
            </a:r>
            <a:r>
              <a:rPr lang="en-GB" dirty="0" smtClean="0"/>
              <a:t>mould </a:t>
            </a:r>
            <a:r>
              <a:rPr lang="en-GB" dirty="0"/>
              <a:t>his life into a work of art is reflected in the beliefs and actions of several characters in Wilde’s only novel.</a:t>
            </a:r>
          </a:p>
          <a:p>
            <a:r>
              <a:rPr lang="en-GB" dirty="0" smtClean="0"/>
              <a:t>The </a:t>
            </a:r>
            <a:r>
              <a:rPr lang="en-GB" dirty="0"/>
              <a:t>fear of a bad—or good—influence is, in fact, one of the novel’s primary concerns. </a:t>
            </a:r>
            <a:endParaRPr lang="en-GB" dirty="0" smtClean="0"/>
          </a:p>
          <a:p>
            <a:r>
              <a:rPr lang="en-GB" dirty="0" smtClean="0"/>
              <a:t>As </a:t>
            </a:r>
            <a:r>
              <a:rPr lang="en-GB" dirty="0"/>
              <a:t>a work that sets forth a philosophy of aestheticism, the novel questions the degree and kind of influence a work of art can have over an individual. </a:t>
            </a:r>
            <a:endParaRPr lang="en-GB" dirty="0" smtClean="0"/>
          </a:p>
          <a:p>
            <a:r>
              <a:rPr lang="en-GB" dirty="0" smtClean="0"/>
              <a:t>Furthermore</a:t>
            </a:r>
            <a:r>
              <a:rPr lang="en-GB" dirty="0"/>
              <a:t>, since the novel conceives of art as including a well-lived life, it is also interested in the kind of influence one person can have over another. </a:t>
            </a:r>
            <a:endParaRPr lang="en-GB" dirty="0" smtClean="0"/>
          </a:p>
          <a:p>
            <a:r>
              <a:rPr lang="en-GB" dirty="0"/>
              <a:t>T</a:t>
            </a:r>
            <a:r>
              <a:rPr lang="en-GB" dirty="0" smtClean="0"/>
              <a:t>he </a:t>
            </a:r>
            <a:r>
              <a:rPr lang="en-GB" dirty="0"/>
              <a:t>artful Lord Henry himself has as profound an effect upon Dorian’s life as Basil’s painting does.</a:t>
            </a:r>
          </a:p>
          <a:p>
            <a:endParaRPr lang="en-GB" dirty="0"/>
          </a:p>
        </p:txBody>
      </p:sp>
    </p:spTree>
    <p:extLst>
      <p:ext uri="{BB962C8B-B14F-4D97-AF65-F5344CB8AC3E}">
        <p14:creationId xmlns:p14="http://schemas.microsoft.com/office/powerpoint/2010/main" val="327525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Eighteen</a:t>
            </a:r>
            <a:endParaRPr lang="en-GB" dirty="0"/>
          </a:p>
        </p:txBody>
      </p:sp>
      <p:sp>
        <p:nvSpPr>
          <p:cNvPr id="3" name="Content Placeholder 2"/>
          <p:cNvSpPr>
            <a:spLocks noGrp="1"/>
          </p:cNvSpPr>
          <p:nvPr>
            <p:ph idx="1"/>
          </p:nvPr>
        </p:nvSpPr>
        <p:spPr>
          <a:xfrm>
            <a:off x="477788" y="1628800"/>
            <a:ext cx="11233248" cy="5040560"/>
          </a:xfrm>
        </p:spPr>
        <p:txBody>
          <a:bodyPr>
            <a:noAutofit/>
          </a:bodyPr>
          <a:lstStyle/>
          <a:p>
            <a:pPr>
              <a:spcBef>
                <a:spcPts val="600"/>
              </a:spcBef>
            </a:pPr>
            <a:r>
              <a:rPr lang="en-GB" sz="1900" dirty="0" smtClean="0"/>
              <a:t>As </a:t>
            </a:r>
            <a:r>
              <a:rPr lang="en-GB" sz="1900" dirty="0"/>
              <a:t>the hunters head back toward the house, Dorian shares his worry with Lord Henry that this episode is a “</a:t>
            </a:r>
            <a:r>
              <a:rPr lang="en-GB" sz="1900" i="1" dirty="0"/>
              <a:t>bad omen</a:t>
            </a:r>
            <a:r>
              <a:rPr lang="en-GB" sz="1900" dirty="0"/>
              <a:t>.” </a:t>
            </a:r>
            <a:endParaRPr lang="en-GB" sz="1900" dirty="0" smtClean="0"/>
          </a:p>
          <a:p>
            <a:pPr>
              <a:spcBef>
                <a:spcPts val="600"/>
              </a:spcBef>
            </a:pPr>
            <a:r>
              <a:rPr lang="en-GB" sz="1900" dirty="0" smtClean="0"/>
              <a:t>Lord </a:t>
            </a:r>
            <a:r>
              <a:rPr lang="en-GB" sz="1900" dirty="0"/>
              <a:t>Henry dismisses such notions, assuring Dorian that destiny is “</a:t>
            </a:r>
            <a:r>
              <a:rPr lang="en-GB" sz="1900" i="1" dirty="0"/>
              <a:t>too wise or too cruel</a:t>
            </a:r>
            <a:r>
              <a:rPr lang="en-GB" sz="1900" dirty="0"/>
              <a:t>” to send us omens.</a:t>
            </a:r>
          </a:p>
          <a:p>
            <a:pPr>
              <a:spcBef>
                <a:spcPts val="600"/>
              </a:spcBef>
            </a:pPr>
            <a:r>
              <a:rPr lang="en-GB" sz="1900" dirty="0"/>
              <a:t>Attempting to lighten the mood, Lord Henry teases Dorian about his relationship with the duchess. </a:t>
            </a:r>
            <a:endParaRPr lang="en-GB" sz="1900" dirty="0" smtClean="0"/>
          </a:p>
          <a:p>
            <a:pPr>
              <a:spcBef>
                <a:spcPts val="600"/>
              </a:spcBef>
            </a:pPr>
            <a:r>
              <a:rPr lang="en-GB" sz="1900" dirty="0" smtClean="0"/>
              <a:t>Dorian </a:t>
            </a:r>
            <a:r>
              <a:rPr lang="en-GB" sz="1900" dirty="0"/>
              <a:t>assures Henry that there is no scandal to be had and utters, quite pathetically, “</a:t>
            </a:r>
            <a:r>
              <a:rPr lang="en-GB" sz="1900" i="1" dirty="0"/>
              <a:t>I wish I could love</a:t>
            </a:r>
            <a:r>
              <a:rPr lang="en-GB" sz="1900" dirty="0"/>
              <a:t>.” </a:t>
            </a:r>
            <a:endParaRPr lang="en-GB" sz="1900" dirty="0" smtClean="0"/>
          </a:p>
          <a:p>
            <a:pPr>
              <a:spcBef>
                <a:spcPts val="600"/>
              </a:spcBef>
            </a:pPr>
            <a:r>
              <a:rPr lang="en-GB" sz="1900" dirty="0" smtClean="0"/>
              <a:t>He </a:t>
            </a:r>
            <a:r>
              <a:rPr lang="en-GB" sz="1900" dirty="0"/>
              <a:t>bemoans the fact that he is so concentrated on himself, on his own personality, that he is thus unable to love another person. </a:t>
            </a:r>
            <a:endParaRPr lang="en-GB" sz="1900" dirty="0" smtClean="0"/>
          </a:p>
          <a:p>
            <a:pPr>
              <a:spcBef>
                <a:spcPts val="600"/>
              </a:spcBef>
            </a:pPr>
            <a:r>
              <a:rPr lang="en-GB" sz="1900" dirty="0" smtClean="0"/>
              <a:t>He </a:t>
            </a:r>
            <a:r>
              <a:rPr lang="en-GB" sz="1900" dirty="0"/>
              <a:t>entertains the idea of sailing away on a yacht, where he will be safe. </a:t>
            </a:r>
            <a:endParaRPr lang="en-GB" sz="1900" dirty="0" smtClean="0"/>
          </a:p>
          <a:p>
            <a:pPr>
              <a:spcBef>
                <a:spcPts val="600"/>
              </a:spcBef>
            </a:pPr>
            <a:r>
              <a:rPr lang="en-GB" sz="1900" dirty="0" smtClean="0"/>
              <a:t>When </a:t>
            </a:r>
            <a:r>
              <a:rPr lang="en-GB" sz="1900" dirty="0"/>
              <a:t>the gentlemen come upon the duchess, Dorian leaves Lord Henry to talk to her and retires to his room. There, the head keeper comes to speak to Dorian. </a:t>
            </a:r>
            <a:endParaRPr lang="en-GB" sz="1900" dirty="0" smtClean="0"/>
          </a:p>
          <a:p>
            <a:pPr>
              <a:spcBef>
                <a:spcPts val="600"/>
              </a:spcBef>
            </a:pPr>
            <a:r>
              <a:rPr lang="en-GB" sz="1900" dirty="0" smtClean="0"/>
              <a:t>Dorian </a:t>
            </a:r>
            <a:r>
              <a:rPr lang="en-GB" sz="1900" dirty="0"/>
              <a:t>inquires about the man who was shot, assuming him to have been a servant, and offers to make provisions for the man’s family. </a:t>
            </a:r>
            <a:endParaRPr lang="en-GB" sz="1900" dirty="0" smtClean="0"/>
          </a:p>
          <a:p>
            <a:pPr>
              <a:spcBef>
                <a:spcPts val="600"/>
              </a:spcBef>
            </a:pPr>
            <a:r>
              <a:rPr lang="en-GB" sz="1900" dirty="0" smtClean="0"/>
              <a:t>The </a:t>
            </a:r>
            <a:r>
              <a:rPr lang="en-GB" sz="1900" dirty="0"/>
              <a:t>head keeper reports that the man’s identity remains a mystery. </a:t>
            </a:r>
            <a:endParaRPr lang="en-GB" sz="1900" dirty="0" smtClean="0"/>
          </a:p>
          <a:p>
            <a:pPr>
              <a:spcBef>
                <a:spcPts val="600"/>
              </a:spcBef>
            </a:pPr>
            <a:r>
              <a:rPr lang="en-GB" sz="1900" dirty="0" smtClean="0"/>
              <a:t>As </a:t>
            </a:r>
            <a:r>
              <a:rPr lang="en-GB" sz="1900" dirty="0"/>
              <a:t>soon as he learns that the man is an anonymous sailor, Dorian demands to see him. He rides to a farm where the body is being kept and identifies it as that of James Vane. </a:t>
            </a:r>
            <a:endParaRPr lang="en-GB" sz="1900" dirty="0" smtClean="0"/>
          </a:p>
          <a:p>
            <a:pPr>
              <a:spcBef>
                <a:spcPts val="600"/>
              </a:spcBef>
            </a:pPr>
            <a:r>
              <a:rPr lang="en-GB" sz="1900" dirty="0" smtClean="0"/>
              <a:t>He </a:t>
            </a:r>
            <a:r>
              <a:rPr lang="en-GB" sz="1900" dirty="0"/>
              <a:t>rides home with tears in his eyes, feeling safe</a:t>
            </a:r>
            <a:r>
              <a:rPr lang="en-GB" sz="1900" dirty="0" smtClean="0"/>
              <a:t>.</a:t>
            </a:r>
            <a:endParaRPr lang="en-GB" sz="1900" dirty="0"/>
          </a:p>
        </p:txBody>
      </p:sp>
    </p:spTree>
    <p:extLst>
      <p:ext uri="{BB962C8B-B14F-4D97-AF65-F5344CB8AC3E}">
        <p14:creationId xmlns:p14="http://schemas.microsoft.com/office/powerpoint/2010/main" val="397195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Nineteen</a:t>
            </a:r>
            <a:endParaRPr lang="en-GB" dirty="0"/>
          </a:p>
        </p:txBody>
      </p:sp>
      <p:sp>
        <p:nvSpPr>
          <p:cNvPr id="3" name="Content Placeholder 2"/>
          <p:cNvSpPr>
            <a:spLocks noGrp="1"/>
          </p:cNvSpPr>
          <p:nvPr>
            <p:ph idx="1"/>
          </p:nvPr>
        </p:nvSpPr>
        <p:spPr>
          <a:xfrm>
            <a:off x="909836" y="1844824"/>
            <a:ext cx="10657184" cy="4680520"/>
          </a:xfrm>
        </p:spPr>
        <p:txBody>
          <a:bodyPr>
            <a:normAutofit lnSpcReduction="10000"/>
          </a:bodyPr>
          <a:lstStyle/>
          <a:p>
            <a:r>
              <a:rPr lang="en-GB" sz="2200" dirty="0"/>
              <a:t>Several weeks have passed, it seems, and Dorian visits Lord Henry. </a:t>
            </a:r>
            <a:endParaRPr lang="en-GB" sz="2200" dirty="0" smtClean="0"/>
          </a:p>
          <a:p>
            <a:r>
              <a:rPr lang="en-GB" sz="2200" dirty="0" smtClean="0"/>
              <a:t>Dorian </a:t>
            </a:r>
            <a:r>
              <a:rPr lang="en-GB" sz="2200" dirty="0"/>
              <a:t>claims that he wants to reform himself and be virtuous. </a:t>
            </a:r>
            <a:endParaRPr lang="en-GB" sz="2200" dirty="0" smtClean="0"/>
          </a:p>
          <a:p>
            <a:r>
              <a:rPr lang="en-GB" sz="2200" dirty="0" smtClean="0"/>
              <a:t>As </a:t>
            </a:r>
            <a:r>
              <a:rPr lang="en-GB" sz="2200" dirty="0"/>
              <a:t>evidence of his newfound resolve, Dorian describes a recent trip to the country during which he passed up an opportunity to seduce and defile an innkeeper’s innocent daughter. </a:t>
            </a:r>
            <a:endParaRPr lang="en-GB" sz="2200" dirty="0" smtClean="0"/>
          </a:p>
          <a:p>
            <a:r>
              <a:rPr lang="en-GB" sz="2200" dirty="0" smtClean="0"/>
              <a:t>Lord </a:t>
            </a:r>
            <a:r>
              <a:rPr lang="en-GB" sz="2200" dirty="0"/>
              <a:t>Henry dismisses Dorian’s intentions to reform, and he turns the conversation to other subjects</a:t>
            </a:r>
            <a:r>
              <a:rPr lang="en-GB" sz="2200" dirty="0" smtClean="0"/>
              <a:t>—</a:t>
            </a:r>
          </a:p>
          <a:p>
            <a:pPr lvl="1"/>
            <a:r>
              <a:rPr lang="en-GB" sz="2200" dirty="0" smtClean="0"/>
              <a:t>Alan </a:t>
            </a:r>
            <a:r>
              <a:rPr lang="en-GB" sz="2200" dirty="0"/>
              <a:t>Campbell’s recent suicide and the continued mystery of Basil </a:t>
            </a:r>
            <a:r>
              <a:rPr lang="en-GB" sz="2200" dirty="0" err="1"/>
              <a:t>Hallward’s</a:t>
            </a:r>
            <a:r>
              <a:rPr lang="en-GB" sz="2200" dirty="0"/>
              <a:t> disappearance. </a:t>
            </a:r>
            <a:endParaRPr lang="en-GB" sz="2200" dirty="0" smtClean="0"/>
          </a:p>
          <a:p>
            <a:pPr lvl="1"/>
            <a:r>
              <a:rPr lang="en-GB" sz="2200" dirty="0" smtClean="0"/>
              <a:t>Dorian </a:t>
            </a:r>
            <a:r>
              <a:rPr lang="en-GB" sz="2200" dirty="0"/>
              <a:t>asks if Lord Henry has ever considered that Basil might have been murdered. </a:t>
            </a:r>
            <a:endParaRPr lang="en-GB" sz="2200" dirty="0" smtClean="0"/>
          </a:p>
          <a:p>
            <a:pPr lvl="1"/>
            <a:r>
              <a:rPr lang="en-GB" sz="2200" dirty="0" smtClean="0"/>
              <a:t>Lord </a:t>
            </a:r>
            <a:r>
              <a:rPr lang="en-GB" sz="2200" dirty="0"/>
              <a:t>Henry dismisses the idea, noting that Basil lacked enemies. </a:t>
            </a:r>
            <a:endParaRPr lang="en-GB" sz="2200" dirty="0" smtClean="0"/>
          </a:p>
          <a:p>
            <a:pPr lvl="1"/>
            <a:r>
              <a:rPr lang="en-GB" sz="2200" dirty="0" smtClean="0"/>
              <a:t>Dorian </a:t>
            </a:r>
            <a:r>
              <a:rPr lang="en-GB" sz="2200" dirty="0"/>
              <a:t>then asks: “</a:t>
            </a:r>
            <a:r>
              <a:rPr lang="en-GB" sz="2200" i="1" dirty="0"/>
              <a:t>What would you say, Harry, if I told you that I had murdered Basil?</a:t>
            </a:r>
            <a:r>
              <a:rPr lang="en-GB" sz="2200" dirty="0"/>
              <a:t>” Lord Henry laughs and responds that murder is too vulgar for a man like Dorian</a:t>
            </a:r>
            <a:r>
              <a:rPr lang="en-GB" sz="2200" dirty="0" smtClean="0"/>
              <a:t>.</a:t>
            </a:r>
            <a:endParaRPr lang="en-GB" sz="2200" dirty="0"/>
          </a:p>
        </p:txBody>
      </p:sp>
    </p:spTree>
    <p:extLst>
      <p:ext uri="{BB962C8B-B14F-4D97-AF65-F5344CB8AC3E}">
        <p14:creationId xmlns:p14="http://schemas.microsoft.com/office/powerpoint/2010/main" val="208982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Nineteen</a:t>
            </a:r>
            <a:endParaRPr lang="en-GB" dirty="0"/>
          </a:p>
        </p:txBody>
      </p:sp>
      <p:sp>
        <p:nvSpPr>
          <p:cNvPr id="3" name="Content Placeholder 2"/>
          <p:cNvSpPr>
            <a:spLocks noGrp="1"/>
          </p:cNvSpPr>
          <p:nvPr>
            <p:ph idx="1"/>
          </p:nvPr>
        </p:nvSpPr>
        <p:spPr>
          <a:xfrm>
            <a:off x="477788" y="1772816"/>
            <a:ext cx="11233248" cy="4896544"/>
          </a:xfrm>
        </p:spPr>
        <p:txBody>
          <a:bodyPr>
            <a:normAutofit fontScale="92500" lnSpcReduction="10000"/>
          </a:bodyPr>
          <a:lstStyle/>
          <a:p>
            <a:pPr>
              <a:spcBef>
                <a:spcPts val="600"/>
              </a:spcBef>
            </a:pPr>
            <a:r>
              <a:rPr lang="en-GB" dirty="0" smtClean="0"/>
              <a:t>The </a:t>
            </a:r>
            <a:r>
              <a:rPr lang="en-GB" dirty="0"/>
              <a:t>conversation drifts away from Basil. Lord Henry then asks Dorian, </a:t>
            </a:r>
            <a:r>
              <a:rPr lang="en-GB" i="1" dirty="0"/>
              <a:t>“‘[W]hat does it profit a man if he gain the whole world and lose’—how does the quotation run?—‘his own soul’?” </a:t>
            </a:r>
            <a:endParaRPr lang="en-GB" i="1" dirty="0" smtClean="0"/>
          </a:p>
          <a:p>
            <a:pPr>
              <a:spcBef>
                <a:spcPts val="600"/>
              </a:spcBef>
            </a:pPr>
            <a:r>
              <a:rPr lang="en-GB" dirty="0" smtClean="0"/>
              <a:t>Dorian </a:t>
            </a:r>
            <a:r>
              <a:rPr lang="en-GB" dirty="0"/>
              <a:t>starts nervously; Lord Henry explains that he heard a street preacher posing this question to a crowd. </a:t>
            </a:r>
            <a:endParaRPr lang="en-GB" dirty="0" smtClean="0"/>
          </a:p>
          <a:p>
            <a:pPr>
              <a:spcBef>
                <a:spcPts val="600"/>
              </a:spcBef>
            </a:pPr>
            <a:r>
              <a:rPr lang="en-GB" dirty="0" smtClean="0"/>
              <a:t>He </a:t>
            </a:r>
            <a:r>
              <a:rPr lang="en-GB" dirty="0"/>
              <a:t>mocks the man in his typical fashion, but Dorian cuts him short, insisting that the soul is very real. </a:t>
            </a:r>
            <a:endParaRPr lang="en-GB" dirty="0" smtClean="0"/>
          </a:p>
          <a:p>
            <a:pPr>
              <a:spcBef>
                <a:spcPts val="600"/>
              </a:spcBef>
            </a:pPr>
            <a:r>
              <a:rPr lang="en-GB" dirty="0" smtClean="0"/>
              <a:t>Lord </a:t>
            </a:r>
            <a:r>
              <a:rPr lang="en-GB" dirty="0"/>
              <a:t>Henry laughs at the suggestion, wondering aloud how Dorian has managed to remain so young after all these years. </a:t>
            </a:r>
            <a:endParaRPr lang="en-GB" dirty="0" smtClean="0"/>
          </a:p>
          <a:p>
            <a:pPr>
              <a:spcBef>
                <a:spcPts val="600"/>
              </a:spcBef>
            </a:pPr>
            <a:r>
              <a:rPr lang="en-GB" dirty="0" smtClean="0"/>
              <a:t>He </a:t>
            </a:r>
            <a:r>
              <a:rPr lang="en-GB" dirty="0"/>
              <a:t>wishes he knew Dorian’s secret and praises Dorian’s life as being “</a:t>
            </a:r>
            <a:r>
              <a:rPr lang="en-GB" i="1" dirty="0"/>
              <a:t>exquisite</a:t>
            </a:r>
            <a:r>
              <a:rPr lang="en-GB" dirty="0"/>
              <a:t>.” </a:t>
            </a:r>
            <a:endParaRPr lang="en-GB" dirty="0" smtClean="0"/>
          </a:p>
          <a:p>
            <a:pPr>
              <a:spcBef>
                <a:spcPts val="600"/>
              </a:spcBef>
            </a:pPr>
            <a:r>
              <a:rPr lang="en-GB" dirty="0" smtClean="0"/>
              <a:t>He </a:t>
            </a:r>
            <a:r>
              <a:rPr lang="en-GB" dirty="0"/>
              <a:t>commends Dorian’s mode of living and begs him not to spoil it by trying to be virtuous. Dorian </a:t>
            </a:r>
            <a:r>
              <a:rPr lang="en-GB" dirty="0" smtClean="0"/>
              <a:t>sombrely </a:t>
            </a:r>
            <a:r>
              <a:rPr lang="en-GB" dirty="0"/>
              <a:t>asks his friend not to loan anyone else the “yellow book,” which has had such a corrupting effect upon his own character, but Lord Henry discounts his “</a:t>
            </a:r>
            <a:r>
              <a:rPr lang="en-GB" i="1" dirty="0" err="1"/>
              <a:t>moraliz</a:t>
            </a:r>
            <a:r>
              <a:rPr lang="en-GB" i="1" dirty="0"/>
              <a:t>[</a:t>
            </a:r>
            <a:r>
              <a:rPr lang="en-GB" i="1" dirty="0" err="1"/>
              <a:t>ing</a:t>
            </a:r>
            <a:r>
              <a:rPr lang="en-GB" i="1" dirty="0"/>
              <a:t>]</a:t>
            </a:r>
            <a:r>
              <a:rPr lang="en-GB" dirty="0"/>
              <a:t>” and remarks that </a:t>
            </a:r>
            <a:r>
              <a:rPr lang="en-GB" i="1" dirty="0"/>
              <a:t>“[a]</a:t>
            </a:r>
            <a:r>
              <a:rPr lang="en-GB" i="1" dirty="0" err="1"/>
              <a:t>rt</a:t>
            </a:r>
            <a:r>
              <a:rPr lang="en-GB" i="1" dirty="0"/>
              <a:t> has no influence upon action. . . . The books that the world calls immoral are books that show the world its own shame.” </a:t>
            </a:r>
            <a:endParaRPr lang="en-GB" i="1" dirty="0" smtClean="0"/>
          </a:p>
          <a:p>
            <a:pPr>
              <a:spcBef>
                <a:spcPts val="600"/>
              </a:spcBef>
            </a:pPr>
            <a:r>
              <a:rPr lang="en-GB" dirty="0" smtClean="0"/>
              <a:t>Before </a:t>
            </a:r>
            <a:r>
              <a:rPr lang="en-GB" dirty="0"/>
              <a:t>leaving, Lord Henry invites Dorian to visit him the next day</a:t>
            </a:r>
            <a:r>
              <a:rPr lang="en-GB" dirty="0" smtClean="0"/>
              <a:t>.</a:t>
            </a:r>
            <a:endParaRPr lang="en-GB" dirty="0"/>
          </a:p>
        </p:txBody>
      </p:sp>
    </p:spTree>
    <p:extLst>
      <p:ext uri="{BB962C8B-B14F-4D97-AF65-F5344CB8AC3E}">
        <p14:creationId xmlns:p14="http://schemas.microsoft.com/office/powerpoint/2010/main" val="244022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Twenty</a:t>
            </a:r>
            <a:endParaRPr lang="en-GB" dirty="0"/>
          </a:p>
        </p:txBody>
      </p:sp>
      <p:sp>
        <p:nvSpPr>
          <p:cNvPr id="3" name="Content Placeholder 2"/>
          <p:cNvSpPr>
            <a:spLocks noGrp="1"/>
          </p:cNvSpPr>
          <p:nvPr>
            <p:ph idx="1"/>
          </p:nvPr>
        </p:nvSpPr>
        <p:spPr>
          <a:xfrm>
            <a:off x="1053852" y="1905000"/>
            <a:ext cx="10153128" cy="4267200"/>
          </a:xfrm>
        </p:spPr>
        <p:txBody>
          <a:bodyPr>
            <a:normAutofit/>
          </a:bodyPr>
          <a:lstStyle/>
          <a:p>
            <a:r>
              <a:rPr lang="en-GB" sz="2200" dirty="0"/>
              <a:t>That night, Dorian goes to the locked room to look at his portrait. </a:t>
            </a:r>
            <a:endParaRPr lang="en-GB" sz="2200" dirty="0" smtClean="0"/>
          </a:p>
          <a:p>
            <a:r>
              <a:rPr lang="en-GB" sz="2200" dirty="0" smtClean="0"/>
              <a:t>He </a:t>
            </a:r>
            <a:r>
              <a:rPr lang="en-GB" sz="2200" dirty="0"/>
              <a:t>hopes his decision to amend his life will have changed the painting, and he considers that perhaps his decision </a:t>
            </a:r>
            <a:r>
              <a:rPr lang="en-GB" sz="2200" i="1" dirty="0"/>
              <a:t>not</a:t>
            </a:r>
            <a:r>
              <a:rPr lang="en-GB" sz="2200" dirty="0"/>
              <a:t> to ruin the innkeeper’s daughter’s reputation will be reflected in the painted face. </a:t>
            </a:r>
            <a:endParaRPr lang="en-GB" sz="2200" dirty="0" smtClean="0"/>
          </a:p>
          <a:p>
            <a:r>
              <a:rPr lang="en-GB" sz="2200" dirty="0" smtClean="0"/>
              <a:t>But </a:t>
            </a:r>
            <a:r>
              <a:rPr lang="en-GB" sz="2200" dirty="0"/>
              <a:t>when Dorian looks at his portrait, he sees there is no change—except that </a:t>
            </a:r>
            <a:r>
              <a:rPr lang="en-GB" sz="2200" i="1" dirty="0"/>
              <a:t>“in the eyes there was a look of cunning, and in the mouth the curved wrinkle of the hypocrite.</a:t>
            </a:r>
            <a:r>
              <a:rPr lang="en-GB" sz="2200" dirty="0"/>
              <a:t>” </a:t>
            </a:r>
            <a:endParaRPr lang="en-GB" sz="2200" dirty="0" smtClean="0"/>
          </a:p>
          <a:p>
            <a:r>
              <a:rPr lang="en-GB" sz="2200" dirty="0" smtClean="0"/>
              <a:t>He </a:t>
            </a:r>
            <a:r>
              <a:rPr lang="en-GB" sz="2200" dirty="0"/>
              <a:t>realizes his pitiful attempt to be good was no more than hypocrisy, an attempt to minimize the seriousness of his crimes that falls far short of atonement. </a:t>
            </a:r>
          </a:p>
        </p:txBody>
      </p:sp>
    </p:spTree>
    <p:extLst>
      <p:ext uri="{BB962C8B-B14F-4D97-AF65-F5344CB8AC3E}">
        <p14:creationId xmlns:p14="http://schemas.microsoft.com/office/powerpoint/2010/main" val="15259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Twenty</a:t>
            </a:r>
            <a:endParaRPr lang="en-GB" dirty="0"/>
          </a:p>
        </p:txBody>
      </p:sp>
      <p:sp>
        <p:nvSpPr>
          <p:cNvPr id="3" name="Content Placeholder 2"/>
          <p:cNvSpPr>
            <a:spLocks noGrp="1"/>
          </p:cNvSpPr>
          <p:nvPr>
            <p:ph idx="1"/>
          </p:nvPr>
        </p:nvSpPr>
        <p:spPr/>
        <p:txBody>
          <a:bodyPr>
            <a:normAutofit/>
          </a:bodyPr>
          <a:lstStyle/>
          <a:p>
            <a:r>
              <a:rPr lang="en-GB" sz="2200" dirty="0" smtClean="0"/>
              <a:t>Furious</a:t>
            </a:r>
            <a:r>
              <a:rPr lang="en-GB" sz="2200" dirty="0"/>
              <a:t>, he seizes a knife—the same weapon with which he killed Basil—and drives it into the portrait in an attempt to destroy it.</a:t>
            </a:r>
          </a:p>
          <a:p>
            <a:r>
              <a:rPr lang="en-GB" sz="2200" dirty="0"/>
              <a:t>From below, Dorian’s servants hear a cry and a clatter. </a:t>
            </a:r>
            <a:endParaRPr lang="en-GB" sz="2200" dirty="0" smtClean="0"/>
          </a:p>
          <a:p>
            <a:r>
              <a:rPr lang="en-GB" sz="2200" dirty="0" smtClean="0"/>
              <a:t>Breaking </a:t>
            </a:r>
            <a:r>
              <a:rPr lang="en-GB" sz="2200" dirty="0"/>
              <a:t>into the room, they see the portrait, unharmed, showing Dorian </a:t>
            </a:r>
            <a:r>
              <a:rPr lang="en-GB" sz="2200" dirty="0" err="1"/>
              <a:t>Gray</a:t>
            </a:r>
            <a:r>
              <a:rPr lang="en-GB" sz="2200" dirty="0"/>
              <a:t> as a beautiful young man. </a:t>
            </a:r>
            <a:endParaRPr lang="en-GB" sz="2200" dirty="0" smtClean="0"/>
          </a:p>
          <a:p>
            <a:r>
              <a:rPr lang="en-GB" sz="2200" dirty="0" smtClean="0"/>
              <a:t>On </a:t>
            </a:r>
            <a:r>
              <a:rPr lang="en-GB" sz="2200" dirty="0"/>
              <a:t>the floor is the body of an old man, horribly wrinkled and disfigured, with a knife plunged into his heart. </a:t>
            </a:r>
            <a:endParaRPr lang="en-GB" sz="2200" dirty="0" smtClean="0"/>
          </a:p>
          <a:p>
            <a:r>
              <a:rPr lang="en-GB" sz="2200" dirty="0" smtClean="0"/>
              <a:t>It </a:t>
            </a:r>
            <a:r>
              <a:rPr lang="en-GB" sz="2200" dirty="0"/>
              <a:t>is not until the servants examine the rings on the old man’s hands that they identify him as Dorian </a:t>
            </a:r>
            <a:r>
              <a:rPr lang="en-GB" sz="2200" dirty="0" err="1"/>
              <a:t>Gray</a:t>
            </a:r>
            <a:r>
              <a:rPr lang="en-GB" sz="2200" dirty="0"/>
              <a:t>.</a:t>
            </a:r>
          </a:p>
          <a:p>
            <a:endParaRPr lang="en-GB" sz="2200" dirty="0"/>
          </a:p>
        </p:txBody>
      </p:sp>
    </p:spTree>
    <p:extLst>
      <p:ext uri="{BB962C8B-B14F-4D97-AF65-F5344CB8AC3E}">
        <p14:creationId xmlns:p14="http://schemas.microsoft.com/office/powerpoint/2010/main" val="4850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One</a:t>
            </a:r>
            <a:endParaRPr lang="en-GB" dirty="0"/>
          </a:p>
        </p:txBody>
      </p:sp>
      <p:sp>
        <p:nvSpPr>
          <p:cNvPr id="3" name="Content Placeholder 2"/>
          <p:cNvSpPr>
            <a:spLocks noGrp="1"/>
          </p:cNvSpPr>
          <p:nvPr>
            <p:ph idx="1"/>
          </p:nvPr>
        </p:nvSpPr>
        <p:spPr>
          <a:xfrm>
            <a:off x="549797" y="1844824"/>
            <a:ext cx="11089232" cy="4608512"/>
          </a:xfrm>
        </p:spPr>
        <p:txBody>
          <a:bodyPr>
            <a:normAutofit fontScale="85000" lnSpcReduction="20000"/>
          </a:bodyPr>
          <a:lstStyle/>
          <a:p>
            <a:r>
              <a:rPr lang="en-GB" dirty="0"/>
              <a:t>The novel begins in the elegantly appointed London home of Basil </a:t>
            </a:r>
            <a:r>
              <a:rPr lang="en-GB" dirty="0" err="1"/>
              <a:t>Hallward</a:t>
            </a:r>
            <a:r>
              <a:rPr lang="en-GB" dirty="0"/>
              <a:t>, a well-known artist. Basil discusses his latest portrait with his friend, the clever and scandalously amoral Lord Henry Wotton. </a:t>
            </a:r>
            <a:endParaRPr lang="en-GB" dirty="0" smtClean="0"/>
          </a:p>
          <a:p>
            <a:r>
              <a:rPr lang="en-GB" dirty="0" smtClean="0"/>
              <a:t>Lord </a:t>
            </a:r>
            <a:r>
              <a:rPr lang="en-GB" dirty="0"/>
              <a:t>Henry admires the painting, the subject of which is a gorgeous, golden-haired young man. Believing it to be Basil’s finest work, he insists that the painter exhibit it. </a:t>
            </a:r>
            <a:endParaRPr lang="en-GB" dirty="0" smtClean="0"/>
          </a:p>
          <a:p>
            <a:r>
              <a:rPr lang="en-GB" dirty="0" smtClean="0"/>
              <a:t>Basil</a:t>
            </a:r>
            <a:r>
              <a:rPr lang="en-GB" dirty="0"/>
              <a:t>, however, refuses, claiming that he cannot show the work in public because he has put too much of himself into it. </a:t>
            </a:r>
            <a:endParaRPr lang="en-GB" dirty="0" smtClean="0"/>
          </a:p>
          <a:p>
            <a:r>
              <a:rPr lang="en-GB" dirty="0" smtClean="0"/>
              <a:t>When </a:t>
            </a:r>
            <a:r>
              <a:rPr lang="en-GB" dirty="0"/>
              <a:t>Lord Henry presses him for a more satisfying reason, Basil reluctantly describes how he met his young subject, whose name is Dorian </a:t>
            </a:r>
            <a:r>
              <a:rPr lang="en-GB" dirty="0" err="1"/>
              <a:t>Gray</a:t>
            </a:r>
            <a:r>
              <a:rPr lang="en-GB" dirty="0"/>
              <a:t>, at a party. </a:t>
            </a:r>
            <a:endParaRPr lang="en-GB" dirty="0" smtClean="0"/>
          </a:p>
          <a:p>
            <a:r>
              <a:rPr lang="en-GB" dirty="0" smtClean="0"/>
              <a:t>He </a:t>
            </a:r>
            <a:r>
              <a:rPr lang="en-GB" dirty="0"/>
              <a:t>admits that, upon seeing Dorian for the first time, he was terrified; indeed, he was overcome by the feeling that his life was “</a:t>
            </a:r>
            <a:r>
              <a:rPr lang="en-GB" i="1" dirty="0"/>
              <a:t>on the verge of a terrible crisis.” </a:t>
            </a:r>
            <a:r>
              <a:rPr lang="en-GB" dirty="0"/>
              <a:t>Dorian has become, however, an object of fascination and obsession for Basil, who sees the young man every day and declares him to be his sole inspiration. </a:t>
            </a:r>
            <a:endParaRPr lang="en-GB" dirty="0" smtClean="0"/>
          </a:p>
          <a:p>
            <a:r>
              <a:rPr lang="en-GB" dirty="0" smtClean="0"/>
              <a:t>Basil </a:t>
            </a:r>
            <a:r>
              <a:rPr lang="en-GB" dirty="0"/>
              <a:t>admits that he cannot bring himself to exhibit the portrait because the piece betrays the “</a:t>
            </a:r>
            <a:r>
              <a:rPr lang="en-GB" i="1" dirty="0"/>
              <a:t>curious artistic idolatry</a:t>
            </a:r>
            <a:r>
              <a:rPr lang="en-GB" dirty="0"/>
              <a:t>” that Dorian inspires in him</a:t>
            </a:r>
            <a:r>
              <a:rPr lang="en-GB" dirty="0" smtClean="0"/>
              <a:t>.</a:t>
            </a:r>
            <a:endParaRPr lang="en-GB" dirty="0"/>
          </a:p>
        </p:txBody>
      </p:sp>
    </p:spTree>
    <p:extLst>
      <p:ext uri="{BB962C8B-B14F-4D97-AF65-F5344CB8AC3E}">
        <p14:creationId xmlns:p14="http://schemas.microsoft.com/office/powerpoint/2010/main" val="204109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One</a:t>
            </a:r>
            <a:endParaRPr lang="en-GB" dirty="0"/>
          </a:p>
        </p:txBody>
      </p:sp>
      <p:sp>
        <p:nvSpPr>
          <p:cNvPr id="3" name="Content Placeholder 2"/>
          <p:cNvSpPr>
            <a:spLocks noGrp="1"/>
          </p:cNvSpPr>
          <p:nvPr>
            <p:ph idx="1"/>
          </p:nvPr>
        </p:nvSpPr>
        <p:spPr/>
        <p:txBody>
          <a:bodyPr>
            <a:normAutofit/>
          </a:bodyPr>
          <a:lstStyle/>
          <a:p>
            <a:r>
              <a:rPr lang="en-GB" sz="2200" dirty="0" smtClean="0"/>
              <a:t>Lord </a:t>
            </a:r>
            <a:r>
              <a:rPr lang="en-GB" sz="2200" dirty="0"/>
              <a:t>Henry, astonished by this declaration, remembers where he heard the name Dorian </a:t>
            </a:r>
            <a:r>
              <a:rPr lang="en-GB" sz="2200" dirty="0" err="1"/>
              <a:t>Gray</a:t>
            </a:r>
            <a:r>
              <a:rPr lang="en-GB" sz="2200" dirty="0"/>
              <a:t> before: </a:t>
            </a:r>
            <a:endParaRPr lang="en-GB" sz="2200" dirty="0" smtClean="0"/>
          </a:p>
          <a:p>
            <a:pPr lvl="1"/>
            <a:r>
              <a:rPr lang="en-GB" sz="2200" dirty="0" smtClean="0"/>
              <a:t>his </a:t>
            </a:r>
            <a:r>
              <a:rPr lang="en-GB" sz="2200" dirty="0"/>
              <a:t>aunt, Lady Agatha, mentioned that the young man promised to help her with charity work in the slums of London. </a:t>
            </a:r>
            <a:endParaRPr lang="en-GB" sz="2200" dirty="0" smtClean="0"/>
          </a:p>
          <a:p>
            <a:r>
              <a:rPr lang="en-GB" sz="2200" dirty="0" smtClean="0"/>
              <a:t>At </a:t>
            </a:r>
            <a:r>
              <a:rPr lang="en-GB" sz="2200" dirty="0"/>
              <a:t>that moment, the butler announces that Dorian </a:t>
            </a:r>
            <a:r>
              <a:rPr lang="en-GB" sz="2200" dirty="0" err="1"/>
              <a:t>Gray</a:t>
            </a:r>
            <a:r>
              <a:rPr lang="en-GB" sz="2200" dirty="0"/>
              <a:t> has arrived, and Lord Henry insists on meeting him. </a:t>
            </a:r>
            <a:endParaRPr lang="en-GB" sz="2200" dirty="0" smtClean="0"/>
          </a:p>
          <a:p>
            <a:r>
              <a:rPr lang="en-GB" sz="2200" dirty="0" smtClean="0"/>
              <a:t>Basil </a:t>
            </a:r>
            <a:r>
              <a:rPr lang="en-GB" sz="2200" dirty="0"/>
              <a:t>reluctantly agrees but begs his friend not to try to influence the young man. </a:t>
            </a:r>
            <a:endParaRPr lang="en-GB" sz="2200" dirty="0" smtClean="0"/>
          </a:p>
          <a:p>
            <a:r>
              <a:rPr lang="en-GB" sz="2200" dirty="0" smtClean="0"/>
              <a:t>According </a:t>
            </a:r>
            <a:r>
              <a:rPr lang="en-GB" sz="2200" dirty="0"/>
              <a:t>to Basil, Dorian has a “</a:t>
            </a:r>
            <a:r>
              <a:rPr lang="en-GB" sz="2200" i="1" dirty="0"/>
              <a:t>simple and a beautiful nature</a:t>
            </a:r>
            <a:r>
              <a:rPr lang="en-GB" sz="2200" dirty="0"/>
              <a:t>” that could easily be spoiled by Lord Henry’s cynicism.</a:t>
            </a:r>
          </a:p>
          <a:p>
            <a:endParaRPr lang="en-GB" dirty="0"/>
          </a:p>
        </p:txBody>
      </p:sp>
    </p:spTree>
    <p:extLst>
      <p:ext uri="{BB962C8B-B14F-4D97-AF65-F5344CB8AC3E}">
        <p14:creationId xmlns:p14="http://schemas.microsoft.com/office/powerpoint/2010/main" val="154493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Two</a:t>
            </a:r>
            <a:endParaRPr lang="en-GB" dirty="0"/>
          </a:p>
        </p:txBody>
      </p:sp>
      <p:sp>
        <p:nvSpPr>
          <p:cNvPr id="3" name="Content Placeholder 2"/>
          <p:cNvSpPr>
            <a:spLocks noGrp="1"/>
          </p:cNvSpPr>
          <p:nvPr>
            <p:ph idx="1"/>
          </p:nvPr>
        </p:nvSpPr>
        <p:spPr>
          <a:xfrm>
            <a:off x="693812" y="1772816"/>
            <a:ext cx="10657184" cy="4680520"/>
          </a:xfrm>
        </p:spPr>
        <p:txBody>
          <a:bodyPr>
            <a:normAutofit fontScale="92500" lnSpcReduction="20000"/>
          </a:bodyPr>
          <a:lstStyle/>
          <a:p>
            <a:r>
              <a:rPr lang="en-GB" dirty="0"/>
              <a:t>Dorian </a:t>
            </a:r>
            <a:r>
              <a:rPr lang="en-GB" dirty="0" err="1"/>
              <a:t>Gray</a:t>
            </a:r>
            <a:r>
              <a:rPr lang="en-GB" dirty="0"/>
              <a:t> proves to be every bit as a handsome as his portrait. </a:t>
            </a:r>
            <a:endParaRPr lang="en-GB" dirty="0" smtClean="0"/>
          </a:p>
          <a:p>
            <a:r>
              <a:rPr lang="en-GB" dirty="0" smtClean="0"/>
              <a:t>Basil </a:t>
            </a:r>
            <a:r>
              <a:rPr lang="en-GB" dirty="0"/>
              <a:t>introduces him to Lord Henry, and Dorian begs Lord Henry to stay and talk to him while he sits for Basil. </a:t>
            </a:r>
            <a:endParaRPr lang="en-GB" dirty="0" smtClean="0"/>
          </a:p>
          <a:p>
            <a:r>
              <a:rPr lang="en-GB" dirty="0" smtClean="0"/>
              <a:t>Basil </a:t>
            </a:r>
            <a:r>
              <a:rPr lang="en-GB" dirty="0"/>
              <a:t>warns Dorian that Lord Henry is a bad influence, and Dorian seems intrigued by this idea. </a:t>
            </a:r>
            <a:endParaRPr lang="en-GB" dirty="0" smtClean="0"/>
          </a:p>
          <a:p>
            <a:r>
              <a:rPr lang="en-GB" dirty="0" smtClean="0"/>
              <a:t>Lord </a:t>
            </a:r>
            <a:r>
              <a:rPr lang="en-GB" dirty="0"/>
              <a:t>Henry agrees to stay and, while Basil puts the finishing touches on the portrait, discusses his personal philosophy, which holds that “</a:t>
            </a:r>
            <a:r>
              <a:rPr lang="en-GB" i="1" dirty="0"/>
              <a:t>the highest of all duties [is] the duty that one owes to one’s self</a:t>
            </a:r>
            <a:r>
              <a:rPr lang="en-GB" dirty="0"/>
              <a:t>.” </a:t>
            </a:r>
            <a:endParaRPr lang="en-GB" dirty="0" smtClean="0"/>
          </a:p>
          <a:p>
            <a:r>
              <a:rPr lang="en-GB" dirty="0" smtClean="0"/>
              <a:t>While </a:t>
            </a:r>
            <a:r>
              <a:rPr lang="en-GB" dirty="0"/>
              <a:t>Basil continues to work, Lord Henry escorts Dorian into the garden, where he praises Dorian’s youth and beauty and warns him how surely and quickly those qualities will fade. </a:t>
            </a:r>
            <a:endParaRPr lang="en-GB" dirty="0" smtClean="0"/>
          </a:p>
          <a:p>
            <a:r>
              <a:rPr lang="en-GB" dirty="0" smtClean="0"/>
              <a:t>He </a:t>
            </a:r>
            <a:r>
              <a:rPr lang="en-GB" dirty="0"/>
              <a:t>urges Dorian to live life to its fullest, to spend his time “</a:t>
            </a:r>
            <a:r>
              <a:rPr lang="en-GB" i="1" dirty="0"/>
              <a:t>always searching for new sensations</a:t>
            </a:r>
            <a:r>
              <a:rPr lang="en-GB" dirty="0"/>
              <a:t>” rather than devoting himself to “</a:t>
            </a:r>
            <a:r>
              <a:rPr lang="en-GB" i="1" dirty="0"/>
              <a:t>common</a:t>
            </a:r>
            <a:r>
              <a:rPr lang="en-GB" dirty="0"/>
              <a:t>” or “</a:t>
            </a:r>
            <a:r>
              <a:rPr lang="en-GB" i="1" dirty="0"/>
              <a:t>vulgar</a:t>
            </a:r>
            <a:r>
              <a:rPr lang="en-GB" dirty="0"/>
              <a:t>” pastimes.</a:t>
            </a:r>
          </a:p>
          <a:p>
            <a:pPr marL="0" indent="0">
              <a:buNone/>
            </a:pPr>
            <a:endParaRPr lang="en-GB" dirty="0"/>
          </a:p>
        </p:txBody>
      </p:sp>
    </p:spTree>
    <p:extLst>
      <p:ext uri="{BB962C8B-B14F-4D97-AF65-F5344CB8AC3E}">
        <p14:creationId xmlns:p14="http://schemas.microsoft.com/office/powerpoint/2010/main" val="1756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Two</a:t>
            </a:r>
            <a:endParaRPr lang="en-GB" dirty="0"/>
          </a:p>
        </p:txBody>
      </p:sp>
      <p:sp>
        <p:nvSpPr>
          <p:cNvPr id="3" name="Content Placeholder 2"/>
          <p:cNvSpPr>
            <a:spLocks noGrp="1"/>
          </p:cNvSpPr>
          <p:nvPr>
            <p:ph idx="1"/>
          </p:nvPr>
        </p:nvSpPr>
        <p:spPr>
          <a:xfrm>
            <a:off x="873833" y="1700808"/>
            <a:ext cx="10441160" cy="4824536"/>
          </a:xfrm>
        </p:spPr>
        <p:txBody>
          <a:bodyPr>
            <a:normAutofit fontScale="92500" lnSpcReduction="20000"/>
          </a:bodyPr>
          <a:lstStyle/>
          <a:p>
            <a:r>
              <a:rPr lang="en-GB" dirty="0" smtClean="0"/>
              <a:t>Basil </a:t>
            </a:r>
            <a:r>
              <a:rPr lang="en-GB" dirty="0"/>
              <a:t>calls the men inside, and Dorian sits for another quarter of an hour until the portrait is complete. </a:t>
            </a:r>
            <a:endParaRPr lang="en-GB" dirty="0" smtClean="0"/>
          </a:p>
          <a:p>
            <a:r>
              <a:rPr lang="en-GB" dirty="0" smtClean="0"/>
              <a:t>It </a:t>
            </a:r>
            <a:r>
              <a:rPr lang="en-GB" dirty="0"/>
              <a:t>is a thing of remarkable beauty—“</a:t>
            </a:r>
            <a:r>
              <a:rPr lang="en-GB" i="1" dirty="0"/>
              <a:t>the finest portrait of modern times</a:t>
            </a:r>
            <a:r>
              <a:rPr lang="en-GB" dirty="0"/>
              <a:t>,” Lord Henry tells Basil—but looking at it makes Dorian unhappy. </a:t>
            </a:r>
            <a:endParaRPr lang="en-GB" dirty="0" smtClean="0"/>
          </a:p>
          <a:p>
            <a:r>
              <a:rPr lang="en-GB" dirty="0" smtClean="0"/>
              <a:t>Remembering </a:t>
            </a:r>
            <a:r>
              <a:rPr lang="en-GB" dirty="0"/>
              <a:t>Lord Henry’s warning about the advance of age, he reflects that his portrait will remain young even as he himself grows old and wrinkled. </a:t>
            </a:r>
            <a:endParaRPr lang="en-GB" dirty="0" smtClean="0"/>
          </a:p>
          <a:p>
            <a:r>
              <a:rPr lang="en-GB" dirty="0" smtClean="0"/>
              <a:t>He </a:t>
            </a:r>
            <a:r>
              <a:rPr lang="en-GB" dirty="0"/>
              <a:t>curses this fate and pledges his soul </a:t>
            </a:r>
            <a:r>
              <a:rPr lang="en-GB" i="1" dirty="0"/>
              <a:t>“[</a:t>
            </a:r>
            <a:r>
              <a:rPr lang="en-GB" i="1" dirty="0" err="1"/>
              <a:t>i</a:t>
            </a:r>
            <a:r>
              <a:rPr lang="en-GB" i="1" dirty="0"/>
              <a:t>]f it were only the other way</a:t>
            </a:r>
            <a:r>
              <a:rPr lang="en-GB" dirty="0"/>
              <a:t>.” Basil tries to comfort the young man, but Dorian pushes him away. </a:t>
            </a:r>
            <a:endParaRPr lang="en-GB" dirty="0" smtClean="0"/>
          </a:p>
          <a:p>
            <a:pPr lvl="1"/>
            <a:r>
              <a:rPr lang="en-GB" sz="2400" dirty="0" smtClean="0"/>
              <a:t>Declaring </a:t>
            </a:r>
            <a:r>
              <a:rPr lang="en-GB" sz="2400" dirty="0"/>
              <a:t>that he will not allow the painting to ruin their friendship, Basil makes a move to destroy it. </a:t>
            </a:r>
            <a:endParaRPr lang="en-GB" sz="2400" dirty="0" smtClean="0"/>
          </a:p>
          <a:p>
            <a:r>
              <a:rPr lang="en-GB" dirty="0" smtClean="0"/>
              <a:t>Dorian </a:t>
            </a:r>
            <a:r>
              <a:rPr lang="en-GB" dirty="0"/>
              <a:t>stops him, saying that he loves the painting, and a relieved Basil promises to give it to him as a gift. </a:t>
            </a:r>
            <a:endParaRPr lang="en-GB" dirty="0" smtClean="0"/>
          </a:p>
          <a:p>
            <a:r>
              <a:rPr lang="en-GB" dirty="0" smtClean="0"/>
              <a:t>Dorian </a:t>
            </a:r>
            <a:r>
              <a:rPr lang="en-GB" dirty="0"/>
              <a:t>and Lord Henry depart after Dorian promises, despite Basil’s objections, to go to the </a:t>
            </a:r>
            <a:r>
              <a:rPr lang="en-GB" dirty="0" smtClean="0"/>
              <a:t>theatre </a:t>
            </a:r>
            <a:r>
              <a:rPr lang="en-GB" dirty="0"/>
              <a:t>with Lord Henry later that evening.</a:t>
            </a:r>
          </a:p>
          <a:p>
            <a:endParaRPr lang="en-GB" dirty="0"/>
          </a:p>
        </p:txBody>
      </p:sp>
    </p:spTree>
    <p:extLst>
      <p:ext uri="{BB962C8B-B14F-4D97-AF65-F5344CB8AC3E}">
        <p14:creationId xmlns:p14="http://schemas.microsoft.com/office/powerpoint/2010/main" val="233687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Summary: Chapter </a:t>
            </a:r>
            <a:r>
              <a:rPr lang="en-GB" dirty="0" smtClean="0"/>
              <a:t>Three</a:t>
            </a:r>
            <a:endParaRPr lang="en-GB" dirty="0"/>
          </a:p>
        </p:txBody>
      </p:sp>
      <p:sp>
        <p:nvSpPr>
          <p:cNvPr id="3" name="Content Placeholder 2"/>
          <p:cNvSpPr>
            <a:spLocks noGrp="1"/>
          </p:cNvSpPr>
          <p:nvPr>
            <p:ph idx="1"/>
          </p:nvPr>
        </p:nvSpPr>
        <p:spPr/>
        <p:txBody>
          <a:bodyPr>
            <a:normAutofit fontScale="92500" lnSpcReduction="10000"/>
          </a:bodyPr>
          <a:lstStyle/>
          <a:p>
            <a:r>
              <a:rPr lang="en-GB" dirty="0"/>
              <a:t>Shortly after his first meeting with Dorian </a:t>
            </a:r>
            <a:r>
              <a:rPr lang="en-GB" dirty="0" err="1"/>
              <a:t>Gray</a:t>
            </a:r>
            <a:r>
              <a:rPr lang="en-GB" dirty="0"/>
              <a:t>, Lord Henry visits his uncle, Lord </a:t>
            </a:r>
            <a:r>
              <a:rPr lang="en-GB" dirty="0" err="1"/>
              <a:t>Fermor</a:t>
            </a:r>
            <a:r>
              <a:rPr lang="en-GB" dirty="0"/>
              <a:t>, a “</a:t>
            </a:r>
            <a:r>
              <a:rPr lang="en-GB" i="1" dirty="0"/>
              <a:t>genial if somewhat rough-mannered</a:t>
            </a:r>
            <a:r>
              <a:rPr lang="en-GB" dirty="0"/>
              <a:t>” old nobleman. </a:t>
            </a:r>
            <a:endParaRPr lang="en-GB" dirty="0" smtClean="0"/>
          </a:p>
          <a:p>
            <a:r>
              <a:rPr lang="en-GB" dirty="0" smtClean="0"/>
              <a:t>When </a:t>
            </a:r>
            <a:r>
              <a:rPr lang="en-GB" dirty="0"/>
              <a:t>Lord Henry asks his uncle about Dorian </a:t>
            </a:r>
            <a:r>
              <a:rPr lang="en-GB" dirty="0" err="1"/>
              <a:t>Gray’s</a:t>
            </a:r>
            <a:r>
              <a:rPr lang="en-GB" dirty="0"/>
              <a:t> past, the old man tells him that Dorian comes from an unhappy family with a dark, tangled history. </a:t>
            </a:r>
            <a:endParaRPr lang="en-GB" dirty="0" smtClean="0"/>
          </a:p>
          <a:p>
            <a:r>
              <a:rPr lang="en-GB" dirty="0" smtClean="0"/>
              <a:t>He </a:t>
            </a:r>
            <a:r>
              <a:rPr lang="en-GB" dirty="0"/>
              <a:t>relates that Dorian’s mother, a noblewoman, eloped with a poor soldier; the woman’s father, a villainous old lord, arranged to have his daughter’s husband killed just before Dorian was born. </a:t>
            </a:r>
            <a:endParaRPr lang="en-GB" dirty="0" smtClean="0"/>
          </a:p>
          <a:p>
            <a:r>
              <a:rPr lang="en-GB" dirty="0" smtClean="0"/>
              <a:t>The </a:t>
            </a:r>
            <a:r>
              <a:rPr lang="en-GB" dirty="0"/>
              <a:t>grieving widow died soon thereafter, leaving Dorian to be raised by a loveless tyrant. </a:t>
            </a:r>
            <a:endParaRPr lang="en-GB" dirty="0" smtClean="0"/>
          </a:p>
          <a:p>
            <a:r>
              <a:rPr lang="en-GB" dirty="0" smtClean="0"/>
              <a:t>With </a:t>
            </a:r>
            <a:r>
              <a:rPr lang="en-GB" dirty="0"/>
              <a:t>this information, Lord Henry becomes increasingly fascinated with Dorian; he finds the story romantic and delights in the thought that he might influence the young man, making “that wonderful spirit his own.”</a:t>
            </a:r>
          </a:p>
          <a:p>
            <a:endParaRPr lang="en-GB" dirty="0"/>
          </a:p>
        </p:txBody>
      </p:sp>
    </p:spTree>
    <p:extLst>
      <p:ext uri="{BB962C8B-B14F-4D97-AF65-F5344CB8AC3E}">
        <p14:creationId xmlns:p14="http://schemas.microsoft.com/office/powerpoint/2010/main" val="121977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Template>
  <TotalTime>0</TotalTime>
  <Words>6601</Words>
  <Application>Microsoft Office PowerPoint</Application>
  <PresentationFormat>Custom</PresentationFormat>
  <Paragraphs>314</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Consolas</vt:lpstr>
      <vt:lpstr>Corbel</vt:lpstr>
      <vt:lpstr>Chalkboard 16x9</vt:lpstr>
      <vt:lpstr>Summary:</vt:lpstr>
      <vt:lpstr>Plot Overview:</vt:lpstr>
      <vt:lpstr>Summary: The Preface</vt:lpstr>
      <vt:lpstr>Summary: The Preface</vt:lpstr>
      <vt:lpstr>Summary: Chapter One</vt:lpstr>
      <vt:lpstr>Summary: Chapter One</vt:lpstr>
      <vt:lpstr>Summary: Chapter Two</vt:lpstr>
      <vt:lpstr>Summary: Chapter Two</vt:lpstr>
      <vt:lpstr>Summary: Chapter Three</vt:lpstr>
      <vt:lpstr>Summary: Chapter Three</vt:lpstr>
      <vt:lpstr>Summary: Chapter Four</vt:lpstr>
      <vt:lpstr>Summary: Chapter Four</vt:lpstr>
      <vt:lpstr>Summary: Chapter Five</vt:lpstr>
      <vt:lpstr>Summary: Chapter Five</vt:lpstr>
      <vt:lpstr>Summary: Chapter Six</vt:lpstr>
      <vt:lpstr>Summary: Chapter Six</vt:lpstr>
      <vt:lpstr>Summary: Chapter Seven</vt:lpstr>
      <vt:lpstr>Summary: Chapter Seven</vt:lpstr>
      <vt:lpstr>Summary: Chapter Eight</vt:lpstr>
      <vt:lpstr>Summary: Chapter Eight</vt:lpstr>
      <vt:lpstr>Summary: Chapter Nine</vt:lpstr>
      <vt:lpstr>Summary: Chapter Nine</vt:lpstr>
      <vt:lpstr>Summary: Chapter Ten</vt:lpstr>
      <vt:lpstr>Summary: Chapter Ten</vt:lpstr>
      <vt:lpstr>Summary: Chapter Eleven</vt:lpstr>
      <vt:lpstr>Summary: Chapter Eleven</vt:lpstr>
      <vt:lpstr>Summary: Chapter Twelve</vt:lpstr>
      <vt:lpstr>Summary: Chapter Twelve</vt:lpstr>
      <vt:lpstr>Summary: Chapter Thirteen</vt:lpstr>
      <vt:lpstr>Summary: Chapter Thirteen</vt:lpstr>
      <vt:lpstr>Summary: Chapter Fourteen</vt:lpstr>
      <vt:lpstr>Summary: Chapter Fourteen</vt:lpstr>
      <vt:lpstr>Summary: Chapter Fifteen</vt:lpstr>
      <vt:lpstr>Summary: Chapter Fifteen</vt:lpstr>
      <vt:lpstr>Summary: Chapter Sixteen</vt:lpstr>
      <vt:lpstr>Summary: Chapter Sixteen</vt:lpstr>
      <vt:lpstr>Summary: Chapter Seventeen</vt:lpstr>
      <vt:lpstr>Summary: Chapter Seventeen</vt:lpstr>
      <vt:lpstr>Summary: Chapter Eighteen</vt:lpstr>
      <vt:lpstr>Summary: Chapter Eighteen</vt:lpstr>
      <vt:lpstr>Summary: Chapter Nineteen</vt:lpstr>
      <vt:lpstr>Summary: Chapter Nineteen</vt:lpstr>
      <vt:lpstr>Summary: Chapter Twenty</vt:lpstr>
      <vt:lpstr>Summary: Chapter Twenty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2016-12-30T13:59:28Z</dcterms:created>
  <dcterms:modified xsi:type="dcterms:W3CDTF">2020-05-19T08:38:10Z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