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8"/>
  </p:notesMasterIdLst>
  <p:handoutMasterIdLst>
    <p:handoutMasterId r:id="rId19"/>
  </p:handoutMasterIdLst>
  <p:sldIdLst>
    <p:sldId id="256" r:id="rId3"/>
    <p:sldId id="257" r:id="rId4"/>
    <p:sldId id="265" r:id="rId5"/>
    <p:sldId id="266" r:id="rId6"/>
    <p:sldId id="258" r:id="rId7"/>
    <p:sldId id="267" r:id="rId8"/>
    <p:sldId id="268" r:id="rId9"/>
    <p:sldId id="259" r:id="rId10"/>
    <p:sldId id="269" r:id="rId11"/>
    <p:sldId id="260" r:id="rId12"/>
    <p:sldId id="261" r:id="rId13"/>
    <p:sldId id="262" r:id="rId14"/>
    <p:sldId id="263" r:id="rId15"/>
    <p:sldId id="264" r:id="rId16"/>
    <p:sldId id="270" r:id="rId1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274" autoAdjust="0"/>
  </p:normalViewPr>
  <p:slideViewPr>
    <p:cSldViewPr>
      <p:cViewPr varScale="1">
        <p:scale>
          <a:sx n="67" d="100"/>
          <a:sy n="67" d="100"/>
        </p:scale>
        <p:origin x="780" y="72"/>
      </p:cViewPr>
      <p:guideLst>
        <p:guide pos="3839"/>
        <p:guide orient="horz" pos="2160"/>
      </p:guideLst>
    </p:cSldViewPr>
  </p:slideViewPr>
  <p:notesTextViewPr>
    <p:cViewPr>
      <p:scale>
        <a:sx n="1" d="1"/>
        <a:sy n="1" d="1"/>
      </p:scale>
      <p:origin x="0" y="0"/>
    </p:cViewPr>
  </p:notesTextViewPr>
  <p:notesViewPr>
    <p:cSldViewPr showGuides="1">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2020/05/19</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2020/05/19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grpSp>
        <p:nvGrpSpPr>
          <p:cNvPr id="256" name="line"/>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2020/05/19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Vertical Title 1"/>
          <p:cNvSpPr>
            <a:spLocks noGrp="1"/>
          </p:cNvSpPr>
          <p:nvPr>
            <p:ph type="title" orient="vert"/>
          </p:nvPr>
        </p:nvSpPr>
        <p:spPr>
          <a:xfrm>
            <a:off x="10361612" y="274639"/>
            <a:ext cx="1371600" cy="5901747"/>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8012" y="277813"/>
            <a:ext cx="9144001" cy="5898573"/>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2020/05/19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a:t>2020/05/19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smtClean="0"/>
              <a:t>Click to edit Master title style</a:t>
            </a:r>
            <a:endParaRPr/>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a:t>2020/05/19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p>
            <a:r>
              <a:rPr lang="en-US" smtClean="0"/>
              <a:t>Click to edit Master title style</a:t>
            </a:r>
            <a:endParaRPr/>
          </a:p>
        </p:txBody>
      </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a:t>2020/05/19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a:xfrm>
            <a:off x="1522414" y="274638"/>
            <a:ext cx="9143998" cy="10207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a:t>2020/05/19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a:t>2020/05/19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a:t>2020/05/19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2020/05/19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a:t>2020/05/19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a:pPr/>
              <a:t>2020/05/19</a:t>
            </a:fld>
            <a:endParaRPr/>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a:pPr/>
              <a:t>‹#›</a:t>
            </a:fld>
            <a:endParaRPr/>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Characters </a:t>
            </a:r>
            <a:endParaRPr lang="en-US" dirty="0"/>
          </a:p>
        </p:txBody>
      </p:sp>
      <p:sp>
        <p:nvSpPr>
          <p:cNvPr id="3" name="Subtitle 2"/>
          <p:cNvSpPr>
            <a:spLocks noGrp="1"/>
          </p:cNvSpPr>
          <p:nvPr>
            <p:ph type="subTitle" idx="1"/>
          </p:nvPr>
        </p:nvSpPr>
        <p:spPr/>
        <p:txBody>
          <a:bodyPr>
            <a:normAutofit/>
          </a:bodyPr>
          <a:lstStyle/>
          <a:p>
            <a:r>
              <a:rPr lang="en-US" sz="3600" i="1" dirty="0" smtClean="0"/>
              <a:t>Dorian Gray</a:t>
            </a:r>
            <a:endParaRPr lang="en-US" sz="3600" i="1" dirty="0"/>
          </a:p>
        </p:txBody>
      </p:sp>
      <p:pic>
        <p:nvPicPr>
          <p:cNvPr id="4" name="Picture 3"/>
          <p:cNvPicPr>
            <a:picLocks noChangeAspect="1"/>
          </p:cNvPicPr>
          <p:nvPr/>
        </p:nvPicPr>
        <p:blipFill>
          <a:blip r:embed="rId2"/>
          <a:stretch>
            <a:fillRect/>
          </a:stretch>
        </p:blipFill>
        <p:spPr>
          <a:xfrm>
            <a:off x="837828" y="405514"/>
            <a:ext cx="2862475" cy="1932171"/>
          </a:xfrm>
          <a:prstGeom prst="rect">
            <a:avLst/>
          </a:prstGeom>
        </p:spPr>
      </p:pic>
      <p:pic>
        <p:nvPicPr>
          <p:cNvPr id="5" name="Picture 4"/>
          <p:cNvPicPr>
            <a:picLocks noChangeAspect="1"/>
          </p:cNvPicPr>
          <p:nvPr/>
        </p:nvPicPr>
        <p:blipFill rotWithShape="1">
          <a:blip r:embed="rId3"/>
          <a:srcRect l="15217" t="16617" r="17391"/>
          <a:stretch/>
        </p:blipFill>
        <p:spPr>
          <a:xfrm>
            <a:off x="8957620" y="64356"/>
            <a:ext cx="3207206" cy="2644564"/>
          </a:xfrm>
          <a:prstGeom prst="rect">
            <a:avLst/>
          </a:prstGeom>
        </p:spPr>
      </p:pic>
      <p:pic>
        <p:nvPicPr>
          <p:cNvPr id="6" name="Picture 5"/>
          <p:cNvPicPr>
            <a:picLocks noChangeAspect="1"/>
          </p:cNvPicPr>
          <p:nvPr/>
        </p:nvPicPr>
        <p:blipFill>
          <a:blip r:embed="rId4"/>
          <a:stretch>
            <a:fillRect/>
          </a:stretch>
        </p:blipFill>
        <p:spPr>
          <a:xfrm>
            <a:off x="4445629" y="548680"/>
            <a:ext cx="3766664" cy="2511894"/>
          </a:xfrm>
          <a:prstGeom prst="rect">
            <a:avLst/>
          </a:prstGeom>
        </p:spPr>
      </p:pic>
      <p:pic>
        <p:nvPicPr>
          <p:cNvPr id="7" name="Picture 6"/>
          <p:cNvPicPr>
            <a:picLocks noChangeAspect="1"/>
          </p:cNvPicPr>
          <p:nvPr/>
        </p:nvPicPr>
        <p:blipFill rotWithShape="1">
          <a:blip r:embed="rId5"/>
          <a:srcRect l="38188"/>
          <a:stretch/>
        </p:blipFill>
        <p:spPr>
          <a:xfrm>
            <a:off x="9694812" y="4549564"/>
            <a:ext cx="2315309" cy="2106960"/>
          </a:xfrm>
          <a:prstGeom prst="rect">
            <a:avLst/>
          </a:prstGeom>
        </p:spPr>
      </p:pic>
      <p:pic>
        <p:nvPicPr>
          <p:cNvPr id="8" name="Picture 7"/>
          <p:cNvPicPr>
            <a:picLocks noChangeAspect="1"/>
          </p:cNvPicPr>
          <p:nvPr/>
        </p:nvPicPr>
        <p:blipFill>
          <a:blip r:embed="rId6"/>
          <a:stretch>
            <a:fillRect/>
          </a:stretch>
        </p:blipFill>
        <p:spPr>
          <a:xfrm>
            <a:off x="6343785" y="3519611"/>
            <a:ext cx="2247900" cy="2533650"/>
          </a:xfrm>
          <a:prstGeom prst="rect">
            <a:avLst/>
          </a:prstGeom>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Sybil </a:t>
            </a:r>
            <a:r>
              <a:rPr lang="en-GB" dirty="0" smtClean="0"/>
              <a:t>Vane:</a:t>
            </a:r>
            <a:endParaRPr lang="en-GB" dirty="0"/>
          </a:p>
        </p:txBody>
      </p:sp>
      <p:sp>
        <p:nvSpPr>
          <p:cNvPr id="3" name="Content Placeholder 2"/>
          <p:cNvSpPr>
            <a:spLocks noGrp="1"/>
          </p:cNvSpPr>
          <p:nvPr>
            <p:ph idx="1"/>
          </p:nvPr>
        </p:nvSpPr>
        <p:spPr>
          <a:xfrm>
            <a:off x="1522414" y="1905000"/>
            <a:ext cx="10044606" cy="3540224"/>
          </a:xfrm>
        </p:spPr>
        <p:txBody>
          <a:bodyPr>
            <a:noAutofit/>
          </a:bodyPr>
          <a:lstStyle/>
          <a:p>
            <a:r>
              <a:rPr lang="en-GB" sz="2200" dirty="0"/>
              <a:t>A poor, beautiful, and talented actress with whom Dorian falls in love. </a:t>
            </a:r>
            <a:endParaRPr lang="en-GB" sz="2200" dirty="0" smtClean="0"/>
          </a:p>
          <a:p>
            <a:r>
              <a:rPr lang="en-GB" sz="2200" dirty="0" smtClean="0"/>
              <a:t>Sibyl’s </a:t>
            </a:r>
            <a:r>
              <a:rPr lang="en-GB" sz="2200" dirty="0"/>
              <a:t>love for Dorian compromises her ability to act, as her experience of true love in life makes her realize the falseness of affecting emotions onstage</a:t>
            </a:r>
            <a:r>
              <a:rPr lang="en-GB" sz="2200" dirty="0" smtClean="0"/>
              <a:t>.</a:t>
            </a:r>
          </a:p>
          <a:p>
            <a:r>
              <a:rPr lang="en-GB" sz="2200" dirty="0"/>
              <a:t>A young actress, from a poor family, who performs </a:t>
            </a:r>
            <a:r>
              <a:rPr lang="en-GB" sz="2200" dirty="0" smtClean="0"/>
              <a:t>Shakespeare’s heroines </a:t>
            </a:r>
            <a:r>
              <a:rPr lang="en-GB" sz="2200" dirty="0"/>
              <a:t>every evening at a low class </a:t>
            </a:r>
            <a:r>
              <a:rPr lang="en-GB" sz="2200" dirty="0" smtClean="0"/>
              <a:t>theatre. </a:t>
            </a:r>
          </a:p>
          <a:p>
            <a:r>
              <a:rPr lang="en-GB" sz="2200" dirty="0" smtClean="0"/>
              <a:t>Dorian </a:t>
            </a:r>
            <a:r>
              <a:rPr lang="en-GB" sz="2200" dirty="0"/>
              <a:t>falls in love with </a:t>
            </a:r>
            <a:r>
              <a:rPr lang="en-GB" sz="2200" dirty="0" smtClean="0"/>
              <a:t>her performances</a:t>
            </a:r>
            <a:r>
              <a:rPr lang="en-GB" sz="2200" dirty="0"/>
              <a:t>, but she finds performance paltry in comparison to true </a:t>
            </a:r>
            <a:r>
              <a:rPr lang="en-GB" sz="2200" dirty="0" smtClean="0"/>
              <a:t>love and </a:t>
            </a:r>
            <a:r>
              <a:rPr lang="en-GB" sz="2200" dirty="0"/>
              <a:t>her acting suffers after her engagement to Dorian. </a:t>
            </a:r>
            <a:endParaRPr lang="en-GB" sz="2200" dirty="0" smtClean="0"/>
          </a:p>
          <a:p>
            <a:r>
              <a:rPr lang="en-GB" sz="2200" dirty="0" smtClean="0"/>
              <a:t>Dorian</a:t>
            </a:r>
            <a:r>
              <a:rPr lang="en-GB" sz="2200" dirty="0"/>
              <a:t>, in turn, </a:t>
            </a:r>
            <a:r>
              <a:rPr lang="en-GB" sz="2200" dirty="0" smtClean="0"/>
              <a:t>is uninterested </a:t>
            </a:r>
            <a:r>
              <a:rPr lang="en-GB" sz="2200" dirty="0"/>
              <a:t>in her after she no longer has her art. He leaves her </a:t>
            </a:r>
            <a:r>
              <a:rPr lang="en-GB" sz="2200" dirty="0" smtClean="0"/>
              <a:t>heartbroken and </a:t>
            </a:r>
            <a:r>
              <a:rPr lang="en-GB" sz="2200" dirty="0"/>
              <a:t>Sybil, a Juliet-like martyr for love, commits suicide. </a:t>
            </a:r>
            <a:endParaRPr lang="en-GB" sz="2200" dirty="0" smtClean="0"/>
          </a:p>
          <a:p>
            <a:r>
              <a:rPr lang="en-GB" sz="2200" dirty="0" smtClean="0"/>
              <a:t>She </a:t>
            </a:r>
            <a:r>
              <a:rPr lang="en-GB" sz="2200" dirty="0"/>
              <a:t>is a </a:t>
            </a:r>
            <a:r>
              <a:rPr lang="en-GB" sz="2200" dirty="0" smtClean="0"/>
              <a:t>symbolic character</a:t>
            </a:r>
            <a:r>
              <a:rPr lang="en-GB" sz="2200" dirty="0"/>
              <a:t>, pure in her love and embodying an artistic </a:t>
            </a:r>
            <a:r>
              <a:rPr lang="en-GB" sz="2200" dirty="0" smtClean="0"/>
              <a:t>ideal</a:t>
            </a:r>
            <a:endParaRPr lang="en-GB" sz="2200" dirty="0"/>
          </a:p>
        </p:txBody>
      </p:sp>
      <p:pic>
        <p:nvPicPr>
          <p:cNvPr id="4" name="Picture 3"/>
          <p:cNvPicPr>
            <a:picLocks noChangeAspect="1"/>
          </p:cNvPicPr>
          <p:nvPr/>
        </p:nvPicPr>
        <p:blipFill rotWithShape="1">
          <a:blip r:embed="rId2"/>
          <a:srcRect l="15832" t="11372"/>
          <a:stretch/>
        </p:blipFill>
        <p:spPr>
          <a:xfrm>
            <a:off x="117749" y="69081"/>
            <a:ext cx="1316256" cy="1835919"/>
          </a:xfrm>
          <a:prstGeom prst="rect">
            <a:avLst/>
          </a:prstGeom>
        </p:spPr>
      </p:pic>
      <p:pic>
        <p:nvPicPr>
          <p:cNvPr id="5" name="Picture 4"/>
          <p:cNvPicPr>
            <a:picLocks noChangeAspect="1"/>
          </p:cNvPicPr>
          <p:nvPr/>
        </p:nvPicPr>
        <p:blipFill rotWithShape="1">
          <a:blip r:embed="rId3"/>
          <a:srcRect l="16511" r="29242"/>
          <a:stretch/>
        </p:blipFill>
        <p:spPr>
          <a:xfrm>
            <a:off x="10270876" y="79080"/>
            <a:ext cx="1893078" cy="2326456"/>
          </a:xfrm>
          <a:prstGeom prst="rect">
            <a:avLst/>
          </a:prstGeom>
        </p:spPr>
      </p:pic>
    </p:spTree>
    <p:extLst>
      <p:ext uri="{BB962C8B-B14F-4D97-AF65-F5344CB8AC3E}">
        <p14:creationId xmlns:p14="http://schemas.microsoft.com/office/powerpoint/2010/main" val="390047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James ‘Jim’ </a:t>
            </a:r>
            <a:r>
              <a:rPr lang="en-GB" dirty="0" smtClean="0"/>
              <a:t>Vane:</a:t>
            </a:r>
            <a:endParaRPr lang="en-GB" dirty="0"/>
          </a:p>
        </p:txBody>
      </p:sp>
      <p:sp>
        <p:nvSpPr>
          <p:cNvPr id="3" name="Content Placeholder 2"/>
          <p:cNvSpPr>
            <a:spLocks noGrp="1"/>
          </p:cNvSpPr>
          <p:nvPr>
            <p:ph idx="1"/>
          </p:nvPr>
        </p:nvSpPr>
        <p:spPr>
          <a:xfrm>
            <a:off x="1522414" y="2060848"/>
            <a:ext cx="9505055" cy="4267200"/>
          </a:xfrm>
        </p:spPr>
        <p:txBody>
          <a:bodyPr>
            <a:normAutofit lnSpcReduction="10000"/>
          </a:bodyPr>
          <a:lstStyle/>
          <a:p>
            <a:pPr>
              <a:spcBef>
                <a:spcPts val="600"/>
              </a:spcBef>
            </a:pPr>
            <a:r>
              <a:rPr lang="en-GB" sz="2200" dirty="0"/>
              <a:t>Sibyl’s brother, a sailor bound for Australia. </a:t>
            </a:r>
            <a:endParaRPr lang="en-GB" sz="2200" dirty="0" smtClean="0"/>
          </a:p>
          <a:p>
            <a:pPr>
              <a:spcBef>
                <a:spcPts val="600"/>
              </a:spcBef>
            </a:pPr>
            <a:r>
              <a:rPr lang="en-GB" sz="2200" dirty="0" smtClean="0"/>
              <a:t>James </a:t>
            </a:r>
            <a:r>
              <a:rPr lang="en-GB" sz="2200" dirty="0"/>
              <a:t>cares deeply for his sister and worries about her relationship with Dorian. </a:t>
            </a:r>
            <a:endParaRPr lang="en-GB" sz="2200" dirty="0" smtClean="0"/>
          </a:p>
          <a:p>
            <a:pPr>
              <a:spcBef>
                <a:spcPts val="600"/>
              </a:spcBef>
            </a:pPr>
            <a:r>
              <a:rPr lang="en-GB" sz="2200" dirty="0" smtClean="0"/>
              <a:t>Distrustful </a:t>
            </a:r>
            <a:r>
              <a:rPr lang="en-GB" sz="2200" dirty="0"/>
              <a:t>of his mother’s motives, he believes that Mrs. Vane’s interest in Dorian’s wealth disables her from properly protecting Sibyl. </a:t>
            </a:r>
            <a:endParaRPr lang="en-GB" sz="2200" dirty="0" smtClean="0"/>
          </a:p>
          <a:p>
            <a:pPr>
              <a:spcBef>
                <a:spcPts val="600"/>
              </a:spcBef>
            </a:pPr>
            <a:r>
              <a:rPr lang="en-GB" sz="2200" dirty="0" smtClean="0"/>
              <a:t>As </a:t>
            </a:r>
            <a:r>
              <a:rPr lang="en-GB" sz="2200" dirty="0"/>
              <a:t>a result, James is hesitant to leave his sister</a:t>
            </a:r>
            <a:r>
              <a:rPr lang="en-GB" sz="2200" dirty="0" smtClean="0"/>
              <a:t>.</a:t>
            </a:r>
          </a:p>
          <a:p>
            <a:pPr>
              <a:spcBef>
                <a:spcPts val="600"/>
              </a:spcBef>
            </a:pPr>
            <a:r>
              <a:rPr lang="en-GB" sz="2200" dirty="0"/>
              <a:t>The burly sailor brother of Sybil Vane and very </a:t>
            </a:r>
            <a:r>
              <a:rPr lang="en-GB" sz="2200" dirty="0" smtClean="0"/>
              <a:t>different from </a:t>
            </a:r>
            <a:r>
              <a:rPr lang="en-GB" sz="2200" dirty="0"/>
              <a:t>his sister in experience and appearance. </a:t>
            </a:r>
            <a:endParaRPr lang="en-GB" sz="2200" dirty="0" smtClean="0"/>
          </a:p>
          <a:p>
            <a:pPr>
              <a:spcBef>
                <a:spcPts val="600"/>
              </a:spcBef>
            </a:pPr>
            <a:r>
              <a:rPr lang="en-GB" sz="2200" dirty="0" smtClean="0"/>
              <a:t>He </a:t>
            </a:r>
            <a:r>
              <a:rPr lang="en-GB" sz="2200" dirty="0"/>
              <a:t>is rough looking but </a:t>
            </a:r>
            <a:r>
              <a:rPr lang="en-GB" sz="2200" dirty="0" smtClean="0"/>
              <a:t>very decent </a:t>
            </a:r>
            <a:r>
              <a:rPr lang="en-GB" sz="2200" dirty="0"/>
              <a:t>and seeks above all else to protect his sister. </a:t>
            </a:r>
            <a:endParaRPr lang="en-GB" sz="2200" dirty="0" smtClean="0"/>
          </a:p>
          <a:p>
            <a:pPr>
              <a:spcBef>
                <a:spcPts val="600"/>
              </a:spcBef>
            </a:pPr>
            <a:r>
              <a:rPr lang="en-GB" sz="2200" dirty="0" smtClean="0"/>
              <a:t>He </a:t>
            </a:r>
            <a:r>
              <a:rPr lang="en-GB" sz="2200" dirty="0"/>
              <a:t>threatens to </a:t>
            </a:r>
            <a:r>
              <a:rPr lang="en-GB" sz="2200" dirty="0" smtClean="0"/>
              <a:t>kill whoever </a:t>
            </a:r>
            <a:r>
              <a:rPr lang="en-GB" sz="2200" dirty="0"/>
              <a:t>hurts her, and, avenging her suicide, follows and haunts Dorian. </a:t>
            </a:r>
            <a:endParaRPr lang="en-GB" sz="2200" dirty="0" smtClean="0"/>
          </a:p>
          <a:p>
            <a:pPr>
              <a:spcBef>
                <a:spcPts val="600"/>
              </a:spcBef>
            </a:pPr>
            <a:r>
              <a:rPr lang="en-GB" sz="2200" dirty="0" smtClean="0"/>
              <a:t>His</a:t>
            </a:r>
            <a:r>
              <a:rPr lang="en-GB" sz="2200" dirty="0"/>
              <a:t> </a:t>
            </a:r>
            <a:r>
              <a:rPr lang="en-GB" sz="2200" dirty="0" smtClean="0"/>
              <a:t>face </a:t>
            </a:r>
            <a:r>
              <a:rPr lang="en-GB" sz="2200" dirty="0"/>
              <a:t>becomes a symbol of the goodness that Dorian has destroyed.</a:t>
            </a:r>
          </a:p>
          <a:p>
            <a:endParaRPr lang="en-GB" dirty="0"/>
          </a:p>
        </p:txBody>
      </p:sp>
      <p:pic>
        <p:nvPicPr>
          <p:cNvPr id="4" name="Picture 3"/>
          <p:cNvPicPr>
            <a:picLocks noChangeAspect="1"/>
          </p:cNvPicPr>
          <p:nvPr/>
        </p:nvPicPr>
        <p:blipFill>
          <a:blip r:embed="rId2"/>
          <a:stretch>
            <a:fillRect/>
          </a:stretch>
        </p:blipFill>
        <p:spPr>
          <a:xfrm>
            <a:off x="9622804" y="95465"/>
            <a:ext cx="2460697" cy="2240529"/>
          </a:xfrm>
          <a:prstGeom prst="rect">
            <a:avLst/>
          </a:prstGeom>
        </p:spPr>
      </p:pic>
      <p:pic>
        <p:nvPicPr>
          <p:cNvPr id="5" name="Picture 4"/>
          <p:cNvPicPr>
            <a:picLocks noChangeAspect="1"/>
          </p:cNvPicPr>
          <p:nvPr/>
        </p:nvPicPr>
        <p:blipFill>
          <a:blip r:embed="rId3"/>
          <a:stretch>
            <a:fillRect/>
          </a:stretch>
        </p:blipFill>
        <p:spPr>
          <a:xfrm>
            <a:off x="45740" y="44624"/>
            <a:ext cx="2676153" cy="1909347"/>
          </a:xfrm>
          <a:prstGeom prst="rect">
            <a:avLst/>
          </a:prstGeom>
        </p:spPr>
      </p:pic>
    </p:spTree>
    <p:extLst>
      <p:ext uri="{BB962C8B-B14F-4D97-AF65-F5344CB8AC3E}">
        <p14:creationId xmlns:p14="http://schemas.microsoft.com/office/powerpoint/2010/main" val="365137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Alan </a:t>
            </a:r>
            <a:r>
              <a:rPr lang="en-GB" dirty="0" smtClean="0"/>
              <a:t>Campbell:</a:t>
            </a:r>
            <a:endParaRPr lang="en-GB" dirty="0"/>
          </a:p>
        </p:txBody>
      </p:sp>
      <p:sp>
        <p:nvSpPr>
          <p:cNvPr id="3" name="Content Placeholder 2"/>
          <p:cNvSpPr>
            <a:spLocks noGrp="1"/>
          </p:cNvSpPr>
          <p:nvPr>
            <p:ph idx="1"/>
          </p:nvPr>
        </p:nvSpPr>
        <p:spPr/>
        <p:txBody>
          <a:bodyPr>
            <a:normAutofit/>
          </a:bodyPr>
          <a:lstStyle/>
          <a:p>
            <a:r>
              <a:rPr lang="en-GB" dirty="0"/>
              <a:t>Once an intimate friend, Alan Campbell is one of many promising young men who have severed ties with Dorian because of Dorian’s sullied reputation</a:t>
            </a:r>
            <a:r>
              <a:rPr lang="en-GB" dirty="0" smtClean="0"/>
              <a:t>.</a:t>
            </a:r>
          </a:p>
          <a:p>
            <a:r>
              <a:rPr lang="en-GB" dirty="0" smtClean="0"/>
              <a:t>He is </a:t>
            </a:r>
            <a:r>
              <a:rPr lang="en-GB" dirty="0"/>
              <a:t>called on by Dorian to dispose of Basil </a:t>
            </a:r>
            <a:r>
              <a:rPr lang="en-GB" dirty="0" err="1"/>
              <a:t>Hallward’s</a:t>
            </a:r>
            <a:r>
              <a:rPr lang="en-GB" dirty="0"/>
              <a:t> body. </a:t>
            </a:r>
            <a:endParaRPr lang="en-GB" dirty="0" smtClean="0"/>
          </a:p>
          <a:p>
            <a:r>
              <a:rPr lang="en-GB" dirty="0" smtClean="0"/>
              <a:t>He</a:t>
            </a:r>
            <a:r>
              <a:rPr lang="en-GB" dirty="0"/>
              <a:t> </a:t>
            </a:r>
            <a:r>
              <a:rPr lang="en-GB" dirty="0" smtClean="0"/>
              <a:t>is </a:t>
            </a:r>
            <a:r>
              <a:rPr lang="en-GB" dirty="0"/>
              <a:t>a scientist whom Dorian knew intimately once, but grows like many </a:t>
            </a:r>
            <a:r>
              <a:rPr lang="en-GB" dirty="0" smtClean="0"/>
              <a:t>others to </a:t>
            </a:r>
            <a:r>
              <a:rPr lang="en-GB" dirty="0"/>
              <a:t>despise Dorian and doesn’t want anything to do with the crime. </a:t>
            </a:r>
            <a:endParaRPr lang="en-GB" dirty="0" smtClean="0"/>
          </a:p>
          <a:p>
            <a:r>
              <a:rPr lang="en-GB" dirty="0" smtClean="0"/>
              <a:t>Dorian</a:t>
            </a:r>
            <a:r>
              <a:rPr lang="en-GB" dirty="0"/>
              <a:t> </a:t>
            </a:r>
            <a:r>
              <a:rPr lang="en-GB" dirty="0" smtClean="0"/>
              <a:t>blackmails </a:t>
            </a:r>
            <a:r>
              <a:rPr lang="en-GB" dirty="0"/>
              <a:t>him and he unhappily completes the task, and commits suicide </a:t>
            </a:r>
            <a:r>
              <a:rPr lang="en-GB" dirty="0" smtClean="0"/>
              <a:t>not long </a:t>
            </a:r>
            <a:r>
              <a:rPr lang="en-GB" dirty="0"/>
              <a:t>after.</a:t>
            </a:r>
          </a:p>
          <a:p>
            <a:pPr marL="0" indent="0">
              <a:buNone/>
            </a:pPr>
            <a:endParaRPr lang="en-GB" dirty="0"/>
          </a:p>
        </p:txBody>
      </p:sp>
      <p:pic>
        <p:nvPicPr>
          <p:cNvPr id="4" name="Picture 3"/>
          <p:cNvPicPr>
            <a:picLocks noChangeAspect="1"/>
          </p:cNvPicPr>
          <p:nvPr/>
        </p:nvPicPr>
        <p:blipFill>
          <a:blip r:embed="rId2"/>
          <a:stretch>
            <a:fillRect/>
          </a:stretch>
        </p:blipFill>
        <p:spPr>
          <a:xfrm>
            <a:off x="117748" y="103262"/>
            <a:ext cx="1598534" cy="1801738"/>
          </a:xfrm>
          <a:prstGeom prst="rect">
            <a:avLst/>
          </a:prstGeom>
        </p:spPr>
      </p:pic>
      <p:pic>
        <p:nvPicPr>
          <p:cNvPr id="5" name="Picture 4"/>
          <p:cNvPicPr>
            <a:picLocks noChangeAspect="1"/>
          </p:cNvPicPr>
          <p:nvPr/>
        </p:nvPicPr>
        <p:blipFill>
          <a:blip r:embed="rId3"/>
          <a:stretch>
            <a:fillRect/>
          </a:stretch>
        </p:blipFill>
        <p:spPr>
          <a:xfrm>
            <a:off x="10214968" y="80270"/>
            <a:ext cx="1856110" cy="2484634"/>
          </a:xfrm>
          <a:prstGeom prst="rect">
            <a:avLst/>
          </a:prstGeom>
        </p:spPr>
      </p:pic>
    </p:spTree>
    <p:extLst>
      <p:ext uri="{BB962C8B-B14F-4D97-AF65-F5344CB8AC3E}">
        <p14:creationId xmlns:p14="http://schemas.microsoft.com/office/powerpoint/2010/main" val="402304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88" y="332656"/>
            <a:ext cx="9143998" cy="1020762"/>
          </a:xfrm>
        </p:spPr>
        <p:txBody>
          <a:bodyPr/>
          <a:lstStyle/>
          <a:p>
            <a:pPr algn="ctr"/>
            <a:r>
              <a:rPr lang="en-GB" dirty="0"/>
              <a:t>The Duchess of </a:t>
            </a:r>
            <a:r>
              <a:rPr lang="en-GB" dirty="0" smtClean="0"/>
              <a:t>Monmouth:</a:t>
            </a:r>
            <a:endParaRPr lang="en-GB" dirty="0"/>
          </a:p>
        </p:txBody>
      </p:sp>
      <p:sp>
        <p:nvSpPr>
          <p:cNvPr id="3" name="Content Placeholder 2"/>
          <p:cNvSpPr>
            <a:spLocks noGrp="1"/>
          </p:cNvSpPr>
          <p:nvPr>
            <p:ph idx="1"/>
          </p:nvPr>
        </p:nvSpPr>
        <p:spPr>
          <a:xfrm>
            <a:off x="678734" y="2511533"/>
            <a:ext cx="9144000" cy="3941803"/>
          </a:xfrm>
        </p:spPr>
        <p:txBody>
          <a:bodyPr>
            <a:normAutofit/>
          </a:bodyPr>
          <a:lstStyle/>
          <a:p>
            <a:r>
              <a:rPr lang="en-GB" dirty="0"/>
              <a:t>A pretty, bored young noblewoman who flirts with Dorian </a:t>
            </a:r>
            <a:r>
              <a:rPr lang="en-GB" dirty="0" smtClean="0"/>
              <a:t>at                </a:t>
            </a:r>
            <a:r>
              <a:rPr lang="en-GB" dirty="0"/>
              <a:t>his country estate</a:t>
            </a:r>
            <a:r>
              <a:rPr lang="en-GB" dirty="0" smtClean="0"/>
              <a:t>.</a:t>
            </a:r>
          </a:p>
          <a:p>
            <a:r>
              <a:rPr lang="en-GB" dirty="0"/>
              <a:t>A clever and pretty member of Lord </a:t>
            </a:r>
            <a:r>
              <a:rPr lang="en-GB" dirty="0" smtClean="0"/>
              <a:t>Henry’s social </a:t>
            </a:r>
            <a:r>
              <a:rPr lang="en-GB" dirty="0"/>
              <a:t>set. </a:t>
            </a:r>
            <a:endParaRPr lang="en-GB" dirty="0" smtClean="0"/>
          </a:p>
          <a:p>
            <a:r>
              <a:rPr lang="en-GB" dirty="0" smtClean="0"/>
              <a:t>She </a:t>
            </a:r>
            <a:r>
              <a:rPr lang="en-GB" dirty="0"/>
              <a:t>is unusual amongst the women of the novel as one of the </a:t>
            </a:r>
            <a:r>
              <a:rPr lang="en-GB" dirty="0" smtClean="0"/>
              <a:t>only ones </a:t>
            </a:r>
            <a:r>
              <a:rPr lang="en-GB" dirty="0"/>
              <a:t>able to impress Lord Henry and keep up equal banter with him. </a:t>
            </a:r>
            <a:endParaRPr lang="en-GB" dirty="0" smtClean="0"/>
          </a:p>
          <a:p>
            <a:r>
              <a:rPr lang="en-GB" dirty="0" smtClean="0"/>
              <a:t>She is also enamoured </a:t>
            </a:r>
            <a:r>
              <a:rPr lang="en-GB" dirty="0"/>
              <a:t>with Dorian and shows that marriage in this society is </a:t>
            </a:r>
            <a:r>
              <a:rPr lang="en-GB" dirty="0" smtClean="0"/>
              <a:t>often just </a:t>
            </a:r>
            <a:r>
              <a:rPr lang="en-GB" dirty="0"/>
              <a:t>a show, revealing secret affections, something that Lord Henry seems </a:t>
            </a:r>
            <a:r>
              <a:rPr lang="en-GB" dirty="0" smtClean="0"/>
              <a:t>to highly </a:t>
            </a:r>
            <a:r>
              <a:rPr lang="en-GB" dirty="0"/>
              <a:t>approve of.</a:t>
            </a:r>
          </a:p>
          <a:p>
            <a:endParaRPr lang="en-GB" dirty="0"/>
          </a:p>
        </p:txBody>
      </p:sp>
      <p:pic>
        <p:nvPicPr>
          <p:cNvPr id="5" name="Picture 4"/>
          <p:cNvPicPr>
            <a:picLocks noChangeAspect="1"/>
          </p:cNvPicPr>
          <p:nvPr/>
        </p:nvPicPr>
        <p:blipFill>
          <a:blip r:embed="rId2"/>
          <a:stretch>
            <a:fillRect/>
          </a:stretch>
        </p:blipFill>
        <p:spPr>
          <a:xfrm>
            <a:off x="95565" y="116632"/>
            <a:ext cx="1716897" cy="2304256"/>
          </a:xfrm>
          <a:prstGeom prst="rect">
            <a:avLst/>
          </a:prstGeom>
        </p:spPr>
      </p:pic>
      <p:pic>
        <p:nvPicPr>
          <p:cNvPr id="6" name="Picture 5"/>
          <p:cNvPicPr>
            <a:picLocks noChangeAspect="1"/>
          </p:cNvPicPr>
          <p:nvPr/>
        </p:nvPicPr>
        <p:blipFill rotWithShape="1">
          <a:blip r:embed="rId3"/>
          <a:srcRect l="22784" r="4641"/>
          <a:stretch/>
        </p:blipFill>
        <p:spPr>
          <a:xfrm>
            <a:off x="8634581" y="110117"/>
            <a:ext cx="3456384" cy="3171825"/>
          </a:xfrm>
          <a:prstGeom prst="rect">
            <a:avLst/>
          </a:prstGeom>
        </p:spPr>
      </p:pic>
    </p:spTree>
    <p:extLst>
      <p:ext uri="{BB962C8B-B14F-4D97-AF65-F5344CB8AC3E}">
        <p14:creationId xmlns:p14="http://schemas.microsoft.com/office/powerpoint/2010/main" val="345670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2323" y="404664"/>
            <a:ext cx="9143998" cy="1020762"/>
          </a:xfrm>
        </p:spPr>
        <p:txBody>
          <a:bodyPr/>
          <a:lstStyle/>
          <a:p>
            <a:pPr algn="ctr"/>
            <a:r>
              <a:rPr lang="en-GB" dirty="0" smtClean="0"/>
              <a:t>Minor Characters:</a:t>
            </a:r>
            <a:endParaRPr lang="en-GB" dirty="0"/>
          </a:p>
        </p:txBody>
      </p:sp>
      <p:sp>
        <p:nvSpPr>
          <p:cNvPr id="3" name="Content Placeholder 2"/>
          <p:cNvSpPr>
            <a:spLocks noGrp="1"/>
          </p:cNvSpPr>
          <p:nvPr>
            <p:ph idx="1"/>
          </p:nvPr>
        </p:nvSpPr>
        <p:spPr>
          <a:xfrm>
            <a:off x="2422004" y="2358077"/>
            <a:ext cx="9144000" cy="4267200"/>
          </a:xfrm>
        </p:spPr>
        <p:txBody>
          <a:bodyPr>
            <a:noAutofit/>
          </a:bodyPr>
          <a:lstStyle/>
          <a:p>
            <a:r>
              <a:rPr lang="en-GB" sz="2200" dirty="0"/>
              <a:t>Adrian </a:t>
            </a:r>
            <a:r>
              <a:rPr lang="en-GB" sz="2200" dirty="0" smtClean="0"/>
              <a:t>Singleton</a:t>
            </a:r>
          </a:p>
          <a:p>
            <a:pPr lvl="1"/>
            <a:r>
              <a:rPr lang="en-GB" sz="2200" dirty="0"/>
              <a:t>Another former friend of Dorian’s, who has been </a:t>
            </a:r>
            <a:r>
              <a:rPr lang="en-GB" sz="2200" dirty="0" smtClean="0"/>
              <a:t>ruined and </a:t>
            </a:r>
            <a:r>
              <a:rPr lang="en-GB" sz="2200" dirty="0"/>
              <a:t>now sits in opium dens all day. </a:t>
            </a:r>
            <a:endParaRPr lang="en-GB" sz="2200" dirty="0" smtClean="0"/>
          </a:p>
          <a:p>
            <a:pPr lvl="1"/>
            <a:r>
              <a:rPr lang="en-GB" sz="2200" dirty="0" smtClean="0"/>
              <a:t>Adrian </a:t>
            </a:r>
            <a:r>
              <a:rPr lang="en-GB" sz="2200" dirty="0"/>
              <a:t>gives a glimpse into the real </a:t>
            </a:r>
            <a:r>
              <a:rPr lang="en-GB" sz="2200" dirty="0" smtClean="0"/>
              <a:t>human consequences </a:t>
            </a:r>
            <a:r>
              <a:rPr lang="en-GB" sz="2200" dirty="0"/>
              <a:t>of Dorian’s influence.</a:t>
            </a:r>
            <a:endParaRPr lang="en-GB" sz="2200" dirty="0" smtClean="0"/>
          </a:p>
          <a:p>
            <a:r>
              <a:rPr lang="en-GB" sz="2200" dirty="0" smtClean="0"/>
              <a:t>Victor</a:t>
            </a:r>
          </a:p>
          <a:p>
            <a:pPr lvl="1"/>
            <a:r>
              <a:rPr lang="en-GB" sz="2200" dirty="0"/>
              <a:t>Dorian’s servant. </a:t>
            </a:r>
            <a:endParaRPr lang="en-GB" sz="2200" dirty="0" smtClean="0"/>
          </a:p>
          <a:p>
            <a:pPr lvl="1"/>
            <a:r>
              <a:rPr lang="en-GB" sz="2200" dirty="0" smtClean="0"/>
              <a:t>Although </a:t>
            </a:r>
            <a:r>
              <a:rPr lang="en-GB" sz="2200" dirty="0"/>
              <a:t>Victor is a trustworthy servant, Dorian becomes suspicious of him and sends him out on needless errands to ensure that he does not attempt to steal a glance at Dorian’s portrait</a:t>
            </a:r>
            <a:r>
              <a:rPr lang="en-GB" sz="2200" dirty="0" smtClean="0"/>
              <a:t>.</a:t>
            </a:r>
            <a:endParaRPr lang="en-GB" sz="2200" dirty="0"/>
          </a:p>
        </p:txBody>
      </p:sp>
      <p:pic>
        <p:nvPicPr>
          <p:cNvPr id="4" name="Picture 3"/>
          <p:cNvPicPr>
            <a:picLocks noChangeAspect="1"/>
          </p:cNvPicPr>
          <p:nvPr/>
        </p:nvPicPr>
        <p:blipFill>
          <a:blip r:embed="rId2"/>
          <a:stretch>
            <a:fillRect/>
          </a:stretch>
        </p:blipFill>
        <p:spPr>
          <a:xfrm>
            <a:off x="10429960" y="44624"/>
            <a:ext cx="1713124" cy="2304488"/>
          </a:xfrm>
          <a:prstGeom prst="rect">
            <a:avLst/>
          </a:prstGeom>
        </p:spPr>
      </p:pic>
      <p:pic>
        <p:nvPicPr>
          <p:cNvPr id="6" name="Picture 5"/>
          <p:cNvPicPr>
            <a:picLocks noChangeAspect="1"/>
          </p:cNvPicPr>
          <p:nvPr/>
        </p:nvPicPr>
        <p:blipFill>
          <a:blip r:embed="rId3"/>
          <a:stretch>
            <a:fillRect/>
          </a:stretch>
        </p:blipFill>
        <p:spPr>
          <a:xfrm>
            <a:off x="117747" y="116632"/>
            <a:ext cx="3870081" cy="2088232"/>
          </a:xfrm>
          <a:prstGeom prst="rect">
            <a:avLst/>
          </a:prstGeom>
        </p:spPr>
      </p:pic>
    </p:spTree>
    <p:extLst>
      <p:ext uri="{BB962C8B-B14F-4D97-AF65-F5344CB8AC3E}">
        <p14:creationId xmlns:p14="http://schemas.microsoft.com/office/powerpoint/2010/main" val="37383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Minor Characters:</a:t>
            </a:r>
            <a:endParaRPr lang="en-GB" dirty="0"/>
          </a:p>
        </p:txBody>
      </p:sp>
      <p:sp>
        <p:nvSpPr>
          <p:cNvPr id="3" name="Content Placeholder 2"/>
          <p:cNvSpPr>
            <a:spLocks noGrp="1"/>
          </p:cNvSpPr>
          <p:nvPr>
            <p:ph idx="1"/>
          </p:nvPr>
        </p:nvSpPr>
        <p:spPr>
          <a:xfrm>
            <a:off x="1522414" y="2420888"/>
            <a:ext cx="9144000" cy="2520280"/>
          </a:xfrm>
        </p:spPr>
        <p:txBody>
          <a:bodyPr>
            <a:noAutofit/>
          </a:bodyPr>
          <a:lstStyle/>
          <a:p>
            <a:r>
              <a:rPr lang="en-GB" sz="2200" dirty="0" smtClean="0"/>
              <a:t>Mrs</a:t>
            </a:r>
            <a:r>
              <a:rPr lang="en-GB" sz="2200" dirty="0"/>
              <a:t>. </a:t>
            </a:r>
            <a:r>
              <a:rPr lang="en-GB" sz="2200" dirty="0" smtClean="0"/>
              <a:t>Vane</a:t>
            </a:r>
          </a:p>
          <a:p>
            <a:pPr lvl="1"/>
            <a:r>
              <a:rPr lang="en-GB" sz="2200" dirty="0"/>
              <a:t>Sibyl and James’s mother. </a:t>
            </a:r>
            <a:endParaRPr lang="en-GB" sz="2200" dirty="0" smtClean="0"/>
          </a:p>
          <a:p>
            <a:pPr lvl="1"/>
            <a:r>
              <a:rPr lang="en-GB" sz="2200" dirty="0" smtClean="0"/>
              <a:t>Mrs</a:t>
            </a:r>
            <a:r>
              <a:rPr lang="en-GB" sz="2200" dirty="0"/>
              <a:t>. Vane is a faded actress who has consigned herself and her daughter to a tawdry theatre company, the owner of which has helped her to pay her debts. </a:t>
            </a:r>
            <a:endParaRPr lang="en-GB" sz="2200" dirty="0" smtClean="0"/>
          </a:p>
          <a:p>
            <a:pPr lvl="1"/>
            <a:r>
              <a:rPr lang="en-GB" sz="2200" dirty="0" smtClean="0"/>
              <a:t>She </a:t>
            </a:r>
            <a:r>
              <a:rPr lang="en-GB" sz="2200" dirty="0"/>
              <a:t>conceives of Dorian </a:t>
            </a:r>
            <a:r>
              <a:rPr lang="en-GB" sz="2200" dirty="0" err="1"/>
              <a:t>Gray</a:t>
            </a:r>
            <a:r>
              <a:rPr lang="en-GB" sz="2200" dirty="0"/>
              <a:t> as a wonderful alliance for her daughter because of his wealth; </a:t>
            </a:r>
            <a:endParaRPr lang="en-GB" sz="2200" dirty="0" smtClean="0"/>
          </a:p>
          <a:p>
            <a:pPr lvl="2"/>
            <a:r>
              <a:rPr lang="en-GB" sz="2200" dirty="0" smtClean="0"/>
              <a:t>this </a:t>
            </a:r>
            <a:r>
              <a:rPr lang="en-GB" sz="2200" dirty="0"/>
              <a:t>ulterior motive, however, clouds her judgment and leaves Sibyl vulnerable</a:t>
            </a:r>
            <a:r>
              <a:rPr lang="en-GB" sz="2200" dirty="0" smtClean="0"/>
              <a:t>.</a:t>
            </a:r>
          </a:p>
        </p:txBody>
      </p:sp>
      <p:pic>
        <p:nvPicPr>
          <p:cNvPr id="4" name="Picture 3"/>
          <p:cNvPicPr>
            <a:picLocks noChangeAspect="1"/>
          </p:cNvPicPr>
          <p:nvPr/>
        </p:nvPicPr>
        <p:blipFill>
          <a:blip r:embed="rId2"/>
          <a:stretch>
            <a:fillRect/>
          </a:stretch>
        </p:blipFill>
        <p:spPr>
          <a:xfrm>
            <a:off x="117748" y="116632"/>
            <a:ext cx="1713124" cy="2304488"/>
          </a:xfrm>
          <a:prstGeom prst="rect">
            <a:avLst/>
          </a:prstGeom>
        </p:spPr>
      </p:pic>
      <p:pic>
        <p:nvPicPr>
          <p:cNvPr id="5" name="Picture 4"/>
          <p:cNvPicPr>
            <a:picLocks noChangeAspect="1"/>
          </p:cNvPicPr>
          <p:nvPr/>
        </p:nvPicPr>
        <p:blipFill>
          <a:blip r:embed="rId3"/>
          <a:stretch>
            <a:fillRect/>
          </a:stretch>
        </p:blipFill>
        <p:spPr>
          <a:xfrm>
            <a:off x="10042253" y="90663"/>
            <a:ext cx="2028825" cy="3048000"/>
          </a:xfrm>
          <a:prstGeom prst="rect">
            <a:avLst/>
          </a:prstGeom>
        </p:spPr>
      </p:pic>
    </p:spTree>
    <p:extLst>
      <p:ext uri="{BB962C8B-B14F-4D97-AF65-F5344CB8AC3E}">
        <p14:creationId xmlns:p14="http://schemas.microsoft.com/office/powerpoint/2010/main" val="7394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Dorian </a:t>
            </a:r>
            <a:r>
              <a:rPr lang="en-GB" dirty="0" err="1" smtClean="0"/>
              <a:t>Gray</a:t>
            </a:r>
            <a:r>
              <a:rPr lang="en-GB" dirty="0" smtClean="0"/>
              <a:t>:</a:t>
            </a:r>
            <a:endParaRPr lang="en-GB" dirty="0"/>
          </a:p>
        </p:txBody>
      </p:sp>
      <p:sp>
        <p:nvSpPr>
          <p:cNvPr id="3" name="Content Placeholder 2"/>
          <p:cNvSpPr>
            <a:spLocks noGrp="1"/>
          </p:cNvSpPr>
          <p:nvPr>
            <p:ph idx="1"/>
          </p:nvPr>
        </p:nvSpPr>
        <p:spPr>
          <a:xfrm>
            <a:off x="405781" y="1988840"/>
            <a:ext cx="11377264" cy="4536504"/>
          </a:xfrm>
        </p:spPr>
        <p:txBody>
          <a:bodyPr>
            <a:noAutofit/>
          </a:bodyPr>
          <a:lstStyle/>
          <a:p>
            <a:pPr>
              <a:spcBef>
                <a:spcPts val="600"/>
              </a:spcBef>
            </a:pPr>
            <a:r>
              <a:rPr lang="en-GB" sz="2200" dirty="0"/>
              <a:t>At the opening of the novel, Dorian </a:t>
            </a:r>
            <a:r>
              <a:rPr lang="en-GB" sz="2200" dirty="0" err="1"/>
              <a:t>Gray</a:t>
            </a:r>
            <a:r>
              <a:rPr lang="en-GB" sz="2200" dirty="0"/>
              <a:t> exists as something of an ideal: </a:t>
            </a:r>
            <a:endParaRPr lang="en-GB" sz="2200" dirty="0" smtClean="0"/>
          </a:p>
          <a:p>
            <a:pPr lvl="1"/>
            <a:r>
              <a:rPr lang="en-GB" sz="2200" dirty="0" smtClean="0"/>
              <a:t>he </a:t>
            </a:r>
            <a:r>
              <a:rPr lang="en-GB" sz="2200" dirty="0"/>
              <a:t>is the archetype of male youth and beauty. </a:t>
            </a:r>
          </a:p>
          <a:p>
            <a:pPr>
              <a:spcBef>
                <a:spcPts val="600"/>
              </a:spcBef>
            </a:pPr>
            <a:r>
              <a:rPr lang="en-GB" sz="2200" dirty="0" smtClean="0"/>
              <a:t>As </a:t>
            </a:r>
            <a:r>
              <a:rPr lang="en-GB" sz="2200" dirty="0"/>
              <a:t>such, he captures the imagination of Basil </a:t>
            </a:r>
            <a:r>
              <a:rPr lang="en-GB" sz="2200" dirty="0" err="1"/>
              <a:t>Hallward</a:t>
            </a:r>
            <a:r>
              <a:rPr lang="en-GB" sz="2200" dirty="0"/>
              <a:t>, a painter, and Lord Henry Wotton, a nobleman who imagines fashioning the impressionable Dorian into an unremitting pleasure-seeker. </a:t>
            </a:r>
            <a:endParaRPr lang="en-GB" sz="2200" dirty="0" smtClean="0"/>
          </a:p>
          <a:p>
            <a:pPr>
              <a:spcBef>
                <a:spcPts val="600"/>
              </a:spcBef>
            </a:pPr>
            <a:r>
              <a:rPr lang="en-GB" sz="2200" dirty="0" smtClean="0"/>
              <a:t>Dorian </a:t>
            </a:r>
            <a:r>
              <a:rPr lang="en-GB" sz="2200" dirty="0"/>
              <a:t>is exceptionally vain and becomes convinced, in the course of a brief conversation with Lord Henry, that his most salient </a:t>
            </a:r>
            <a:r>
              <a:rPr lang="en-GB" sz="2200" dirty="0" smtClean="0"/>
              <a:t>characteristics</a:t>
            </a:r>
          </a:p>
          <a:p>
            <a:pPr lvl="1"/>
            <a:r>
              <a:rPr lang="en-GB" sz="2200" dirty="0" smtClean="0"/>
              <a:t>—</a:t>
            </a:r>
            <a:r>
              <a:rPr lang="en-GB" sz="2200" dirty="0"/>
              <a:t>his youth and physical attractiveness—are ever waning. </a:t>
            </a:r>
            <a:endParaRPr lang="en-GB" sz="2200" dirty="0" smtClean="0"/>
          </a:p>
          <a:p>
            <a:pPr>
              <a:spcBef>
                <a:spcPts val="600"/>
              </a:spcBef>
            </a:pPr>
            <a:r>
              <a:rPr lang="en-GB" sz="2200" dirty="0" smtClean="0"/>
              <a:t>The </a:t>
            </a:r>
            <a:r>
              <a:rPr lang="en-GB" sz="2200" dirty="0"/>
              <a:t>thought of waking one day without these attributes sends Dorian into a tailspin: </a:t>
            </a:r>
            <a:endParaRPr lang="en-GB" sz="2200" dirty="0" smtClean="0"/>
          </a:p>
          <a:p>
            <a:pPr lvl="1"/>
            <a:r>
              <a:rPr lang="en-GB" sz="2200" dirty="0" smtClean="0"/>
              <a:t>he </a:t>
            </a:r>
            <a:r>
              <a:rPr lang="en-GB" sz="2200" dirty="0"/>
              <a:t>curses his fate and pledges his soul if only he could live without bearing the physical burdens of aging and sinning. </a:t>
            </a:r>
            <a:endParaRPr lang="en-GB" sz="2200" dirty="0" smtClean="0"/>
          </a:p>
          <a:p>
            <a:pPr>
              <a:spcBef>
                <a:spcPts val="600"/>
              </a:spcBef>
            </a:pPr>
            <a:r>
              <a:rPr lang="en-GB" sz="2200" dirty="0" smtClean="0"/>
              <a:t>He </a:t>
            </a:r>
            <a:r>
              <a:rPr lang="en-GB" sz="2200" dirty="0"/>
              <a:t>longs to be as youthful and lovely as the masterpiece that Basil has painted of him, and he wishes that the portrait could age in his stead. </a:t>
            </a:r>
            <a:endParaRPr lang="en-GB" sz="2200" dirty="0" smtClean="0"/>
          </a:p>
        </p:txBody>
      </p:sp>
      <p:pic>
        <p:nvPicPr>
          <p:cNvPr id="4" name="Picture 3"/>
          <p:cNvPicPr>
            <a:picLocks noChangeAspect="1"/>
          </p:cNvPicPr>
          <p:nvPr/>
        </p:nvPicPr>
        <p:blipFill>
          <a:blip r:embed="rId2"/>
          <a:stretch>
            <a:fillRect/>
          </a:stretch>
        </p:blipFill>
        <p:spPr>
          <a:xfrm flipH="1">
            <a:off x="10054852" y="44624"/>
            <a:ext cx="2016224" cy="2691658"/>
          </a:xfrm>
          <a:prstGeom prst="rect">
            <a:avLst/>
          </a:prstGeom>
        </p:spPr>
      </p:pic>
      <p:pic>
        <p:nvPicPr>
          <p:cNvPr id="5" name="Picture 4"/>
          <p:cNvPicPr>
            <a:picLocks noChangeAspect="1"/>
          </p:cNvPicPr>
          <p:nvPr/>
        </p:nvPicPr>
        <p:blipFill rotWithShape="1">
          <a:blip r:embed="rId3"/>
          <a:srcRect l="2121" t="2122" r="4642" b="2122"/>
          <a:stretch/>
        </p:blipFill>
        <p:spPr>
          <a:xfrm>
            <a:off x="120646" y="63705"/>
            <a:ext cx="1653286" cy="1697970"/>
          </a:xfrm>
          <a:prstGeom prst="rect">
            <a:avLst/>
          </a:prstGeom>
        </p:spPr>
      </p:pic>
    </p:spTree>
    <p:extLst>
      <p:ext uri="{BB962C8B-B14F-4D97-AF65-F5344CB8AC3E}">
        <p14:creationId xmlns:p14="http://schemas.microsoft.com/office/powerpoint/2010/main" val="260541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Dorian </a:t>
            </a:r>
            <a:r>
              <a:rPr lang="en-GB" dirty="0" err="1" smtClean="0"/>
              <a:t>Gray</a:t>
            </a:r>
            <a:r>
              <a:rPr lang="en-GB" dirty="0" smtClean="0"/>
              <a:t>:</a:t>
            </a:r>
            <a:endParaRPr lang="en-GB" dirty="0"/>
          </a:p>
        </p:txBody>
      </p:sp>
      <p:sp>
        <p:nvSpPr>
          <p:cNvPr id="3" name="Content Placeholder 2"/>
          <p:cNvSpPr>
            <a:spLocks noGrp="1"/>
          </p:cNvSpPr>
          <p:nvPr>
            <p:ph idx="1"/>
          </p:nvPr>
        </p:nvSpPr>
        <p:spPr>
          <a:xfrm>
            <a:off x="369777" y="2060848"/>
            <a:ext cx="11449272" cy="4464496"/>
          </a:xfrm>
        </p:spPr>
        <p:txBody>
          <a:bodyPr>
            <a:noAutofit/>
          </a:bodyPr>
          <a:lstStyle/>
          <a:p>
            <a:pPr>
              <a:spcBef>
                <a:spcPts val="600"/>
              </a:spcBef>
            </a:pPr>
            <a:r>
              <a:rPr lang="en-GB" sz="2200" dirty="0"/>
              <a:t>His vulnerability and insecurity in these moments make him excellent clay for Lord Henry’s willing hands</a:t>
            </a:r>
            <a:r>
              <a:rPr lang="en-GB" sz="2200" dirty="0" smtClean="0"/>
              <a:t>.</a:t>
            </a:r>
          </a:p>
          <a:p>
            <a:pPr>
              <a:spcBef>
                <a:spcPts val="600"/>
              </a:spcBef>
            </a:pPr>
            <a:r>
              <a:rPr lang="en-GB" sz="2200" dirty="0" smtClean="0"/>
              <a:t>Dorian </a:t>
            </a:r>
            <a:r>
              <a:rPr lang="en-GB" sz="2200" dirty="0"/>
              <a:t>soon leaves Basil’s studio for Lord Henry’s parlour, where he adopts the tenets of “the new Hedonism” and resolves to live his life as a pleasure-seeker with no regard for conventional morality. </a:t>
            </a:r>
            <a:endParaRPr lang="en-GB" sz="2200" dirty="0" smtClean="0"/>
          </a:p>
          <a:p>
            <a:pPr>
              <a:spcBef>
                <a:spcPts val="600"/>
              </a:spcBef>
            </a:pPr>
            <a:r>
              <a:rPr lang="en-GB" sz="2200" dirty="0" smtClean="0"/>
              <a:t>His </a:t>
            </a:r>
            <a:r>
              <a:rPr lang="en-GB" sz="2200" dirty="0"/>
              <a:t>relationship with Sibyl Vane tests his commitment to this philosophy: his love of the young actress nearly leads him to dispense with Lord Henry’s teachings, but his love proves to be as shallow as he is. </a:t>
            </a:r>
            <a:endParaRPr lang="en-GB" sz="2200" dirty="0" smtClean="0"/>
          </a:p>
          <a:p>
            <a:pPr lvl="1"/>
            <a:r>
              <a:rPr lang="en-GB" sz="2200" dirty="0" smtClean="0"/>
              <a:t>When </a:t>
            </a:r>
            <a:r>
              <a:rPr lang="en-GB" sz="2200" dirty="0"/>
              <a:t>he breaks Sibyl’s heart and drives her to suicide, Dorian notices the first change in his portrait—evidence that his portrait is showing the effects of age and experience while his body remains ever youthful. </a:t>
            </a:r>
            <a:endParaRPr lang="en-GB" sz="2200" dirty="0" smtClean="0"/>
          </a:p>
          <a:p>
            <a:pPr>
              <a:spcBef>
                <a:spcPts val="600"/>
              </a:spcBef>
            </a:pPr>
            <a:r>
              <a:rPr lang="en-GB" sz="2200" dirty="0" smtClean="0"/>
              <a:t>Dorian </a:t>
            </a:r>
            <a:r>
              <a:rPr lang="en-GB" sz="2200" dirty="0"/>
              <a:t>experiences a moment of crisis, as he weighs his guilt about his treatment of Sibyl against the freedom from worry that Lord Henry’s philosophy has promised. </a:t>
            </a:r>
            <a:endParaRPr lang="en-GB" sz="2200" dirty="0" smtClean="0"/>
          </a:p>
        </p:txBody>
      </p:sp>
      <p:pic>
        <p:nvPicPr>
          <p:cNvPr id="4" name="Picture 3"/>
          <p:cNvPicPr>
            <a:picLocks noChangeAspect="1"/>
          </p:cNvPicPr>
          <p:nvPr/>
        </p:nvPicPr>
        <p:blipFill>
          <a:blip r:embed="rId2"/>
          <a:stretch>
            <a:fillRect/>
          </a:stretch>
        </p:blipFill>
        <p:spPr>
          <a:xfrm>
            <a:off x="117748" y="111915"/>
            <a:ext cx="1829408" cy="1876925"/>
          </a:xfrm>
          <a:prstGeom prst="rect">
            <a:avLst/>
          </a:prstGeom>
        </p:spPr>
      </p:pic>
      <p:pic>
        <p:nvPicPr>
          <p:cNvPr id="5" name="Picture 4"/>
          <p:cNvPicPr>
            <a:picLocks noChangeAspect="1"/>
          </p:cNvPicPr>
          <p:nvPr/>
        </p:nvPicPr>
        <p:blipFill>
          <a:blip r:embed="rId3"/>
          <a:stretch>
            <a:fillRect/>
          </a:stretch>
        </p:blipFill>
        <p:spPr>
          <a:xfrm>
            <a:off x="10558908" y="84767"/>
            <a:ext cx="1512170" cy="2024771"/>
          </a:xfrm>
          <a:prstGeom prst="rect">
            <a:avLst/>
          </a:prstGeom>
        </p:spPr>
      </p:pic>
    </p:spTree>
    <p:extLst>
      <p:ext uri="{BB962C8B-B14F-4D97-AF65-F5344CB8AC3E}">
        <p14:creationId xmlns:p14="http://schemas.microsoft.com/office/powerpoint/2010/main" val="127004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Dorian </a:t>
            </a:r>
            <a:r>
              <a:rPr lang="en-GB" dirty="0" err="1" smtClean="0"/>
              <a:t>Gray</a:t>
            </a:r>
            <a:r>
              <a:rPr lang="en-GB" dirty="0" smtClean="0"/>
              <a:t>:</a:t>
            </a:r>
            <a:endParaRPr lang="en-GB" dirty="0"/>
          </a:p>
        </p:txBody>
      </p:sp>
      <p:sp>
        <p:nvSpPr>
          <p:cNvPr id="3" name="Content Placeholder 2"/>
          <p:cNvSpPr>
            <a:spLocks noGrp="1"/>
          </p:cNvSpPr>
          <p:nvPr>
            <p:ph idx="1"/>
          </p:nvPr>
        </p:nvSpPr>
        <p:spPr>
          <a:xfrm>
            <a:off x="261764" y="1628800"/>
            <a:ext cx="11593288" cy="5112568"/>
          </a:xfrm>
        </p:spPr>
        <p:txBody>
          <a:bodyPr>
            <a:noAutofit/>
          </a:bodyPr>
          <a:lstStyle/>
          <a:p>
            <a:pPr>
              <a:spcBef>
                <a:spcPts val="600"/>
              </a:spcBef>
            </a:pPr>
            <a:r>
              <a:rPr lang="en-GB" sz="2200" dirty="0"/>
              <a:t>When Dorian decides to view Sibyl’s death as the achievement of an artistic ideal rather than a needless tragedy for which he is responsible, he starts down the steep and slippery slope of his own demise</a:t>
            </a:r>
            <a:r>
              <a:rPr lang="en-GB" sz="2200" dirty="0" smtClean="0"/>
              <a:t>.</a:t>
            </a:r>
          </a:p>
          <a:p>
            <a:pPr>
              <a:spcBef>
                <a:spcPts val="600"/>
              </a:spcBef>
            </a:pPr>
            <a:r>
              <a:rPr lang="en-GB" sz="2200" dirty="0" smtClean="0"/>
              <a:t>As </a:t>
            </a:r>
            <a:r>
              <a:rPr lang="en-GB" sz="2200" dirty="0"/>
              <a:t>Dorian’s sins grow worse over the years, his likeness in Basil’s portrait grows more hideous. </a:t>
            </a:r>
            <a:endParaRPr lang="en-GB" sz="2200" dirty="0" smtClean="0"/>
          </a:p>
          <a:p>
            <a:pPr>
              <a:spcBef>
                <a:spcPts val="600"/>
              </a:spcBef>
            </a:pPr>
            <a:r>
              <a:rPr lang="en-GB" sz="2200" dirty="0" smtClean="0"/>
              <a:t>Dorian </a:t>
            </a:r>
            <a:r>
              <a:rPr lang="en-GB" sz="2200" dirty="0"/>
              <a:t>seems to lack a conscience, but the desire to repent that he eventually feels illustrates that he is indeed human. </a:t>
            </a:r>
            <a:endParaRPr lang="en-GB" sz="2200" dirty="0" smtClean="0"/>
          </a:p>
          <a:p>
            <a:pPr>
              <a:spcBef>
                <a:spcPts val="600"/>
              </a:spcBef>
            </a:pPr>
            <a:r>
              <a:rPr lang="en-GB" sz="2200" dirty="0" smtClean="0"/>
              <a:t>Despite </a:t>
            </a:r>
            <a:r>
              <a:rPr lang="en-GB" sz="2200" dirty="0"/>
              <a:t>the beautiful things with which he surrounds himself, he is unable to distract himself from the dissipation of his soul. </a:t>
            </a:r>
            <a:endParaRPr lang="en-GB" sz="2200" dirty="0" smtClean="0"/>
          </a:p>
          <a:p>
            <a:pPr>
              <a:spcBef>
                <a:spcPts val="600"/>
              </a:spcBef>
            </a:pPr>
            <a:r>
              <a:rPr lang="en-GB" sz="2200" dirty="0" smtClean="0"/>
              <a:t>His </a:t>
            </a:r>
            <a:r>
              <a:rPr lang="en-GB" sz="2200" dirty="0"/>
              <a:t>murder of Basil marks the beginning of his end: </a:t>
            </a:r>
            <a:endParaRPr lang="en-GB" sz="2200" dirty="0" smtClean="0"/>
          </a:p>
          <a:p>
            <a:pPr lvl="1"/>
            <a:r>
              <a:rPr lang="en-GB" sz="2200" dirty="0" smtClean="0"/>
              <a:t>although </a:t>
            </a:r>
            <a:r>
              <a:rPr lang="en-GB" sz="2200" dirty="0"/>
              <a:t>in the past he has been able to sweep infamies from his mind, he cannot shake the thought that he has killed his friend. </a:t>
            </a:r>
            <a:endParaRPr lang="en-GB" sz="2200" dirty="0" smtClean="0"/>
          </a:p>
          <a:p>
            <a:pPr>
              <a:spcBef>
                <a:spcPts val="600"/>
              </a:spcBef>
            </a:pPr>
            <a:r>
              <a:rPr lang="en-GB" sz="2200" dirty="0" smtClean="0"/>
              <a:t>Dorian’s </a:t>
            </a:r>
            <a:r>
              <a:rPr lang="en-GB" sz="2200" dirty="0"/>
              <a:t>guilt tortures him relentlessly until he is forced to do away with his portrait. In the end, Dorian seems punished by his ability to be influenced: </a:t>
            </a:r>
            <a:endParaRPr lang="en-GB" sz="2200" dirty="0" smtClean="0"/>
          </a:p>
          <a:p>
            <a:pPr lvl="1"/>
            <a:r>
              <a:rPr lang="en-GB" sz="2200" dirty="0" smtClean="0"/>
              <a:t>if </a:t>
            </a:r>
            <a:r>
              <a:rPr lang="en-GB" sz="2200" dirty="0"/>
              <a:t>the new social order celebrates individualism, as Lord Henry claims, Dorian falters because he fails to establish and live by his own moral code</a:t>
            </a:r>
            <a:r>
              <a:rPr lang="en-GB" sz="2200" dirty="0" smtClean="0"/>
              <a:t>.</a:t>
            </a:r>
            <a:endParaRPr lang="en-GB" sz="2200" dirty="0"/>
          </a:p>
        </p:txBody>
      </p:sp>
      <p:pic>
        <p:nvPicPr>
          <p:cNvPr id="4" name="Picture 3"/>
          <p:cNvPicPr>
            <a:picLocks noChangeAspect="1"/>
          </p:cNvPicPr>
          <p:nvPr/>
        </p:nvPicPr>
        <p:blipFill>
          <a:blip r:embed="rId2"/>
          <a:stretch>
            <a:fillRect/>
          </a:stretch>
        </p:blipFill>
        <p:spPr>
          <a:xfrm>
            <a:off x="10918948" y="108809"/>
            <a:ext cx="1152128" cy="1542365"/>
          </a:xfrm>
          <a:prstGeom prst="rect">
            <a:avLst/>
          </a:prstGeom>
        </p:spPr>
      </p:pic>
      <p:pic>
        <p:nvPicPr>
          <p:cNvPr id="5" name="Picture 4"/>
          <p:cNvPicPr>
            <a:picLocks noChangeAspect="1"/>
          </p:cNvPicPr>
          <p:nvPr/>
        </p:nvPicPr>
        <p:blipFill>
          <a:blip r:embed="rId3"/>
          <a:stretch>
            <a:fillRect/>
          </a:stretch>
        </p:blipFill>
        <p:spPr>
          <a:xfrm>
            <a:off x="88989" y="111109"/>
            <a:ext cx="1433425" cy="1471649"/>
          </a:xfrm>
          <a:prstGeom prst="rect">
            <a:avLst/>
          </a:prstGeom>
        </p:spPr>
      </p:pic>
    </p:spTree>
    <p:extLst>
      <p:ext uri="{BB962C8B-B14F-4D97-AF65-F5344CB8AC3E}">
        <p14:creationId xmlns:p14="http://schemas.microsoft.com/office/powerpoint/2010/main" val="21888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Lord Henry </a:t>
            </a:r>
            <a:r>
              <a:rPr lang="en-GB" dirty="0" smtClean="0"/>
              <a:t>Wotton:</a:t>
            </a:r>
            <a:endParaRPr lang="en-GB" dirty="0"/>
          </a:p>
        </p:txBody>
      </p:sp>
      <p:sp>
        <p:nvSpPr>
          <p:cNvPr id="3" name="Content Placeholder 2"/>
          <p:cNvSpPr>
            <a:spLocks noGrp="1"/>
          </p:cNvSpPr>
          <p:nvPr>
            <p:ph idx="1"/>
          </p:nvPr>
        </p:nvSpPr>
        <p:spPr/>
        <p:txBody>
          <a:bodyPr>
            <a:normAutofit/>
          </a:bodyPr>
          <a:lstStyle/>
          <a:p>
            <a:r>
              <a:rPr lang="en-GB" dirty="0"/>
              <a:t>Lord Henry is a man possessed of “wrong, fascinating, poisonous, delightful theories.” </a:t>
            </a:r>
            <a:endParaRPr lang="en-GB" dirty="0" smtClean="0"/>
          </a:p>
          <a:p>
            <a:r>
              <a:rPr lang="en-GB" dirty="0" smtClean="0"/>
              <a:t>He </a:t>
            </a:r>
            <a:r>
              <a:rPr lang="en-GB" dirty="0"/>
              <a:t>is a charming talker, a famous wit, and a brilliant intellect. Given the seductive way in which he leads conversation, it is little wonder that Dorian falls under his spell so completely. </a:t>
            </a:r>
            <a:endParaRPr lang="en-GB" dirty="0" smtClean="0"/>
          </a:p>
          <a:p>
            <a:r>
              <a:rPr lang="en-GB" dirty="0" smtClean="0"/>
              <a:t>Lord </a:t>
            </a:r>
            <a:r>
              <a:rPr lang="en-GB" dirty="0"/>
              <a:t>Henry’s theories are radical; they aim to shock and purposefully attempt to topple established, untested, or conventional notions of truth. </a:t>
            </a:r>
            <a:endParaRPr lang="en-GB" dirty="0" smtClean="0"/>
          </a:p>
          <a:p>
            <a:r>
              <a:rPr lang="en-GB" dirty="0" smtClean="0"/>
              <a:t>In </a:t>
            </a:r>
            <a:r>
              <a:rPr lang="en-GB" dirty="0"/>
              <a:t>the end, however, they prove naïve, and Lord Henry himself fails to realize the implications of most of what he says</a:t>
            </a:r>
            <a:r>
              <a:rPr lang="en-GB" dirty="0" smtClean="0"/>
              <a:t>.</a:t>
            </a:r>
            <a:endParaRPr lang="en-GB" dirty="0"/>
          </a:p>
          <a:p>
            <a:endParaRPr lang="en-GB" dirty="0"/>
          </a:p>
        </p:txBody>
      </p:sp>
      <p:pic>
        <p:nvPicPr>
          <p:cNvPr id="4" name="Picture 3"/>
          <p:cNvPicPr>
            <a:picLocks noChangeAspect="1"/>
          </p:cNvPicPr>
          <p:nvPr/>
        </p:nvPicPr>
        <p:blipFill>
          <a:blip r:embed="rId2"/>
          <a:stretch>
            <a:fillRect/>
          </a:stretch>
        </p:blipFill>
        <p:spPr>
          <a:xfrm>
            <a:off x="117749" y="116632"/>
            <a:ext cx="1872208" cy="1619722"/>
          </a:xfrm>
          <a:prstGeom prst="rect">
            <a:avLst/>
          </a:prstGeom>
        </p:spPr>
      </p:pic>
      <p:pic>
        <p:nvPicPr>
          <p:cNvPr id="5" name="Picture 4"/>
          <p:cNvPicPr>
            <a:picLocks noChangeAspect="1"/>
          </p:cNvPicPr>
          <p:nvPr/>
        </p:nvPicPr>
        <p:blipFill rotWithShape="1">
          <a:blip r:embed="rId3"/>
          <a:srcRect l="21504" r="31561"/>
          <a:stretch/>
        </p:blipFill>
        <p:spPr>
          <a:xfrm>
            <a:off x="10292790" y="116632"/>
            <a:ext cx="1778285" cy="2520280"/>
          </a:xfrm>
          <a:prstGeom prst="rect">
            <a:avLst/>
          </a:prstGeom>
        </p:spPr>
      </p:pic>
    </p:spTree>
    <p:extLst>
      <p:ext uri="{BB962C8B-B14F-4D97-AF65-F5344CB8AC3E}">
        <p14:creationId xmlns:p14="http://schemas.microsoft.com/office/powerpoint/2010/main" val="12548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Lord Henry </a:t>
            </a:r>
            <a:r>
              <a:rPr lang="en-GB" dirty="0" smtClean="0"/>
              <a:t>Wotton:</a:t>
            </a:r>
            <a:endParaRPr lang="en-GB" dirty="0"/>
          </a:p>
        </p:txBody>
      </p:sp>
      <p:sp>
        <p:nvSpPr>
          <p:cNvPr id="3" name="Content Placeholder 2"/>
          <p:cNvSpPr>
            <a:spLocks noGrp="1"/>
          </p:cNvSpPr>
          <p:nvPr>
            <p:ph idx="1"/>
          </p:nvPr>
        </p:nvSpPr>
        <p:spPr>
          <a:xfrm>
            <a:off x="1522414" y="1905000"/>
            <a:ext cx="9144000" cy="4692352"/>
          </a:xfrm>
        </p:spPr>
        <p:txBody>
          <a:bodyPr>
            <a:normAutofit fontScale="92500" lnSpcReduction="10000"/>
          </a:bodyPr>
          <a:lstStyle/>
          <a:p>
            <a:r>
              <a:rPr lang="en-GB" dirty="0" smtClean="0"/>
              <a:t>Lord </a:t>
            </a:r>
            <a:r>
              <a:rPr lang="en-GB" dirty="0"/>
              <a:t>Henry is a relatively static character—he does not undergo a significant change in the course of the narrative. </a:t>
            </a:r>
            <a:endParaRPr lang="en-GB" dirty="0" smtClean="0"/>
          </a:p>
          <a:p>
            <a:r>
              <a:rPr lang="en-GB" dirty="0" smtClean="0"/>
              <a:t>He </a:t>
            </a:r>
            <a:r>
              <a:rPr lang="en-GB" dirty="0"/>
              <a:t>is as coolly composed, unshakable, and possessed of the same dry wit in the final pages of the novel as he is upon his introduction. </a:t>
            </a:r>
            <a:endParaRPr lang="en-GB" dirty="0" smtClean="0"/>
          </a:p>
          <a:p>
            <a:pPr lvl="1"/>
            <a:r>
              <a:rPr lang="en-GB" sz="2400" dirty="0" smtClean="0"/>
              <a:t>Because </a:t>
            </a:r>
            <a:r>
              <a:rPr lang="en-GB" sz="2400" dirty="0"/>
              <a:t>he does not change while Dorian and Basil clearly do, his philosophy seems amusing and enticing in the first half of the book, but improbable and shallow in the second. </a:t>
            </a:r>
            <a:endParaRPr lang="en-GB" sz="2400" dirty="0" smtClean="0"/>
          </a:p>
          <a:p>
            <a:r>
              <a:rPr lang="en-GB" dirty="0" smtClean="0"/>
              <a:t>Lord </a:t>
            </a:r>
            <a:r>
              <a:rPr lang="en-GB" dirty="0"/>
              <a:t>Henry muses in Chapter Nineteen, for instance, that there are no immoral books; </a:t>
            </a:r>
            <a:endParaRPr lang="en-GB" dirty="0" smtClean="0"/>
          </a:p>
          <a:p>
            <a:pPr lvl="1"/>
            <a:r>
              <a:rPr lang="en-GB" sz="2400" dirty="0" smtClean="0"/>
              <a:t>he </a:t>
            </a:r>
            <a:r>
              <a:rPr lang="en-GB" sz="2400" dirty="0"/>
              <a:t>claims that </a:t>
            </a:r>
            <a:r>
              <a:rPr lang="en-GB" sz="2400" i="1" dirty="0"/>
              <a:t>“[t]he books that the world calls immoral are books that show the world its own shame</a:t>
            </a:r>
            <a:r>
              <a:rPr lang="en-GB" sz="2400" dirty="0"/>
              <a:t>.” </a:t>
            </a:r>
            <a:endParaRPr lang="en-GB" sz="2400" dirty="0" smtClean="0"/>
          </a:p>
          <a:p>
            <a:pPr lvl="1"/>
            <a:r>
              <a:rPr lang="en-GB" sz="2400" dirty="0" smtClean="0"/>
              <a:t>But </a:t>
            </a:r>
            <a:r>
              <a:rPr lang="en-GB" sz="2400" dirty="0"/>
              <a:t>since the decadent book that Lord Henry lends Dorian facilitates Dorian’s downfall, it is difficult to accept what Lord Henry says as true</a:t>
            </a:r>
            <a:r>
              <a:rPr lang="en-GB" sz="2400" dirty="0" smtClean="0"/>
              <a:t>.</a:t>
            </a:r>
            <a:endParaRPr lang="en-GB" sz="2400" dirty="0"/>
          </a:p>
          <a:p>
            <a:pPr marL="0" indent="0">
              <a:buNone/>
            </a:pPr>
            <a:endParaRPr lang="en-GB" dirty="0"/>
          </a:p>
          <a:p>
            <a:endParaRPr lang="en-GB" dirty="0"/>
          </a:p>
        </p:txBody>
      </p:sp>
      <p:pic>
        <p:nvPicPr>
          <p:cNvPr id="4" name="Picture 3"/>
          <p:cNvPicPr>
            <a:picLocks noChangeAspect="1"/>
          </p:cNvPicPr>
          <p:nvPr/>
        </p:nvPicPr>
        <p:blipFill>
          <a:blip r:embed="rId2"/>
          <a:stretch>
            <a:fillRect/>
          </a:stretch>
        </p:blipFill>
        <p:spPr>
          <a:xfrm>
            <a:off x="9534586" y="79131"/>
            <a:ext cx="2536490" cy="2197741"/>
          </a:xfrm>
          <a:prstGeom prst="rect">
            <a:avLst/>
          </a:prstGeom>
        </p:spPr>
      </p:pic>
      <p:pic>
        <p:nvPicPr>
          <p:cNvPr id="5" name="Picture 4"/>
          <p:cNvPicPr>
            <a:picLocks noChangeAspect="1"/>
          </p:cNvPicPr>
          <p:nvPr/>
        </p:nvPicPr>
        <p:blipFill>
          <a:blip r:embed="rId3"/>
          <a:stretch>
            <a:fillRect/>
          </a:stretch>
        </p:blipFill>
        <p:spPr>
          <a:xfrm>
            <a:off x="137762" y="116632"/>
            <a:ext cx="1384652" cy="1963171"/>
          </a:xfrm>
          <a:prstGeom prst="rect">
            <a:avLst/>
          </a:prstGeom>
        </p:spPr>
      </p:pic>
    </p:spTree>
    <p:extLst>
      <p:ext uri="{BB962C8B-B14F-4D97-AF65-F5344CB8AC3E}">
        <p14:creationId xmlns:p14="http://schemas.microsoft.com/office/powerpoint/2010/main" val="102691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Lord Henry </a:t>
            </a:r>
            <a:r>
              <a:rPr lang="en-GB" dirty="0" smtClean="0"/>
              <a:t>Wotton:</a:t>
            </a:r>
            <a:endParaRPr lang="en-GB" dirty="0"/>
          </a:p>
        </p:txBody>
      </p:sp>
      <p:sp>
        <p:nvSpPr>
          <p:cNvPr id="3" name="Content Placeholder 2"/>
          <p:cNvSpPr>
            <a:spLocks noGrp="1"/>
          </p:cNvSpPr>
          <p:nvPr>
            <p:ph idx="1"/>
          </p:nvPr>
        </p:nvSpPr>
        <p:spPr>
          <a:xfrm>
            <a:off x="405780" y="1905000"/>
            <a:ext cx="11449272" cy="4836368"/>
          </a:xfrm>
        </p:spPr>
        <p:txBody>
          <a:bodyPr>
            <a:normAutofit fontScale="92500"/>
          </a:bodyPr>
          <a:lstStyle/>
          <a:p>
            <a:r>
              <a:rPr lang="en-GB" dirty="0" smtClean="0"/>
              <a:t>Although </a:t>
            </a:r>
            <a:r>
              <a:rPr lang="en-GB" dirty="0"/>
              <a:t>Lord Henry is a self-proclaimed hedonist who advocates the equal pursuit of both moral and immoral experience, </a:t>
            </a:r>
            <a:endParaRPr lang="en-GB" dirty="0" smtClean="0"/>
          </a:p>
          <a:p>
            <a:pPr lvl="1"/>
            <a:r>
              <a:rPr lang="en-GB" sz="2400" dirty="0" smtClean="0"/>
              <a:t>Yet he </a:t>
            </a:r>
            <a:r>
              <a:rPr lang="en-GB" sz="2400" dirty="0"/>
              <a:t>lives a rather staid life. </a:t>
            </a:r>
            <a:endParaRPr lang="en-GB" sz="2400" dirty="0" smtClean="0"/>
          </a:p>
          <a:p>
            <a:r>
              <a:rPr lang="en-GB" dirty="0" smtClean="0"/>
              <a:t>He </a:t>
            </a:r>
            <a:r>
              <a:rPr lang="en-GB" dirty="0"/>
              <a:t>participates in polite London society and attends parties and the theatre, but he does not indulge in sordid behaviour. </a:t>
            </a:r>
            <a:endParaRPr lang="en-GB" dirty="0" smtClean="0"/>
          </a:p>
          <a:p>
            <a:r>
              <a:rPr lang="en-GB" dirty="0" smtClean="0"/>
              <a:t>Unlike </a:t>
            </a:r>
            <a:r>
              <a:rPr lang="en-GB" dirty="0"/>
              <a:t>Dorian, he does not lead innocent youths to suicide or travel incognito to the city’s most despised and desperate quarters. </a:t>
            </a:r>
            <a:endParaRPr lang="en-GB" dirty="0" smtClean="0"/>
          </a:p>
          <a:p>
            <a:r>
              <a:rPr lang="en-GB" dirty="0" smtClean="0"/>
              <a:t>Lord </a:t>
            </a:r>
            <a:r>
              <a:rPr lang="en-GB" dirty="0"/>
              <a:t>Henry thus has little notion of the practical effects of his philosophy. </a:t>
            </a:r>
            <a:endParaRPr lang="en-GB" dirty="0" smtClean="0"/>
          </a:p>
          <a:p>
            <a:r>
              <a:rPr lang="en-GB" dirty="0" smtClean="0"/>
              <a:t>His </a:t>
            </a:r>
            <a:r>
              <a:rPr lang="en-GB" dirty="0"/>
              <a:t>claim that Dorian could never commit a murder because </a:t>
            </a:r>
            <a:r>
              <a:rPr lang="en-GB" i="1" dirty="0"/>
              <a:t>“[c]rime belongs exclusively to the lower orders</a:t>
            </a:r>
            <a:r>
              <a:rPr lang="en-GB" dirty="0"/>
              <a:t>” demonstrates the limitations of his understanding of the human soul. </a:t>
            </a:r>
            <a:endParaRPr lang="en-GB" dirty="0" smtClean="0"/>
          </a:p>
          <a:p>
            <a:r>
              <a:rPr lang="en-GB" dirty="0" smtClean="0"/>
              <a:t>It </a:t>
            </a:r>
            <a:r>
              <a:rPr lang="en-GB" dirty="0"/>
              <a:t>is not surprising, then, that he fails to appreciate the profound meaning of Dorian’s downfall.</a:t>
            </a:r>
          </a:p>
          <a:p>
            <a:endParaRPr lang="en-GB" dirty="0"/>
          </a:p>
        </p:txBody>
      </p:sp>
      <p:pic>
        <p:nvPicPr>
          <p:cNvPr id="4" name="Picture 3"/>
          <p:cNvPicPr>
            <a:picLocks noChangeAspect="1"/>
          </p:cNvPicPr>
          <p:nvPr/>
        </p:nvPicPr>
        <p:blipFill>
          <a:blip r:embed="rId2"/>
          <a:stretch>
            <a:fillRect/>
          </a:stretch>
        </p:blipFill>
        <p:spPr>
          <a:xfrm>
            <a:off x="10807118" y="112949"/>
            <a:ext cx="1263958" cy="1792051"/>
          </a:xfrm>
          <a:prstGeom prst="rect">
            <a:avLst/>
          </a:prstGeom>
        </p:spPr>
      </p:pic>
      <p:pic>
        <p:nvPicPr>
          <p:cNvPr id="5" name="Picture 4"/>
          <p:cNvPicPr>
            <a:picLocks noChangeAspect="1"/>
          </p:cNvPicPr>
          <p:nvPr/>
        </p:nvPicPr>
        <p:blipFill>
          <a:blip r:embed="rId3"/>
          <a:stretch>
            <a:fillRect/>
          </a:stretch>
        </p:blipFill>
        <p:spPr>
          <a:xfrm>
            <a:off x="117748" y="76026"/>
            <a:ext cx="1944216" cy="1687168"/>
          </a:xfrm>
          <a:prstGeom prst="rect">
            <a:avLst/>
          </a:prstGeom>
        </p:spPr>
      </p:pic>
    </p:spTree>
    <p:extLst>
      <p:ext uri="{BB962C8B-B14F-4D97-AF65-F5344CB8AC3E}">
        <p14:creationId xmlns:p14="http://schemas.microsoft.com/office/powerpoint/2010/main" val="359105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Basil </a:t>
            </a:r>
            <a:r>
              <a:rPr lang="en-GB" dirty="0" err="1" smtClean="0"/>
              <a:t>Hallward</a:t>
            </a:r>
            <a:r>
              <a:rPr lang="en-GB" dirty="0" smtClean="0"/>
              <a:t>:</a:t>
            </a:r>
            <a:endParaRPr lang="en-GB" dirty="0"/>
          </a:p>
        </p:txBody>
      </p:sp>
      <p:sp>
        <p:nvSpPr>
          <p:cNvPr id="3" name="Content Placeholder 2"/>
          <p:cNvSpPr>
            <a:spLocks noGrp="1"/>
          </p:cNvSpPr>
          <p:nvPr>
            <p:ph idx="1"/>
          </p:nvPr>
        </p:nvSpPr>
        <p:spPr>
          <a:xfrm>
            <a:off x="981843" y="2036127"/>
            <a:ext cx="10297144" cy="4536504"/>
          </a:xfrm>
        </p:spPr>
        <p:txBody>
          <a:bodyPr>
            <a:normAutofit/>
          </a:bodyPr>
          <a:lstStyle/>
          <a:p>
            <a:r>
              <a:rPr lang="en-GB" sz="2200" dirty="0"/>
              <a:t>Basil </a:t>
            </a:r>
            <a:r>
              <a:rPr lang="en-GB" sz="2200" dirty="0" err="1"/>
              <a:t>Hallward</a:t>
            </a:r>
            <a:r>
              <a:rPr lang="en-GB" sz="2200" dirty="0"/>
              <a:t> is a talented, though somewhat conventionally minded, painter. </a:t>
            </a:r>
            <a:endParaRPr lang="en-GB" sz="2200" dirty="0" smtClean="0"/>
          </a:p>
          <a:p>
            <a:r>
              <a:rPr lang="en-GB" sz="2200" dirty="0" smtClean="0"/>
              <a:t>His </a:t>
            </a:r>
            <a:r>
              <a:rPr lang="en-GB" sz="2200" dirty="0"/>
              <a:t>love for Dorian </a:t>
            </a:r>
            <a:r>
              <a:rPr lang="en-GB" sz="2200" dirty="0" err="1"/>
              <a:t>Gray</a:t>
            </a:r>
            <a:r>
              <a:rPr lang="en-GB" sz="2200" dirty="0"/>
              <a:t> changes the way he sees art; indeed, it defines a new school of expression for him. </a:t>
            </a:r>
            <a:endParaRPr lang="en-GB" sz="2200" dirty="0" smtClean="0"/>
          </a:p>
          <a:p>
            <a:r>
              <a:rPr lang="en-GB" sz="2200" dirty="0" smtClean="0"/>
              <a:t>Basil’s </a:t>
            </a:r>
            <a:r>
              <a:rPr lang="en-GB" sz="2200" dirty="0"/>
              <a:t>portrait of Dorian marks a new phase of his career. </a:t>
            </a:r>
            <a:endParaRPr lang="en-GB" sz="2200" dirty="0" smtClean="0"/>
          </a:p>
          <a:p>
            <a:pPr lvl="1"/>
            <a:r>
              <a:rPr lang="en-GB" sz="2200" dirty="0" smtClean="0"/>
              <a:t>Before </a:t>
            </a:r>
            <a:r>
              <a:rPr lang="en-GB" sz="2200" dirty="0"/>
              <a:t>he created this masterwork, he spent his time painting Dorian in the veils of antiquity—dressed as an ancient soldier or as various romantic figures from mythology. </a:t>
            </a:r>
            <a:endParaRPr lang="en-GB" sz="2200" dirty="0" smtClean="0"/>
          </a:p>
          <a:p>
            <a:r>
              <a:rPr lang="en-GB" sz="2200" dirty="0" smtClean="0"/>
              <a:t>Once </a:t>
            </a:r>
            <a:r>
              <a:rPr lang="en-GB" sz="2200" dirty="0"/>
              <a:t>he has painted Dorian as he truly is, however, he fears that he has put too much of himself into the work. </a:t>
            </a:r>
            <a:endParaRPr lang="en-GB" sz="2200" dirty="0" smtClean="0"/>
          </a:p>
          <a:p>
            <a:r>
              <a:rPr lang="en-GB" sz="2200" dirty="0" smtClean="0"/>
              <a:t>He </a:t>
            </a:r>
            <a:r>
              <a:rPr lang="en-GB" sz="2200" dirty="0"/>
              <a:t>worries that his love, which he himself describes as “idolatry,” is too apparent, and that it betrays too much of himself.  </a:t>
            </a:r>
          </a:p>
        </p:txBody>
      </p:sp>
      <p:pic>
        <p:nvPicPr>
          <p:cNvPr id="4" name="Picture 3"/>
          <p:cNvPicPr>
            <a:picLocks noChangeAspect="1"/>
          </p:cNvPicPr>
          <p:nvPr/>
        </p:nvPicPr>
        <p:blipFill>
          <a:blip r:embed="rId2"/>
          <a:stretch>
            <a:fillRect/>
          </a:stretch>
        </p:blipFill>
        <p:spPr>
          <a:xfrm>
            <a:off x="45740" y="44624"/>
            <a:ext cx="1599246" cy="1761489"/>
          </a:xfrm>
          <a:prstGeom prst="rect">
            <a:avLst/>
          </a:prstGeom>
        </p:spPr>
      </p:pic>
      <p:pic>
        <p:nvPicPr>
          <p:cNvPr id="5" name="Picture 4"/>
          <p:cNvPicPr>
            <a:picLocks noChangeAspect="1"/>
          </p:cNvPicPr>
          <p:nvPr/>
        </p:nvPicPr>
        <p:blipFill>
          <a:blip r:embed="rId3"/>
          <a:stretch>
            <a:fillRect/>
          </a:stretch>
        </p:blipFill>
        <p:spPr>
          <a:xfrm>
            <a:off x="10486439" y="115250"/>
            <a:ext cx="1585097" cy="2377646"/>
          </a:xfrm>
          <a:prstGeom prst="rect">
            <a:avLst/>
          </a:prstGeom>
        </p:spPr>
      </p:pic>
    </p:spTree>
    <p:extLst>
      <p:ext uri="{BB962C8B-B14F-4D97-AF65-F5344CB8AC3E}">
        <p14:creationId xmlns:p14="http://schemas.microsoft.com/office/powerpoint/2010/main" val="90534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Basil </a:t>
            </a:r>
            <a:r>
              <a:rPr lang="en-GB" dirty="0" err="1" smtClean="0"/>
              <a:t>Hallward</a:t>
            </a:r>
            <a:r>
              <a:rPr lang="en-GB" dirty="0" smtClean="0"/>
              <a:t>:</a:t>
            </a:r>
            <a:endParaRPr lang="en-GB" dirty="0"/>
          </a:p>
        </p:txBody>
      </p:sp>
      <p:sp>
        <p:nvSpPr>
          <p:cNvPr id="3" name="Content Placeholder 2"/>
          <p:cNvSpPr>
            <a:spLocks noGrp="1"/>
          </p:cNvSpPr>
          <p:nvPr>
            <p:ph idx="1"/>
          </p:nvPr>
        </p:nvSpPr>
        <p:spPr>
          <a:xfrm>
            <a:off x="1457354" y="2353339"/>
            <a:ext cx="9144000" cy="4267200"/>
          </a:xfrm>
        </p:spPr>
        <p:txBody>
          <a:bodyPr>
            <a:normAutofit/>
          </a:bodyPr>
          <a:lstStyle/>
          <a:p>
            <a:r>
              <a:rPr lang="en-GB" dirty="0" smtClean="0"/>
              <a:t>Though </a:t>
            </a:r>
            <a:r>
              <a:rPr lang="en-GB" dirty="0"/>
              <a:t>he later changes his mind to believe that art is always more abstract than one thinks and that the painting thus betrays nothing except form and colour, his emotional investment in Dorian remains constant. </a:t>
            </a:r>
            <a:endParaRPr lang="en-GB" dirty="0" smtClean="0"/>
          </a:p>
          <a:p>
            <a:r>
              <a:rPr lang="en-GB" dirty="0" smtClean="0"/>
              <a:t>He </a:t>
            </a:r>
            <a:r>
              <a:rPr lang="en-GB" dirty="0"/>
              <a:t>seeks to protect Dorian, voicing his objection to Lord Henry’s injurious influence over Dorian and defending Dorian even after their relationship has clearly dissolved. </a:t>
            </a:r>
            <a:endParaRPr lang="en-GB" dirty="0" smtClean="0"/>
          </a:p>
          <a:p>
            <a:r>
              <a:rPr lang="en-GB" dirty="0" smtClean="0"/>
              <a:t>Basil’s </a:t>
            </a:r>
            <a:r>
              <a:rPr lang="en-GB" dirty="0"/>
              <a:t>commitment to Dorian, which ultimately proves fatal, reveals the genuineness of his love for his favourite subject and his concern for the safety and salvation of Dorian’s soul.</a:t>
            </a:r>
          </a:p>
          <a:p>
            <a:endParaRPr lang="en-GB" dirty="0"/>
          </a:p>
        </p:txBody>
      </p:sp>
      <p:pic>
        <p:nvPicPr>
          <p:cNvPr id="4" name="Picture 3"/>
          <p:cNvPicPr>
            <a:picLocks noChangeAspect="1"/>
          </p:cNvPicPr>
          <p:nvPr/>
        </p:nvPicPr>
        <p:blipFill>
          <a:blip r:embed="rId2"/>
          <a:stretch>
            <a:fillRect/>
          </a:stretch>
        </p:blipFill>
        <p:spPr>
          <a:xfrm>
            <a:off x="117748" y="63665"/>
            <a:ext cx="1584176" cy="2376264"/>
          </a:xfrm>
          <a:prstGeom prst="rect">
            <a:avLst/>
          </a:prstGeom>
        </p:spPr>
      </p:pic>
      <p:pic>
        <p:nvPicPr>
          <p:cNvPr id="5" name="Picture 4"/>
          <p:cNvPicPr>
            <a:picLocks noChangeAspect="1"/>
          </p:cNvPicPr>
          <p:nvPr/>
        </p:nvPicPr>
        <p:blipFill rotWithShape="1">
          <a:blip r:embed="rId3"/>
          <a:srcRect l="29138" r="21825"/>
          <a:stretch/>
        </p:blipFill>
        <p:spPr>
          <a:xfrm>
            <a:off x="9982844" y="78313"/>
            <a:ext cx="2104122" cy="2315327"/>
          </a:xfrm>
          <a:prstGeom prst="rect">
            <a:avLst/>
          </a:prstGeom>
        </p:spPr>
      </p:pic>
    </p:spTree>
    <p:extLst>
      <p:ext uri="{BB962C8B-B14F-4D97-AF65-F5344CB8AC3E}">
        <p14:creationId xmlns:p14="http://schemas.microsoft.com/office/powerpoint/2010/main" val="393317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09A44C-857D-42FD-9219-94A36248C2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Chalkboard</Template>
  <TotalTime>0</TotalTime>
  <Words>1764</Words>
  <Application>Microsoft Office PowerPoint</Application>
  <PresentationFormat>Custom</PresentationFormat>
  <Paragraphs>96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Consolas</vt:lpstr>
      <vt:lpstr>Corbel</vt:lpstr>
      <vt:lpstr>Chalkboard 16x9</vt:lpstr>
      <vt:lpstr>Characters </vt:lpstr>
      <vt:lpstr>Dorian Gray:</vt:lpstr>
      <vt:lpstr>Dorian Gray:</vt:lpstr>
      <vt:lpstr>Dorian Gray:</vt:lpstr>
      <vt:lpstr>Lord Henry Wotton:</vt:lpstr>
      <vt:lpstr>Lord Henry Wotton:</vt:lpstr>
      <vt:lpstr>Lord Henry Wotton:</vt:lpstr>
      <vt:lpstr>Basil Hallward:</vt:lpstr>
      <vt:lpstr>Basil Hallward:</vt:lpstr>
      <vt:lpstr>Sybil Vane:</vt:lpstr>
      <vt:lpstr>James ‘Jim’ Vane:</vt:lpstr>
      <vt:lpstr>Alan Campbell:</vt:lpstr>
      <vt:lpstr>The Duchess of Monmouth:</vt:lpstr>
      <vt:lpstr>Minor Characters:</vt:lpstr>
      <vt:lpstr>Minor Characters: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2016-12-30T13:58:14Z</dcterms:created>
  <dcterms:modified xsi:type="dcterms:W3CDTF">2020-05-19T08:37:04Z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TC028048469991</vt:lpwstr>
  </property>
</Properties>
</file>