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83" r:id="rId8"/>
    <p:sldId id="272" r:id="rId9"/>
    <p:sldId id="263" r:id="rId10"/>
    <p:sldId id="264" r:id="rId11"/>
    <p:sldId id="265" r:id="rId12"/>
    <p:sldId id="266" r:id="rId13"/>
    <p:sldId id="273" r:id="rId14"/>
    <p:sldId id="267" r:id="rId15"/>
    <p:sldId id="274" r:id="rId16"/>
    <p:sldId id="275" r:id="rId17"/>
    <p:sldId id="268" r:id="rId18"/>
    <p:sldId id="269" r:id="rId19"/>
    <p:sldId id="270" r:id="rId20"/>
    <p:sldId id="271" r:id="rId21"/>
    <p:sldId id="276" r:id="rId22"/>
    <p:sldId id="277" r:id="rId23"/>
    <p:sldId id="279" r:id="rId24"/>
    <p:sldId id="280" r:id="rId25"/>
    <p:sldId id="281" r:id="rId26"/>
    <p:sldId id="282" r:id="rId27"/>
    <p:sldId id="2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660033"/>
    <a:srgbClr val="99CCFF"/>
    <a:srgbClr val="DEB4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5FA171D-500D-4F4C-882C-D9107025CEA7}"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418712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5FA171D-500D-4F4C-882C-D9107025CEA7}"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395957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5FA171D-500D-4F4C-882C-D9107025CEA7}"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349976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5FA171D-500D-4F4C-882C-D9107025CEA7}"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130838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A171D-500D-4F4C-882C-D9107025CEA7}"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283064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5FA171D-500D-4F4C-882C-D9107025CEA7}"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410776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5FA171D-500D-4F4C-882C-D9107025CEA7}" type="datetimeFigureOut">
              <a:rPr lang="en-ZA" smtClean="0"/>
              <a:t>2020-04-30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152785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5FA171D-500D-4F4C-882C-D9107025CEA7}" type="datetimeFigureOut">
              <a:rPr lang="en-ZA" smtClean="0"/>
              <a:t>2020-04-30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230382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A171D-500D-4F4C-882C-D9107025CEA7}" type="datetimeFigureOut">
              <a:rPr lang="en-ZA" smtClean="0"/>
              <a:t>2020-04-30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419973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FA171D-500D-4F4C-882C-D9107025CEA7}"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211992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FA171D-500D-4F4C-882C-D9107025CEA7}"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C332641-1F79-43F2-BE17-A687ED8CB163}" type="slidenum">
              <a:rPr lang="en-ZA" smtClean="0"/>
              <a:t>‹#›</a:t>
            </a:fld>
            <a:endParaRPr lang="en-ZA"/>
          </a:p>
        </p:txBody>
      </p:sp>
    </p:spTree>
    <p:extLst>
      <p:ext uri="{BB962C8B-B14F-4D97-AF65-F5344CB8AC3E}">
        <p14:creationId xmlns:p14="http://schemas.microsoft.com/office/powerpoint/2010/main" val="73116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A171D-500D-4F4C-882C-D9107025CEA7}" type="datetimeFigureOut">
              <a:rPr lang="en-ZA" smtClean="0"/>
              <a:t>2020-04-30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32641-1F79-43F2-BE17-A687ED8CB163}" type="slidenum">
              <a:rPr lang="en-ZA" smtClean="0"/>
              <a:t>‹#›</a:t>
            </a:fld>
            <a:endParaRPr lang="en-ZA"/>
          </a:p>
        </p:txBody>
      </p:sp>
    </p:spTree>
    <p:extLst>
      <p:ext uri="{BB962C8B-B14F-4D97-AF65-F5344CB8AC3E}">
        <p14:creationId xmlns:p14="http://schemas.microsoft.com/office/powerpoint/2010/main" val="126790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8.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7.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38.png"/><Relationship Id="rId10" Type="http://schemas.openxmlformats.org/officeDocument/2006/relationships/image" Target="../media/image42.png"/><Relationship Id="rId4" Type="http://schemas.microsoft.com/office/2007/relationships/hdphoto" Target="../media/hdphoto1.wdp"/><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29325"/>
            <a:ext cx="12192000" cy="828675"/>
          </a:xfrm>
          <a:prstGeom prst="rect">
            <a:avLst/>
          </a:prstGeom>
        </p:spPr>
      </p:pic>
      <p:sp>
        <p:nvSpPr>
          <p:cNvPr id="4" name="Rectangle 2"/>
          <p:cNvSpPr txBox="1">
            <a:spLocks noChangeArrowheads="1"/>
          </p:cNvSpPr>
          <p:nvPr/>
        </p:nvSpPr>
        <p:spPr>
          <a:xfrm rot="16200000">
            <a:off x="-2405062" y="2405063"/>
            <a:ext cx="6029327" cy="1219199"/>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effectLst/>
                <a:uLnTx/>
                <a:uFillTx/>
                <a:latin typeface="Arial" pitchFamily="34" charset="0"/>
                <a:ea typeface="+mj-ea"/>
                <a:cs typeface="Arial" pitchFamily="34" charset="0"/>
              </a:rPr>
              <a:t>PASTRY</a:t>
            </a:r>
            <a:endParaRPr kumimoji="0" lang="en-US" sz="40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pic>
        <p:nvPicPr>
          <p:cNvPr id="5" name="Picture 2" descr="Quiche White Background photos, royalty-free images, graphic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2" y="78257"/>
            <a:ext cx="2610971" cy="1737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985226" y="13028"/>
            <a:ext cx="3206774" cy="2133785"/>
          </a:xfrm>
          <a:prstGeom prst="rect">
            <a:avLst/>
          </a:prstGeom>
        </p:spPr>
      </p:pic>
      <p:pic>
        <p:nvPicPr>
          <p:cNvPr id="7" name="Picture 6"/>
          <p:cNvPicPr>
            <a:picLocks noChangeAspect="1"/>
          </p:cNvPicPr>
          <p:nvPr/>
        </p:nvPicPr>
        <p:blipFill rotWithShape="1">
          <a:blip r:embed="rId5"/>
          <a:srcRect l="8672" t="19817" r="7751" b="15180"/>
          <a:stretch/>
        </p:blipFill>
        <p:spPr>
          <a:xfrm>
            <a:off x="1495986" y="2214562"/>
            <a:ext cx="2057401" cy="1600200"/>
          </a:xfrm>
          <a:prstGeom prst="rect">
            <a:avLst/>
          </a:prstGeom>
        </p:spPr>
      </p:pic>
      <p:pic>
        <p:nvPicPr>
          <p:cNvPr id="8" name="Picture 7"/>
          <p:cNvPicPr>
            <a:picLocks noChangeAspect="1"/>
          </p:cNvPicPr>
          <p:nvPr/>
        </p:nvPicPr>
        <p:blipFill>
          <a:blip r:embed="rId6"/>
          <a:stretch>
            <a:fillRect/>
          </a:stretch>
        </p:blipFill>
        <p:spPr>
          <a:xfrm>
            <a:off x="4302114" y="518543"/>
            <a:ext cx="1600200" cy="1600200"/>
          </a:xfrm>
          <a:prstGeom prst="rect">
            <a:avLst/>
          </a:prstGeom>
        </p:spPr>
      </p:pic>
      <p:pic>
        <p:nvPicPr>
          <p:cNvPr id="9" name="Picture 8"/>
          <p:cNvPicPr>
            <a:picLocks noChangeAspect="1"/>
          </p:cNvPicPr>
          <p:nvPr/>
        </p:nvPicPr>
        <p:blipFill rotWithShape="1">
          <a:blip r:embed="rId7"/>
          <a:srcRect b="21000"/>
          <a:stretch/>
        </p:blipFill>
        <p:spPr>
          <a:xfrm>
            <a:off x="1934987" y="3965458"/>
            <a:ext cx="2143125" cy="1693065"/>
          </a:xfrm>
          <a:prstGeom prst="rect">
            <a:avLst/>
          </a:prstGeom>
        </p:spPr>
      </p:pic>
      <p:pic>
        <p:nvPicPr>
          <p:cNvPr id="10" name="Picture 9"/>
          <p:cNvPicPr>
            <a:picLocks noChangeAspect="1"/>
          </p:cNvPicPr>
          <p:nvPr/>
        </p:nvPicPr>
        <p:blipFill rotWithShape="1">
          <a:blip r:embed="rId8"/>
          <a:srcRect l="2652" t="3924" r="3917" b="4772"/>
          <a:stretch/>
        </p:blipFill>
        <p:spPr>
          <a:xfrm>
            <a:off x="4078112" y="2585364"/>
            <a:ext cx="2438400" cy="1600200"/>
          </a:xfrm>
          <a:prstGeom prst="rect">
            <a:avLst/>
          </a:prstGeom>
        </p:spPr>
      </p:pic>
      <p:pic>
        <p:nvPicPr>
          <p:cNvPr id="11" name="Picture 10"/>
          <p:cNvPicPr>
            <a:picLocks noChangeAspect="1"/>
          </p:cNvPicPr>
          <p:nvPr/>
        </p:nvPicPr>
        <p:blipFill rotWithShape="1">
          <a:blip r:embed="rId9"/>
          <a:srcRect t="17754" b="29104"/>
          <a:stretch/>
        </p:blipFill>
        <p:spPr>
          <a:xfrm>
            <a:off x="8967927" y="2471818"/>
            <a:ext cx="3241372" cy="1727465"/>
          </a:xfrm>
          <a:prstGeom prst="rect">
            <a:avLst/>
          </a:prstGeom>
        </p:spPr>
      </p:pic>
      <p:pic>
        <p:nvPicPr>
          <p:cNvPr id="12" name="Picture 4" descr="Delicious Cherry Pie On White Background, Top View Stock Image ..."/>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289" t="6998" r="13976" b="12534"/>
          <a:stretch/>
        </p:blipFill>
        <p:spPr bwMode="auto">
          <a:xfrm>
            <a:off x="6916807" y="2098097"/>
            <a:ext cx="2051120" cy="19656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1">
            <a:extLst>
              <a:ext uri="{BEBA8EAE-BF5A-486C-A8C5-ECC9F3942E4B}">
                <a14:imgProps xmlns:a14="http://schemas.microsoft.com/office/drawing/2010/main">
                  <a14:imgLayer r:embed="rId12">
                    <a14:imgEffect>
                      <a14:backgroundRemoval t="852" b="84375" l="8857" r="100000">
                        <a14:foregroundMark x1="66857" y1="16193" x2="23143" y2="19318"/>
                        <a14:backgroundMark x1="16857" y1="76136" x2="23143" y2="84091"/>
                        <a14:backgroundMark x1="80000" y1="82102" x2="80000" y2="82102"/>
                        <a14:backgroundMark x1="90000" y1="76136" x2="90000" y2="76136"/>
                        <a14:backgroundMark x1="69143" y1="5114" x2="94571" y2="21591"/>
                        <a14:backgroundMark x1="66857" y1="10227" x2="98857" y2="20739"/>
                      </a14:backgroundRemoval>
                    </a14:imgEffect>
                  </a14:imgLayer>
                </a14:imgProps>
              </a:ext>
            </a:extLst>
          </a:blip>
          <a:srcRect b="6133"/>
          <a:stretch/>
        </p:blipFill>
        <p:spPr>
          <a:xfrm>
            <a:off x="9647679" y="4397088"/>
            <a:ext cx="1822468" cy="1604841"/>
          </a:xfrm>
          <a:prstGeom prst="rect">
            <a:avLst/>
          </a:prstGeom>
        </p:spPr>
      </p:pic>
      <p:pic>
        <p:nvPicPr>
          <p:cNvPr id="14" name="Picture 13"/>
          <p:cNvPicPr>
            <a:picLocks noChangeAspect="1"/>
          </p:cNvPicPr>
          <p:nvPr/>
        </p:nvPicPr>
        <p:blipFill>
          <a:blip r:embed="rId13"/>
          <a:stretch>
            <a:fillRect/>
          </a:stretch>
        </p:blipFill>
        <p:spPr>
          <a:xfrm>
            <a:off x="6442057" y="78257"/>
            <a:ext cx="2139881" cy="1694835"/>
          </a:xfrm>
          <a:prstGeom prst="rect">
            <a:avLst/>
          </a:prstGeom>
        </p:spPr>
      </p:pic>
      <p:pic>
        <p:nvPicPr>
          <p:cNvPr id="15" name="Picture 14"/>
          <p:cNvPicPr>
            <a:picLocks noChangeAspect="1"/>
          </p:cNvPicPr>
          <p:nvPr/>
        </p:nvPicPr>
        <p:blipFill>
          <a:blip r:embed="rId14"/>
          <a:stretch>
            <a:fillRect/>
          </a:stretch>
        </p:blipFill>
        <p:spPr>
          <a:xfrm>
            <a:off x="5585673" y="4397088"/>
            <a:ext cx="2554445" cy="1444877"/>
          </a:xfrm>
          <a:prstGeom prst="rect">
            <a:avLst/>
          </a:prstGeom>
        </p:spPr>
      </p:pic>
    </p:spTree>
    <p:extLst>
      <p:ext uri="{BB962C8B-B14F-4D97-AF65-F5344CB8AC3E}">
        <p14:creationId xmlns:p14="http://schemas.microsoft.com/office/powerpoint/2010/main" val="9528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TECHNIQUES </a:t>
            </a:r>
            <a:r>
              <a:rPr lang="en-ZA" sz="2400" b="1" dirty="0" err="1" smtClean="0">
                <a:solidFill>
                  <a:schemeClr val="tx1"/>
                </a:solidFill>
                <a:latin typeface="Arial" panose="020B0604020202020204" pitchFamily="34" charset="0"/>
                <a:cs typeface="Arial" panose="020B0604020202020204" pitchFamily="34" charset="0"/>
              </a:rPr>
              <a:t>cont</a:t>
            </a:r>
            <a:r>
              <a:rPr lang="en-ZA" sz="2400" b="1" dirty="0" smtClean="0">
                <a:solidFill>
                  <a:schemeClr val="tx1"/>
                </a:solidFill>
                <a:latin typeface="Arial" panose="020B0604020202020204" pitchFamily="34" charset="0"/>
                <a:cs typeface="Arial" panose="020B0604020202020204" pitchFamily="34" charset="0"/>
              </a:rPr>
              <a:t>…</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670050" y="471472"/>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FOLDING</a:t>
            </a:r>
            <a:endParaRPr lang="en-ZA" sz="24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5218" t="9538" r="8392" b="7799"/>
          <a:stretch/>
        </p:blipFill>
        <p:spPr>
          <a:xfrm>
            <a:off x="4609668" y="202805"/>
            <a:ext cx="2262909" cy="1440872"/>
          </a:xfrm>
          <a:prstGeom prst="rect">
            <a:avLst/>
          </a:prstGeom>
        </p:spPr>
      </p:pic>
      <p:sp>
        <p:nvSpPr>
          <p:cNvPr id="6" name="TextBox 5"/>
          <p:cNvSpPr txBox="1"/>
          <p:nvPr/>
        </p:nvSpPr>
        <p:spPr>
          <a:xfrm>
            <a:off x="6918036" y="221673"/>
            <a:ext cx="5190837" cy="1477328"/>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Fold the top third of the dough over the centre and fold the bottom third over to make layers of dough. Seal air inside the layers by pressing the edges of the dough lightly with a rolling pin. </a:t>
            </a:r>
            <a:endParaRPr lang="en-ZA" b="1" dirty="0">
              <a:latin typeface="Arial" panose="020B0604020202020204" pitchFamily="34" charset="0"/>
              <a:cs typeface="Arial" panose="020B0604020202020204" pitchFamily="34" charset="0"/>
            </a:endParaRPr>
          </a:p>
        </p:txBody>
      </p:sp>
      <p:sp>
        <p:nvSpPr>
          <p:cNvPr id="7" name="Rectangle 6"/>
          <p:cNvSpPr/>
          <p:nvPr/>
        </p:nvSpPr>
        <p:spPr>
          <a:xfrm>
            <a:off x="1474426" y="2428197"/>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LINING</a:t>
            </a:r>
            <a:endParaRPr lang="en-ZA" sz="24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1455" b="68364" l="0" r="93443"/>
                    </a14:imgEffect>
                  </a14:imgLayer>
                </a14:imgProps>
              </a:ext>
            </a:extLst>
          </a:blip>
          <a:srcRect l="-530" t="-1410" r="530" b="23289"/>
          <a:stretch/>
        </p:blipFill>
        <p:spPr>
          <a:xfrm>
            <a:off x="4855151" y="1804970"/>
            <a:ext cx="1743075" cy="2046288"/>
          </a:xfrm>
          <a:prstGeom prst="rect">
            <a:avLst/>
          </a:prstGeom>
        </p:spPr>
      </p:pic>
      <p:sp>
        <p:nvSpPr>
          <p:cNvPr id="9" name="TextBox 8"/>
          <p:cNvSpPr txBox="1"/>
          <p:nvPr/>
        </p:nvSpPr>
        <p:spPr>
          <a:xfrm>
            <a:off x="6872577" y="2265009"/>
            <a:ext cx="5190837" cy="1477328"/>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To ensure the round of the dough is big enough to cover the base and overlap the sides of the tin / dish. Pastry should be wider than tin. Press down well to make sure it fits the dish. </a:t>
            </a:r>
            <a:endParaRPr lang="en-ZA" b="1" dirty="0">
              <a:latin typeface="Arial" panose="020B0604020202020204" pitchFamily="34" charset="0"/>
              <a:cs typeface="Arial" panose="020B0604020202020204" pitchFamily="34" charset="0"/>
            </a:endParaRPr>
          </a:p>
        </p:txBody>
      </p:sp>
      <p:sp>
        <p:nvSpPr>
          <p:cNvPr id="10" name="Rectangle 9"/>
          <p:cNvSpPr/>
          <p:nvPr/>
        </p:nvSpPr>
        <p:spPr>
          <a:xfrm>
            <a:off x="1670049" y="4384922"/>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GLAZING</a:t>
            </a:r>
            <a:endParaRPr lang="en-ZA" sz="2400"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stretch>
            <a:fillRect/>
          </a:stretch>
        </p:blipFill>
        <p:spPr>
          <a:xfrm>
            <a:off x="4655127" y="3429918"/>
            <a:ext cx="2143125" cy="2143125"/>
          </a:xfrm>
          <a:prstGeom prst="rect">
            <a:avLst/>
          </a:prstGeom>
        </p:spPr>
      </p:pic>
      <p:sp>
        <p:nvSpPr>
          <p:cNvPr id="13" name="TextBox 12"/>
          <p:cNvSpPr txBox="1"/>
          <p:nvPr/>
        </p:nvSpPr>
        <p:spPr>
          <a:xfrm>
            <a:off x="7073468" y="4178314"/>
            <a:ext cx="5190837" cy="646331"/>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Brush the pastry before baking to give it a shiny golden look. </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3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P spid="9" grpId="0"/>
      <p:bldP spid="10"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TECHNIQUES </a:t>
            </a:r>
            <a:r>
              <a:rPr lang="en-ZA" sz="2400" b="1" dirty="0" err="1" smtClean="0">
                <a:solidFill>
                  <a:schemeClr val="tx1"/>
                </a:solidFill>
                <a:latin typeface="Arial" panose="020B0604020202020204" pitchFamily="34" charset="0"/>
                <a:cs typeface="Arial" panose="020B0604020202020204" pitchFamily="34" charset="0"/>
              </a:rPr>
              <a:t>cont</a:t>
            </a:r>
            <a:r>
              <a:rPr lang="en-ZA" sz="2400" b="1" dirty="0" smtClean="0">
                <a:solidFill>
                  <a:schemeClr val="tx1"/>
                </a:solidFill>
                <a:latin typeface="Arial" panose="020B0604020202020204" pitchFamily="34" charset="0"/>
                <a:cs typeface="Arial" panose="020B0604020202020204" pitchFamily="34" charset="0"/>
              </a:rPr>
              <a:t>…</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670050" y="471472"/>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DOCKING</a:t>
            </a:r>
            <a:endParaRPr lang="en-ZA" sz="2400" b="1" dirty="0">
              <a:solidFill>
                <a:schemeClr val="tx1"/>
              </a:solidFill>
              <a:latin typeface="Arial" panose="020B0604020202020204" pitchFamily="34" charset="0"/>
              <a:cs typeface="Arial" panose="020B0604020202020204" pitchFamily="34" charset="0"/>
            </a:endParaRPr>
          </a:p>
        </p:txBody>
      </p:sp>
      <p:pic>
        <p:nvPicPr>
          <p:cNvPr id="8194" name="Picture 2" descr="Quiche Crust Recipe - Tastessence"/>
          <p:cNvPicPr>
            <a:picLocks noChangeAspect="1" noChangeArrowheads="1"/>
          </p:cNvPicPr>
          <p:nvPr/>
        </p:nvPicPr>
        <p:blipFill rotWithShape="1">
          <a:blip r:embed="rId3">
            <a:clrChange>
              <a:clrFrom>
                <a:srgbClr val="F4F5FA"/>
              </a:clrFrom>
              <a:clrTo>
                <a:srgbClr val="F4F5FA">
                  <a:alpha val="0"/>
                </a:srgbClr>
              </a:clrTo>
            </a:clrChange>
            <a:extLst>
              <a:ext uri="{28A0092B-C50C-407E-A947-70E740481C1C}">
                <a14:useLocalDpi xmlns:a14="http://schemas.microsoft.com/office/drawing/2010/main" val="0"/>
              </a:ext>
            </a:extLst>
          </a:blip>
          <a:srcRect l="8165" r="3680"/>
          <a:stretch/>
        </p:blipFill>
        <p:spPr bwMode="auto">
          <a:xfrm>
            <a:off x="5006109" y="288331"/>
            <a:ext cx="1856509" cy="140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75068" y="471472"/>
            <a:ext cx="5190837" cy="923330"/>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The base of the tart dough and sides are pricked with a fork to allow air trapped between the dough to escape</a:t>
            </a:r>
            <a:endParaRPr lang="en-ZA" b="1" dirty="0">
              <a:latin typeface="Arial" panose="020B0604020202020204" pitchFamily="34" charset="0"/>
              <a:cs typeface="Arial" panose="020B0604020202020204" pitchFamily="34" charset="0"/>
            </a:endParaRPr>
          </a:p>
        </p:txBody>
      </p:sp>
      <p:sp>
        <p:nvSpPr>
          <p:cNvPr id="9" name="Rectangle 8"/>
          <p:cNvSpPr/>
          <p:nvPr/>
        </p:nvSpPr>
        <p:spPr>
          <a:xfrm>
            <a:off x="1509494" y="2849223"/>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SEALING</a:t>
            </a:r>
            <a:endParaRPr lang="en-ZA" sz="2400" b="1"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clrChange>
              <a:clrFrom>
                <a:srgbClr val="CAB2A6"/>
              </a:clrFrom>
              <a:clrTo>
                <a:srgbClr val="CAB2A6">
                  <a:alpha val="0"/>
                </a:srgbClr>
              </a:clrTo>
            </a:clrChange>
            <a:extLst>
              <a:ext uri="{BEBA8EAE-BF5A-486C-A8C5-ECC9F3942E4B}">
                <a14:imgProps xmlns:a14="http://schemas.microsoft.com/office/drawing/2010/main">
                  <a14:imgLayer r:embed="rId5">
                    <a14:imgEffect>
                      <a14:backgroundRemoval t="19273" b="100000" l="0" r="100000"/>
                    </a14:imgEffect>
                  </a14:imgLayer>
                </a14:imgProps>
              </a:ext>
            </a:extLst>
          </a:blip>
          <a:srcRect t="19587"/>
          <a:stretch/>
        </p:blipFill>
        <p:spPr>
          <a:xfrm>
            <a:off x="5006109" y="2029177"/>
            <a:ext cx="1743075" cy="2106323"/>
          </a:xfrm>
          <a:prstGeom prst="rect">
            <a:avLst/>
          </a:prstGeom>
        </p:spPr>
      </p:pic>
      <p:sp>
        <p:nvSpPr>
          <p:cNvPr id="11" name="TextBox 10"/>
          <p:cNvSpPr txBox="1"/>
          <p:nvPr/>
        </p:nvSpPr>
        <p:spPr>
          <a:xfrm>
            <a:off x="6954983" y="2267945"/>
            <a:ext cx="5251018" cy="1477328"/>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Before adding an egg filling, the pastry case needs to be pre-baked and sealed to prevent it from becoming soggy. Brush the base and sides of the partially baked pastry with beaten egg and return to the oven for 3-4 minutes</a:t>
            </a:r>
            <a:endParaRPr lang="en-ZA" b="1" dirty="0">
              <a:latin typeface="Arial" panose="020B0604020202020204" pitchFamily="34" charset="0"/>
              <a:cs typeface="Arial" panose="020B0604020202020204" pitchFamily="34" charset="0"/>
            </a:endParaRPr>
          </a:p>
        </p:txBody>
      </p:sp>
      <p:sp>
        <p:nvSpPr>
          <p:cNvPr id="12" name="Rectangle 11"/>
          <p:cNvSpPr/>
          <p:nvPr/>
        </p:nvSpPr>
        <p:spPr>
          <a:xfrm>
            <a:off x="1549905" y="4953305"/>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SHAPING</a:t>
            </a:r>
            <a:endParaRPr lang="en-ZA" sz="2400" b="1" dirty="0">
              <a:solidFill>
                <a:schemeClr val="tx1"/>
              </a:solidFill>
              <a:latin typeface="Arial" panose="020B0604020202020204" pitchFamily="34" charset="0"/>
              <a:cs typeface="Arial" panose="020B0604020202020204" pitchFamily="34" charset="0"/>
            </a:endParaRPr>
          </a:p>
        </p:txBody>
      </p:sp>
      <p:pic>
        <p:nvPicPr>
          <p:cNvPr id="8196" name="Picture 4" descr="Ham &amp; Cheese Pastry Puffs Recipe - Kraft Canada"/>
          <p:cNvPicPr>
            <a:picLocks noChangeAspect="1" noChangeArrowheads="1"/>
          </p:cNvPicPr>
          <p:nvPr/>
        </p:nvPicPr>
        <p:blipFill rotWithShape="1">
          <a:blip r:embed="rId6">
            <a:clrChange>
              <a:clrFrom>
                <a:srgbClr val="E4E4E4"/>
              </a:clrFrom>
              <a:clrTo>
                <a:srgbClr val="E4E4E4">
                  <a:alpha val="0"/>
                </a:srgbClr>
              </a:clrTo>
            </a:clrChange>
            <a:extLst>
              <a:ext uri="{28A0092B-C50C-407E-A947-70E740481C1C}">
                <a14:useLocalDpi xmlns:a14="http://schemas.microsoft.com/office/drawing/2010/main" val="0"/>
              </a:ext>
            </a:extLst>
          </a:blip>
          <a:srcRect t="44427" r="16026"/>
          <a:stretch/>
        </p:blipFill>
        <p:spPr bwMode="auto">
          <a:xfrm>
            <a:off x="4725553" y="4577041"/>
            <a:ext cx="2023631" cy="1053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175068" y="4780562"/>
            <a:ext cx="5251018" cy="646331"/>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Cutting the dough into different forms and shapes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1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P spid="9" grpId="0" animBg="1"/>
      <p:bldP spid="11" grpId="0"/>
      <p:bldP spid="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TECHNIQUES</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583170" y="858983"/>
            <a:ext cx="2783753" cy="784673"/>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BAKING BLIND</a:t>
            </a:r>
            <a:endParaRPr lang="en-ZA" sz="24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t="1865" r="21791" b="1"/>
          <a:stretch/>
        </p:blipFill>
        <p:spPr>
          <a:xfrm>
            <a:off x="5072638" y="363672"/>
            <a:ext cx="2640795" cy="2205045"/>
          </a:xfrm>
          <a:prstGeom prst="rect">
            <a:avLst/>
          </a:prstGeom>
        </p:spPr>
      </p:pic>
      <p:sp>
        <p:nvSpPr>
          <p:cNvPr id="7" name="TextBox 6"/>
          <p:cNvSpPr txBox="1"/>
          <p:nvPr/>
        </p:nvSpPr>
        <p:spPr>
          <a:xfrm>
            <a:off x="7897626" y="2227801"/>
            <a:ext cx="3583709" cy="646331"/>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Some pastries have to baked before the filling is added</a:t>
            </a:r>
            <a:endParaRPr lang="en-ZA" b="1" dirty="0">
              <a:latin typeface="Arial" panose="020B0604020202020204" pitchFamily="34" charset="0"/>
              <a:cs typeface="Arial" panose="020B0604020202020204" pitchFamily="34" charset="0"/>
            </a:endParaRPr>
          </a:p>
        </p:txBody>
      </p:sp>
      <p:sp>
        <p:nvSpPr>
          <p:cNvPr id="8" name="TextBox 7"/>
          <p:cNvSpPr txBox="1"/>
          <p:nvPr/>
        </p:nvSpPr>
        <p:spPr>
          <a:xfrm>
            <a:off x="1235941" y="2227801"/>
            <a:ext cx="4057435" cy="3693319"/>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Steps in blind baking:</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Line the tart pan with pastry and dock it</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Line the case with foil or greaseproof paper</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Weigh the lining and pastry down with dried beans or rice</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Bake the pastry case in an oven at 180°C for 10-15 minutes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Remove the beans or rice and lining and bake for a further 5-10 minutes until the pastry is dry and lightly browned </a:t>
            </a:r>
            <a:endParaRPr lang="en-ZA" b="1" dirty="0">
              <a:latin typeface="Arial" panose="020B0604020202020204" pitchFamily="34" charset="0"/>
              <a:cs typeface="Arial" panose="020B0604020202020204" pitchFamily="34" charset="0"/>
            </a:endParaRPr>
          </a:p>
        </p:txBody>
      </p:sp>
      <p:sp>
        <p:nvSpPr>
          <p:cNvPr id="9" name="TextBox 8"/>
          <p:cNvSpPr txBox="1"/>
          <p:nvPr/>
        </p:nvSpPr>
        <p:spPr>
          <a:xfrm>
            <a:off x="6018560" y="3331758"/>
            <a:ext cx="4692072" cy="2031325"/>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Reasons for baking blind:</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The filling you are going to use is already cooked</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To keep crust from blistering</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To ensure the pastry case is cooked thoroughly</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To help the crust to become crisp</a:t>
            </a:r>
            <a:endParaRPr lang="en-ZA" b="1" dirty="0">
              <a:latin typeface="Arial" panose="020B0604020202020204" pitchFamily="34" charset="0"/>
              <a:cs typeface="Arial" panose="020B0604020202020204" pitchFamily="34" charset="0"/>
            </a:endParaRPr>
          </a:p>
        </p:txBody>
      </p:sp>
      <p:cxnSp>
        <p:nvCxnSpPr>
          <p:cNvPr id="11" name="Straight Arrow Connector 10"/>
          <p:cNvCxnSpPr>
            <a:endCxn id="14" idx="1"/>
          </p:cNvCxnSpPr>
          <p:nvPr/>
        </p:nvCxnSpPr>
        <p:spPr>
          <a:xfrm flipV="1">
            <a:off x="7139709" y="422105"/>
            <a:ext cx="1533236" cy="4368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endCxn id="15" idx="1"/>
          </p:cNvCxnSpPr>
          <p:nvPr/>
        </p:nvCxnSpPr>
        <p:spPr>
          <a:xfrm flipV="1">
            <a:off x="7255163" y="907396"/>
            <a:ext cx="1500909" cy="2688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endCxn id="16" idx="1"/>
          </p:cNvCxnSpPr>
          <p:nvPr/>
        </p:nvCxnSpPr>
        <p:spPr>
          <a:xfrm flipV="1">
            <a:off x="7062269" y="1561710"/>
            <a:ext cx="1714414" cy="31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672945" y="237439"/>
            <a:ext cx="2336800" cy="369332"/>
          </a:xfrm>
          <a:prstGeom prst="rect">
            <a:avLst/>
          </a:prstGeom>
          <a:noFill/>
        </p:spPr>
        <p:txBody>
          <a:bodyPr wrap="square" rtlCol="0">
            <a:spAutoFit/>
          </a:bodyPr>
          <a:lstStyle/>
          <a:p>
            <a:r>
              <a:rPr lang="en-ZA" b="1" dirty="0" smtClean="0"/>
              <a:t>Pastry</a:t>
            </a:r>
            <a:endParaRPr lang="en-ZA" b="1" dirty="0"/>
          </a:p>
        </p:txBody>
      </p:sp>
      <p:sp>
        <p:nvSpPr>
          <p:cNvPr id="15" name="TextBox 14"/>
          <p:cNvSpPr txBox="1"/>
          <p:nvPr/>
        </p:nvSpPr>
        <p:spPr>
          <a:xfrm>
            <a:off x="8756072" y="722730"/>
            <a:ext cx="2253673" cy="369332"/>
          </a:xfrm>
          <a:prstGeom prst="rect">
            <a:avLst/>
          </a:prstGeom>
          <a:noFill/>
        </p:spPr>
        <p:txBody>
          <a:bodyPr wrap="square" rtlCol="0">
            <a:spAutoFit/>
          </a:bodyPr>
          <a:lstStyle/>
          <a:p>
            <a:r>
              <a:rPr lang="en-ZA" b="1" dirty="0" smtClean="0"/>
              <a:t>Grease proof paper</a:t>
            </a:r>
            <a:endParaRPr lang="en-ZA" b="1" dirty="0"/>
          </a:p>
        </p:txBody>
      </p:sp>
      <p:sp>
        <p:nvSpPr>
          <p:cNvPr id="16" name="TextBox 15"/>
          <p:cNvSpPr txBox="1"/>
          <p:nvPr/>
        </p:nvSpPr>
        <p:spPr>
          <a:xfrm>
            <a:off x="8776683" y="1377044"/>
            <a:ext cx="1933949" cy="369332"/>
          </a:xfrm>
          <a:prstGeom prst="rect">
            <a:avLst/>
          </a:prstGeom>
          <a:noFill/>
        </p:spPr>
        <p:txBody>
          <a:bodyPr wrap="square" rtlCol="0">
            <a:spAutoFit/>
          </a:bodyPr>
          <a:lstStyle/>
          <a:p>
            <a:r>
              <a:rPr lang="en-ZA" b="1" dirty="0" smtClean="0"/>
              <a:t>Beans</a:t>
            </a:r>
            <a:endParaRPr lang="en-ZA" b="1" dirty="0"/>
          </a:p>
        </p:txBody>
      </p:sp>
    </p:spTree>
    <p:extLst>
      <p:ext uri="{BB962C8B-B14F-4D97-AF65-F5344CB8AC3E}">
        <p14:creationId xmlns:p14="http://schemas.microsoft.com/office/powerpoint/2010/main" val="29375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P spid="9"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7" y="2575937"/>
            <a:ext cx="6029327" cy="877453"/>
          </a:xfrm>
          <a:prstGeom prst="rect">
            <a:avLst/>
          </a:prstGeom>
          <a:solidFill>
            <a:srgbClr val="99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SHORTCRUST PASTRY USES</a:t>
            </a:r>
            <a:endParaRPr lang="en-ZA" sz="2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9015696" y="1152091"/>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QUICHÈ</a:t>
            </a:r>
            <a:endParaRPr lang="en-ZA" sz="24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5910252" y="339881"/>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HERTZOGGIES</a:t>
            </a:r>
            <a:endParaRPr lang="en-ZA" sz="24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037339" y="1995519"/>
            <a:ext cx="3435928"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Small oval or boat-shaped pastry cases, blind baked, sweet / savoury fillings</a:t>
            </a:r>
            <a:endParaRPr lang="en-ZA" dirty="0">
              <a:latin typeface="Arial" panose="020B0604020202020204" pitchFamily="34" charset="0"/>
              <a:cs typeface="Arial" panose="020B0604020202020204" pitchFamily="34" charset="0"/>
            </a:endParaRPr>
          </a:p>
        </p:txBody>
      </p:sp>
      <p:sp>
        <p:nvSpPr>
          <p:cNvPr id="11" name="TextBox 10"/>
          <p:cNvSpPr txBox="1"/>
          <p:nvPr/>
        </p:nvSpPr>
        <p:spPr>
          <a:xfrm>
            <a:off x="8818061" y="3902890"/>
            <a:ext cx="3132841"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Custard </a:t>
            </a:r>
            <a:r>
              <a:rPr lang="en-US" dirty="0">
                <a:latin typeface="Arial" panose="020B0604020202020204" pitchFamily="34" charset="0"/>
                <a:cs typeface="Arial" panose="020B0604020202020204" pitchFamily="34" charset="0"/>
              </a:rPr>
              <a:t>made with milk and eggs poured into a pie crust and </a:t>
            </a:r>
            <a:r>
              <a:rPr lang="en-US" dirty="0" smtClean="0">
                <a:latin typeface="Arial" panose="020B0604020202020204" pitchFamily="34" charset="0"/>
                <a:cs typeface="Arial" panose="020B0604020202020204" pitchFamily="34" charset="0"/>
              </a:rPr>
              <a:t>baked, sealed pastry</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5158010" y="2734704"/>
            <a:ext cx="3489817"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t>
            </a:r>
            <a:r>
              <a:rPr lang="en-US" dirty="0" smtClean="0">
                <a:latin typeface="Arial" panose="020B0604020202020204" pitchFamily="34" charset="0"/>
                <a:cs typeface="Arial" panose="020B0604020202020204" pitchFamily="34" charset="0"/>
              </a:rPr>
              <a:t>am-filled </a:t>
            </a:r>
            <a:r>
              <a:rPr lang="en-US" dirty="0">
                <a:latin typeface="Arial" panose="020B0604020202020204" pitchFamily="34" charset="0"/>
                <a:cs typeface="Arial" panose="020B0604020202020204" pitchFamily="34" charset="0"/>
              </a:rPr>
              <a:t>tartlet or cookie with a coconut topping commonly served on a cup-like pastry base.</a:t>
            </a:r>
            <a:endParaRPr lang="en-ZA" dirty="0">
              <a:latin typeface="Arial" panose="020B0604020202020204" pitchFamily="34" charset="0"/>
              <a:cs typeface="Arial" panose="020B0604020202020204" pitchFamily="34" charset="0"/>
            </a:endParaRPr>
          </a:p>
        </p:txBody>
      </p:sp>
      <p:sp>
        <p:nvSpPr>
          <p:cNvPr id="13" name="Rectangle 12"/>
          <p:cNvSpPr/>
          <p:nvPr/>
        </p:nvSpPr>
        <p:spPr>
          <a:xfrm>
            <a:off x="3940917" y="4064017"/>
            <a:ext cx="3642138" cy="62172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LEMON MERINGUE TART</a:t>
            </a:r>
            <a:endParaRPr lang="en-ZA" sz="2400" b="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3698496" y="4942653"/>
            <a:ext cx="358054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aked pie </a:t>
            </a:r>
            <a:r>
              <a:rPr lang="en-US" dirty="0">
                <a:latin typeface="Arial" panose="020B0604020202020204" pitchFamily="34" charset="0"/>
                <a:cs typeface="Arial" panose="020B0604020202020204" pitchFamily="34" charset="0"/>
              </a:rPr>
              <a:t>made </a:t>
            </a:r>
            <a:r>
              <a:rPr lang="en-US" dirty="0" smtClean="0">
                <a:latin typeface="Arial" panose="020B0604020202020204" pitchFamily="34" charset="0"/>
                <a:cs typeface="Arial" panose="020B0604020202020204" pitchFamily="34" charset="0"/>
              </a:rPr>
              <a:t>of </a:t>
            </a:r>
            <a:r>
              <a:rPr lang="en-US" dirty="0" err="1">
                <a:latin typeface="Arial" panose="020B0604020202020204" pitchFamily="34" charset="0"/>
                <a:cs typeface="Arial" panose="020B0604020202020204" pitchFamily="34" charset="0"/>
              </a:rPr>
              <a:t>shortcrust</a:t>
            </a:r>
            <a:r>
              <a:rPr lang="en-US" dirty="0">
                <a:latin typeface="Arial" panose="020B0604020202020204" pitchFamily="34" charset="0"/>
                <a:cs typeface="Arial" panose="020B0604020202020204" pitchFamily="34" charset="0"/>
              </a:rPr>
              <a:t> pastry, lemon custard filling and a fluffy meringue topping.</a:t>
            </a:r>
            <a:endParaRPr lang="en-ZA" dirty="0">
              <a:latin typeface="Arial" panose="020B0604020202020204" pitchFamily="34" charset="0"/>
              <a:cs typeface="Arial" panose="020B0604020202020204" pitchFamily="34" charset="0"/>
            </a:endParaRPr>
          </a:p>
        </p:txBody>
      </p:sp>
      <p:sp>
        <p:nvSpPr>
          <p:cNvPr id="17" name="Rectangle 16"/>
          <p:cNvSpPr/>
          <p:nvPr/>
        </p:nvSpPr>
        <p:spPr>
          <a:xfrm>
            <a:off x="1480799" y="203258"/>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BARQUETTE</a:t>
            </a:r>
            <a:endParaRPr lang="en-ZA" sz="2400" b="1"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3">
            <a:clrChange>
              <a:clrFrom>
                <a:srgbClr val="BFAEA1"/>
              </a:clrFrom>
              <a:clrTo>
                <a:srgbClr val="BFAEA1">
                  <a:alpha val="0"/>
                </a:srgbClr>
              </a:clrTo>
            </a:clrChange>
            <a:extLst>
              <a:ext uri="{BEBA8EAE-BF5A-486C-A8C5-ECC9F3942E4B}">
                <a14:imgProps xmlns:a14="http://schemas.microsoft.com/office/drawing/2010/main">
                  <a14:imgLayer r:embed="rId4">
                    <a14:imgEffect>
                      <a14:backgroundRemoval t="0" b="90000" l="69123" r="96667">
                        <a14:backgroundMark x1="87368" y1="83500" x2="87368" y2="83500"/>
                      </a14:backgroundRemoval>
                    </a14:imgEffect>
                  </a14:imgLayer>
                </a14:imgProps>
              </a:ext>
            </a:extLst>
          </a:blip>
          <a:srcRect l="68074"/>
          <a:stretch/>
        </p:blipFill>
        <p:spPr>
          <a:xfrm>
            <a:off x="2140494" y="742671"/>
            <a:ext cx="1304347" cy="1433518"/>
          </a:xfrm>
          <a:prstGeom prst="rect">
            <a:avLst/>
          </a:prstGeom>
        </p:spPr>
      </p:pic>
      <p:pic>
        <p:nvPicPr>
          <p:cNvPr id="18" name="Picture 17"/>
          <p:cNvPicPr>
            <a:picLocks noChangeAspect="1"/>
          </p:cNvPicPr>
          <p:nvPr/>
        </p:nvPicPr>
        <p:blipFill>
          <a:blip r:embed="rId5"/>
          <a:stretch>
            <a:fillRect/>
          </a:stretch>
        </p:blipFill>
        <p:spPr>
          <a:xfrm>
            <a:off x="9104383" y="2146994"/>
            <a:ext cx="2560199" cy="1443184"/>
          </a:xfrm>
          <a:prstGeom prst="rect">
            <a:avLst/>
          </a:prstGeom>
        </p:spPr>
      </p:pic>
      <p:pic>
        <p:nvPicPr>
          <p:cNvPr id="19" name="Picture 18"/>
          <p:cNvPicPr>
            <a:picLocks noChangeAspect="1"/>
          </p:cNvPicPr>
          <p:nvPr/>
        </p:nvPicPr>
        <p:blipFill>
          <a:blip r:embed="rId6"/>
          <a:stretch>
            <a:fillRect/>
          </a:stretch>
        </p:blipFill>
        <p:spPr>
          <a:xfrm>
            <a:off x="5910252" y="1134095"/>
            <a:ext cx="2249619" cy="1493649"/>
          </a:xfrm>
          <a:prstGeom prst="rect">
            <a:avLst/>
          </a:prstGeom>
        </p:spPr>
      </p:pic>
      <p:pic>
        <p:nvPicPr>
          <p:cNvPr id="20" name="Picture 19"/>
          <p:cNvPicPr>
            <a:picLocks noChangeAspect="1"/>
          </p:cNvPicPr>
          <p:nvPr/>
        </p:nvPicPr>
        <p:blipFill rotWithShape="1">
          <a:blip r:embed="rId7"/>
          <a:srcRect t="36555"/>
          <a:stretch/>
        </p:blipFill>
        <p:spPr>
          <a:xfrm>
            <a:off x="1629256" y="3565660"/>
            <a:ext cx="1977950" cy="1891152"/>
          </a:xfrm>
          <a:prstGeom prst="rect">
            <a:avLst/>
          </a:prstGeom>
        </p:spPr>
      </p:pic>
    </p:spTree>
    <p:extLst>
      <p:ext uri="{BB962C8B-B14F-4D97-AF65-F5344CB8AC3E}">
        <p14:creationId xmlns:p14="http://schemas.microsoft.com/office/powerpoint/2010/main" val="18785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p:bldP spid="11" grpId="0"/>
      <p:bldP spid="12" grpId="0"/>
      <p:bldP spid="13"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7" y="2575937"/>
            <a:ext cx="6029327" cy="877453"/>
          </a:xfrm>
          <a:prstGeom prst="rect">
            <a:avLst/>
          </a:prstGeom>
          <a:solidFill>
            <a:srgbClr val="99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PUFF PASTRY USES</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215589" y="188338"/>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VOL-AU VENT</a:t>
            </a:r>
            <a:endParaRPr lang="en-ZA" sz="24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852" b="84375" l="8857" r="100000">
                        <a14:foregroundMark x1="66857" y1="16193" x2="23143" y2="19318"/>
                        <a14:backgroundMark x1="16857" y1="76136" x2="23143" y2="84091"/>
                        <a14:backgroundMark x1="80000" y1="82102" x2="80000" y2="82102"/>
                        <a14:backgroundMark x1="90000" y1="76136" x2="90000" y2="76136"/>
                        <a14:backgroundMark x1="69143" y1="5114" x2="94571" y2="21591"/>
                        <a14:backgroundMark x1="66857" y1="10227" x2="98857" y2="20739"/>
                      </a14:backgroundRemoval>
                    </a14:imgEffect>
                  </a14:imgLayer>
                </a14:imgProps>
              </a:ext>
            </a:extLst>
          </a:blip>
          <a:srcRect b="6133"/>
          <a:stretch/>
        </p:blipFill>
        <p:spPr>
          <a:xfrm>
            <a:off x="1828800" y="738911"/>
            <a:ext cx="1822468" cy="1604841"/>
          </a:xfrm>
          <a:prstGeom prst="rect">
            <a:avLst/>
          </a:prstGeom>
        </p:spPr>
      </p:pic>
      <p:sp>
        <p:nvSpPr>
          <p:cNvPr id="6" name="Rectangle 5"/>
          <p:cNvSpPr/>
          <p:nvPr/>
        </p:nvSpPr>
        <p:spPr>
          <a:xfrm>
            <a:off x="4997880" y="188338"/>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BOUCHÉES</a:t>
            </a:r>
            <a:endParaRPr lang="en-ZA" sz="24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590825" y="188339"/>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CREAM HORNS</a:t>
            </a:r>
            <a:endParaRPr lang="en-ZA" sz="24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clrChange>
              <a:clrFrom>
                <a:srgbClr val="B6BABB"/>
              </a:clrFrom>
              <a:clrTo>
                <a:srgbClr val="B6BABB">
                  <a:alpha val="0"/>
                </a:srgbClr>
              </a:clrTo>
            </a:clrChange>
            <a:extLst>
              <a:ext uri="{BEBA8EAE-BF5A-486C-A8C5-ECC9F3942E4B}">
                <a14:imgProps xmlns:a14="http://schemas.microsoft.com/office/drawing/2010/main">
                  <a14:imgLayer r:embed="rId6">
                    <a14:imgEffect>
                      <a14:backgroundRemoval t="6643" b="100000" l="1166" r="90443">
                        <a14:foregroundMark x1="31002" y1="79021" x2="63636" y2="67483"/>
                        <a14:foregroundMark x1="63636" y1="67483" x2="63636" y2="67483"/>
                        <a14:foregroundMark x1="64569" y1="67483" x2="89977" y2="46853"/>
                        <a14:foregroundMark x1="33566" y1="75524" x2="30536" y2="82867"/>
                        <a14:foregroundMark x1="30536" y1="81818" x2="6760" y2="88112"/>
                        <a14:foregroundMark x1="48252" y1="75524" x2="50350" y2="80070"/>
                        <a14:foregroundMark x1="33100" y1="76923" x2="35198" y2="86364"/>
                        <a14:backgroundMark x1="77855" y1="93007" x2="96737" y2="84266"/>
                      </a14:backgroundRemoval>
                    </a14:imgEffect>
                  </a14:imgLayer>
                </a14:imgProps>
              </a:ext>
            </a:extLst>
          </a:blip>
          <a:stretch>
            <a:fillRect/>
          </a:stretch>
        </p:blipFill>
        <p:spPr>
          <a:xfrm>
            <a:off x="5220335" y="555503"/>
            <a:ext cx="1771853" cy="1440016"/>
          </a:xfrm>
          <a:prstGeom prst="rect">
            <a:avLst/>
          </a:prstGeom>
        </p:spPr>
      </p:pic>
      <p:pic>
        <p:nvPicPr>
          <p:cNvPr id="9" name="Picture 8"/>
          <p:cNvPicPr>
            <a:picLocks noChangeAspect="1"/>
          </p:cNvPicPr>
          <p:nvPr/>
        </p:nvPicPr>
        <p:blipFill>
          <a:blip r:embed="rId7"/>
          <a:stretch>
            <a:fillRect/>
          </a:stretch>
        </p:blipFill>
        <p:spPr>
          <a:xfrm>
            <a:off x="9070109" y="632390"/>
            <a:ext cx="2081113" cy="1363129"/>
          </a:xfrm>
          <a:prstGeom prst="rect">
            <a:avLst/>
          </a:prstGeom>
        </p:spPr>
      </p:pic>
      <p:sp>
        <p:nvSpPr>
          <p:cNvPr id="10" name="TextBox 9"/>
          <p:cNvSpPr txBox="1"/>
          <p:nvPr/>
        </p:nvSpPr>
        <p:spPr>
          <a:xfrm>
            <a:off x="1303092" y="2178927"/>
            <a:ext cx="2429164" cy="646331"/>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10cm, savoury filling, filling must be thick </a:t>
            </a:r>
            <a:endParaRPr lang="en-ZA" dirty="0">
              <a:latin typeface="Arial" panose="020B0604020202020204" pitchFamily="34" charset="0"/>
              <a:cs typeface="Arial" panose="020B0604020202020204" pitchFamily="34" charset="0"/>
            </a:endParaRPr>
          </a:p>
        </p:txBody>
      </p:sp>
      <p:sp>
        <p:nvSpPr>
          <p:cNvPr id="11" name="TextBox 10"/>
          <p:cNvSpPr txBox="1"/>
          <p:nvPr/>
        </p:nvSpPr>
        <p:spPr>
          <a:xfrm>
            <a:off x="4602614" y="2046719"/>
            <a:ext cx="3132841"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5cm, bite-size, sweet / savoury fillings</a:t>
            </a:r>
          </a:p>
          <a:p>
            <a:r>
              <a:rPr lang="en-ZA" dirty="0" smtClean="0">
                <a:latin typeface="Arial" panose="020B0604020202020204" pitchFamily="34" charset="0"/>
                <a:cs typeface="Arial" panose="020B0604020202020204" pitchFamily="34" charset="0"/>
              </a:rPr>
              <a:t>Filling must be thick</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7994149" y="1913802"/>
            <a:ext cx="3489817"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Pastry cut into strips wrapped around a metal cornet mould, filled with Chantilly cream</a:t>
            </a:r>
            <a:endParaRPr lang="en-ZA" dirty="0">
              <a:latin typeface="Arial" panose="020B0604020202020204" pitchFamily="34" charset="0"/>
              <a:cs typeface="Arial" panose="020B0604020202020204" pitchFamily="34" charset="0"/>
            </a:endParaRPr>
          </a:p>
        </p:txBody>
      </p:sp>
      <p:sp>
        <p:nvSpPr>
          <p:cNvPr id="13" name="Rectangle 12"/>
          <p:cNvSpPr/>
          <p:nvPr/>
        </p:nvSpPr>
        <p:spPr>
          <a:xfrm>
            <a:off x="1326426" y="2896007"/>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MILLE FEUILLES</a:t>
            </a:r>
            <a:endParaRPr lang="en-ZA" sz="2400" b="1"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8"/>
          <a:srcRect l="8499" r="13970"/>
          <a:stretch/>
        </p:blipFill>
        <p:spPr>
          <a:xfrm>
            <a:off x="1954942" y="3407886"/>
            <a:ext cx="1570183" cy="1702675"/>
          </a:xfrm>
          <a:prstGeom prst="rect">
            <a:avLst/>
          </a:prstGeom>
        </p:spPr>
      </p:pic>
      <p:sp>
        <p:nvSpPr>
          <p:cNvPr id="16" name="TextBox 15"/>
          <p:cNvSpPr txBox="1"/>
          <p:nvPr/>
        </p:nvSpPr>
        <p:spPr>
          <a:xfrm>
            <a:off x="1022069" y="5080398"/>
            <a:ext cx="3435928" cy="923330"/>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Rectangular, two rectangular layered with cream and jam or crème </a:t>
            </a:r>
            <a:r>
              <a:rPr lang="en-ZA" dirty="0" err="1" smtClean="0">
                <a:latin typeface="Arial" panose="020B0604020202020204" pitchFamily="34" charset="0"/>
                <a:cs typeface="Arial" panose="020B0604020202020204" pitchFamily="34" charset="0"/>
              </a:rPr>
              <a:t>pâtissiére</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
        <p:nvSpPr>
          <p:cNvPr id="17" name="Rectangle 16"/>
          <p:cNvSpPr/>
          <p:nvPr/>
        </p:nvSpPr>
        <p:spPr>
          <a:xfrm>
            <a:off x="4512973" y="2909542"/>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FLEURONS</a:t>
            </a:r>
            <a:endParaRPr lang="en-ZA" sz="24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4276436" y="5077660"/>
            <a:ext cx="3057237" cy="923330"/>
          </a:xfrm>
          <a:prstGeom prst="rect">
            <a:avLst/>
          </a:prstGeom>
        </p:spPr>
        <p:txBody>
          <a:bodyPr wrap="square">
            <a:spAutoFit/>
          </a:bodyPr>
          <a:lstStyle/>
          <a:p>
            <a:r>
              <a:rPr lang="en-US" dirty="0" smtClean="0">
                <a:solidFill>
                  <a:srgbClr val="222222"/>
                </a:solidFill>
                <a:latin typeface="arial" panose="020B0604020202020204" pitchFamily="34" charset="0"/>
              </a:rPr>
              <a:t>Crescent shaped, </a:t>
            </a:r>
            <a:r>
              <a:rPr lang="en-US" b="0" i="0" dirty="0" smtClean="0">
                <a:solidFill>
                  <a:srgbClr val="222222"/>
                </a:solidFill>
                <a:effectLst/>
                <a:latin typeface="arial" panose="020B0604020202020204" pitchFamily="34" charset="0"/>
              </a:rPr>
              <a:t>a small piece of puff pastry used for garnishing.</a:t>
            </a:r>
            <a:endParaRPr lang="en-ZA" dirty="0"/>
          </a:p>
        </p:txBody>
      </p:sp>
      <p:pic>
        <p:nvPicPr>
          <p:cNvPr id="19" name="Picture 18"/>
          <p:cNvPicPr>
            <a:picLocks noChangeAspect="1"/>
          </p:cNvPicPr>
          <p:nvPr/>
        </p:nvPicPr>
        <p:blipFill>
          <a:blip r:embed="rId9"/>
          <a:stretch>
            <a:fillRect/>
          </a:stretch>
        </p:blipFill>
        <p:spPr>
          <a:xfrm>
            <a:off x="4957445" y="3447651"/>
            <a:ext cx="1848629" cy="1513192"/>
          </a:xfrm>
          <a:prstGeom prst="rect">
            <a:avLst/>
          </a:prstGeom>
        </p:spPr>
      </p:pic>
      <p:sp>
        <p:nvSpPr>
          <p:cNvPr id="20" name="Rectangle 19"/>
          <p:cNvSpPr/>
          <p:nvPr/>
        </p:nvSpPr>
        <p:spPr>
          <a:xfrm>
            <a:off x="8413647" y="2970049"/>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PALMIERS</a:t>
            </a:r>
            <a:endParaRPr lang="en-ZA" sz="2400" b="1" dirty="0">
              <a:solidFill>
                <a:schemeClr val="tx1"/>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10"/>
          <a:srcRect l="16779" r="3648"/>
          <a:stretch/>
        </p:blipFill>
        <p:spPr>
          <a:xfrm>
            <a:off x="8709551" y="3505756"/>
            <a:ext cx="2071681" cy="1444463"/>
          </a:xfrm>
          <a:prstGeom prst="rect">
            <a:avLst/>
          </a:prstGeom>
        </p:spPr>
      </p:pic>
      <p:sp>
        <p:nvSpPr>
          <p:cNvPr id="22" name="Rectangle 21"/>
          <p:cNvSpPr/>
          <p:nvPr/>
        </p:nvSpPr>
        <p:spPr>
          <a:xfrm>
            <a:off x="7333673" y="4950219"/>
            <a:ext cx="4858327" cy="1200329"/>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Multilayered, shaped </a:t>
            </a:r>
            <a:r>
              <a:rPr lang="en-US" dirty="0">
                <a:latin typeface="Arial" panose="020B0604020202020204" pitchFamily="34" charset="0"/>
                <a:cs typeface="Arial" panose="020B0604020202020204" pitchFamily="34" charset="0"/>
              </a:rPr>
              <a:t>like a palm leaf </a:t>
            </a:r>
            <a:r>
              <a:rPr lang="en-US" dirty="0" smtClean="0">
                <a:latin typeface="Arial" panose="020B0604020202020204" pitchFamily="34" charset="0"/>
                <a:cs typeface="Arial" panose="020B0604020202020204" pitchFamily="34" charset="0"/>
              </a:rPr>
              <a:t>sprinkled </a:t>
            </a:r>
            <a:r>
              <a:rPr lang="en-US" dirty="0">
                <a:latin typeface="Arial" panose="020B0604020202020204" pitchFamily="34" charset="0"/>
                <a:cs typeface="Arial" panose="020B0604020202020204" pitchFamily="34" charset="0"/>
              </a:rPr>
              <a:t>with sugar and baked until the sugar is caramelized. Also called elephant </a:t>
            </a:r>
            <a:r>
              <a:rPr lang="en-US" dirty="0" smtClean="0">
                <a:latin typeface="Arial" panose="020B0604020202020204" pitchFamily="34" charset="0"/>
                <a:cs typeface="Arial" panose="020B0604020202020204" pitchFamily="34" charset="0"/>
              </a:rPr>
              <a:t>ear / pigs ears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0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0" grpId="0"/>
      <p:bldP spid="11" grpId="0"/>
      <p:bldP spid="12" grpId="0"/>
      <p:bldP spid="13" grpId="0" animBg="1"/>
      <p:bldP spid="16" grpId="0"/>
      <p:bldP spid="17" grpId="0" animBg="1"/>
      <p:bldP spid="18" grpId="0"/>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7" y="2575937"/>
            <a:ext cx="6029327" cy="877453"/>
          </a:xfrm>
          <a:prstGeom prst="rect">
            <a:avLst/>
          </a:prstGeom>
          <a:solidFill>
            <a:srgbClr val="99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PUFF PASTRY USES </a:t>
            </a:r>
            <a:r>
              <a:rPr lang="en-ZA" sz="2400" b="1" dirty="0" err="1" smtClean="0">
                <a:solidFill>
                  <a:schemeClr val="tx1"/>
                </a:solidFill>
                <a:latin typeface="Arial" panose="020B0604020202020204" pitchFamily="34" charset="0"/>
                <a:cs typeface="Arial" panose="020B0604020202020204" pitchFamily="34" charset="0"/>
              </a:rPr>
              <a:t>cont</a:t>
            </a:r>
            <a:r>
              <a:rPr lang="en-ZA" sz="2400" b="1" dirty="0" smtClean="0">
                <a:solidFill>
                  <a:schemeClr val="tx1"/>
                </a:solidFill>
                <a:latin typeface="Arial" panose="020B0604020202020204" pitchFamily="34" charset="0"/>
                <a:cs typeface="Arial" panose="020B0604020202020204" pitchFamily="34" charset="0"/>
              </a:rPr>
              <a:t>…</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019033" y="432933"/>
            <a:ext cx="3297384" cy="479824"/>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BEEF WELLINGTON </a:t>
            </a:r>
            <a:endParaRPr lang="en-ZA" sz="2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5027528" y="509967"/>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TART TARTIN</a:t>
            </a:r>
            <a:endParaRPr lang="en-ZA" sz="24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840475" y="601623"/>
            <a:ext cx="3074702" cy="311134"/>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SAUSAGE ROLLS</a:t>
            </a:r>
            <a:endParaRPr lang="en-ZA" sz="24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288215" y="3763626"/>
            <a:ext cx="2759021"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Fillet </a:t>
            </a:r>
            <a:r>
              <a:rPr lang="en-US" dirty="0">
                <a:latin typeface="Arial" panose="020B0604020202020204" pitchFamily="34" charset="0"/>
                <a:cs typeface="Arial" panose="020B0604020202020204" pitchFamily="34" charset="0"/>
              </a:rPr>
              <a:t>coated in pâté and wrapped in puff pastry.</a:t>
            </a:r>
            <a:endParaRPr lang="en-ZA" dirty="0">
              <a:latin typeface="Arial" panose="020B0604020202020204" pitchFamily="34" charset="0"/>
              <a:cs typeface="Arial" panose="020B0604020202020204" pitchFamily="34" charset="0"/>
            </a:endParaRPr>
          </a:p>
        </p:txBody>
      </p:sp>
      <p:sp>
        <p:nvSpPr>
          <p:cNvPr id="11" name="TextBox 10"/>
          <p:cNvSpPr txBox="1"/>
          <p:nvPr/>
        </p:nvSpPr>
        <p:spPr>
          <a:xfrm>
            <a:off x="4757586" y="3546735"/>
            <a:ext cx="3277458"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Upside-down </a:t>
            </a:r>
            <a:r>
              <a:rPr lang="en-US" dirty="0">
                <a:latin typeface="Arial" panose="020B0604020202020204" pitchFamily="34" charset="0"/>
                <a:cs typeface="Arial" panose="020B0604020202020204" pitchFamily="34" charset="0"/>
              </a:rPr>
              <a:t>apple tart consisting of pastry baked over slices of fruit arranged in caramelized sugar, served fruit side up after cooking.</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8503578" y="3395328"/>
            <a:ext cx="348981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iece </a:t>
            </a:r>
            <a:r>
              <a:rPr lang="en-US" dirty="0">
                <a:latin typeface="Arial" panose="020B0604020202020204" pitchFamily="34" charset="0"/>
                <a:cs typeface="Arial" panose="020B0604020202020204" pitchFamily="34" charset="0"/>
              </a:rPr>
              <a:t>of sausage meat wrapped in pastry </a:t>
            </a:r>
            <a:endParaRPr lang="en-ZA"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1504041" y="1656956"/>
            <a:ext cx="2305561" cy="1537040"/>
          </a:xfrm>
          <a:prstGeom prst="rect">
            <a:avLst/>
          </a:prstGeom>
        </p:spPr>
      </p:pic>
      <p:pic>
        <p:nvPicPr>
          <p:cNvPr id="23" name="Picture 22"/>
          <p:cNvPicPr>
            <a:picLocks noChangeAspect="1"/>
          </p:cNvPicPr>
          <p:nvPr/>
        </p:nvPicPr>
        <p:blipFill>
          <a:blip r:embed="rId4"/>
          <a:stretch>
            <a:fillRect/>
          </a:stretch>
        </p:blipFill>
        <p:spPr>
          <a:xfrm>
            <a:off x="5384708" y="1596332"/>
            <a:ext cx="1878118" cy="1710286"/>
          </a:xfrm>
          <a:prstGeom prst="rect">
            <a:avLst/>
          </a:prstGeom>
        </p:spPr>
      </p:pic>
      <p:pic>
        <p:nvPicPr>
          <p:cNvPr id="24" name="Picture 23"/>
          <p:cNvPicPr>
            <a:picLocks noChangeAspect="1"/>
          </p:cNvPicPr>
          <p:nvPr/>
        </p:nvPicPr>
        <p:blipFill>
          <a:blip r:embed="rId5"/>
          <a:stretch>
            <a:fillRect/>
          </a:stretch>
        </p:blipFill>
        <p:spPr>
          <a:xfrm>
            <a:off x="8799652" y="1656955"/>
            <a:ext cx="3023878" cy="1511939"/>
          </a:xfrm>
          <a:prstGeom prst="rect">
            <a:avLst/>
          </a:prstGeom>
        </p:spPr>
      </p:pic>
    </p:spTree>
    <p:extLst>
      <p:ext uri="{BB962C8B-B14F-4D97-AF65-F5344CB8AC3E}">
        <p14:creationId xmlns:p14="http://schemas.microsoft.com/office/powerpoint/2010/main" val="13423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7" y="2575937"/>
            <a:ext cx="6029327" cy="877453"/>
          </a:xfrm>
          <a:prstGeom prst="rect">
            <a:avLst/>
          </a:prstGeom>
          <a:solidFill>
            <a:srgbClr val="99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PHYLLO USES</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981926" y="774588"/>
            <a:ext cx="3297384" cy="479824"/>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SAMOOSAS</a:t>
            </a:r>
            <a:endParaRPr lang="en-ZA" sz="2400" b="1"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5027528" y="427926"/>
            <a:ext cx="2737575" cy="402790"/>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APPLE STRUDEL</a:t>
            </a:r>
            <a:endParaRPr lang="en-ZA" sz="24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840475" y="601623"/>
            <a:ext cx="3074702" cy="311134"/>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BAKLAVA</a:t>
            </a:r>
            <a:endParaRPr lang="en-ZA" sz="2400" b="1"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1288215" y="3763626"/>
            <a:ext cx="2759021"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Fried or baked pastry with a </a:t>
            </a:r>
            <a:r>
              <a:rPr lang="en-US" dirty="0" err="1" smtClean="0">
                <a:latin typeface="Arial" panose="020B0604020202020204" pitchFamily="34" charset="0"/>
                <a:cs typeface="Arial" panose="020B0604020202020204" pitchFamily="34" charset="0"/>
              </a:rPr>
              <a:t>savoury</a:t>
            </a:r>
            <a:r>
              <a:rPr lang="en-US" dirty="0" smtClean="0">
                <a:latin typeface="Arial" panose="020B0604020202020204" pitchFamily="34" charset="0"/>
                <a:cs typeface="Arial" panose="020B0604020202020204" pitchFamily="34" charset="0"/>
              </a:rPr>
              <a:t> filling</a:t>
            </a:r>
            <a:endParaRPr lang="en-ZA" dirty="0">
              <a:latin typeface="Arial" panose="020B0604020202020204" pitchFamily="34" charset="0"/>
              <a:cs typeface="Arial" panose="020B0604020202020204" pitchFamily="34" charset="0"/>
            </a:endParaRPr>
          </a:p>
        </p:txBody>
      </p:sp>
      <p:sp>
        <p:nvSpPr>
          <p:cNvPr id="11" name="TextBox 10"/>
          <p:cNvSpPr txBox="1"/>
          <p:nvPr/>
        </p:nvSpPr>
        <p:spPr>
          <a:xfrm>
            <a:off x="4895998" y="3045481"/>
            <a:ext cx="3277458"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Oblong strudel pastry jacket with an apple filling inside. </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8503578" y="3395328"/>
            <a:ext cx="3489817"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Layers of phyllo filled with chopped nuts and sweetened and held together with syrup or frosting or honey.</a:t>
            </a:r>
            <a:endParaRPr lang="en-ZA"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r="8460"/>
          <a:stretch/>
        </p:blipFill>
        <p:spPr>
          <a:xfrm>
            <a:off x="1435423" y="1491884"/>
            <a:ext cx="2611813" cy="1603387"/>
          </a:xfrm>
          <a:prstGeom prst="rect">
            <a:avLst/>
          </a:prstGeom>
        </p:spPr>
      </p:pic>
      <p:pic>
        <p:nvPicPr>
          <p:cNvPr id="8" name="Picture 7"/>
          <p:cNvPicPr>
            <a:picLocks noChangeAspect="1"/>
          </p:cNvPicPr>
          <p:nvPr/>
        </p:nvPicPr>
        <p:blipFill rotWithShape="1">
          <a:blip r:embed="rId4"/>
          <a:srcRect t="12934"/>
          <a:stretch/>
        </p:blipFill>
        <p:spPr>
          <a:xfrm>
            <a:off x="9854388" y="1043885"/>
            <a:ext cx="1682642" cy="2351443"/>
          </a:xfrm>
          <a:prstGeom prst="rect">
            <a:avLst/>
          </a:prstGeom>
        </p:spPr>
      </p:pic>
      <p:pic>
        <p:nvPicPr>
          <p:cNvPr id="9" name="Picture 8"/>
          <p:cNvPicPr>
            <a:picLocks noChangeAspect="1"/>
          </p:cNvPicPr>
          <p:nvPr/>
        </p:nvPicPr>
        <p:blipFill>
          <a:blip r:embed="rId5"/>
          <a:stretch>
            <a:fillRect/>
          </a:stretch>
        </p:blipFill>
        <p:spPr>
          <a:xfrm>
            <a:off x="5298128" y="1064118"/>
            <a:ext cx="2466975" cy="1847850"/>
          </a:xfrm>
          <a:prstGeom prst="rect">
            <a:avLst/>
          </a:prstGeom>
        </p:spPr>
      </p:pic>
      <p:sp>
        <p:nvSpPr>
          <p:cNvPr id="16" name="Rectangle 15"/>
          <p:cNvSpPr/>
          <p:nvPr/>
        </p:nvSpPr>
        <p:spPr>
          <a:xfrm>
            <a:off x="4654823" y="3709599"/>
            <a:ext cx="3482983" cy="613178"/>
          </a:xfrm>
          <a:prstGeom prst="rect">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SPANAKOPITA</a:t>
            </a:r>
          </a:p>
        </p:txBody>
      </p:sp>
      <p:pic>
        <p:nvPicPr>
          <p:cNvPr id="17" name="Picture 16"/>
          <p:cNvPicPr>
            <a:picLocks noChangeAspect="1"/>
          </p:cNvPicPr>
          <p:nvPr/>
        </p:nvPicPr>
        <p:blipFill>
          <a:blip r:embed="rId6"/>
          <a:stretch>
            <a:fillRect/>
          </a:stretch>
        </p:blipFill>
        <p:spPr>
          <a:xfrm>
            <a:off x="4508094" y="4254945"/>
            <a:ext cx="2352327" cy="1568218"/>
          </a:xfrm>
          <a:prstGeom prst="rect">
            <a:avLst/>
          </a:prstGeom>
        </p:spPr>
      </p:pic>
      <p:sp>
        <p:nvSpPr>
          <p:cNvPr id="19" name="TextBox 18"/>
          <p:cNvSpPr txBox="1"/>
          <p:nvPr/>
        </p:nvSpPr>
        <p:spPr>
          <a:xfrm>
            <a:off x="6860421" y="4991837"/>
            <a:ext cx="3786909"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 filo pastry stuffed with spinach and feta cheese.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3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7" y="2575937"/>
            <a:ext cx="6029327" cy="877453"/>
          </a:xfrm>
          <a:prstGeom prst="rect">
            <a:avLst/>
          </a:prstGeom>
          <a:solidFill>
            <a:schemeClr val="accent3">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PROBLEMS AND FACTORS</a:t>
            </a:r>
            <a:endParaRPr lang="en-ZA" sz="2400" b="1"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67432165"/>
              </p:ext>
            </p:extLst>
          </p:nvPr>
        </p:nvGraphicFramePr>
        <p:xfrm>
          <a:off x="1413164" y="719666"/>
          <a:ext cx="9254836" cy="4323388"/>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xmlns="" val="3161421764"/>
                    </a:ext>
                  </a:extLst>
                </a:gridCol>
                <a:gridCol w="6511636">
                  <a:extLst>
                    <a:ext uri="{9D8B030D-6E8A-4147-A177-3AD203B41FA5}">
                      <a16:colId xmlns:a16="http://schemas.microsoft.com/office/drawing/2014/main" xmlns="" val="4058274550"/>
                    </a:ext>
                  </a:extLst>
                </a:gridCol>
              </a:tblGrid>
              <a:tr h="545090">
                <a:tc gridSpan="2">
                  <a:txBody>
                    <a:bodyPr/>
                    <a:lstStyle/>
                    <a:p>
                      <a:pPr algn="ctr"/>
                      <a:r>
                        <a:rPr lang="en-ZA" sz="2400" b="1" dirty="0" smtClean="0">
                          <a:latin typeface="Arial" panose="020B0604020202020204" pitchFamily="34" charset="0"/>
                          <a:cs typeface="Arial" panose="020B0604020202020204" pitchFamily="34" charset="0"/>
                        </a:rPr>
                        <a:t>SHORTCRUST PASTRY</a:t>
                      </a:r>
                      <a:endParaRPr lang="en-ZA" sz="2400" b="1" dirty="0">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xmlns="" val="2640933171"/>
                  </a:ext>
                </a:extLst>
              </a:tr>
              <a:tr h="545090">
                <a:tc>
                  <a:txBody>
                    <a:bodyPr/>
                    <a:lstStyle/>
                    <a:p>
                      <a:r>
                        <a:rPr lang="en-ZA" b="1" dirty="0" smtClean="0">
                          <a:latin typeface="Arial" panose="020B0604020202020204" pitchFamily="34" charset="0"/>
                          <a:cs typeface="Arial" panose="020B0604020202020204" pitchFamily="34" charset="0"/>
                        </a:rPr>
                        <a:t>Hard</a:t>
                      </a:r>
                      <a:r>
                        <a:rPr lang="en-ZA" b="1" baseline="0" dirty="0" smtClean="0">
                          <a:latin typeface="Arial" panose="020B0604020202020204" pitchFamily="34" charset="0"/>
                          <a:cs typeface="Arial" panose="020B0604020202020204" pitchFamily="34" charset="0"/>
                        </a:rPr>
                        <a:t> crust</a:t>
                      </a:r>
                      <a:endParaRPr lang="en-ZA" b="1" dirty="0">
                        <a:latin typeface="Arial" panose="020B0604020202020204" pitchFamily="34" charset="0"/>
                        <a:cs typeface="Arial" panose="020B0604020202020204" pitchFamily="34" charset="0"/>
                      </a:endParaRPr>
                    </a:p>
                  </a:txBody>
                  <a:tcPr/>
                </a:tc>
                <a:tc>
                  <a:txBody>
                    <a:bodyPr/>
                    <a:lstStyle/>
                    <a:p>
                      <a:r>
                        <a:rPr lang="en-ZA" b="1" dirty="0" smtClean="0">
                          <a:latin typeface="Arial" panose="020B0604020202020204" pitchFamily="34" charset="0"/>
                          <a:cs typeface="Arial" panose="020B0604020202020204" pitchFamily="34" charset="0"/>
                        </a:rPr>
                        <a:t>To much water was used</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25667489"/>
                  </a:ext>
                </a:extLst>
              </a:tr>
              <a:tr h="545090">
                <a:tc>
                  <a:txBody>
                    <a:bodyPr/>
                    <a:lstStyle/>
                    <a:p>
                      <a:r>
                        <a:rPr lang="en-ZA" b="1" dirty="0" smtClean="0">
                          <a:latin typeface="Arial" panose="020B0604020202020204" pitchFamily="34" charset="0"/>
                          <a:cs typeface="Arial" panose="020B0604020202020204" pitchFamily="34" charset="0"/>
                        </a:rPr>
                        <a:t>Soft </a:t>
                      </a:r>
                      <a:endParaRPr lang="en-ZA" b="1" dirty="0">
                        <a:latin typeface="Arial" panose="020B0604020202020204" pitchFamily="34" charset="0"/>
                        <a:cs typeface="Arial" panose="020B0604020202020204" pitchFamily="34" charset="0"/>
                      </a:endParaRPr>
                    </a:p>
                  </a:txBody>
                  <a:tcPr/>
                </a:tc>
                <a:tc>
                  <a:txBody>
                    <a:bodyPr/>
                    <a:lstStyle/>
                    <a:p>
                      <a:r>
                        <a:rPr lang="en-ZA" b="1" dirty="0" smtClean="0">
                          <a:latin typeface="Arial" panose="020B0604020202020204" pitchFamily="34" charset="0"/>
                          <a:cs typeface="Arial" panose="020B0604020202020204" pitchFamily="34" charset="0"/>
                        </a:rPr>
                        <a:t>Too</a:t>
                      </a:r>
                      <a:r>
                        <a:rPr lang="en-ZA" b="1" baseline="0" dirty="0" smtClean="0">
                          <a:latin typeface="Arial" panose="020B0604020202020204" pitchFamily="34" charset="0"/>
                          <a:cs typeface="Arial" panose="020B0604020202020204" pitchFamily="34" charset="0"/>
                        </a:rPr>
                        <a:t> much fat </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182772667"/>
                  </a:ext>
                </a:extLst>
              </a:tr>
              <a:tr h="1344059">
                <a:tc>
                  <a:txBody>
                    <a:bodyPr/>
                    <a:lstStyle/>
                    <a:p>
                      <a:r>
                        <a:rPr lang="en-ZA" b="1" dirty="0" smtClean="0">
                          <a:latin typeface="Arial" panose="020B0604020202020204" pitchFamily="34" charset="0"/>
                          <a:cs typeface="Arial" panose="020B0604020202020204" pitchFamily="34" charset="0"/>
                        </a:rPr>
                        <a:t>Soggy</a:t>
                      </a:r>
                      <a:endParaRPr lang="en-ZA" b="1" dirty="0">
                        <a:latin typeface="Arial" panose="020B0604020202020204" pitchFamily="34" charset="0"/>
                        <a:cs typeface="Arial" panose="020B0604020202020204" pitchFamily="34" charset="0"/>
                      </a:endParaRPr>
                    </a:p>
                  </a:txBody>
                  <a:tcPr/>
                </a:tc>
                <a:tc>
                  <a:txBody>
                    <a:bodyPr/>
                    <a:lstStyle/>
                    <a:p>
                      <a:r>
                        <a:rPr lang="en-ZA" b="1" dirty="0" smtClean="0">
                          <a:latin typeface="Arial" panose="020B0604020202020204" pitchFamily="34" charset="0"/>
                          <a:cs typeface="Arial" panose="020B0604020202020204" pitchFamily="34" charset="0"/>
                        </a:rPr>
                        <a:t>Too</a:t>
                      </a:r>
                      <a:r>
                        <a:rPr lang="en-ZA" b="1" baseline="0" dirty="0" smtClean="0">
                          <a:latin typeface="Arial" panose="020B0604020202020204" pitchFamily="34" charset="0"/>
                          <a:cs typeface="Arial" panose="020B0604020202020204" pitchFamily="34" charset="0"/>
                        </a:rPr>
                        <a:t> much water</a:t>
                      </a:r>
                    </a:p>
                    <a:p>
                      <a:r>
                        <a:rPr lang="en-ZA" b="1" baseline="0" dirty="0" smtClean="0">
                          <a:latin typeface="Arial" panose="020B0604020202020204" pitchFamily="34" charset="0"/>
                          <a:cs typeface="Arial" panose="020B0604020202020204" pitchFamily="34" charset="0"/>
                        </a:rPr>
                        <a:t>Oven was too cold / not preheated</a:t>
                      </a:r>
                    </a:p>
                    <a:p>
                      <a:r>
                        <a:rPr lang="en-ZA" b="1" baseline="0" dirty="0" smtClean="0">
                          <a:latin typeface="Arial" panose="020B0604020202020204" pitchFamily="34" charset="0"/>
                          <a:cs typeface="Arial" panose="020B0604020202020204" pitchFamily="34" charset="0"/>
                        </a:rPr>
                        <a:t>Pastry not baked for long enough</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40369769"/>
                  </a:ext>
                </a:extLst>
              </a:tr>
              <a:tr h="1344059">
                <a:tc>
                  <a:txBody>
                    <a:bodyPr/>
                    <a:lstStyle/>
                    <a:p>
                      <a:r>
                        <a:rPr lang="en-ZA" b="1" dirty="0" smtClean="0">
                          <a:latin typeface="Arial" panose="020B0604020202020204" pitchFamily="34" charset="0"/>
                          <a:cs typeface="Arial" panose="020B0604020202020204" pitchFamily="34" charset="0"/>
                        </a:rPr>
                        <a:t>Shrunken pastry</a:t>
                      </a:r>
                      <a:endParaRPr lang="en-ZA" b="1" dirty="0">
                        <a:latin typeface="Arial" panose="020B0604020202020204" pitchFamily="34" charset="0"/>
                        <a:cs typeface="Arial" panose="020B0604020202020204" pitchFamily="34" charset="0"/>
                      </a:endParaRPr>
                    </a:p>
                  </a:txBody>
                  <a:tcPr/>
                </a:tc>
                <a:tc>
                  <a:txBody>
                    <a:bodyPr/>
                    <a:lstStyle/>
                    <a:p>
                      <a:r>
                        <a:rPr lang="en-ZA" b="1" dirty="0" smtClean="0">
                          <a:latin typeface="Arial" panose="020B0604020202020204" pitchFamily="34" charset="0"/>
                          <a:cs typeface="Arial" panose="020B0604020202020204" pitchFamily="34" charset="0"/>
                        </a:rPr>
                        <a:t>Over-handled  or</a:t>
                      </a:r>
                      <a:r>
                        <a:rPr lang="en-ZA" b="1" baseline="0" dirty="0" smtClean="0">
                          <a:latin typeface="Arial" panose="020B0604020202020204" pitchFamily="34" charset="0"/>
                          <a:cs typeface="Arial" panose="020B0604020202020204" pitchFamily="34" charset="0"/>
                        </a:rPr>
                        <a:t> rolled</a:t>
                      </a:r>
                    </a:p>
                    <a:p>
                      <a:r>
                        <a:rPr lang="en-ZA" b="1" baseline="0" dirty="0" smtClean="0">
                          <a:latin typeface="Arial" panose="020B0604020202020204" pitchFamily="34" charset="0"/>
                          <a:cs typeface="Arial" panose="020B0604020202020204" pitchFamily="34" charset="0"/>
                        </a:rPr>
                        <a:t>No resting time</a:t>
                      </a:r>
                    </a:p>
                    <a:p>
                      <a:r>
                        <a:rPr lang="en-ZA" b="1" baseline="0" dirty="0" smtClean="0">
                          <a:latin typeface="Arial" panose="020B0604020202020204" pitchFamily="34" charset="0"/>
                          <a:cs typeface="Arial" panose="020B0604020202020204" pitchFamily="34" charset="0"/>
                        </a:rPr>
                        <a:t>Stretched during handling</a:t>
                      </a:r>
                      <a:endParaRPr lang="en-ZA"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651973769"/>
                  </a:ext>
                </a:extLst>
              </a:tr>
            </a:tbl>
          </a:graphicData>
        </a:graphic>
      </p:graphicFrame>
    </p:spTree>
    <p:extLst>
      <p:ext uri="{BB962C8B-B14F-4D97-AF65-F5344CB8AC3E}">
        <p14:creationId xmlns:p14="http://schemas.microsoft.com/office/powerpoint/2010/main" val="195258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51130095"/>
              </p:ext>
            </p:extLst>
          </p:nvPr>
        </p:nvGraphicFramePr>
        <p:xfrm>
          <a:off x="1438559" y="375515"/>
          <a:ext cx="10254676" cy="5351029"/>
        </p:xfrm>
        <a:graphic>
          <a:graphicData uri="http://schemas.openxmlformats.org/drawingml/2006/table">
            <a:tbl>
              <a:tblPr firstRow="1" bandRow="1">
                <a:tableStyleId>{F5AB1C69-6EDB-4FF4-983F-18BD219EF322}</a:tableStyleId>
              </a:tblPr>
              <a:tblGrid>
                <a:gridCol w="3669150">
                  <a:extLst>
                    <a:ext uri="{9D8B030D-6E8A-4147-A177-3AD203B41FA5}">
                      <a16:colId xmlns:a16="http://schemas.microsoft.com/office/drawing/2014/main" xmlns="" val="3677813603"/>
                    </a:ext>
                  </a:extLst>
                </a:gridCol>
                <a:gridCol w="6585526">
                  <a:extLst>
                    <a:ext uri="{9D8B030D-6E8A-4147-A177-3AD203B41FA5}">
                      <a16:colId xmlns:a16="http://schemas.microsoft.com/office/drawing/2014/main" xmlns="" val="3370500341"/>
                    </a:ext>
                  </a:extLst>
                </a:gridCol>
              </a:tblGrid>
              <a:tr h="461296">
                <a:tc gridSpan="2">
                  <a:txBody>
                    <a:bodyPr/>
                    <a:lstStyle/>
                    <a:p>
                      <a:pPr algn="ctr"/>
                      <a:r>
                        <a:rPr lang="en-ZA" sz="2400" b="1" dirty="0" smtClean="0">
                          <a:solidFill>
                            <a:schemeClr val="bg1"/>
                          </a:solidFill>
                          <a:latin typeface="Arial" panose="020B0604020202020204" pitchFamily="34" charset="0"/>
                          <a:cs typeface="Arial" panose="020B0604020202020204" pitchFamily="34" charset="0"/>
                        </a:rPr>
                        <a:t>PUFF</a:t>
                      </a:r>
                      <a:r>
                        <a:rPr lang="en-ZA" sz="2400" b="1" baseline="0" dirty="0" smtClean="0">
                          <a:solidFill>
                            <a:schemeClr val="bg1"/>
                          </a:solidFill>
                          <a:latin typeface="Arial" panose="020B0604020202020204" pitchFamily="34" charset="0"/>
                          <a:cs typeface="Arial" panose="020B0604020202020204" pitchFamily="34" charset="0"/>
                        </a:rPr>
                        <a:t> PASTRY</a:t>
                      </a:r>
                      <a:endParaRPr lang="en-ZA" sz="2400" b="1" dirty="0">
                        <a:solidFill>
                          <a:schemeClr val="bg1"/>
                        </a:solidFill>
                        <a:latin typeface="Arial" panose="020B0604020202020204" pitchFamily="34" charset="0"/>
                        <a:cs typeface="Arial" panose="020B0604020202020204" pitchFamily="34" charset="0"/>
                      </a:endParaRPr>
                    </a:p>
                  </a:txBody>
                  <a:tcPr/>
                </a:tc>
                <a:tc hMerge="1">
                  <a:txBody>
                    <a:bodyPr/>
                    <a:lstStyle/>
                    <a:p>
                      <a:endParaRPr lang="en-ZA" dirty="0"/>
                    </a:p>
                  </a:txBody>
                  <a:tcPr/>
                </a:tc>
                <a:extLst>
                  <a:ext uri="{0D108BD9-81ED-4DB2-BD59-A6C34878D82A}">
                    <a16:rowId xmlns:a16="http://schemas.microsoft.com/office/drawing/2014/main" xmlns="" val="1102377426"/>
                  </a:ext>
                </a:extLst>
              </a:tr>
              <a:tr h="922591">
                <a:tc>
                  <a:txBody>
                    <a:bodyPr/>
                    <a:lstStyle/>
                    <a:p>
                      <a:pPr algn="l"/>
                      <a:r>
                        <a:rPr lang="en-ZA" b="1" dirty="0" smtClean="0">
                          <a:solidFill>
                            <a:schemeClr val="tx1"/>
                          </a:solidFill>
                          <a:latin typeface="Arial" panose="020B0604020202020204" pitchFamily="34" charset="0"/>
                          <a:cs typeface="Arial" panose="020B0604020202020204" pitchFamily="34" charset="0"/>
                        </a:rPr>
                        <a:t>Hard</a:t>
                      </a:r>
                      <a:r>
                        <a:rPr lang="en-ZA" b="1" baseline="0" dirty="0" smtClean="0">
                          <a:solidFill>
                            <a:schemeClr val="tx1"/>
                          </a:solidFill>
                          <a:latin typeface="Arial" panose="020B0604020202020204" pitchFamily="34" charset="0"/>
                          <a:cs typeface="Arial" panose="020B0604020202020204" pitchFamily="34" charset="0"/>
                        </a:rPr>
                        <a:t> pastry</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b="1" dirty="0" smtClean="0">
                          <a:solidFill>
                            <a:schemeClr val="tx1"/>
                          </a:solidFill>
                          <a:latin typeface="Arial" panose="020B0604020202020204" pitchFamily="34" charset="0"/>
                          <a:cs typeface="Arial" panose="020B0604020202020204" pitchFamily="34" charset="0"/>
                        </a:rPr>
                        <a:t>Too much</a:t>
                      </a:r>
                      <a:r>
                        <a:rPr lang="en-ZA" b="1" baseline="0" dirty="0" smtClean="0">
                          <a:solidFill>
                            <a:schemeClr val="tx1"/>
                          </a:solidFill>
                          <a:latin typeface="Arial" panose="020B0604020202020204" pitchFamily="34" charset="0"/>
                          <a:cs typeface="Arial" panose="020B0604020202020204" pitchFamily="34" charset="0"/>
                        </a:rPr>
                        <a:t> water</a:t>
                      </a:r>
                    </a:p>
                    <a:p>
                      <a:pPr algn="l"/>
                      <a:r>
                        <a:rPr lang="en-ZA" b="1" baseline="0" dirty="0" smtClean="0">
                          <a:solidFill>
                            <a:schemeClr val="tx1"/>
                          </a:solidFill>
                          <a:latin typeface="Arial" panose="020B0604020202020204" pitchFamily="34" charset="0"/>
                          <a:cs typeface="Arial" panose="020B0604020202020204" pitchFamily="34" charset="0"/>
                        </a:rPr>
                        <a:t>Too much flour used during rolling</a:t>
                      </a:r>
                    </a:p>
                    <a:p>
                      <a:pPr algn="l"/>
                      <a:r>
                        <a:rPr lang="en-ZA" b="1" baseline="0" dirty="0" smtClean="0">
                          <a:solidFill>
                            <a:schemeClr val="tx1"/>
                          </a:solidFill>
                          <a:latin typeface="Arial" panose="020B0604020202020204" pitchFamily="34" charset="0"/>
                          <a:cs typeface="Arial" panose="020B0604020202020204" pitchFamily="34" charset="0"/>
                        </a:rPr>
                        <a:t>Over handled</a:t>
                      </a:r>
                      <a:endParaRPr lang="en-ZA"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59614238"/>
                  </a:ext>
                </a:extLst>
              </a:tr>
              <a:tr h="1476146">
                <a:tc>
                  <a:txBody>
                    <a:bodyPr/>
                    <a:lstStyle/>
                    <a:p>
                      <a:pPr algn="l"/>
                      <a:r>
                        <a:rPr lang="en-ZA" b="1" dirty="0" smtClean="0">
                          <a:solidFill>
                            <a:schemeClr val="tx1"/>
                          </a:solidFill>
                          <a:latin typeface="Arial" panose="020B0604020202020204" pitchFamily="34" charset="0"/>
                          <a:cs typeface="Arial" panose="020B0604020202020204" pitchFamily="34" charset="0"/>
                        </a:rPr>
                        <a:t>Fat oozes out during baking</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b="1" dirty="0" smtClean="0">
                          <a:solidFill>
                            <a:schemeClr val="tx1"/>
                          </a:solidFill>
                          <a:latin typeface="Arial" panose="020B0604020202020204" pitchFamily="34" charset="0"/>
                          <a:cs typeface="Arial" panose="020B0604020202020204" pitchFamily="34" charset="0"/>
                        </a:rPr>
                        <a:t>Fat too soft</a:t>
                      </a:r>
                    </a:p>
                    <a:p>
                      <a:pPr algn="l"/>
                      <a:r>
                        <a:rPr lang="en-ZA" b="1" dirty="0" smtClean="0">
                          <a:solidFill>
                            <a:schemeClr val="tx1"/>
                          </a:solidFill>
                          <a:latin typeface="Arial" panose="020B0604020202020204" pitchFamily="34" charset="0"/>
                          <a:cs typeface="Arial" panose="020B0604020202020204" pitchFamily="34" charset="0"/>
                        </a:rPr>
                        <a:t>Dough</a:t>
                      </a:r>
                      <a:r>
                        <a:rPr lang="en-ZA" b="1" baseline="0" dirty="0" smtClean="0">
                          <a:solidFill>
                            <a:schemeClr val="tx1"/>
                          </a:solidFill>
                          <a:latin typeface="Arial" panose="020B0604020202020204" pitchFamily="34" charset="0"/>
                          <a:cs typeface="Arial" panose="020B0604020202020204" pitchFamily="34" charset="0"/>
                        </a:rPr>
                        <a:t> too soft</a:t>
                      </a:r>
                    </a:p>
                    <a:p>
                      <a:pPr algn="l"/>
                      <a:r>
                        <a:rPr lang="en-ZA" b="1" baseline="0" dirty="0" smtClean="0">
                          <a:solidFill>
                            <a:schemeClr val="tx1"/>
                          </a:solidFill>
                          <a:latin typeface="Arial" panose="020B0604020202020204" pitchFamily="34" charset="0"/>
                          <a:cs typeface="Arial" panose="020B0604020202020204" pitchFamily="34" charset="0"/>
                        </a:rPr>
                        <a:t>Edges not sealed</a:t>
                      </a:r>
                    </a:p>
                    <a:p>
                      <a:pPr algn="l"/>
                      <a:r>
                        <a:rPr lang="en-ZA" b="1" baseline="0" dirty="0" smtClean="0">
                          <a:solidFill>
                            <a:schemeClr val="tx1"/>
                          </a:solidFill>
                          <a:latin typeface="Arial" panose="020B0604020202020204" pitchFamily="34" charset="0"/>
                          <a:cs typeface="Arial" panose="020B0604020202020204" pitchFamily="34" charset="0"/>
                        </a:rPr>
                        <a:t>Uneven rolling and folding</a:t>
                      </a:r>
                    </a:p>
                    <a:p>
                      <a:pPr algn="l"/>
                      <a:r>
                        <a:rPr lang="en-ZA" b="1" baseline="0" dirty="0" smtClean="0">
                          <a:solidFill>
                            <a:schemeClr val="tx1"/>
                          </a:solidFill>
                          <a:latin typeface="Arial" panose="020B0604020202020204" pitchFamily="34" charset="0"/>
                          <a:cs typeface="Arial" panose="020B0604020202020204" pitchFamily="34" charset="0"/>
                        </a:rPr>
                        <a:t>Oven too cold</a:t>
                      </a:r>
                      <a:endParaRPr lang="en-ZA"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96647275"/>
                  </a:ext>
                </a:extLst>
              </a:tr>
              <a:tr h="645814">
                <a:tc>
                  <a:txBody>
                    <a:bodyPr/>
                    <a:lstStyle/>
                    <a:p>
                      <a:pPr algn="l"/>
                      <a:r>
                        <a:rPr lang="en-ZA" b="1" dirty="0" smtClean="0">
                          <a:solidFill>
                            <a:schemeClr val="tx1"/>
                          </a:solidFill>
                          <a:latin typeface="Arial" panose="020B0604020202020204" pitchFamily="34" charset="0"/>
                          <a:cs typeface="Arial" panose="020B0604020202020204" pitchFamily="34" charset="0"/>
                        </a:rPr>
                        <a:t>Pastry is not flaky</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b="1" dirty="0" smtClean="0">
                          <a:solidFill>
                            <a:schemeClr val="tx1"/>
                          </a:solidFill>
                          <a:latin typeface="Arial" panose="020B0604020202020204" pitchFamily="34" charset="0"/>
                          <a:cs typeface="Arial" panose="020B0604020202020204" pitchFamily="34" charset="0"/>
                        </a:rPr>
                        <a:t>Fat too warm</a:t>
                      </a:r>
                    </a:p>
                    <a:p>
                      <a:pPr algn="l"/>
                      <a:r>
                        <a:rPr lang="en-ZA" b="1" dirty="0" smtClean="0">
                          <a:solidFill>
                            <a:schemeClr val="tx1"/>
                          </a:solidFill>
                          <a:latin typeface="Arial" panose="020B0604020202020204" pitchFamily="34" charset="0"/>
                          <a:cs typeface="Arial" panose="020B0604020202020204" pitchFamily="34" charset="0"/>
                        </a:rPr>
                        <a:t>Heavy use of rolling pin</a:t>
                      </a:r>
                      <a:endParaRPr lang="en-ZA"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1510781"/>
                  </a:ext>
                </a:extLst>
              </a:tr>
              <a:tr h="922591">
                <a:tc>
                  <a:txBody>
                    <a:bodyPr/>
                    <a:lstStyle/>
                    <a:p>
                      <a:pPr algn="l"/>
                      <a:r>
                        <a:rPr lang="en-ZA" b="1" dirty="0" smtClean="0">
                          <a:solidFill>
                            <a:schemeClr val="tx1"/>
                          </a:solidFill>
                          <a:latin typeface="Arial" panose="020B0604020202020204" pitchFamily="34" charset="0"/>
                          <a:cs typeface="Arial" panose="020B0604020202020204" pitchFamily="34" charset="0"/>
                        </a:rPr>
                        <a:t>Shrunken pastry</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b="1" dirty="0" smtClean="0">
                          <a:solidFill>
                            <a:schemeClr val="tx1"/>
                          </a:solidFill>
                          <a:latin typeface="Arial" panose="020B0604020202020204" pitchFamily="34" charset="0"/>
                          <a:cs typeface="Arial" panose="020B0604020202020204" pitchFamily="34" charset="0"/>
                        </a:rPr>
                        <a:t>Over-handled</a:t>
                      </a:r>
                    </a:p>
                    <a:p>
                      <a:pPr algn="l"/>
                      <a:r>
                        <a:rPr lang="en-ZA" b="1" dirty="0" smtClean="0">
                          <a:solidFill>
                            <a:schemeClr val="tx1"/>
                          </a:solidFill>
                          <a:latin typeface="Arial" panose="020B0604020202020204" pitchFamily="34" charset="0"/>
                          <a:cs typeface="Arial" panose="020B0604020202020204" pitchFamily="34" charset="0"/>
                        </a:rPr>
                        <a:t>Insufficient resting</a:t>
                      </a:r>
                      <a:r>
                        <a:rPr lang="en-ZA" b="1" baseline="0" dirty="0" smtClean="0">
                          <a:solidFill>
                            <a:schemeClr val="tx1"/>
                          </a:solidFill>
                          <a:latin typeface="Arial" panose="020B0604020202020204" pitchFamily="34" charset="0"/>
                          <a:cs typeface="Arial" panose="020B0604020202020204" pitchFamily="34" charset="0"/>
                        </a:rPr>
                        <a:t> between rolling</a:t>
                      </a:r>
                    </a:p>
                    <a:p>
                      <a:pPr algn="l"/>
                      <a:r>
                        <a:rPr lang="en-ZA" b="1" baseline="0" dirty="0" smtClean="0">
                          <a:solidFill>
                            <a:schemeClr val="tx1"/>
                          </a:solidFill>
                          <a:latin typeface="Arial" panose="020B0604020202020204" pitchFamily="34" charset="0"/>
                          <a:cs typeface="Arial" panose="020B0604020202020204" pitchFamily="34" charset="0"/>
                        </a:rPr>
                        <a:t>Over-stretched</a:t>
                      </a:r>
                      <a:endParaRPr lang="en-ZA"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73841882"/>
                  </a:ext>
                </a:extLst>
              </a:tr>
              <a:tr h="922591">
                <a:tc>
                  <a:txBody>
                    <a:bodyPr/>
                    <a:lstStyle/>
                    <a:p>
                      <a:pPr algn="l"/>
                      <a:r>
                        <a:rPr lang="en-ZA" b="1" dirty="0" smtClean="0">
                          <a:solidFill>
                            <a:schemeClr val="tx1"/>
                          </a:solidFill>
                          <a:latin typeface="Arial" panose="020B0604020202020204" pitchFamily="34" charset="0"/>
                          <a:cs typeface="Arial" panose="020B0604020202020204" pitchFamily="34" charset="0"/>
                        </a:rPr>
                        <a:t>Pastry has risen unevenly</a:t>
                      </a:r>
                      <a:endParaRPr lang="en-ZA" b="1" dirty="0">
                        <a:solidFill>
                          <a:schemeClr val="tx1"/>
                        </a:solidFill>
                        <a:latin typeface="Arial" panose="020B0604020202020204" pitchFamily="34" charset="0"/>
                        <a:cs typeface="Arial" panose="020B0604020202020204" pitchFamily="34" charset="0"/>
                      </a:endParaRPr>
                    </a:p>
                  </a:txBody>
                  <a:tcPr/>
                </a:tc>
                <a:tc>
                  <a:txBody>
                    <a:bodyPr/>
                    <a:lstStyle/>
                    <a:p>
                      <a:pPr algn="l"/>
                      <a:r>
                        <a:rPr lang="en-ZA" b="1" dirty="0" smtClean="0">
                          <a:solidFill>
                            <a:schemeClr val="tx1"/>
                          </a:solidFill>
                          <a:latin typeface="Arial" panose="020B0604020202020204" pitchFamily="34" charset="0"/>
                          <a:cs typeface="Arial" panose="020B0604020202020204" pitchFamily="34" charset="0"/>
                        </a:rPr>
                        <a:t>Uneven distribution</a:t>
                      </a:r>
                      <a:r>
                        <a:rPr lang="en-ZA" b="1" baseline="0" dirty="0" smtClean="0">
                          <a:solidFill>
                            <a:schemeClr val="tx1"/>
                          </a:solidFill>
                          <a:latin typeface="Arial" panose="020B0604020202020204" pitchFamily="34" charset="0"/>
                          <a:cs typeface="Arial" panose="020B0604020202020204" pitchFamily="34" charset="0"/>
                        </a:rPr>
                        <a:t> of fat</a:t>
                      </a:r>
                    </a:p>
                    <a:p>
                      <a:pPr algn="l"/>
                      <a:r>
                        <a:rPr lang="en-ZA" b="1" baseline="0" dirty="0" smtClean="0">
                          <a:solidFill>
                            <a:schemeClr val="tx1"/>
                          </a:solidFill>
                          <a:latin typeface="Arial" panose="020B0604020202020204" pitchFamily="34" charset="0"/>
                          <a:cs typeface="Arial" panose="020B0604020202020204" pitchFamily="34" charset="0"/>
                        </a:rPr>
                        <a:t>Uneven rolling and folding</a:t>
                      </a:r>
                    </a:p>
                    <a:p>
                      <a:pPr algn="l"/>
                      <a:r>
                        <a:rPr lang="en-ZA" b="1" baseline="0" dirty="0" smtClean="0">
                          <a:solidFill>
                            <a:schemeClr val="tx1"/>
                          </a:solidFill>
                          <a:latin typeface="Arial" panose="020B0604020202020204" pitchFamily="34" charset="0"/>
                          <a:cs typeface="Arial" panose="020B0604020202020204" pitchFamily="34" charset="0"/>
                        </a:rPr>
                        <a:t>Oven not closed properly</a:t>
                      </a:r>
                      <a:endParaRPr lang="en-ZA"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064062837"/>
                  </a:ext>
                </a:extLst>
              </a:tr>
            </a:tbl>
          </a:graphicData>
        </a:graphic>
      </p:graphicFrame>
      <p:sp>
        <p:nvSpPr>
          <p:cNvPr id="4" name="Rectangle 3"/>
          <p:cNvSpPr/>
          <p:nvPr/>
        </p:nvSpPr>
        <p:spPr>
          <a:xfrm rot="16200000">
            <a:off x="-2575937" y="2612302"/>
            <a:ext cx="6029327" cy="877453"/>
          </a:xfrm>
          <a:prstGeom prst="rect">
            <a:avLst/>
          </a:prstGeom>
          <a:solidFill>
            <a:schemeClr val="accent3">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PROBLEMS AND FACTORS</a:t>
            </a:r>
            <a:endParaRPr lang="en-ZA"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7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FILLINGS AND DECORATIONS</a:t>
            </a:r>
            <a:endParaRPr lang="en-ZA" sz="2400" b="1" dirty="0">
              <a:solidFill>
                <a:schemeClr val="tx1"/>
              </a:solidFill>
              <a:latin typeface="Arial" panose="020B0604020202020204" pitchFamily="34" charset="0"/>
              <a:cs typeface="Arial" panose="020B0604020202020204" pitchFamily="34" charset="0"/>
            </a:endParaRPr>
          </a:p>
        </p:txBody>
      </p:sp>
      <p:sp>
        <p:nvSpPr>
          <p:cNvPr id="4" name="Oval 3"/>
          <p:cNvSpPr/>
          <p:nvPr/>
        </p:nvSpPr>
        <p:spPr>
          <a:xfrm>
            <a:off x="2373743" y="581889"/>
            <a:ext cx="2364512" cy="172720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ysClr val="windowText" lastClr="000000"/>
                </a:solidFill>
                <a:latin typeface="Arial" panose="020B0604020202020204" pitchFamily="34" charset="0"/>
                <a:cs typeface="Arial" panose="020B0604020202020204" pitchFamily="34" charset="0"/>
              </a:rPr>
              <a:t>FILLINGS</a:t>
            </a:r>
            <a:endParaRPr lang="en-ZA" b="1" dirty="0">
              <a:solidFill>
                <a:sysClr val="windowText" lastClr="00000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V="1">
            <a:off x="4608945" y="581889"/>
            <a:ext cx="1011382" cy="4849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461164" y="1883776"/>
            <a:ext cx="988291" cy="2775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3629888" y="2373745"/>
            <a:ext cx="36948" cy="7865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1662543" y="1883776"/>
            <a:ext cx="905166" cy="2775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1662543" y="581889"/>
            <a:ext cx="960586" cy="3509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832762" y="-8783"/>
            <a:ext cx="1401619" cy="1477328"/>
          </a:xfrm>
          <a:prstGeom prst="rect">
            <a:avLst/>
          </a:prstGeom>
          <a:noFill/>
        </p:spPr>
        <p:txBody>
          <a:bodyPr wrap="square" rtlCol="0">
            <a:spAutoFit/>
          </a:bodyPr>
          <a:lstStyle/>
          <a:p>
            <a:r>
              <a:rPr lang="en-ZA" dirty="0" smtClean="0"/>
              <a:t>Sweet: fruit, mousse, crème </a:t>
            </a:r>
            <a:r>
              <a:rPr lang="en-ZA" dirty="0" err="1" smtClean="0"/>
              <a:t>patissiere</a:t>
            </a:r>
            <a:r>
              <a:rPr lang="en-ZA" dirty="0" smtClean="0"/>
              <a:t>, Chantilly </a:t>
            </a:r>
            <a:endParaRPr lang="en-ZA" dirty="0"/>
          </a:p>
        </p:txBody>
      </p:sp>
      <p:sp>
        <p:nvSpPr>
          <p:cNvPr id="27" name="TextBox 26"/>
          <p:cNvSpPr txBox="1"/>
          <p:nvPr/>
        </p:nvSpPr>
        <p:spPr>
          <a:xfrm>
            <a:off x="5523345" y="1883777"/>
            <a:ext cx="1560942" cy="1200329"/>
          </a:xfrm>
          <a:prstGeom prst="rect">
            <a:avLst/>
          </a:prstGeom>
          <a:noFill/>
        </p:spPr>
        <p:txBody>
          <a:bodyPr wrap="square" rtlCol="0">
            <a:spAutoFit/>
          </a:bodyPr>
          <a:lstStyle/>
          <a:p>
            <a:r>
              <a:rPr lang="en-ZA" dirty="0" smtClean="0"/>
              <a:t>Vegetables: pre-cooked spinach, mushrooms</a:t>
            </a:r>
            <a:endParaRPr lang="en-ZA" dirty="0"/>
          </a:p>
        </p:txBody>
      </p:sp>
      <p:sp>
        <p:nvSpPr>
          <p:cNvPr id="28" name="TextBox 27"/>
          <p:cNvSpPr txBox="1"/>
          <p:nvPr/>
        </p:nvSpPr>
        <p:spPr>
          <a:xfrm>
            <a:off x="3352797" y="3175202"/>
            <a:ext cx="1838038" cy="646331"/>
          </a:xfrm>
          <a:prstGeom prst="rect">
            <a:avLst/>
          </a:prstGeom>
          <a:noFill/>
        </p:spPr>
        <p:txBody>
          <a:bodyPr wrap="square" rtlCol="0">
            <a:spAutoFit/>
          </a:bodyPr>
          <a:lstStyle/>
          <a:p>
            <a:r>
              <a:rPr lang="en-ZA" dirty="0" smtClean="0"/>
              <a:t>Meat: steak and kidney, venison.  </a:t>
            </a:r>
            <a:endParaRPr lang="en-ZA" dirty="0"/>
          </a:p>
        </p:txBody>
      </p:sp>
      <p:sp>
        <p:nvSpPr>
          <p:cNvPr id="29" name="TextBox 28"/>
          <p:cNvSpPr txBox="1"/>
          <p:nvPr/>
        </p:nvSpPr>
        <p:spPr>
          <a:xfrm>
            <a:off x="1136073" y="2383102"/>
            <a:ext cx="1320800" cy="923330"/>
          </a:xfrm>
          <a:prstGeom prst="rect">
            <a:avLst/>
          </a:prstGeom>
          <a:noFill/>
        </p:spPr>
        <p:txBody>
          <a:bodyPr wrap="square" rtlCol="0">
            <a:spAutoFit/>
          </a:bodyPr>
          <a:lstStyle/>
          <a:p>
            <a:r>
              <a:rPr lang="en-ZA" dirty="0" smtClean="0"/>
              <a:t>Egg set: milk talk, quiche</a:t>
            </a:r>
            <a:endParaRPr lang="en-ZA" dirty="0"/>
          </a:p>
        </p:txBody>
      </p:sp>
      <p:sp>
        <p:nvSpPr>
          <p:cNvPr id="32" name="TextBox 31"/>
          <p:cNvSpPr txBox="1"/>
          <p:nvPr/>
        </p:nvSpPr>
        <p:spPr>
          <a:xfrm>
            <a:off x="1043709" y="0"/>
            <a:ext cx="1524000" cy="646331"/>
          </a:xfrm>
          <a:prstGeom prst="rect">
            <a:avLst/>
          </a:prstGeom>
          <a:noFill/>
        </p:spPr>
        <p:txBody>
          <a:bodyPr wrap="square" rtlCol="0">
            <a:spAutoFit/>
          </a:bodyPr>
          <a:lstStyle/>
          <a:p>
            <a:r>
              <a:rPr lang="en-ZA" dirty="0" smtClean="0"/>
              <a:t>Fish and Shellfish</a:t>
            </a:r>
            <a:endParaRPr lang="en-ZA" dirty="0"/>
          </a:p>
        </p:txBody>
      </p:sp>
      <p:sp>
        <p:nvSpPr>
          <p:cNvPr id="33" name="Oval 32"/>
          <p:cNvSpPr/>
          <p:nvPr/>
        </p:nvSpPr>
        <p:spPr>
          <a:xfrm>
            <a:off x="8086434" y="3003673"/>
            <a:ext cx="2526148" cy="172720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ysClr val="windowText" lastClr="000000"/>
                </a:solidFill>
                <a:latin typeface="Arial" panose="020B0604020202020204" pitchFamily="34" charset="0"/>
                <a:cs typeface="Arial" panose="020B0604020202020204" pitchFamily="34" charset="0"/>
              </a:rPr>
              <a:t>FINISHING AND DECORATION</a:t>
            </a:r>
            <a:endParaRPr lang="en-ZA" b="1" dirty="0">
              <a:solidFill>
                <a:sysClr val="windowText" lastClr="000000"/>
              </a:solidFill>
              <a:latin typeface="Arial" panose="020B0604020202020204" pitchFamily="34" charset="0"/>
              <a:cs typeface="Arial" panose="020B0604020202020204" pitchFamily="34" charset="0"/>
            </a:endParaRPr>
          </a:p>
        </p:txBody>
      </p:sp>
      <p:cxnSp>
        <p:nvCxnSpPr>
          <p:cNvPr id="34" name="Straight Arrow Connector 33"/>
          <p:cNvCxnSpPr/>
          <p:nvPr/>
        </p:nvCxnSpPr>
        <p:spPr>
          <a:xfrm flipH="1" flipV="1">
            <a:off x="9349508" y="1785100"/>
            <a:ext cx="50797" cy="12602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6779492" y="3990109"/>
            <a:ext cx="1306942" cy="541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9409543" y="4730874"/>
            <a:ext cx="36947" cy="69391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8211127" y="507877"/>
            <a:ext cx="3389746" cy="1200329"/>
          </a:xfrm>
          <a:prstGeom prst="rect">
            <a:avLst/>
          </a:prstGeom>
          <a:noFill/>
        </p:spPr>
        <p:txBody>
          <a:bodyPr wrap="square" rtlCol="0">
            <a:spAutoFit/>
          </a:bodyPr>
          <a:lstStyle/>
          <a:p>
            <a:r>
              <a:rPr lang="en-ZA" dirty="0" smtClean="0"/>
              <a:t>Moisten additional dough for decoration with egg white or water so that the decoration will stick to the pastry</a:t>
            </a:r>
          </a:p>
        </p:txBody>
      </p:sp>
      <p:sp>
        <p:nvSpPr>
          <p:cNvPr id="48" name="TextBox 47"/>
          <p:cNvSpPr txBox="1"/>
          <p:nvPr/>
        </p:nvSpPr>
        <p:spPr>
          <a:xfrm>
            <a:off x="8950037" y="5394723"/>
            <a:ext cx="2318327" cy="369332"/>
          </a:xfrm>
          <a:prstGeom prst="rect">
            <a:avLst/>
          </a:prstGeom>
          <a:noFill/>
        </p:spPr>
        <p:txBody>
          <a:bodyPr wrap="square" rtlCol="0">
            <a:spAutoFit/>
          </a:bodyPr>
          <a:lstStyle/>
          <a:p>
            <a:r>
              <a:rPr lang="en-ZA" dirty="0" smtClean="0"/>
              <a:t>Fleuron </a:t>
            </a:r>
            <a:endParaRPr lang="en-ZA" dirty="0"/>
          </a:p>
        </p:txBody>
      </p:sp>
      <p:sp>
        <p:nvSpPr>
          <p:cNvPr id="50" name="TextBox 49"/>
          <p:cNvSpPr txBox="1"/>
          <p:nvPr/>
        </p:nvSpPr>
        <p:spPr>
          <a:xfrm>
            <a:off x="5190835" y="3827319"/>
            <a:ext cx="1985819" cy="923330"/>
          </a:xfrm>
          <a:prstGeom prst="rect">
            <a:avLst/>
          </a:prstGeom>
          <a:noFill/>
        </p:spPr>
        <p:txBody>
          <a:bodyPr wrap="square" rtlCol="0">
            <a:spAutoFit/>
          </a:bodyPr>
          <a:lstStyle/>
          <a:p>
            <a:r>
              <a:rPr lang="en-ZA" dirty="0" smtClean="0"/>
              <a:t>Pie cover: lattice pattern for open flan</a:t>
            </a:r>
            <a:endParaRPr lang="en-ZA" dirty="0"/>
          </a:p>
        </p:txBody>
      </p:sp>
      <p:pic>
        <p:nvPicPr>
          <p:cNvPr id="52" name="Picture 51"/>
          <p:cNvPicPr>
            <a:picLocks noChangeAspect="1"/>
          </p:cNvPicPr>
          <p:nvPr/>
        </p:nvPicPr>
        <p:blipFill rotWithShape="1">
          <a:blip r:embed="rId3"/>
          <a:srcRect l="10048" t="4097" r="6717" b="9259"/>
          <a:stretch/>
        </p:blipFill>
        <p:spPr>
          <a:xfrm>
            <a:off x="3057235" y="3839564"/>
            <a:ext cx="1847272" cy="1782619"/>
          </a:xfrm>
          <a:prstGeom prst="rect">
            <a:avLst/>
          </a:prstGeom>
        </p:spPr>
      </p:pic>
      <p:sp>
        <p:nvSpPr>
          <p:cNvPr id="53" name="Left Arrow 52"/>
          <p:cNvSpPr/>
          <p:nvPr/>
        </p:nvSpPr>
        <p:spPr>
          <a:xfrm>
            <a:off x="4451928" y="4691800"/>
            <a:ext cx="1948872" cy="230027"/>
          </a:xfrm>
          <a:prstGeom prst="leftArrow">
            <a:avLst>
              <a:gd name="adj1" fmla="val 7517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6038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29325"/>
            <a:ext cx="12192000" cy="828675"/>
          </a:xfrm>
          <a:prstGeom prst="rect">
            <a:avLst/>
          </a:prstGeom>
        </p:spPr>
      </p:pic>
      <p:sp>
        <p:nvSpPr>
          <p:cNvPr id="3" name="Rectangle 2"/>
          <p:cNvSpPr/>
          <p:nvPr/>
        </p:nvSpPr>
        <p:spPr>
          <a:xfrm rot="16200000">
            <a:off x="-2404916" y="2404916"/>
            <a:ext cx="6019800" cy="120996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DEFINITION &amp; NUTRITIONAL VALUE </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828800" y="1013547"/>
            <a:ext cx="8986981" cy="707886"/>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Pastry</a:t>
            </a:r>
            <a:r>
              <a:rPr lang="en-US" sz="2000" dirty="0" smtClean="0">
                <a:latin typeface="Arial" panose="020B0604020202020204" pitchFamily="34" charset="0"/>
                <a:cs typeface="Arial" panose="020B0604020202020204" pitchFamily="34" charset="0"/>
              </a:rPr>
              <a:t> is a dough of flour, water and shortening that may be </a:t>
            </a:r>
            <a:r>
              <a:rPr lang="en-US" sz="2000" dirty="0" err="1" smtClean="0">
                <a:latin typeface="Arial" panose="020B0604020202020204" pitchFamily="34" charset="0"/>
                <a:cs typeface="Arial" panose="020B0604020202020204" pitchFamily="34" charset="0"/>
              </a:rPr>
              <a:t>savoury</a:t>
            </a:r>
            <a:r>
              <a:rPr lang="en-US" sz="2000" dirty="0" smtClean="0">
                <a:latin typeface="Arial" panose="020B0604020202020204" pitchFamily="34" charset="0"/>
                <a:cs typeface="Arial" panose="020B0604020202020204" pitchFamily="34" charset="0"/>
              </a:rPr>
              <a:t> or sweet</a:t>
            </a:r>
            <a:r>
              <a:rPr lang="en-US" sz="2000" dirty="0"/>
              <a:t> </a:t>
            </a:r>
            <a:r>
              <a:rPr lang="en-US" sz="2000" dirty="0" smtClean="0">
                <a:latin typeface="Arial" panose="020B0604020202020204" pitchFamily="34" charset="0"/>
                <a:cs typeface="Arial" panose="020B0604020202020204" pitchFamily="34" charset="0"/>
              </a:rPr>
              <a:t>used for many dishes.</a:t>
            </a:r>
            <a:endParaRPr lang="en-ZA"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959599" y="2000105"/>
            <a:ext cx="4705350" cy="3171825"/>
          </a:xfrm>
          <a:prstGeom prst="rect">
            <a:avLst/>
          </a:prstGeom>
        </p:spPr>
      </p:pic>
      <p:sp>
        <p:nvSpPr>
          <p:cNvPr id="6" name="TextBox 5"/>
          <p:cNvSpPr txBox="1"/>
          <p:nvPr/>
        </p:nvSpPr>
        <p:spPr>
          <a:xfrm>
            <a:off x="1893455" y="2471159"/>
            <a:ext cx="10400146" cy="3000821"/>
          </a:xfrm>
          <a:prstGeom prst="rect">
            <a:avLst/>
          </a:prstGeom>
          <a:noFill/>
        </p:spPr>
        <p:txBody>
          <a:bodyPr wrap="square" rtlCol="0">
            <a:spAutoFit/>
          </a:bodyPr>
          <a:lstStyle/>
          <a:p>
            <a:pPr marL="285750" indent="-285750">
              <a:lnSpc>
                <a:spcPct val="250000"/>
              </a:lnSpc>
              <a:buFont typeface="Wingdings" panose="05000000000000000000" pitchFamily="2" charset="2"/>
              <a:buChar char="§"/>
            </a:pPr>
            <a:r>
              <a:rPr lang="en-ZA" b="1" dirty="0" smtClean="0">
                <a:latin typeface="Arial" panose="020B0604020202020204" pitchFamily="34" charset="0"/>
                <a:cs typeface="Arial" panose="020B0604020202020204" pitchFamily="34" charset="0"/>
              </a:rPr>
              <a:t>High in starch and fat</a:t>
            </a:r>
          </a:p>
          <a:p>
            <a:pPr marL="285750" indent="-285750">
              <a:lnSpc>
                <a:spcPct val="250000"/>
              </a:lnSpc>
              <a:buFont typeface="Wingdings" panose="05000000000000000000" pitchFamily="2" charset="2"/>
              <a:buChar char="§"/>
            </a:pPr>
            <a:r>
              <a:rPr lang="en-ZA" b="1" dirty="0" smtClean="0">
                <a:latin typeface="Arial" panose="020B0604020202020204" pitchFamily="34" charset="0"/>
                <a:cs typeface="Arial" panose="020B0604020202020204" pitchFamily="34" charset="0"/>
              </a:rPr>
              <a:t>Cereals and starch food group </a:t>
            </a:r>
          </a:p>
          <a:p>
            <a:pPr marL="285750" indent="-285750">
              <a:lnSpc>
                <a:spcPct val="250000"/>
              </a:lnSpc>
              <a:buFont typeface="Wingdings" panose="05000000000000000000" pitchFamily="2" charset="2"/>
              <a:buChar char="§"/>
            </a:pPr>
            <a:r>
              <a:rPr lang="en-ZA" b="1" dirty="0" smtClean="0">
                <a:latin typeface="Arial" panose="020B0604020202020204" pitchFamily="34" charset="0"/>
                <a:cs typeface="Arial" panose="020B0604020202020204" pitchFamily="34" charset="0"/>
              </a:rPr>
              <a:t>Fats, oils and sweet group</a:t>
            </a:r>
          </a:p>
          <a:p>
            <a:pPr marL="285750" indent="-285750">
              <a:lnSpc>
                <a:spcPct val="150000"/>
              </a:lnSpc>
              <a:buFont typeface="Wingdings" panose="05000000000000000000" pitchFamily="2" charset="2"/>
              <a:buChar char="§"/>
            </a:pPr>
            <a:r>
              <a:rPr lang="en-ZA" b="1" dirty="0" smtClean="0">
                <a:latin typeface="Arial" panose="020B0604020202020204" pitchFamily="34" charset="0"/>
                <a:cs typeface="Arial" panose="020B0604020202020204" pitchFamily="34" charset="0"/>
              </a:rPr>
              <a:t>Filling: proteins, vitamins</a:t>
            </a:r>
          </a:p>
          <a:p>
            <a:pPr>
              <a:lnSpc>
                <a:spcPct val="150000"/>
              </a:lnSpc>
            </a:pPr>
            <a:r>
              <a:rPr lang="en-ZA" b="1" dirty="0" smtClean="0">
                <a:latin typeface="Arial" panose="020B0604020202020204" pitchFamily="34" charset="0"/>
                <a:cs typeface="Arial" panose="020B0604020202020204" pitchFamily="34" charset="0"/>
              </a:rPr>
              <a:t>     and minerals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5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STORAGE</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081337" y="196504"/>
            <a:ext cx="6029326" cy="477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UNCOOKED</a:t>
            </a:r>
            <a:endParaRPr lang="en-ZA" sz="2400" b="1"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3149600" y="674255"/>
            <a:ext cx="6234545" cy="2031325"/>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FROZEN: 3 months</a:t>
            </a:r>
          </a:p>
          <a:p>
            <a:pPr marL="28575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Wrap well to prevent freezer burn</a:t>
            </a:r>
          </a:p>
          <a:p>
            <a:pPr marL="28575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Defrost by placing on a baking sheet and leave in the refrigerator overnight</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CHILLED: few days</a:t>
            </a:r>
          </a:p>
          <a:p>
            <a:pPr marL="28575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Wrap well with cling wrap to prevent drying out</a:t>
            </a:r>
            <a:endParaRPr lang="en-ZA" dirty="0">
              <a:latin typeface="Arial" panose="020B0604020202020204" pitchFamily="34" charset="0"/>
              <a:cs typeface="Arial" panose="020B0604020202020204" pitchFamily="34" charset="0"/>
            </a:endParaRPr>
          </a:p>
        </p:txBody>
      </p:sp>
      <p:sp>
        <p:nvSpPr>
          <p:cNvPr id="6" name="Rectangle 5"/>
          <p:cNvSpPr/>
          <p:nvPr/>
        </p:nvSpPr>
        <p:spPr>
          <a:xfrm>
            <a:off x="2974109" y="2927812"/>
            <a:ext cx="6029326" cy="477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BAKED UNFILLED</a:t>
            </a:r>
            <a:endParaRPr lang="en-ZA" sz="24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3149600" y="3671170"/>
            <a:ext cx="5107709" cy="369332"/>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Airtight container for 2 weeks</a:t>
            </a:r>
            <a:endParaRPr lang="en-ZA" dirty="0">
              <a:latin typeface="Arial" panose="020B0604020202020204" pitchFamily="34" charset="0"/>
              <a:cs typeface="Arial" panose="020B0604020202020204" pitchFamily="34" charset="0"/>
            </a:endParaRPr>
          </a:p>
        </p:txBody>
      </p:sp>
      <p:sp>
        <p:nvSpPr>
          <p:cNvPr id="8" name="Rectangle 7"/>
          <p:cNvSpPr/>
          <p:nvPr/>
        </p:nvSpPr>
        <p:spPr>
          <a:xfrm>
            <a:off x="2974109" y="4451840"/>
            <a:ext cx="6029326" cy="477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BAKED FILLED</a:t>
            </a:r>
            <a:endParaRPr lang="en-ZA" sz="2400" b="1"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2974109" y="5102615"/>
            <a:ext cx="6410036" cy="369332"/>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Refrigerator for a few days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6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36437"/>
            <a:ext cx="12192000" cy="828675"/>
          </a:xfrm>
          <a:prstGeom prst="rect">
            <a:avLst/>
          </a:prstGeom>
        </p:spPr>
      </p:pic>
      <p:sp>
        <p:nvSpPr>
          <p:cNvPr id="3" name="Rectangle 2"/>
          <p:cNvSpPr/>
          <p:nvPr/>
        </p:nvSpPr>
        <p:spPr>
          <a:xfrm rot="16200000">
            <a:off x="-2533035" y="2559031"/>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049000" y="25995"/>
            <a:ext cx="1066800" cy="1066800"/>
          </a:xfrm>
          <a:prstGeom prst="rect">
            <a:avLst/>
          </a:prstGeom>
        </p:spPr>
      </p:pic>
      <p:sp>
        <p:nvSpPr>
          <p:cNvPr id="6" name="Rectangle 5"/>
          <p:cNvSpPr/>
          <p:nvPr/>
        </p:nvSpPr>
        <p:spPr>
          <a:xfrm>
            <a:off x="1403927" y="158641"/>
            <a:ext cx="8035636"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 Study the pastry pictures below and answer the questions that follow.</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2052783" y="699014"/>
            <a:ext cx="7063508" cy="3047004"/>
          </a:xfrm>
          <a:prstGeom prst="rect">
            <a:avLst/>
          </a:prstGeom>
        </p:spPr>
      </p:pic>
      <p:sp>
        <p:nvSpPr>
          <p:cNvPr id="8" name="Rectangle 7"/>
          <p:cNvSpPr/>
          <p:nvPr/>
        </p:nvSpPr>
        <p:spPr>
          <a:xfrm>
            <a:off x="1403926" y="3701535"/>
            <a:ext cx="9984509"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1.1.1 Identify the type of pastry used for dishes A and B respectively.                                      (2)</a:t>
            </a:r>
            <a:endParaRPr lang="en-ZA" dirty="0">
              <a:latin typeface="Arial" panose="020B0604020202020204" pitchFamily="34" charset="0"/>
              <a:cs typeface="Arial" panose="020B0604020202020204" pitchFamily="34" charset="0"/>
            </a:endParaRPr>
          </a:p>
        </p:txBody>
      </p:sp>
      <p:sp>
        <p:nvSpPr>
          <p:cNvPr id="9" name="Rectangle 8"/>
          <p:cNvSpPr/>
          <p:nvPr/>
        </p:nvSpPr>
        <p:spPr>
          <a:xfrm>
            <a:off x="1616363" y="4241908"/>
            <a:ext cx="6096000" cy="646331"/>
          </a:xfrm>
          <a:prstGeom prst="rect">
            <a:avLst/>
          </a:prstGeom>
        </p:spPr>
        <p:txBody>
          <a:bodyPr>
            <a:spAutoFit/>
          </a:bodyPr>
          <a:lstStyle/>
          <a:p>
            <a:r>
              <a:rPr lang="en-ZA" dirty="0" smtClean="0">
                <a:latin typeface="Arial" panose="020B0604020202020204" pitchFamily="34" charset="0"/>
                <a:cs typeface="Arial" panose="020B0604020202020204" pitchFamily="34" charset="0"/>
              </a:rPr>
              <a:t>A- Puff√</a:t>
            </a:r>
          </a:p>
          <a:p>
            <a:r>
              <a:rPr lang="en-ZA" dirty="0" smtClean="0">
                <a:latin typeface="Arial" panose="020B0604020202020204" pitchFamily="34" charset="0"/>
                <a:cs typeface="Arial" panose="020B0604020202020204" pitchFamily="34" charset="0"/>
              </a:rPr>
              <a:t>B- Phyllo√</a:t>
            </a:r>
            <a:endParaRPr lang="en-ZA" dirty="0">
              <a:latin typeface="Arial" panose="020B0604020202020204" pitchFamily="34" charset="0"/>
              <a:cs typeface="Arial" panose="020B0604020202020204" pitchFamily="34" charset="0"/>
            </a:endParaRPr>
          </a:p>
        </p:txBody>
      </p:sp>
      <p:sp>
        <p:nvSpPr>
          <p:cNvPr id="10" name="Rectangle 9"/>
          <p:cNvSpPr/>
          <p:nvPr/>
        </p:nvSpPr>
        <p:spPr>
          <a:xfrm>
            <a:off x="1403926" y="4899512"/>
            <a:ext cx="9984509"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1.1.2 Explain the purpose of using iced water in pastry A.                                                           (1)</a:t>
            </a:r>
            <a:endParaRPr lang="en-ZA" dirty="0">
              <a:latin typeface="Arial" panose="020B0604020202020204" pitchFamily="34" charset="0"/>
              <a:cs typeface="Arial" panose="020B0604020202020204" pitchFamily="34" charset="0"/>
            </a:endParaRPr>
          </a:p>
        </p:txBody>
      </p:sp>
      <p:sp>
        <p:nvSpPr>
          <p:cNvPr id="11" name="Rectangle 10"/>
          <p:cNvSpPr/>
          <p:nvPr/>
        </p:nvSpPr>
        <p:spPr>
          <a:xfrm>
            <a:off x="1568374" y="5230322"/>
            <a:ext cx="6096000" cy="646331"/>
          </a:xfrm>
          <a:prstGeom prst="rect">
            <a:avLst/>
          </a:prstGeom>
        </p:spPr>
        <p:txBody>
          <a:bodyPr>
            <a:spAutoFit/>
          </a:bodyPr>
          <a:lstStyle/>
          <a:p>
            <a:r>
              <a:rPr lang="en-US" dirty="0" smtClean="0">
                <a:latin typeface="Arial" panose="020B0604020202020204" pitchFamily="34" charset="0"/>
                <a:cs typeface="Arial" panose="020B0604020202020204" pitchFamily="34" charset="0"/>
              </a:rPr>
              <a:t>The ice water will change into steam/ act as a rising agent/It will cause the pastry to form layers√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6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33035" y="2559031"/>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049000" y="25995"/>
            <a:ext cx="1066800" cy="1066800"/>
          </a:xfrm>
          <a:prstGeom prst="rect">
            <a:avLst/>
          </a:prstGeom>
        </p:spPr>
      </p:pic>
      <p:sp>
        <p:nvSpPr>
          <p:cNvPr id="5" name="Rectangle 4"/>
          <p:cNvSpPr/>
          <p:nvPr/>
        </p:nvSpPr>
        <p:spPr>
          <a:xfrm>
            <a:off x="1376217" y="489915"/>
            <a:ext cx="9079346"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1.1.3 Give TWO reasons why fat may ooze out of pastry A during the </a:t>
            </a:r>
          </a:p>
          <a:p>
            <a:r>
              <a:rPr lang="en-US" dirty="0" smtClean="0">
                <a:latin typeface="Arial" panose="020B0604020202020204" pitchFamily="34" charset="0"/>
                <a:cs typeface="Arial" panose="020B0604020202020204" pitchFamily="34" charset="0"/>
              </a:rPr>
              <a:t>baking process.                                                                                                              (3)</a:t>
            </a:r>
            <a:endParaRPr lang="en-ZA" dirty="0">
              <a:latin typeface="Arial" panose="020B0604020202020204" pitchFamily="34" charset="0"/>
              <a:cs typeface="Arial" panose="020B0604020202020204" pitchFamily="34" charset="0"/>
            </a:endParaRPr>
          </a:p>
        </p:txBody>
      </p:sp>
      <p:sp>
        <p:nvSpPr>
          <p:cNvPr id="6" name="Rectangle 5"/>
          <p:cNvSpPr/>
          <p:nvPr/>
        </p:nvSpPr>
        <p:spPr>
          <a:xfrm>
            <a:off x="1311562" y="1299478"/>
            <a:ext cx="9929092" cy="1477328"/>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-Oven is too cold√</a:t>
            </a:r>
          </a:p>
          <a:p>
            <a:r>
              <a:rPr lang="en-US" dirty="0" smtClean="0">
                <a:latin typeface="Arial" panose="020B0604020202020204" pitchFamily="34" charset="0"/>
                <a:cs typeface="Arial" panose="020B0604020202020204" pitchFamily="34" charset="0"/>
              </a:rPr>
              <a:t>-Fat too soft√</a:t>
            </a:r>
          </a:p>
          <a:p>
            <a:r>
              <a:rPr lang="en-US" dirty="0" smtClean="0">
                <a:latin typeface="Arial" panose="020B0604020202020204" pitchFamily="34" charset="0"/>
                <a:cs typeface="Arial" panose="020B0604020202020204" pitchFamily="34" charset="0"/>
              </a:rPr>
              <a:t>-Dough too soft√</a:t>
            </a:r>
          </a:p>
          <a:p>
            <a:r>
              <a:rPr lang="en-US" dirty="0" smtClean="0">
                <a:latin typeface="Arial" panose="020B0604020202020204" pitchFamily="34" charset="0"/>
                <a:cs typeface="Arial" panose="020B0604020202020204" pitchFamily="34" charset="0"/>
              </a:rPr>
              <a:t>-Edges not sealed√</a:t>
            </a:r>
          </a:p>
          <a:p>
            <a:r>
              <a:rPr lang="en-US" dirty="0" smtClean="0">
                <a:latin typeface="Arial" panose="020B0604020202020204" pitchFamily="34" charset="0"/>
                <a:cs typeface="Arial" panose="020B0604020202020204" pitchFamily="34" charset="0"/>
              </a:rPr>
              <a:t>-Uneven folding and rolling√                                                                                              (Any 2)</a:t>
            </a:r>
            <a:endParaRPr lang="en-ZA" dirty="0">
              <a:latin typeface="Arial" panose="020B0604020202020204" pitchFamily="34" charset="0"/>
              <a:cs typeface="Arial" panose="020B0604020202020204" pitchFamily="34" charset="0"/>
            </a:endParaRPr>
          </a:p>
        </p:txBody>
      </p:sp>
      <p:sp>
        <p:nvSpPr>
          <p:cNvPr id="7" name="Rectangle 6"/>
          <p:cNvSpPr/>
          <p:nvPr/>
        </p:nvSpPr>
        <p:spPr>
          <a:xfrm>
            <a:off x="1376217" y="3186545"/>
            <a:ext cx="9975273"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1.1.4 Motivate why all apparatus must be cold when preparing pastry A.                       (2)</a:t>
            </a:r>
            <a:endParaRPr lang="en-ZA" dirty="0">
              <a:latin typeface="Arial" panose="020B0604020202020204" pitchFamily="34" charset="0"/>
              <a:cs typeface="Arial" panose="020B0604020202020204" pitchFamily="34" charset="0"/>
            </a:endParaRPr>
          </a:p>
        </p:txBody>
      </p:sp>
      <p:sp>
        <p:nvSpPr>
          <p:cNvPr id="8" name="Rectangle 7"/>
          <p:cNvSpPr/>
          <p:nvPr/>
        </p:nvSpPr>
        <p:spPr>
          <a:xfrm>
            <a:off x="1376217" y="3780476"/>
            <a:ext cx="9799783" cy="1219345"/>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Shortening remain hard√</a:t>
            </a:r>
          </a:p>
          <a:p>
            <a:r>
              <a:rPr lang="en-US" dirty="0" smtClean="0">
                <a:latin typeface="Arial" panose="020B0604020202020204" pitchFamily="34" charset="0"/>
                <a:cs typeface="Arial" panose="020B0604020202020204" pitchFamily="34" charset="0"/>
              </a:rPr>
              <a:t>Forms layers√</a:t>
            </a:r>
          </a:p>
          <a:p>
            <a:r>
              <a:rPr lang="en-US" dirty="0" smtClean="0">
                <a:latin typeface="Arial" panose="020B0604020202020204" pitchFamily="34" charset="0"/>
                <a:cs typeface="Arial" panose="020B0604020202020204" pitchFamily="34" charset="0"/>
              </a:rPr>
              <a:t>Provides better rising√</a:t>
            </a:r>
          </a:p>
          <a:p>
            <a:r>
              <a:rPr lang="en-US" dirty="0" smtClean="0">
                <a:latin typeface="Arial" panose="020B0604020202020204" pitchFamily="34" charset="0"/>
                <a:cs typeface="Arial" panose="020B0604020202020204" pitchFamily="34" charset="0"/>
              </a:rPr>
              <a:t>Warm butter absorbed by flour will affect the flakiness.√                                                   (Any 2)</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a:off x="1246908" y="621207"/>
            <a:ext cx="7195239"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1.1.5 Describe TWO precautionary measures when thawing pastry B.</a:t>
            </a:r>
            <a:endParaRPr lang="en-ZA" dirty="0">
              <a:latin typeface="Arial" panose="020B0604020202020204" pitchFamily="34" charset="0"/>
              <a:cs typeface="Arial" panose="020B0604020202020204" pitchFamily="34" charset="0"/>
            </a:endParaRPr>
          </a:p>
        </p:txBody>
      </p:sp>
      <p:sp>
        <p:nvSpPr>
          <p:cNvPr id="4" name="Rectangle 3"/>
          <p:cNvSpPr/>
          <p:nvPr/>
        </p:nvSpPr>
        <p:spPr>
          <a:xfrm>
            <a:off x="1374087" y="990539"/>
            <a:ext cx="9127657"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Leave in the refrigerator for 12 hours/overnight√</a:t>
            </a:r>
          </a:p>
          <a:p>
            <a:r>
              <a:rPr lang="en-US" dirty="0" smtClean="0">
                <a:latin typeface="Arial" panose="020B0604020202020204" pitchFamily="34" charset="0"/>
                <a:cs typeface="Arial" panose="020B0604020202020204" pitchFamily="34" charset="0"/>
              </a:rPr>
              <a:t>Remove from the fridge one hour before using it√</a:t>
            </a:r>
          </a:p>
          <a:p>
            <a:r>
              <a:rPr lang="en-US" dirty="0" smtClean="0">
                <a:latin typeface="Arial" panose="020B0604020202020204" pitchFamily="34" charset="0"/>
                <a:cs typeface="Arial" panose="020B0604020202020204" pitchFamily="34" charset="0"/>
              </a:rPr>
              <a:t>Keep pastry covered to prevent it from drying out√ (Any 2)</a:t>
            </a:r>
            <a:endParaRPr lang="en-ZA" dirty="0">
              <a:latin typeface="Arial" panose="020B0604020202020204" pitchFamily="34" charset="0"/>
              <a:cs typeface="Arial" panose="020B0604020202020204" pitchFamily="34" charset="0"/>
            </a:endParaRPr>
          </a:p>
        </p:txBody>
      </p:sp>
      <p:sp>
        <p:nvSpPr>
          <p:cNvPr id="5" name="Rectangle 4"/>
          <p:cNvSpPr/>
          <p:nvPr/>
        </p:nvSpPr>
        <p:spPr>
          <a:xfrm>
            <a:off x="1246908" y="2089927"/>
            <a:ext cx="10427855"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1.1.6 Name and describe a technique that should be applied to the pastry before it is baked to give the pastry a shiny golden brown appearance.                                                                                 (2)</a:t>
            </a:r>
            <a:endParaRPr lang="en-ZA" dirty="0">
              <a:latin typeface="Arial" panose="020B0604020202020204" pitchFamily="34" charset="0"/>
              <a:cs typeface="Arial" panose="020B0604020202020204" pitchFamily="34" charset="0"/>
            </a:endParaRPr>
          </a:p>
        </p:txBody>
      </p:sp>
      <p:sp>
        <p:nvSpPr>
          <p:cNvPr id="6" name="Rectangle 5"/>
          <p:cNvSpPr/>
          <p:nvPr/>
        </p:nvSpPr>
        <p:spPr>
          <a:xfrm>
            <a:off x="1374087" y="2789918"/>
            <a:ext cx="6096000" cy="646331"/>
          </a:xfrm>
          <a:prstGeom prst="rect">
            <a:avLst/>
          </a:prstGeom>
        </p:spPr>
        <p:txBody>
          <a:bodyPr>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Glazing</a:t>
            </a:r>
            <a:r>
              <a:rPr lang="en-ZA"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Brushing</a:t>
            </a:r>
            <a:r>
              <a:rPr lang="en-ZA"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of the pastry with egg wash or milk</a:t>
            </a:r>
            <a:r>
              <a:rPr lang="en-ZA" dirty="0">
                <a:latin typeface="Arial" panose="020B0604020202020204" pitchFamily="34" charset="0"/>
                <a:cs typeface="Arial" panose="020B0604020202020204" pitchFamily="34" charset="0"/>
              </a:rPr>
              <a:t>√</a:t>
            </a:r>
          </a:p>
        </p:txBody>
      </p:sp>
      <p:sp>
        <p:nvSpPr>
          <p:cNvPr id="7" name="Rectangle 6"/>
          <p:cNvSpPr/>
          <p:nvPr/>
        </p:nvSpPr>
        <p:spPr>
          <a:xfrm>
            <a:off x="1374086" y="3614415"/>
            <a:ext cx="10115949"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1.1.7 State THREE ways in which shrinking of the pastry can be prevented during the preparation process.                                                                                                                                        (3)</a:t>
            </a:r>
            <a:endParaRPr lang="en-ZA" dirty="0">
              <a:latin typeface="Arial" panose="020B0604020202020204" pitchFamily="34" charset="0"/>
              <a:cs typeface="Arial" panose="020B0604020202020204" pitchFamily="34" charset="0"/>
            </a:endParaRPr>
          </a:p>
        </p:txBody>
      </p:sp>
      <p:sp>
        <p:nvSpPr>
          <p:cNvPr id="8" name="Rectangle 7"/>
          <p:cNvSpPr/>
          <p:nvPr/>
        </p:nvSpPr>
        <p:spPr>
          <a:xfrm>
            <a:off x="1374086" y="4438912"/>
            <a:ext cx="10577769" cy="1200329"/>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By not stretching the pastry</a:t>
            </a:r>
            <a:r>
              <a:rPr lang="en-ZA"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Pastry needs to be rested</a:t>
            </a:r>
            <a:r>
              <a:rPr lang="en-ZA"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and chilled after each stage of </a:t>
            </a:r>
          </a:p>
          <a:p>
            <a:r>
              <a:rPr lang="en-US" dirty="0" smtClean="0">
                <a:latin typeface="Arial" panose="020B0604020202020204" pitchFamily="34" charset="0"/>
                <a:cs typeface="Arial" panose="020B0604020202020204" pitchFamily="34" charset="0"/>
              </a:rPr>
              <a:t>making and assembling</a:t>
            </a:r>
            <a:r>
              <a:rPr lang="en-ZA"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By not over handling the pastry</a:t>
            </a:r>
            <a:r>
              <a:rPr lang="en-ZA"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(Any 3)</a:t>
            </a:r>
            <a:endParaRPr lang="en-US" dirty="0">
              <a:latin typeface="Arial" panose="020B0604020202020204" pitchFamily="34" charset="0"/>
              <a:cs typeface="Arial" panose="020B0604020202020204" pitchFamily="34" charset="0"/>
            </a:endParaRPr>
          </a:p>
        </p:txBody>
      </p:sp>
      <p:sp>
        <p:nvSpPr>
          <p:cNvPr id="9" name="Rectangle 8"/>
          <p:cNvSpPr/>
          <p:nvPr/>
        </p:nvSpPr>
        <p:spPr>
          <a:xfrm rot="16200000">
            <a:off x="-2533035" y="2559031"/>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1049000" y="25995"/>
            <a:ext cx="1066800" cy="1066800"/>
          </a:xfrm>
          <a:prstGeom prst="rect">
            <a:avLst/>
          </a:prstGeom>
        </p:spPr>
      </p:pic>
    </p:spTree>
    <p:extLst>
      <p:ext uri="{BB962C8B-B14F-4D97-AF65-F5344CB8AC3E}">
        <p14:creationId xmlns:p14="http://schemas.microsoft.com/office/powerpoint/2010/main" val="189947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33035" y="2559031"/>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049000" y="25995"/>
            <a:ext cx="1066800" cy="1066800"/>
          </a:xfrm>
          <a:prstGeom prst="rect">
            <a:avLst/>
          </a:prstGeom>
        </p:spPr>
      </p:pic>
      <p:sp>
        <p:nvSpPr>
          <p:cNvPr id="5" name="Rectangle 4"/>
          <p:cNvSpPr/>
          <p:nvPr/>
        </p:nvSpPr>
        <p:spPr>
          <a:xfrm>
            <a:off x="1459345" y="298074"/>
            <a:ext cx="9273309"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1.2</a:t>
            </a:r>
            <a:r>
              <a:rPr lang="en-US" dirty="0" smtClean="0"/>
              <a:t> </a:t>
            </a:r>
            <a:r>
              <a:rPr lang="en-US" dirty="0" smtClean="0">
                <a:latin typeface="Arial" panose="020B0604020202020204" pitchFamily="34" charset="0"/>
                <a:cs typeface="Arial" panose="020B0604020202020204" pitchFamily="34" charset="0"/>
              </a:rPr>
              <a:t>Distinguish between purr pastry and short crust pastry used to prepare the snacks with regard to the following aspects. Tabulate your answer as follows in the ANSWER BOOK:</a:t>
            </a:r>
            <a:endParaRPr lang="en-US"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26881842"/>
              </p:ext>
            </p:extLst>
          </p:nvPr>
        </p:nvGraphicFramePr>
        <p:xfrm>
          <a:off x="1868631" y="1221404"/>
          <a:ext cx="7284605" cy="1290633"/>
        </p:xfrm>
        <a:graphic>
          <a:graphicData uri="http://schemas.openxmlformats.org/drawingml/2006/table">
            <a:tbl>
              <a:tblPr firstRow="1" firstCol="1" bandRow="1"/>
              <a:tblGrid>
                <a:gridCol w="3365932">
                  <a:extLst>
                    <a:ext uri="{9D8B030D-6E8A-4147-A177-3AD203B41FA5}">
                      <a16:colId xmlns:a16="http://schemas.microsoft.com/office/drawing/2014/main" xmlns="" val="304518782"/>
                    </a:ext>
                  </a:extLst>
                </a:gridCol>
                <a:gridCol w="1887150">
                  <a:extLst>
                    <a:ext uri="{9D8B030D-6E8A-4147-A177-3AD203B41FA5}">
                      <a16:colId xmlns:a16="http://schemas.microsoft.com/office/drawing/2014/main" xmlns="" val="1361277440"/>
                    </a:ext>
                  </a:extLst>
                </a:gridCol>
                <a:gridCol w="2031523">
                  <a:extLst>
                    <a:ext uri="{9D8B030D-6E8A-4147-A177-3AD203B41FA5}">
                      <a16:colId xmlns:a16="http://schemas.microsoft.com/office/drawing/2014/main" xmlns="" val="3342695661"/>
                    </a:ext>
                  </a:extLst>
                </a:gridCol>
              </a:tblGrid>
              <a:tr h="472027">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PURR PASTRY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SHORTCRUST PASTRY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6529990"/>
                  </a:ext>
                </a:extLst>
              </a:tr>
              <a:tr h="260666">
                <a:tc>
                  <a:txBody>
                    <a:bodyPr/>
                    <a:lstStyle/>
                    <a:p>
                      <a:pPr>
                        <a:lnSpc>
                          <a:spcPct val="107000"/>
                        </a:lnSpc>
                        <a:spcAft>
                          <a:spcPts val="0"/>
                        </a:spcAft>
                      </a:pPr>
                      <a:r>
                        <a:rPr lang="en-US" sz="1600">
                          <a:effectLst/>
                          <a:latin typeface="Arial" panose="020B0604020202020204" pitchFamily="34" charset="0"/>
                          <a:ea typeface="Times New Roman" panose="02020603050405020304" pitchFamily="18" charset="0"/>
                          <a:cs typeface="Times New Roman" panose="02020603050405020304" pitchFamily="18" charset="0"/>
                        </a:rPr>
                        <a:t>(a) Differences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6518109"/>
                  </a:ext>
                </a:extLst>
              </a:tr>
              <a:tr h="521332">
                <a:tc>
                  <a:txBody>
                    <a:bodyPr/>
                    <a:lstStyle/>
                    <a:p>
                      <a:pP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(b) Example of pastry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product listed above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2459233"/>
                  </a:ext>
                </a:extLst>
              </a:tr>
            </a:tbl>
          </a:graphicData>
        </a:graphic>
      </p:graphicFrame>
      <p:pic>
        <p:nvPicPr>
          <p:cNvPr id="7" name="Picture 6"/>
          <p:cNvPicPr>
            <a:picLocks noChangeAspect="1"/>
          </p:cNvPicPr>
          <p:nvPr/>
        </p:nvPicPr>
        <p:blipFill>
          <a:blip r:embed="rId4"/>
          <a:stretch>
            <a:fillRect/>
          </a:stretch>
        </p:blipFill>
        <p:spPr>
          <a:xfrm>
            <a:off x="1868631" y="2708141"/>
            <a:ext cx="7407564" cy="3102221"/>
          </a:xfrm>
          <a:prstGeom prst="rect">
            <a:avLst/>
          </a:prstGeom>
        </p:spPr>
      </p:pic>
    </p:spTree>
    <p:extLst>
      <p:ext uri="{BB962C8B-B14F-4D97-AF65-F5344CB8AC3E}">
        <p14:creationId xmlns:p14="http://schemas.microsoft.com/office/powerpoint/2010/main" val="331573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33035" y="2559031"/>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049000" y="25995"/>
            <a:ext cx="1066800" cy="1066800"/>
          </a:xfrm>
          <a:prstGeom prst="rect">
            <a:avLst/>
          </a:prstGeom>
        </p:spPr>
      </p:pic>
      <p:sp>
        <p:nvSpPr>
          <p:cNvPr id="6" name="Rectangle 5"/>
          <p:cNvSpPr/>
          <p:nvPr/>
        </p:nvSpPr>
        <p:spPr>
          <a:xfrm>
            <a:off x="1487055" y="1771882"/>
            <a:ext cx="10628745"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ingredients above are incorrect. Select THREE correct ingredients used in rich short crust pastry </a:t>
            </a:r>
          </a:p>
          <a:p>
            <a:r>
              <a:rPr lang="en-US" dirty="0" smtClean="0">
                <a:latin typeface="Arial" panose="020B0604020202020204" pitchFamily="34" charset="0"/>
                <a:cs typeface="Arial" panose="020B0604020202020204" pitchFamily="34" charset="0"/>
              </a:rPr>
              <a:t>and arrange them in the correct order.                                                                                    (3)</a:t>
            </a:r>
            <a:endParaRPr lang="en-ZA" dirty="0">
              <a:latin typeface="Arial" panose="020B0604020202020204" pitchFamily="34" charset="0"/>
              <a:cs typeface="Arial" panose="020B0604020202020204" pitchFamily="34" charset="0"/>
            </a:endParaRPr>
          </a:p>
        </p:txBody>
      </p:sp>
      <p:sp>
        <p:nvSpPr>
          <p:cNvPr id="7" name="Rectangle 6"/>
          <p:cNvSpPr/>
          <p:nvPr/>
        </p:nvSpPr>
        <p:spPr>
          <a:xfrm>
            <a:off x="1653309" y="3012010"/>
            <a:ext cx="10113817" cy="1200329"/>
          </a:xfrm>
          <a:prstGeom prst="rect">
            <a:avLst/>
          </a:prstGeom>
        </p:spPr>
        <p:txBody>
          <a:bodyPr wrap="square">
            <a:spAutoFit/>
          </a:bodyPr>
          <a:lstStyle/>
          <a:p>
            <a:pPr marL="285750" indent="-285750">
              <a:buFont typeface="Arial" panose="020B0604020202020204" pitchFamily="34" charset="0"/>
              <a:buChar char="•"/>
            </a:pPr>
            <a:r>
              <a:rPr lang="en-ZA" dirty="0" smtClean="0">
                <a:latin typeface="Arial" panose="020B0604020202020204" pitchFamily="34" charset="0"/>
                <a:cs typeface="Arial" panose="020B0604020202020204" pitchFamily="34" charset="0"/>
              </a:rPr>
              <a:t>Flour</a:t>
            </a:r>
            <a:r>
              <a:rPr lang="en-ZA" dirty="0">
                <a:latin typeface="Arial" panose="020B0604020202020204" pitchFamily="34" charset="0"/>
                <a:cs typeface="Arial" panose="020B0604020202020204" pitchFamily="34" charset="0"/>
              </a:rPr>
              <a:t>√</a:t>
            </a:r>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 Butter</a:t>
            </a:r>
            <a:r>
              <a:rPr lang="en-ZA" dirty="0">
                <a:latin typeface="Arial" panose="020B0604020202020204" pitchFamily="34" charset="0"/>
                <a:cs typeface="Arial" panose="020B0604020202020204" pitchFamily="34" charset="0"/>
              </a:rPr>
              <a:t>√</a:t>
            </a:r>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 Eggs</a:t>
            </a:r>
            <a:r>
              <a:rPr lang="en-ZA" dirty="0">
                <a:latin typeface="Arial" panose="020B0604020202020204" pitchFamily="34" charset="0"/>
                <a:cs typeface="Arial" panose="020B0604020202020204" pitchFamily="34" charset="0"/>
              </a:rPr>
              <a:t>√</a:t>
            </a:r>
            <a:endParaRPr lang="en-ZA"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 Milk</a:t>
            </a:r>
            <a:r>
              <a:rPr lang="en-ZA" dirty="0">
                <a:latin typeface="Arial" panose="020B0604020202020204" pitchFamily="34" charset="0"/>
                <a:cs typeface="Arial" panose="020B0604020202020204" pitchFamily="34" charset="0"/>
              </a:rPr>
              <a:t>√</a:t>
            </a:r>
            <a:r>
              <a:rPr lang="en-ZA" dirty="0" smtClean="0">
                <a:latin typeface="Arial" panose="020B0604020202020204" pitchFamily="34" charset="0"/>
                <a:cs typeface="Arial" panose="020B0604020202020204" pitchFamily="34" charset="0"/>
              </a:rPr>
              <a:t>                                                                                                                                     (Any 3)</a:t>
            </a: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1782620" y="1187431"/>
            <a:ext cx="5966690" cy="369332"/>
          </a:xfrm>
          <a:prstGeom prst="rect">
            <a:avLst/>
          </a:prstGeom>
          <a:noFill/>
          <a:ln w="28575">
            <a:solidFill>
              <a:schemeClr val="tx1"/>
            </a:solidFill>
          </a:ln>
        </p:spPr>
        <p:txBody>
          <a:bodyPr wrap="square" rtlCol="0">
            <a:spAutoFit/>
          </a:bodyPr>
          <a:lstStyle/>
          <a:p>
            <a:r>
              <a:rPr lang="en-ZA" b="1" dirty="0" smtClean="0"/>
              <a:t>Pastry Ingredients: oil, butter eggs, sugar flour, milk</a:t>
            </a:r>
            <a:endParaRPr lang="en-ZA" b="1" dirty="0"/>
          </a:p>
        </p:txBody>
      </p:sp>
      <p:sp>
        <p:nvSpPr>
          <p:cNvPr id="9" name="TextBox 8"/>
          <p:cNvSpPr txBox="1"/>
          <p:nvPr/>
        </p:nvSpPr>
        <p:spPr>
          <a:xfrm>
            <a:off x="1302327" y="445547"/>
            <a:ext cx="7241309" cy="369455"/>
          </a:xfrm>
          <a:prstGeom prst="rect">
            <a:avLst/>
          </a:prstGeom>
          <a:noFill/>
        </p:spPr>
        <p:txBody>
          <a:bodyPr wrap="square" rtlCol="0">
            <a:spAutoFit/>
          </a:bodyPr>
          <a:lstStyle/>
          <a:p>
            <a:r>
              <a:rPr lang="en-ZA" dirty="0" smtClean="0">
                <a:latin typeface="Arial" panose="020B0604020202020204" pitchFamily="34" charset="0"/>
                <a:cs typeface="Arial" panose="020B0604020202020204" pitchFamily="34" charset="0"/>
              </a:rPr>
              <a:t>1.4 Study the extract below and answer the questions that follow.</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3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33035" y="2559031"/>
            <a:ext cx="5980471" cy="914400"/>
          </a:xfrm>
          <a:prstGeom prst="rect">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ACTIVITES</a:t>
            </a:r>
            <a:endParaRPr lang="en-ZA" sz="2400"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1049000" y="25995"/>
            <a:ext cx="1066800" cy="1066800"/>
          </a:xfrm>
          <a:prstGeom prst="rect">
            <a:avLst/>
          </a:prstGeom>
        </p:spPr>
      </p:pic>
      <p:sp>
        <p:nvSpPr>
          <p:cNvPr id="8" name="Rectangle 7"/>
          <p:cNvSpPr/>
          <p:nvPr/>
        </p:nvSpPr>
        <p:spPr>
          <a:xfrm>
            <a:off x="1677555" y="834111"/>
            <a:ext cx="7495652"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1.5 The crust of one of the products on the platter is baked blind.</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1677555" y="1545153"/>
            <a:ext cx="7481455" cy="369332"/>
          </a:xfrm>
          <a:prstGeom prst="rect">
            <a:avLst/>
          </a:prstGeom>
        </p:spPr>
        <p:txBody>
          <a:bodyPr wrap="square">
            <a:spAutoFit/>
          </a:bodyPr>
          <a:lstStyle/>
          <a:p>
            <a:r>
              <a:rPr lang="en-US" dirty="0" smtClean="0"/>
              <a:t>(</a:t>
            </a:r>
            <a:r>
              <a:rPr lang="en-US" dirty="0" smtClean="0">
                <a:latin typeface="Arial" panose="020B0604020202020204" pitchFamily="34" charset="0"/>
                <a:cs typeface="Arial" panose="020B0604020202020204" pitchFamily="34" charset="0"/>
              </a:rPr>
              <a:t>a) Identify the product which is baked blind.</a:t>
            </a:r>
            <a:endParaRPr lang="en-ZA" dirty="0">
              <a:latin typeface="Arial" panose="020B0604020202020204" pitchFamily="34" charset="0"/>
              <a:cs typeface="Arial" panose="020B0604020202020204" pitchFamily="34" charset="0"/>
            </a:endParaRPr>
          </a:p>
        </p:txBody>
      </p:sp>
      <p:sp>
        <p:nvSpPr>
          <p:cNvPr id="10" name="Rectangle 9"/>
          <p:cNvSpPr/>
          <p:nvPr/>
        </p:nvSpPr>
        <p:spPr>
          <a:xfrm>
            <a:off x="1677555" y="2817189"/>
            <a:ext cx="9784772"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(b) Explain why the crust of the product identified in QUESTION (a) is baked blind.   (2)</a:t>
            </a:r>
            <a:endParaRPr lang="en-US"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99810705"/>
              </p:ext>
            </p:extLst>
          </p:nvPr>
        </p:nvGraphicFramePr>
        <p:xfrm>
          <a:off x="1828798" y="2228573"/>
          <a:ext cx="7296728" cy="422263"/>
        </p:xfrm>
        <a:graphic>
          <a:graphicData uri="http://schemas.openxmlformats.org/drawingml/2006/table">
            <a:tbl>
              <a:tblPr firstRow="1" firstCol="1" lastRow="1" lastCol="1" bandRow="1" bandCol="1"/>
              <a:tblGrid>
                <a:gridCol w="7296728">
                  <a:extLst>
                    <a:ext uri="{9D8B030D-6E8A-4147-A177-3AD203B41FA5}">
                      <a16:colId xmlns:a16="http://schemas.microsoft.com/office/drawing/2014/main" xmlns="" val="3229531213"/>
                    </a:ext>
                  </a:extLst>
                </a:gridCol>
              </a:tblGrid>
              <a:tr h="422263">
                <a:tc>
                  <a:txBody>
                    <a:bodyPr/>
                    <a:lstStyle/>
                    <a:p>
                      <a:pPr>
                        <a:lnSpc>
                          <a:spcPct val="107000"/>
                        </a:lnSpc>
                        <a:spcAft>
                          <a:spcPts val="0"/>
                        </a:spcAft>
                      </a:pPr>
                      <a:r>
                        <a:rPr lang="en-ZA" sz="1800" dirty="0" smtClean="0">
                          <a:effectLst/>
                          <a:latin typeface="Arial" panose="020B0604020202020204" pitchFamily="34" charset="0"/>
                          <a:ea typeface="Calibri" panose="020F0502020204030204" pitchFamily="34" charset="0"/>
                          <a:cs typeface="Times New Roman" panose="02020603050405020304" pitchFamily="18" charset="0"/>
                        </a:rPr>
                        <a:t>Quiche </a:t>
                      </a:r>
                      <a:r>
                        <a:rPr lang="en-ZA" sz="1800" dirty="0">
                          <a:effectLst/>
                          <a:latin typeface="Arial" panose="020B060402020202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689245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47614902"/>
              </p:ext>
            </p:extLst>
          </p:nvPr>
        </p:nvGraphicFramePr>
        <p:xfrm>
          <a:off x="1828798" y="3685275"/>
          <a:ext cx="10200132" cy="1159193"/>
        </p:xfrm>
        <a:graphic>
          <a:graphicData uri="http://schemas.openxmlformats.org/drawingml/2006/table">
            <a:tbl>
              <a:tblPr firstRow="1" firstCol="1" lastRow="1" lastCol="1" bandRow="1" bandCol="1"/>
              <a:tblGrid>
                <a:gridCol w="10200132">
                  <a:extLst>
                    <a:ext uri="{9D8B030D-6E8A-4147-A177-3AD203B41FA5}">
                      <a16:colId xmlns:a16="http://schemas.microsoft.com/office/drawing/2014/main" xmlns="" val="493106990"/>
                    </a:ext>
                  </a:extLst>
                </a:gridCol>
              </a:tblGrid>
              <a:tr h="0">
                <a:tc>
                  <a:txBody>
                    <a:bodyPr/>
                    <a:lstStyle/>
                    <a:p>
                      <a:pPr>
                        <a:lnSpc>
                          <a:spcPct val="107000"/>
                        </a:lnSpc>
                        <a:spcAft>
                          <a:spcPts val="0"/>
                        </a:spcAft>
                      </a:pPr>
                      <a:r>
                        <a:rPr lang="en-ZA" sz="1800" dirty="0" smtClean="0">
                          <a:effectLst/>
                          <a:latin typeface="Arial" panose="020B0604020202020204" pitchFamily="34" charset="0"/>
                          <a:ea typeface="Calibri" panose="020F0502020204030204" pitchFamily="34" charset="0"/>
                          <a:cs typeface="Times New Roman" panose="02020603050405020304" pitchFamily="18" charset="0"/>
                        </a:rPr>
                        <a:t>To </a:t>
                      </a:r>
                      <a:r>
                        <a:rPr lang="en-ZA" sz="1800" dirty="0">
                          <a:effectLst/>
                          <a:latin typeface="Arial" panose="020B0604020202020204" pitchFamily="34" charset="0"/>
                          <a:ea typeface="Calibri" panose="020F0502020204030204" pitchFamily="34" charset="0"/>
                          <a:cs typeface="Times New Roman" panose="02020603050405020304" pitchFamily="18" charset="0"/>
                        </a:rPr>
                        <a:t>ensure that the pastry case is thoroughly cooked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To help the crust to become crisp / prevents it from being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soggy√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To keep the crust from blistering √                                      </a:t>
                      </a:r>
                      <a:r>
                        <a:rPr lang="en-ZA" sz="18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1800" dirty="0">
                          <a:effectLst/>
                          <a:latin typeface="Arial" panose="020B0604020202020204" pitchFamily="34" charset="0"/>
                          <a:ea typeface="Calibri" panose="020F0502020204030204" pitchFamily="34" charset="0"/>
                          <a:cs typeface="Times New Roman" panose="02020603050405020304" pitchFamily="18" charset="0"/>
                        </a:rPr>
                        <a:t>(Any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3898993004"/>
                  </a:ext>
                </a:extLst>
              </a:tr>
            </a:tbl>
          </a:graphicData>
        </a:graphic>
      </p:graphicFrame>
    </p:spTree>
    <p:extLst>
      <p:ext uri="{BB962C8B-B14F-4D97-AF65-F5344CB8AC3E}">
        <p14:creationId xmlns:p14="http://schemas.microsoft.com/office/powerpoint/2010/main" val="39021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pic>
        <p:nvPicPr>
          <p:cNvPr id="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727" y="1145309"/>
            <a:ext cx="8001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0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29325"/>
            <a:ext cx="12192000" cy="828675"/>
          </a:xfrm>
          <a:prstGeom prst="rect">
            <a:avLst/>
          </a:prstGeom>
        </p:spPr>
      </p:pic>
      <p:sp>
        <p:nvSpPr>
          <p:cNvPr id="3" name="Rectangle 2"/>
          <p:cNvSpPr/>
          <p:nvPr/>
        </p:nvSpPr>
        <p:spPr>
          <a:xfrm rot="16200000">
            <a:off x="-2575935" y="2575934"/>
            <a:ext cx="6029326" cy="87745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INGREDIENTS AND FUNCTIONS</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246911" y="507106"/>
            <a:ext cx="7849758" cy="5355312"/>
          </a:xfrm>
          <a:prstGeom prst="rect">
            <a:avLst/>
          </a:prstGeom>
        </p:spPr>
        <p:txBody>
          <a:bodyPr wrap="square">
            <a:spAutoFit/>
          </a:bodyPr>
          <a:lstStyle/>
          <a:p>
            <a:pPr marL="285750" lvl="0" indent="-285750">
              <a:buFont typeface="Wingdings" panose="05000000000000000000" pitchFamily="2" charset="2"/>
              <a:buChar char="§"/>
            </a:pPr>
            <a:r>
              <a:rPr lang="en-ZA" b="1" dirty="0" smtClean="0">
                <a:latin typeface="Arial" panose="020B0604020202020204" pitchFamily="34" charset="0"/>
                <a:cs typeface="Arial" panose="020B0604020202020204" pitchFamily="34" charset="0"/>
              </a:rPr>
              <a:t>Cake </a:t>
            </a:r>
            <a:r>
              <a:rPr lang="en-ZA" b="1" dirty="0">
                <a:latin typeface="Arial" panose="020B0604020202020204" pitchFamily="34" charset="0"/>
                <a:cs typeface="Arial" panose="020B0604020202020204" pitchFamily="34" charset="0"/>
              </a:rPr>
              <a:t>/ all </a:t>
            </a:r>
            <a:r>
              <a:rPr lang="en-ZA" b="1" dirty="0" smtClean="0">
                <a:latin typeface="Arial" panose="020B0604020202020204" pitchFamily="34" charset="0"/>
                <a:cs typeface="Arial" panose="020B0604020202020204" pitchFamily="34" charset="0"/>
              </a:rPr>
              <a:t>purpose.  </a:t>
            </a:r>
            <a:r>
              <a:rPr lang="en-ZA" b="1" dirty="0">
                <a:latin typeface="Arial" panose="020B0604020202020204" pitchFamily="34" charset="0"/>
                <a:cs typeface="Arial" panose="020B0604020202020204" pitchFamily="34" charset="0"/>
              </a:rPr>
              <a:t>It has enough gluten to </a:t>
            </a:r>
            <a:r>
              <a:rPr lang="en-ZA" b="1" dirty="0" smtClean="0">
                <a:latin typeface="Arial" panose="020B0604020202020204" pitchFamily="34" charset="0"/>
                <a:cs typeface="Arial" panose="020B0604020202020204" pitchFamily="34" charset="0"/>
              </a:rPr>
              <a:t>produce a structure</a:t>
            </a:r>
          </a:p>
          <a:p>
            <a:pPr lvl="0"/>
            <a:endParaRPr lang="en-ZA" b="1" dirty="0" smtClean="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ZA" b="1" dirty="0" smtClean="0">
                <a:latin typeface="Arial" panose="020B0604020202020204" pitchFamily="34" charset="0"/>
                <a:cs typeface="Arial" panose="020B0604020202020204" pitchFamily="34" charset="0"/>
              </a:rPr>
              <a:t>Butter </a:t>
            </a:r>
            <a:r>
              <a:rPr lang="en-ZA" b="1" dirty="0">
                <a:latin typeface="Arial" panose="020B0604020202020204" pitchFamily="34" charset="0"/>
                <a:cs typeface="Arial" panose="020B0604020202020204" pitchFamily="34" charset="0"/>
              </a:rPr>
              <a:t>is best. Lard, </a:t>
            </a:r>
            <a:r>
              <a:rPr lang="en-ZA" b="1" dirty="0" smtClean="0">
                <a:latin typeface="Arial" panose="020B0604020202020204" pitchFamily="34" charset="0"/>
                <a:cs typeface="Arial" panose="020B0604020202020204" pitchFamily="34" charset="0"/>
              </a:rPr>
              <a:t>Vegetable oils. </a:t>
            </a:r>
            <a:r>
              <a:rPr lang="en-ZA" b="1" dirty="0">
                <a:latin typeface="Arial" panose="020B0604020202020204" pitchFamily="34" charset="0"/>
                <a:cs typeface="Arial" panose="020B0604020202020204" pitchFamily="34" charset="0"/>
              </a:rPr>
              <a:t>C</a:t>
            </a:r>
            <a:r>
              <a:rPr lang="en-ZA" b="1" dirty="0" smtClean="0">
                <a:latin typeface="Arial" panose="020B0604020202020204" pitchFamily="34" charset="0"/>
                <a:cs typeface="Arial" panose="020B0604020202020204" pitchFamily="34" charset="0"/>
              </a:rPr>
              <a:t>reates </a:t>
            </a:r>
            <a:r>
              <a:rPr lang="en-ZA" b="1" dirty="0">
                <a:latin typeface="Arial" panose="020B0604020202020204" pitchFamily="34" charset="0"/>
                <a:cs typeface="Arial" panose="020B0604020202020204" pitchFamily="34" charset="0"/>
              </a:rPr>
              <a:t>texture. Rich flavour and colour</a:t>
            </a:r>
            <a:r>
              <a:rPr lang="en-ZA" b="1" dirty="0" smtClean="0">
                <a:latin typeface="Arial" panose="020B0604020202020204" pitchFamily="34" charset="0"/>
                <a:cs typeface="Arial" panose="020B0604020202020204" pitchFamily="34" charset="0"/>
              </a:rPr>
              <a:t>.</a:t>
            </a:r>
          </a:p>
          <a:p>
            <a:pPr lvl="0"/>
            <a:endParaRPr lang="en-ZA" b="1" dirty="0" smtClean="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ZA" b="1" dirty="0" smtClean="0">
                <a:latin typeface="Arial" panose="020B0604020202020204" pitchFamily="34" charset="0"/>
                <a:cs typeface="Arial" panose="020B0604020202020204" pitchFamily="34" charset="0"/>
              </a:rPr>
              <a:t>Makes </a:t>
            </a:r>
            <a:r>
              <a:rPr lang="en-ZA" b="1" dirty="0">
                <a:latin typeface="Arial" panose="020B0604020202020204" pitchFamily="34" charset="0"/>
                <a:cs typeface="Arial" panose="020B0604020202020204" pitchFamily="34" charset="0"/>
              </a:rPr>
              <a:t>pastry more pliable, provides colour and flavour assists in making pastry hold its </a:t>
            </a:r>
            <a:r>
              <a:rPr lang="en-ZA" b="1" dirty="0" smtClean="0">
                <a:latin typeface="Arial" panose="020B0604020202020204" pitchFamily="34" charset="0"/>
                <a:cs typeface="Arial" panose="020B0604020202020204" pitchFamily="34" charset="0"/>
              </a:rPr>
              <a:t>shape</a:t>
            </a:r>
          </a:p>
          <a:p>
            <a:pPr marL="285750" lvl="0" indent="-285750">
              <a:buFont typeface="Wingdings" panose="05000000000000000000" pitchFamily="2" charset="2"/>
              <a:buChar char="§"/>
            </a:pPr>
            <a:endParaRPr lang="en-ZA"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ZA" b="1" dirty="0">
                <a:latin typeface="Arial" panose="020B0604020202020204" pitchFamily="34" charset="0"/>
                <a:cs typeface="Arial" panose="020B0604020202020204" pitchFamily="34" charset="0"/>
              </a:rPr>
              <a:t>C</a:t>
            </a:r>
            <a:r>
              <a:rPr lang="en-ZA" b="1" dirty="0" smtClean="0">
                <a:latin typeface="Arial" panose="020B0604020202020204" pitchFamily="34" charset="0"/>
                <a:cs typeface="Arial" panose="020B0604020202020204" pitchFamily="34" charset="0"/>
              </a:rPr>
              <a:t>reates </a:t>
            </a:r>
            <a:r>
              <a:rPr lang="en-ZA" b="1" dirty="0">
                <a:latin typeface="Arial" panose="020B0604020202020204" pitchFamily="34" charset="0"/>
                <a:cs typeface="Arial" panose="020B0604020202020204" pitchFamily="34" charset="0"/>
              </a:rPr>
              <a:t>softer crumb, adds colour only used in sweet </a:t>
            </a:r>
            <a:r>
              <a:rPr lang="en-ZA" b="1" dirty="0" smtClean="0">
                <a:latin typeface="Arial" panose="020B0604020202020204" pitchFamily="34" charset="0"/>
                <a:cs typeface="Arial" panose="020B0604020202020204" pitchFamily="34" charset="0"/>
              </a:rPr>
              <a:t>pastry</a:t>
            </a:r>
          </a:p>
          <a:p>
            <a:pPr lvl="0"/>
            <a:endParaRPr lang="en-ZA" b="1" dirty="0" smtClean="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ZA" b="1" dirty="0" smtClean="0">
                <a:latin typeface="Arial" panose="020B0604020202020204" pitchFamily="34" charset="0"/>
                <a:cs typeface="Arial" panose="020B0604020202020204" pitchFamily="34" charset="0"/>
              </a:rPr>
              <a:t>Water</a:t>
            </a:r>
            <a:r>
              <a:rPr lang="en-ZA" b="1" dirty="0">
                <a:latin typeface="Arial" panose="020B0604020202020204" pitchFamily="34" charset="0"/>
                <a:cs typeface="Arial" panose="020B0604020202020204" pitchFamily="34" charset="0"/>
              </a:rPr>
              <a:t>/ milk develops gluten, transforms into steam and helps to leaven dough. Acid in lemon juice, </a:t>
            </a:r>
            <a:r>
              <a:rPr lang="en-ZA" b="1" dirty="0" smtClean="0">
                <a:latin typeface="Arial" panose="020B0604020202020204" pitchFamily="34" charset="0"/>
                <a:cs typeface="Arial" panose="020B0604020202020204" pitchFamily="34" charset="0"/>
              </a:rPr>
              <a:t>buttermilk </a:t>
            </a:r>
            <a:r>
              <a:rPr lang="en-ZA" b="1" dirty="0">
                <a:latin typeface="Arial" panose="020B0604020202020204" pitchFamily="34" charset="0"/>
                <a:cs typeface="Arial" panose="020B0604020202020204" pitchFamily="34" charset="0"/>
              </a:rPr>
              <a:t>and sour cream softens the gluten in the flour</a:t>
            </a:r>
            <a:r>
              <a:rPr lang="en-ZA" b="1" dirty="0" smtClean="0">
                <a:latin typeface="Arial" panose="020B0604020202020204" pitchFamily="34" charset="0"/>
                <a:cs typeface="Arial" panose="020B0604020202020204" pitchFamily="34" charset="0"/>
              </a:rPr>
              <a:t>. Makes pastry easy to roll.</a:t>
            </a:r>
          </a:p>
          <a:p>
            <a:pPr lvl="0"/>
            <a:endParaRPr lang="en-ZA" b="1" dirty="0" smtClean="0">
              <a:latin typeface="Arial" panose="020B0604020202020204" pitchFamily="34" charset="0"/>
              <a:cs typeface="Arial" panose="020B0604020202020204" pitchFamily="34" charset="0"/>
            </a:endParaRPr>
          </a:p>
          <a:p>
            <a:pPr lvl="0"/>
            <a:endParaRPr lang="en-ZA"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ZA" b="1" dirty="0" smtClean="0">
                <a:latin typeface="Arial" panose="020B0604020202020204" pitchFamily="34" charset="0"/>
                <a:cs typeface="Arial" panose="020B0604020202020204" pitchFamily="34" charset="0"/>
              </a:rPr>
              <a:t>Adds </a:t>
            </a:r>
            <a:r>
              <a:rPr lang="en-ZA" b="1" dirty="0">
                <a:latin typeface="Arial" panose="020B0604020202020204" pitchFamily="34" charset="0"/>
                <a:cs typeface="Arial" panose="020B0604020202020204" pitchFamily="34" charset="0"/>
              </a:rPr>
              <a:t>flavour and improves </a:t>
            </a:r>
            <a:r>
              <a:rPr lang="en-ZA" b="1" dirty="0" smtClean="0">
                <a:latin typeface="Arial" panose="020B0604020202020204" pitchFamily="34" charset="0"/>
                <a:cs typeface="Arial" panose="020B0604020202020204" pitchFamily="34" charset="0"/>
              </a:rPr>
              <a:t>shelf </a:t>
            </a:r>
            <a:r>
              <a:rPr lang="en-ZA" b="1" dirty="0">
                <a:latin typeface="Arial" panose="020B0604020202020204" pitchFamily="34" charset="0"/>
                <a:cs typeface="Arial" panose="020B0604020202020204" pitchFamily="34" charset="0"/>
              </a:rPr>
              <a:t>life</a:t>
            </a:r>
          </a:p>
        </p:txBody>
      </p:sp>
      <p:pic>
        <p:nvPicPr>
          <p:cNvPr id="6" name="Picture 5"/>
          <p:cNvPicPr>
            <a:picLocks noChangeAspect="1"/>
          </p:cNvPicPr>
          <p:nvPr/>
        </p:nvPicPr>
        <p:blipFill rotWithShape="1">
          <a:blip r:embed="rId3"/>
          <a:srcRect l="9634" t="17228" r="9890" b="9949"/>
          <a:stretch/>
        </p:blipFill>
        <p:spPr>
          <a:xfrm>
            <a:off x="9421090" y="2419927"/>
            <a:ext cx="1287474" cy="772485"/>
          </a:xfrm>
          <a:prstGeom prst="rect">
            <a:avLst/>
          </a:prstGeom>
        </p:spPr>
      </p:pic>
      <p:pic>
        <p:nvPicPr>
          <p:cNvPr id="8" name="Picture 7"/>
          <p:cNvPicPr>
            <a:picLocks noChangeAspect="1"/>
          </p:cNvPicPr>
          <p:nvPr/>
        </p:nvPicPr>
        <p:blipFill rotWithShape="1">
          <a:blip r:embed="rId4"/>
          <a:srcRect t="16140" r="6615" b="7461"/>
          <a:stretch/>
        </p:blipFill>
        <p:spPr>
          <a:xfrm>
            <a:off x="8795522" y="258430"/>
            <a:ext cx="2077759" cy="936874"/>
          </a:xfrm>
          <a:prstGeom prst="rect">
            <a:avLst/>
          </a:prstGeom>
        </p:spPr>
      </p:pic>
      <p:pic>
        <p:nvPicPr>
          <p:cNvPr id="9" name="Picture 8"/>
          <p:cNvPicPr>
            <a:picLocks noChangeAspect="1"/>
          </p:cNvPicPr>
          <p:nvPr/>
        </p:nvPicPr>
        <p:blipFill rotWithShape="1">
          <a:blip r:embed="rId5"/>
          <a:srcRect t="13825" b="20764"/>
          <a:stretch/>
        </p:blipFill>
        <p:spPr>
          <a:xfrm>
            <a:off x="8672948" y="1330561"/>
            <a:ext cx="2105888" cy="781196"/>
          </a:xfrm>
          <a:prstGeom prst="rect">
            <a:avLst/>
          </a:prstGeom>
        </p:spPr>
      </p:pic>
      <p:pic>
        <p:nvPicPr>
          <p:cNvPr id="11" name="Picture 10"/>
          <p:cNvPicPr>
            <a:picLocks noChangeAspect="1"/>
          </p:cNvPicPr>
          <p:nvPr/>
        </p:nvPicPr>
        <p:blipFill rotWithShape="1">
          <a:blip r:embed="rId6"/>
          <a:srcRect l="7970" t="20949" r="17642" b="6536"/>
          <a:stretch/>
        </p:blipFill>
        <p:spPr>
          <a:xfrm>
            <a:off x="8974122" y="4073263"/>
            <a:ext cx="1137840" cy="1164931"/>
          </a:xfrm>
          <a:prstGeom prst="rect">
            <a:avLst/>
          </a:prstGeom>
        </p:spPr>
      </p:pic>
      <p:pic>
        <p:nvPicPr>
          <p:cNvPr id="12" name="Picture 11"/>
          <p:cNvPicPr>
            <a:picLocks noChangeAspect="1"/>
          </p:cNvPicPr>
          <p:nvPr/>
        </p:nvPicPr>
        <p:blipFill rotWithShape="1">
          <a:blip r:embed="rId7"/>
          <a:srcRect l="18970" r="22848"/>
          <a:stretch/>
        </p:blipFill>
        <p:spPr>
          <a:xfrm>
            <a:off x="10491802" y="3926646"/>
            <a:ext cx="763083" cy="1311548"/>
          </a:xfrm>
          <a:prstGeom prst="rect">
            <a:avLst/>
          </a:prstGeom>
        </p:spPr>
      </p:pic>
      <p:pic>
        <p:nvPicPr>
          <p:cNvPr id="13" name="Picture 12"/>
          <p:cNvPicPr>
            <a:picLocks noChangeAspect="1"/>
          </p:cNvPicPr>
          <p:nvPr/>
        </p:nvPicPr>
        <p:blipFill rotWithShape="1">
          <a:blip r:embed="rId8"/>
          <a:srcRect l="9335" t="11666" r="5817" b="15248"/>
          <a:stretch/>
        </p:blipFill>
        <p:spPr>
          <a:xfrm>
            <a:off x="9460798" y="3166840"/>
            <a:ext cx="1302327" cy="918230"/>
          </a:xfrm>
          <a:prstGeom prst="rect">
            <a:avLst/>
          </a:prstGeom>
        </p:spPr>
      </p:pic>
      <p:pic>
        <p:nvPicPr>
          <p:cNvPr id="14" name="Picture 13"/>
          <p:cNvPicPr>
            <a:picLocks noChangeAspect="1"/>
          </p:cNvPicPr>
          <p:nvPr/>
        </p:nvPicPr>
        <p:blipFill rotWithShape="1">
          <a:blip r:embed="rId9"/>
          <a:srcRect l="4817" t="7306" r="6207" b="18889"/>
          <a:stretch/>
        </p:blipFill>
        <p:spPr>
          <a:xfrm>
            <a:off x="9379115" y="5208465"/>
            <a:ext cx="1438810" cy="769988"/>
          </a:xfrm>
          <a:prstGeom prst="rect">
            <a:avLst/>
          </a:prstGeom>
        </p:spPr>
      </p:pic>
      <p:sp>
        <p:nvSpPr>
          <p:cNvPr id="15" name="Rectangle 14"/>
          <p:cNvSpPr/>
          <p:nvPr/>
        </p:nvSpPr>
        <p:spPr>
          <a:xfrm>
            <a:off x="10817925" y="726867"/>
            <a:ext cx="761747"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Flour</a:t>
            </a:r>
            <a:endParaRPr lang="en-ZA" dirty="0"/>
          </a:p>
        </p:txBody>
      </p:sp>
      <p:sp>
        <p:nvSpPr>
          <p:cNvPr id="16" name="Rectangle 15"/>
          <p:cNvSpPr/>
          <p:nvPr/>
        </p:nvSpPr>
        <p:spPr>
          <a:xfrm>
            <a:off x="10620781" y="1886953"/>
            <a:ext cx="1402948"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Shortening</a:t>
            </a:r>
            <a:endParaRPr lang="en-ZA" dirty="0"/>
          </a:p>
        </p:txBody>
      </p:sp>
      <p:sp>
        <p:nvSpPr>
          <p:cNvPr id="17" name="Rectangle 16"/>
          <p:cNvSpPr/>
          <p:nvPr/>
        </p:nvSpPr>
        <p:spPr>
          <a:xfrm>
            <a:off x="10533655" y="2876592"/>
            <a:ext cx="748923"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Eggs</a:t>
            </a:r>
            <a:endParaRPr lang="en-ZA" dirty="0"/>
          </a:p>
        </p:txBody>
      </p:sp>
      <p:sp>
        <p:nvSpPr>
          <p:cNvPr id="18" name="Rectangle 17"/>
          <p:cNvSpPr/>
          <p:nvPr/>
        </p:nvSpPr>
        <p:spPr>
          <a:xfrm>
            <a:off x="10740980" y="3506442"/>
            <a:ext cx="838691"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Sugar</a:t>
            </a:r>
            <a:endParaRPr lang="en-ZA" dirty="0"/>
          </a:p>
        </p:txBody>
      </p:sp>
      <p:sp>
        <p:nvSpPr>
          <p:cNvPr id="19" name="Rectangle 18"/>
          <p:cNvSpPr/>
          <p:nvPr/>
        </p:nvSpPr>
        <p:spPr>
          <a:xfrm>
            <a:off x="9853389" y="4868862"/>
            <a:ext cx="877163"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Liquid</a:t>
            </a:r>
            <a:endParaRPr lang="en-ZA" dirty="0"/>
          </a:p>
        </p:txBody>
      </p:sp>
      <p:sp>
        <p:nvSpPr>
          <p:cNvPr id="20" name="Rectangle 19"/>
          <p:cNvSpPr/>
          <p:nvPr/>
        </p:nvSpPr>
        <p:spPr>
          <a:xfrm>
            <a:off x="10817923" y="5603096"/>
            <a:ext cx="607859" cy="369332"/>
          </a:xfrm>
          <a:prstGeom prst="rect">
            <a:avLst/>
          </a:prstGeom>
        </p:spPr>
        <p:txBody>
          <a:bodyPr wrap="none">
            <a:spAutoFit/>
          </a:bodyPr>
          <a:lstStyle/>
          <a:p>
            <a:r>
              <a:rPr lang="en-ZA" b="1" dirty="0" smtClean="0">
                <a:latin typeface="Arial" panose="020B0604020202020204" pitchFamily="34" charset="0"/>
                <a:cs typeface="Arial" panose="020B0604020202020204" pitchFamily="34" charset="0"/>
              </a:rPr>
              <a:t>Salt</a:t>
            </a:r>
            <a:endParaRPr lang="en-ZA" dirty="0"/>
          </a:p>
        </p:txBody>
      </p:sp>
    </p:spTree>
    <p:extLst>
      <p:ext uri="{BB962C8B-B14F-4D97-AF65-F5344CB8AC3E}">
        <p14:creationId xmlns:p14="http://schemas.microsoft.com/office/powerpoint/2010/main" val="5741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29325"/>
            <a:ext cx="12192000" cy="828675"/>
          </a:xfrm>
          <a:prstGeom prst="rect">
            <a:avLst/>
          </a:prstGeom>
        </p:spPr>
      </p:pic>
      <p:sp>
        <p:nvSpPr>
          <p:cNvPr id="3" name="Rectangle 2"/>
          <p:cNvSpPr/>
          <p:nvPr/>
        </p:nvSpPr>
        <p:spPr>
          <a:xfrm rot="16200000">
            <a:off x="-2575935" y="2575934"/>
            <a:ext cx="6029326" cy="8774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SHORTCRUST PASTRY</a:t>
            </a:r>
            <a:endParaRPr lang="en-ZA" sz="2400" b="1" dirty="0">
              <a:solidFill>
                <a:schemeClr val="tx1"/>
              </a:solidFill>
              <a:latin typeface="Arial" panose="020B0604020202020204" pitchFamily="34" charset="0"/>
              <a:cs typeface="Arial" panose="020B0604020202020204" pitchFamily="34" charset="0"/>
            </a:endParaRPr>
          </a:p>
        </p:txBody>
      </p:sp>
      <p:sp>
        <p:nvSpPr>
          <p:cNvPr id="15" name="Oval 14"/>
          <p:cNvSpPr/>
          <p:nvPr/>
        </p:nvSpPr>
        <p:spPr>
          <a:xfrm>
            <a:off x="4625522" y="2148355"/>
            <a:ext cx="3281644" cy="1524000"/>
          </a:xfrm>
          <a:prstGeom prst="ellipse">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6" name="Up Arrow 15"/>
          <p:cNvSpPr/>
          <p:nvPr/>
        </p:nvSpPr>
        <p:spPr>
          <a:xfrm rot="19440886">
            <a:off x="4835581" y="1109099"/>
            <a:ext cx="410791" cy="1191409"/>
          </a:xfrm>
          <a:prstGeom prst="upArrow">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7" name="Up Arrow 16"/>
          <p:cNvSpPr/>
          <p:nvPr/>
        </p:nvSpPr>
        <p:spPr>
          <a:xfrm rot="5400000">
            <a:off x="8601778" y="1828772"/>
            <a:ext cx="427277" cy="1735889"/>
          </a:xfrm>
          <a:prstGeom prst="upArrow">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8" name="Up Arrow 17"/>
          <p:cNvSpPr/>
          <p:nvPr/>
        </p:nvSpPr>
        <p:spPr>
          <a:xfrm rot="10800000">
            <a:off x="5884667" y="3680116"/>
            <a:ext cx="422665" cy="1033837"/>
          </a:xfrm>
          <a:prstGeom prst="upArrow">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19" name="Up Arrow 18"/>
          <p:cNvSpPr/>
          <p:nvPr/>
        </p:nvSpPr>
        <p:spPr>
          <a:xfrm rot="16200000">
            <a:off x="3666998" y="2195263"/>
            <a:ext cx="418471" cy="1379371"/>
          </a:xfrm>
          <a:prstGeom prst="upArrow">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20" name="Up Arrow 19"/>
          <p:cNvSpPr/>
          <p:nvPr/>
        </p:nvSpPr>
        <p:spPr>
          <a:xfrm rot="2728479">
            <a:off x="6921514" y="758447"/>
            <a:ext cx="389689" cy="1430750"/>
          </a:xfrm>
          <a:prstGeom prst="upArrow">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21" name="TextBox 20"/>
          <p:cNvSpPr txBox="1"/>
          <p:nvPr/>
        </p:nvSpPr>
        <p:spPr>
          <a:xfrm>
            <a:off x="7625091" y="375497"/>
            <a:ext cx="3200400" cy="646331"/>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Ratio Flour to Fat : 1: ½</a:t>
            </a:r>
          </a:p>
          <a:p>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          Flour to Liquid: 1: ¼  </a:t>
            </a:r>
            <a:endParaRPr lang="en-ZA" b="1" dirty="0">
              <a:latin typeface="Arial" panose="020B0604020202020204" pitchFamily="34" charset="0"/>
              <a:cs typeface="Arial" panose="020B0604020202020204" pitchFamily="34" charset="0"/>
            </a:endParaRPr>
          </a:p>
        </p:txBody>
      </p:sp>
      <p:sp>
        <p:nvSpPr>
          <p:cNvPr id="22" name="TextBox 21"/>
          <p:cNvSpPr txBox="1"/>
          <p:nvPr/>
        </p:nvSpPr>
        <p:spPr>
          <a:xfrm>
            <a:off x="8193881" y="2350375"/>
            <a:ext cx="3429000" cy="3139321"/>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                TYPES:</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u="sng" dirty="0" smtClean="0">
                <a:latin typeface="Arial" panose="020B0604020202020204" pitchFamily="34" charset="0"/>
                <a:cs typeface="Arial" panose="020B0604020202020204" pitchFamily="34" charset="0"/>
              </a:rPr>
              <a:t>Rich shortcrust / </a:t>
            </a:r>
            <a:r>
              <a:rPr lang="en-ZA" b="1" u="sng" dirty="0" err="1" smtClean="0">
                <a:latin typeface="Arial" panose="020B0604020202020204" pitchFamily="34" charset="0"/>
                <a:cs typeface="Arial" panose="020B0604020202020204" pitchFamily="34" charset="0"/>
              </a:rPr>
              <a:t>Pâte</a:t>
            </a:r>
            <a:r>
              <a:rPr lang="en-ZA" b="1" u="sng" dirty="0" smtClean="0">
                <a:latin typeface="Arial" panose="020B0604020202020204" pitchFamily="34" charset="0"/>
                <a:cs typeface="Arial" panose="020B0604020202020204" pitchFamily="34" charset="0"/>
              </a:rPr>
              <a:t> </a:t>
            </a:r>
            <a:r>
              <a:rPr lang="en-ZA" b="1" u="sng" dirty="0" err="1" smtClean="0">
                <a:latin typeface="Arial" panose="020B0604020202020204" pitchFamily="34" charset="0"/>
                <a:cs typeface="Arial" panose="020B0604020202020204" pitchFamily="34" charset="0"/>
              </a:rPr>
              <a:t>brisée</a:t>
            </a:r>
            <a:r>
              <a:rPr lang="en-ZA" b="1" u="sng" dirty="0" smtClean="0">
                <a:latin typeface="Arial" panose="020B0604020202020204" pitchFamily="34" charset="0"/>
                <a:cs typeface="Arial" panose="020B0604020202020204" pitchFamily="34" charset="0"/>
              </a:rPr>
              <a:t>:</a:t>
            </a:r>
            <a:r>
              <a:rPr lang="en-ZA" b="1" dirty="0" smtClean="0">
                <a:latin typeface="Arial" panose="020B0604020202020204" pitchFamily="34" charset="0"/>
                <a:cs typeface="Arial" panose="020B0604020202020204" pitchFamily="34" charset="0"/>
              </a:rPr>
              <a:t> Eggs used to bind the ingredients</a:t>
            </a:r>
          </a:p>
          <a:p>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u="sng" dirty="0" smtClean="0">
                <a:latin typeface="Arial" panose="020B0604020202020204" pitchFamily="34" charset="0"/>
                <a:cs typeface="Arial" panose="020B0604020202020204" pitchFamily="34" charset="0"/>
              </a:rPr>
              <a:t>Sweet shortcrust/ </a:t>
            </a:r>
            <a:r>
              <a:rPr lang="en-ZA" b="1" u="sng" dirty="0" err="1" smtClean="0">
                <a:latin typeface="Arial" panose="020B0604020202020204" pitchFamily="34" charset="0"/>
                <a:cs typeface="Arial" panose="020B0604020202020204" pitchFamily="34" charset="0"/>
              </a:rPr>
              <a:t>Pâte</a:t>
            </a:r>
            <a:r>
              <a:rPr lang="en-ZA" b="1" u="sng" dirty="0" smtClean="0">
                <a:latin typeface="Arial" panose="020B0604020202020204" pitchFamily="34" charset="0"/>
                <a:cs typeface="Arial" panose="020B0604020202020204" pitchFamily="34" charset="0"/>
              </a:rPr>
              <a:t> </a:t>
            </a:r>
            <a:r>
              <a:rPr lang="en-ZA" b="1" u="sng" dirty="0" err="1" smtClean="0">
                <a:latin typeface="Arial" panose="020B0604020202020204" pitchFamily="34" charset="0"/>
                <a:cs typeface="Arial" panose="020B0604020202020204" pitchFamily="34" charset="0"/>
              </a:rPr>
              <a:t>sucrée</a:t>
            </a:r>
            <a:r>
              <a:rPr lang="en-ZA" b="1" u="sng" dirty="0" smtClean="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Dough enriched with sugar and egg yolks. Used for sweet tarts</a:t>
            </a:r>
          </a:p>
          <a:p>
            <a:pPr marL="285750" indent="-28575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23" name="TextBox 22"/>
          <p:cNvSpPr txBox="1"/>
          <p:nvPr/>
        </p:nvSpPr>
        <p:spPr>
          <a:xfrm>
            <a:off x="5040977" y="4850617"/>
            <a:ext cx="1935569" cy="923330"/>
          </a:xfrm>
          <a:prstGeom prst="rect">
            <a:avLst/>
          </a:prstGeom>
          <a:noFill/>
        </p:spPr>
        <p:txBody>
          <a:bodyPr wrap="square" rtlCol="0">
            <a:spAutoFit/>
          </a:bodyPr>
          <a:lstStyle/>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Non laminated: no layers</a:t>
            </a:r>
            <a:endParaRPr lang="en-ZA" b="1" dirty="0">
              <a:latin typeface="Arial" panose="020B0604020202020204" pitchFamily="34" charset="0"/>
              <a:cs typeface="Arial" panose="020B0604020202020204" pitchFamily="34" charset="0"/>
            </a:endParaRPr>
          </a:p>
        </p:txBody>
      </p:sp>
      <p:sp>
        <p:nvSpPr>
          <p:cNvPr id="24" name="TextBox 23"/>
          <p:cNvSpPr txBox="1"/>
          <p:nvPr/>
        </p:nvSpPr>
        <p:spPr>
          <a:xfrm>
            <a:off x="1054423" y="1974321"/>
            <a:ext cx="3107115" cy="4247317"/>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USES:</a:t>
            </a:r>
          </a:p>
          <a:p>
            <a:r>
              <a:rPr lang="en-ZA" b="1" dirty="0" smtClean="0">
                <a:latin typeface="Arial" panose="020B0604020202020204" pitchFamily="34" charset="0"/>
                <a:cs typeface="Arial" panose="020B0604020202020204" pitchFamily="34" charset="0"/>
              </a:rPr>
              <a:t>Savoury</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Quiche</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Pie</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Tarts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Cornish </a:t>
            </a:r>
            <a:r>
              <a:rPr lang="en-ZA" b="1" dirty="0" err="1" smtClean="0">
                <a:latin typeface="Arial" panose="020B0604020202020204" pitchFamily="34" charset="0"/>
                <a:cs typeface="Arial" panose="020B0604020202020204" pitchFamily="34" charset="0"/>
              </a:rPr>
              <a:t>Pastie</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err="1" smtClean="0">
                <a:latin typeface="Arial" panose="020B0604020202020204" pitchFamily="34" charset="0"/>
                <a:cs typeface="Arial" panose="020B0604020202020204" pitchFamily="34" charset="0"/>
              </a:rPr>
              <a:t>Barquettes</a:t>
            </a:r>
            <a:endParaRPr lang="en-ZA" b="1" dirty="0" smtClean="0">
              <a:latin typeface="Arial" panose="020B0604020202020204" pitchFamily="34" charset="0"/>
              <a:cs typeface="Arial" panose="020B0604020202020204" pitchFamily="34" charset="0"/>
            </a:endParaRPr>
          </a:p>
          <a:p>
            <a:endParaRPr lang="en-ZA" dirty="0" smtClean="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Sweet</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Custard and chocolate pies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Fruit tartlets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Flans</a:t>
            </a:r>
          </a:p>
          <a:p>
            <a:pPr marL="285750" indent="-285750">
              <a:buFont typeface="Arial" panose="020B0604020202020204" pitchFamily="34" charset="0"/>
              <a:buChar char="•"/>
            </a:pPr>
            <a:r>
              <a:rPr lang="en-ZA" b="1" dirty="0" err="1" smtClean="0">
                <a:latin typeface="Arial" panose="020B0604020202020204" pitchFamily="34" charset="0"/>
                <a:cs typeface="Arial" panose="020B0604020202020204" pitchFamily="34" charset="0"/>
              </a:rPr>
              <a:t>Hertzoggies</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Lemon meringue tart</a:t>
            </a:r>
          </a:p>
        </p:txBody>
      </p:sp>
      <p:sp>
        <p:nvSpPr>
          <p:cNvPr id="25" name="TextBox 24"/>
          <p:cNvSpPr txBox="1"/>
          <p:nvPr/>
        </p:nvSpPr>
        <p:spPr>
          <a:xfrm>
            <a:off x="2211178" y="147026"/>
            <a:ext cx="3556000" cy="286232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Quality characteristics: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Soft, short crumb</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Golden brown </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Not flaky</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Crisp</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Rich</a:t>
            </a:r>
          </a:p>
          <a:p>
            <a:pPr marL="285750" indent="-285750">
              <a:buFont typeface="Arial" panose="020B0604020202020204" pitchFamily="34" charset="0"/>
              <a:buChar char="•"/>
            </a:pPr>
            <a:r>
              <a:rPr lang="en-ZA" b="1" dirty="0">
                <a:latin typeface="Arial" panose="020B0604020202020204" pitchFamily="34" charset="0"/>
                <a:cs typeface="Arial" panose="020B0604020202020204" pitchFamily="34" charset="0"/>
              </a:rPr>
              <a:t>Texture should not be gummy</a:t>
            </a:r>
          </a:p>
          <a:p>
            <a:pPr marL="285750" indent="-285750">
              <a:buFont typeface="Arial" panose="020B0604020202020204" pitchFamily="34" charset="0"/>
              <a:buChar char="•"/>
            </a:pPr>
            <a:endParaRPr lang="en-ZA" b="1" dirty="0" smtClean="0">
              <a:latin typeface="Arial" panose="020B0604020202020204" pitchFamily="34" charset="0"/>
              <a:cs typeface="Arial" panose="020B0604020202020204" pitchFamily="34" charset="0"/>
            </a:endParaRPr>
          </a:p>
          <a:p>
            <a:endParaRPr lang="en-ZA" b="1" dirty="0" smtClean="0">
              <a:latin typeface="Arial" panose="020B0604020202020204" pitchFamily="34" charset="0"/>
              <a:cs typeface="Arial" panose="020B0604020202020204" pitchFamily="34" charset="0"/>
            </a:endParaRPr>
          </a:p>
        </p:txBody>
      </p:sp>
      <p:sp>
        <p:nvSpPr>
          <p:cNvPr id="26" name="TextBox 25"/>
          <p:cNvSpPr txBox="1"/>
          <p:nvPr/>
        </p:nvSpPr>
        <p:spPr>
          <a:xfrm>
            <a:off x="5082960" y="2466673"/>
            <a:ext cx="2318860" cy="923330"/>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SHORTCRUST PASTRY /</a:t>
            </a:r>
          </a:p>
          <a:p>
            <a:pPr algn="ctr"/>
            <a:r>
              <a:rPr lang="en-ZA" b="1" dirty="0" smtClean="0">
                <a:latin typeface="Arial" panose="020B0604020202020204" pitchFamily="34" charset="0"/>
                <a:cs typeface="Arial" panose="020B0604020202020204" pitchFamily="34" charset="0"/>
              </a:rPr>
              <a:t>PÂTÈ FONCER</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1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29325"/>
            <a:ext cx="12192000" cy="828675"/>
          </a:xfrm>
          <a:prstGeom prst="rect">
            <a:avLst/>
          </a:prstGeom>
        </p:spPr>
      </p:pic>
      <p:sp>
        <p:nvSpPr>
          <p:cNvPr id="3" name="Rectangle 2"/>
          <p:cNvSpPr/>
          <p:nvPr/>
        </p:nvSpPr>
        <p:spPr>
          <a:xfrm rot="16200000">
            <a:off x="-2575936" y="2575935"/>
            <a:ext cx="6029326" cy="8774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PUFF PASTRY </a:t>
            </a:r>
            <a:endParaRPr lang="en-ZA" sz="2400" b="1"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4615873" y="2105891"/>
            <a:ext cx="3281644" cy="1524000"/>
          </a:xfrm>
          <a:prstGeom prst="ellipse">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smtClean="0">
                <a:latin typeface="Arial" panose="020B0604020202020204" pitchFamily="34" charset="0"/>
                <a:cs typeface="Arial" panose="020B0604020202020204" pitchFamily="34" charset="0"/>
              </a:rPr>
              <a:t>PUFF PASTRY / PÂTÈ FEUILLETLEE</a:t>
            </a:r>
            <a:endParaRPr lang="en-ZA" b="1" dirty="0">
              <a:latin typeface="Arial" panose="020B0604020202020204" pitchFamily="34" charset="0"/>
              <a:cs typeface="Arial" panose="020B0604020202020204" pitchFamily="34" charset="0"/>
            </a:endParaRPr>
          </a:p>
        </p:txBody>
      </p:sp>
      <p:sp>
        <p:nvSpPr>
          <p:cNvPr id="28" name="Up Arrow 27"/>
          <p:cNvSpPr/>
          <p:nvPr/>
        </p:nvSpPr>
        <p:spPr>
          <a:xfrm>
            <a:off x="6381671" y="1272665"/>
            <a:ext cx="319862" cy="833226"/>
          </a:xfrm>
          <a:prstGeom prst="upArrow">
            <a:avLst>
              <a:gd name="adj1" fmla="val 78876"/>
              <a:gd name="adj2" fmla="val 50000"/>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4" name="Rectangle 3"/>
          <p:cNvSpPr/>
          <p:nvPr/>
        </p:nvSpPr>
        <p:spPr>
          <a:xfrm>
            <a:off x="5559749" y="72337"/>
            <a:ext cx="6096000" cy="1200329"/>
          </a:xfrm>
          <a:prstGeom prst="rect">
            <a:avLst/>
          </a:prstGeom>
        </p:spPr>
        <p:txBody>
          <a:bodyPr>
            <a:spAutoFit/>
          </a:bodyPr>
          <a:lstStyle/>
          <a:p>
            <a:r>
              <a:rPr lang="en-ZA" b="1" dirty="0" smtClean="0">
                <a:latin typeface="Arial" panose="020B0604020202020204" pitchFamily="34" charset="0"/>
                <a:cs typeface="Arial" panose="020B0604020202020204" pitchFamily="34" charset="0"/>
              </a:rPr>
              <a:t>Ratio Flour to Fat : 1: 1</a:t>
            </a:r>
          </a:p>
          <a:p>
            <a:r>
              <a:rPr lang="en-ZA" b="1" dirty="0" smtClean="0">
                <a:latin typeface="Arial" panose="020B0604020202020204" pitchFamily="34" charset="0"/>
                <a:cs typeface="Arial" panose="020B0604020202020204" pitchFamily="34" charset="0"/>
              </a:rPr>
              <a:t>           Flour to Liquid: 1: ½ </a:t>
            </a:r>
          </a:p>
          <a:p>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          No eggs</a:t>
            </a:r>
          </a:p>
          <a:p>
            <a:r>
              <a:rPr lang="en-ZA" b="1" dirty="0" smtClean="0">
                <a:latin typeface="Arial" panose="020B0604020202020204" pitchFamily="34" charset="0"/>
                <a:cs typeface="Arial" panose="020B0604020202020204" pitchFamily="34" charset="0"/>
              </a:rPr>
              <a:t>           No sugar  </a:t>
            </a:r>
            <a:endParaRPr lang="en-ZA" b="1" dirty="0">
              <a:latin typeface="Arial" panose="020B0604020202020204" pitchFamily="34" charset="0"/>
              <a:cs typeface="Arial" panose="020B0604020202020204" pitchFamily="34" charset="0"/>
            </a:endParaRPr>
          </a:p>
        </p:txBody>
      </p:sp>
      <p:sp>
        <p:nvSpPr>
          <p:cNvPr id="29" name="Up Arrow 28"/>
          <p:cNvSpPr/>
          <p:nvPr/>
        </p:nvSpPr>
        <p:spPr>
          <a:xfrm rot="4129972">
            <a:off x="7495771" y="1519262"/>
            <a:ext cx="389689" cy="960156"/>
          </a:xfrm>
          <a:prstGeom prst="upArrow">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30" name="Up Arrow 29"/>
          <p:cNvSpPr/>
          <p:nvPr/>
        </p:nvSpPr>
        <p:spPr>
          <a:xfrm rot="18831879">
            <a:off x="4525543" y="1100199"/>
            <a:ext cx="389689" cy="1314487"/>
          </a:xfrm>
          <a:prstGeom prst="upArrow">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8" name="TextBox 7"/>
          <p:cNvSpPr txBox="1"/>
          <p:nvPr/>
        </p:nvSpPr>
        <p:spPr>
          <a:xfrm>
            <a:off x="244872" y="160076"/>
            <a:ext cx="6927699" cy="369332"/>
          </a:xfrm>
          <a:prstGeom prst="rect">
            <a:avLst/>
          </a:prstGeom>
          <a:noFill/>
        </p:spPr>
        <p:txBody>
          <a:bodyPr wrap="square" rtlCol="0">
            <a:spAutoFit/>
          </a:bodyPr>
          <a:lstStyle/>
          <a:p>
            <a:pPr marL="285750" indent="-285750">
              <a:buFont typeface="Arial" panose="020B0604020202020204" pitchFamily="34" charset="0"/>
              <a:buChar char="•"/>
            </a:pPr>
            <a:endParaRPr lang="en-ZA" b="1" dirty="0">
              <a:latin typeface="Arial" panose="020B0604020202020204" pitchFamily="34" charset="0"/>
              <a:cs typeface="Arial" panose="020B0604020202020204" pitchFamily="34" charset="0"/>
            </a:endParaRPr>
          </a:p>
        </p:txBody>
      </p:sp>
      <p:sp>
        <p:nvSpPr>
          <p:cNvPr id="9" name="TextBox 8"/>
          <p:cNvSpPr txBox="1"/>
          <p:nvPr/>
        </p:nvSpPr>
        <p:spPr>
          <a:xfrm>
            <a:off x="8100848" y="871229"/>
            <a:ext cx="4091152" cy="4801314"/>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TYPES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Rich pastry</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Laminated - thin layers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Lengthy and complicated process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Butter (</a:t>
            </a:r>
            <a:r>
              <a:rPr lang="en-ZA" b="1" dirty="0" err="1" smtClean="0">
                <a:latin typeface="Arial" panose="020B0604020202020204" pitchFamily="34" charset="0"/>
                <a:cs typeface="Arial" panose="020B0604020202020204" pitchFamily="34" charset="0"/>
              </a:rPr>
              <a:t>beurrage</a:t>
            </a:r>
            <a:r>
              <a:rPr lang="en-ZA" b="1" smtClean="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incorporated into the rolled out dough (</a:t>
            </a:r>
            <a:r>
              <a:rPr lang="en-ZA" b="1" dirty="0" err="1" smtClean="0">
                <a:latin typeface="Arial" panose="020B0604020202020204" pitchFamily="34" charset="0"/>
                <a:cs typeface="Arial" panose="020B0604020202020204" pitchFamily="34" charset="0"/>
              </a:rPr>
              <a:t>détrempe</a:t>
            </a:r>
            <a:r>
              <a:rPr lang="en-ZA" b="1" dirty="0" smtClean="0">
                <a:latin typeface="Arial" panose="020B0604020202020204" pitchFamily="34" charset="0"/>
                <a:cs typeface="Arial" panose="020B0604020202020204" pitchFamily="34" charset="0"/>
              </a:rPr>
              <a:t>)</a:t>
            </a:r>
            <a:r>
              <a:rPr lang="en-US" dirty="0" smtClean="0"/>
              <a:t> : </a:t>
            </a:r>
            <a:r>
              <a:rPr lang="en-US" b="1" dirty="0" smtClean="0">
                <a:latin typeface="Arial" panose="020B0604020202020204" pitchFamily="34" charset="0"/>
                <a:cs typeface="Arial" panose="020B0604020202020204" pitchFamily="34" charset="0"/>
              </a:rPr>
              <a:t>made of flour, water and a small amount of butter through rolling and folding</a:t>
            </a:r>
            <a:endParaRPr lang="en-Z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Rough puff pastry:</a:t>
            </a:r>
          </a:p>
          <a:p>
            <a:r>
              <a:rPr lang="en-ZA" b="1" dirty="0" smtClean="0">
                <a:latin typeface="Arial" panose="020B0604020202020204" pitchFamily="34" charset="0"/>
                <a:cs typeface="Arial" panose="020B0604020202020204" pitchFamily="34" charset="0"/>
              </a:rPr>
              <a:t>-   Rises less</a:t>
            </a:r>
          </a:p>
          <a:p>
            <a:pPr marL="285750" indent="-285750">
              <a:buFontTx/>
              <a:buChar char="-"/>
            </a:pPr>
            <a:r>
              <a:rPr lang="en-ZA" b="1" dirty="0" smtClean="0">
                <a:latin typeface="Arial" panose="020B0604020202020204" pitchFamily="34" charset="0"/>
                <a:cs typeface="Arial" panose="020B0604020202020204" pitchFamily="34" charset="0"/>
              </a:rPr>
              <a:t>Lower proportion of fat to flour</a:t>
            </a:r>
            <a:endParaRPr lang="en-Z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Flaky puff pastry</a:t>
            </a:r>
          </a:p>
          <a:p>
            <a:r>
              <a:rPr lang="en-ZA" b="1" dirty="0" smtClean="0">
                <a:latin typeface="Arial" panose="020B0604020202020204" pitchFamily="34" charset="0"/>
                <a:cs typeface="Arial" panose="020B0604020202020204" pitchFamily="34" charset="0"/>
              </a:rPr>
              <a:t>-  Few layers</a:t>
            </a:r>
          </a:p>
          <a:p>
            <a:pPr marL="285750" indent="-285750">
              <a:buFontTx/>
              <a:buChar char="-"/>
            </a:pPr>
            <a:r>
              <a:rPr lang="en-ZA" b="1" dirty="0" smtClean="0">
                <a:latin typeface="Arial" panose="020B0604020202020204" pitchFamily="34" charset="0"/>
                <a:cs typeface="Arial" panose="020B0604020202020204" pitchFamily="34" charset="0"/>
              </a:rPr>
              <a:t>Lower proportion of fat to flour</a:t>
            </a:r>
          </a:p>
          <a:p>
            <a:pPr marL="285750" indent="-285750">
              <a:buFontTx/>
              <a:buChar char="-"/>
            </a:pPr>
            <a:r>
              <a:rPr lang="en-ZA" b="1" dirty="0" smtClean="0">
                <a:latin typeface="Arial" panose="020B0604020202020204" pitchFamily="34" charset="0"/>
                <a:cs typeface="Arial" panose="020B0604020202020204" pitchFamily="34" charset="0"/>
              </a:rPr>
              <a:t>Butter not added in one piece</a:t>
            </a:r>
          </a:p>
        </p:txBody>
      </p:sp>
      <p:sp>
        <p:nvSpPr>
          <p:cNvPr id="10" name="TextBox 9"/>
          <p:cNvSpPr txBox="1"/>
          <p:nvPr/>
        </p:nvSpPr>
        <p:spPr>
          <a:xfrm>
            <a:off x="1588655" y="258618"/>
            <a:ext cx="2918690" cy="2585323"/>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Quality Characteristics: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Lightest of all pastries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Light, flaky layers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Light golden-brown colour</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Uneven surface</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Rich, delicate taste </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Buttery taste</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Not oily</a:t>
            </a:r>
            <a:endParaRPr lang="en-ZA" b="1" dirty="0">
              <a:latin typeface="Arial" panose="020B0604020202020204" pitchFamily="34" charset="0"/>
              <a:cs typeface="Arial" panose="020B0604020202020204" pitchFamily="34" charset="0"/>
            </a:endParaRPr>
          </a:p>
        </p:txBody>
      </p:sp>
      <p:sp>
        <p:nvSpPr>
          <p:cNvPr id="11" name="TextBox 10"/>
          <p:cNvSpPr txBox="1"/>
          <p:nvPr/>
        </p:nvSpPr>
        <p:spPr>
          <a:xfrm>
            <a:off x="985983" y="2942483"/>
            <a:ext cx="3853871" cy="3139321"/>
          </a:xfrm>
          <a:prstGeom prst="rect">
            <a:avLst/>
          </a:prstGeom>
          <a:noFill/>
        </p:spPr>
        <p:txBody>
          <a:bodyPr wrap="square" rtlCol="0">
            <a:spAutoFit/>
          </a:bodyPr>
          <a:lstStyle/>
          <a:p>
            <a:pPr algn="ctr"/>
            <a:r>
              <a:rPr lang="en-ZA" b="1" dirty="0" smtClean="0">
                <a:latin typeface="Arial" panose="020B0604020202020204" pitchFamily="34" charset="0"/>
                <a:cs typeface="Arial" panose="020B0604020202020204" pitchFamily="34" charset="0"/>
              </a:rPr>
              <a:t>USES</a:t>
            </a:r>
          </a:p>
          <a:p>
            <a:endParaRPr lang="en-ZA" b="1" dirty="0" smtClean="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Savoury</a:t>
            </a:r>
          </a:p>
          <a:p>
            <a:pPr marL="285750" indent="-285750">
              <a:buFont typeface="Arial" panose="020B0604020202020204" pitchFamily="34" charset="0"/>
              <a:buChar char="•"/>
            </a:pPr>
            <a:r>
              <a:rPr lang="en-ZA" b="1" dirty="0" err="1" smtClean="0">
                <a:latin typeface="Arial" panose="020B0604020202020204" pitchFamily="34" charset="0"/>
                <a:cs typeface="Arial" panose="020B0604020202020204" pitchFamily="34" charset="0"/>
              </a:rPr>
              <a:t>Boucheés</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Vol-au-vents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Beef Wellington</a:t>
            </a:r>
          </a:p>
          <a:p>
            <a:pPr marL="285750" indent="-285750">
              <a:buFont typeface="Arial" panose="020B0604020202020204" pitchFamily="34" charset="0"/>
              <a:buChar char="•"/>
            </a:pPr>
            <a:r>
              <a:rPr lang="en-ZA" b="1" dirty="0" err="1" smtClean="0">
                <a:latin typeface="Arial" panose="020B0604020202020204" pitchFamily="34" charset="0"/>
                <a:cs typeface="Arial" panose="020B0604020202020204" pitchFamily="34" charset="0"/>
              </a:rPr>
              <a:t>Fleurons</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Sausage Rolls</a:t>
            </a:r>
          </a:p>
          <a:p>
            <a:endParaRPr lang="en-ZA" b="1" dirty="0" smtClean="0">
              <a:latin typeface="Arial" panose="020B0604020202020204" pitchFamily="34" charset="0"/>
              <a:cs typeface="Arial" panose="020B0604020202020204" pitchFamily="34" charset="0"/>
            </a:endParaRPr>
          </a:p>
          <a:p>
            <a:endParaRPr lang="en-ZA" b="1" dirty="0" smtClean="0">
              <a:latin typeface="Arial" panose="020B0604020202020204" pitchFamily="34" charset="0"/>
              <a:cs typeface="Arial" panose="020B0604020202020204" pitchFamily="34" charset="0"/>
            </a:endParaRPr>
          </a:p>
          <a:p>
            <a:endParaRPr lang="en-ZA" b="1" dirty="0" smtClean="0">
              <a:latin typeface="Arial" panose="020B0604020202020204" pitchFamily="34" charset="0"/>
              <a:cs typeface="Arial" panose="020B0604020202020204" pitchFamily="34" charset="0"/>
            </a:endParaRPr>
          </a:p>
        </p:txBody>
      </p:sp>
      <p:sp>
        <p:nvSpPr>
          <p:cNvPr id="12" name="TextBox 11"/>
          <p:cNvSpPr txBox="1"/>
          <p:nvPr/>
        </p:nvSpPr>
        <p:spPr>
          <a:xfrm>
            <a:off x="4920491" y="3684873"/>
            <a:ext cx="3343563" cy="2308324"/>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Sweet</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Jam tartlets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Custard slices</a:t>
            </a:r>
          </a:p>
          <a:p>
            <a:pPr marL="285750" indent="-285750">
              <a:buFont typeface="Arial" panose="020B0604020202020204" pitchFamily="34" charset="0"/>
              <a:buChar char="•"/>
            </a:pPr>
            <a:r>
              <a:rPr lang="en-ZA" b="1" dirty="0" err="1" smtClean="0">
                <a:latin typeface="Arial" panose="020B0604020202020204" pitchFamily="34" charset="0"/>
                <a:cs typeface="Arial" panose="020B0604020202020204" pitchFamily="34" charset="0"/>
              </a:rPr>
              <a:t>Palmiers</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Cream horns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Mille </a:t>
            </a:r>
            <a:r>
              <a:rPr lang="en-ZA" b="1" dirty="0" err="1" smtClean="0">
                <a:latin typeface="Arial" panose="020B0604020202020204" pitchFamily="34" charset="0"/>
                <a:cs typeface="Arial" panose="020B0604020202020204" pitchFamily="34" charset="0"/>
              </a:rPr>
              <a:t>feuilles</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Tart </a:t>
            </a:r>
            <a:r>
              <a:rPr lang="en-ZA" b="1" dirty="0" err="1" smtClean="0">
                <a:latin typeface="Arial" panose="020B0604020202020204" pitchFamily="34" charset="0"/>
                <a:cs typeface="Arial" panose="020B0604020202020204" pitchFamily="34" charset="0"/>
              </a:rPr>
              <a:t>tatin</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Turn overs</a:t>
            </a:r>
          </a:p>
        </p:txBody>
      </p:sp>
      <p:sp>
        <p:nvSpPr>
          <p:cNvPr id="31" name="Up Arrow 30"/>
          <p:cNvSpPr/>
          <p:nvPr/>
        </p:nvSpPr>
        <p:spPr>
          <a:xfrm rot="14504260">
            <a:off x="4217698" y="3131127"/>
            <a:ext cx="389689" cy="1314487"/>
          </a:xfrm>
          <a:prstGeom prst="upArrow">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60042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4" grpId="0"/>
      <p:bldP spid="29" grpId="0" animBg="1"/>
      <p:bldP spid="30" grpId="0" animBg="1"/>
      <p:bldP spid="9" grpId="0"/>
      <p:bldP spid="10" grpId="0"/>
      <p:bldP spid="11" grpId="0"/>
      <p:bldP spid="12" grpId="0"/>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PHYLLO PASTRY </a:t>
            </a:r>
            <a:endParaRPr lang="en-ZA" sz="2400" b="1"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4616722" y="2134789"/>
            <a:ext cx="3281644" cy="1524000"/>
          </a:xfrm>
          <a:prstGeom prst="ellipse">
            <a:avLst/>
          </a:prstGeom>
          <a:solidFill>
            <a:schemeClr val="accent3">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smtClean="0">
                <a:latin typeface="Arial" panose="020B0604020202020204" pitchFamily="34" charset="0"/>
                <a:cs typeface="Arial" panose="020B0604020202020204" pitchFamily="34" charset="0"/>
              </a:rPr>
              <a:t>PHYLLO PASTRY / STRUDEL PASTRY</a:t>
            </a:r>
            <a:endParaRPr lang="en-ZA" b="1" dirty="0">
              <a:latin typeface="Arial" panose="020B0604020202020204" pitchFamily="34" charset="0"/>
              <a:cs typeface="Arial" panose="020B0604020202020204" pitchFamily="34" charset="0"/>
            </a:endParaRPr>
          </a:p>
        </p:txBody>
      </p:sp>
      <p:sp>
        <p:nvSpPr>
          <p:cNvPr id="28" name="Up Arrow 27"/>
          <p:cNvSpPr/>
          <p:nvPr/>
        </p:nvSpPr>
        <p:spPr>
          <a:xfrm>
            <a:off x="6112100" y="914400"/>
            <a:ext cx="238549" cy="1123493"/>
          </a:xfrm>
          <a:prstGeom prst="upArrow">
            <a:avLst>
              <a:gd name="adj1" fmla="val 78876"/>
              <a:gd name="adj2" fmla="val 50000"/>
            </a:avLst>
          </a:prstGeom>
          <a:solidFill>
            <a:schemeClr val="accent3">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4" name="Rectangle 3"/>
          <p:cNvSpPr/>
          <p:nvPr/>
        </p:nvSpPr>
        <p:spPr>
          <a:xfrm>
            <a:off x="5385540" y="488242"/>
            <a:ext cx="6096000" cy="646331"/>
          </a:xfrm>
          <a:prstGeom prst="rect">
            <a:avLst/>
          </a:prstGeom>
        </p:spPr>
        <p:txBody>
          <a:bodyPr>
            <a:spAutoFit/>
          </a:bodyPr>
          <a:lstStyle/>
          <a:p>
            <a:r>
              <a:rPr lang="en-ZA" b="1" dirty="0" smtClean="0">
                <a:latin typeface="Arial" panose="020B0604020202020204" pitchFamily="34" charset="0"/>
                <a:cs typeface="Arial" panose="020B0604020202020204" pitchFamily="34" charset="0"/>
              </a:rPr>
              <a:t>Ratio Flour to Fat : 1: 2</a:t>
            </a:r>
          </a:p>
          <a:p>
            <a:r>
              <a:rPr lang="en-ZA" b="1" dirty="0" smtClean="0">
                <a:latin typeface="Arial" panose="020B0604020202020204" pitchFamily="34" charset="0"/>
                <a:cs typeface="Arial" panose="020B0604020202020204" pitchFamily="34" charset="0"/>
              </a:rPr>
              <a:t>           </a:t>
            </a:r>
            <a:endParaRPr lang="en-ZA" b="1" dirty="0">
              <a:latin typeface="Arial" panose="020B0604020202020204" pitchFamily="34" charset="0"/>
              <a:cs typeface="Arial" panose="020B0604020202020204" pitchFamily="34" charset="0"/>
            </a:endParaRPr>
          </a:p>
        </p:txBody>
      </p:sp>
      <p:sp>
        <p:nvSpPr>
          <p:cNvPr id="29" name="Up Arrow 28"/>
          <p:cNvSpPr/>
          <p:nvPr/>
        </p:nvSpPr>
        <p:spPr>
          <a:xfrm rot="4129972">
            <a:off x="7495771" y="1485319"/>
            <a:ext cx="389689" cy="960156"/>
          </a:xfrm>
          <a:prstGeom prst="upArrow">
            <a:avLst/>
          </a:prstGeom>
          <a:solidFill>
            <a:schemeClr val="accent3">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30" name="Up Arrow 29"/>
          <p:cNvSpPr/>
          <p:nvPr/>
        </p:nvSpPr>
        <p:spPr>
          <a:xfrm rot="18831879">
            <a:off x="4525544" y="1076631"/>
            <a:ext cx="389689" cy="1314487"/>
          </a:xfrm>
          <a:prstGeom prst="upArrow">
            <a:avLst/>
          </a:prstGeom>
          <a:solidFill>
            <a:schemeClr val="accent3">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8" name="TextBox 7"/>
          <p:cNvSpPr txBox="1"/>
          <p:nvPr/>
        </p:nvSpPr>
        <p:spPr>
          <a:xfrm>
            <a:off x="-1048219" y="2567708"/>
            <a:ext cx="6927699" cy="369332"/>
          </a:xfrm>
          <a:prstGeom prst="rect">
            <a:avLst/>
          </a:prstGeom>
          <a:noFill/>
        </p:spPr>
        <p:txBody>
          <a:bodyPr wrap="square" rtlCol="0">
            <a:spAutoFit/>
          </a:bodyPr>
          <a:lstStyle/>
          <a:p>
            <a:pPr marL="285750" indent="-285750">
              <a:buFont typeface="Arial" panose="020B0604020202020204" pitchFamily="34" charset="0"/>
              <a:buChar char="•"/>
            </a:pPr>
            <a:endParaRPr lang="en-ZA" b="1" dirty="0">
              <a:latin typeface="Arial" panose="020B0604020202020204" pitchFamily="34" charset="0"/>
              <a:cs typeface="Arial" panose="020B0604020202020204" pitchFamily="34" charset="0"/>
            </a:endParaRPr>
          </a:p>
        </p:txBody>
      </p:sp>
      <p:sp>
        <p:nvSpPr>
          <p:cNvPr id="9" name="TextBox 8"/>
          <p:cNvSpPr txBox="1"/>
          <p:nvPr/>
        </p:nvSpPr>
        <p:spPr>
          <a:xfrm>
            <a:off x="8050766" y="1123991"/>
            <a:ext cx="4091152" cy="3139321"/>
          </a:xfrm>
          <a:prstGeom prst="rect">
            <a:avLst/>
          </a:prstGeom>
          <a:noFill/>
        </p:spPr>
        <p:txBody>
          <a:bodyPr wrap="square" rtlCol="0">
            <a:spAutoFit/>
          </a:bodyPr>
          <a:lstStyle/>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Paper thin</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Frozen pastry</a:t>
            </a:r>
          </a:p>
          <a:p>
            <a:endParaRPr lang="en-ZA" b="1" dirty="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Phyllo</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Non laminated </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Made of flour, water, eggs, oil</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After defrosting, cover lightly with plastic and damp towels to avoid drying</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Not rolled out , melted butter brushed onto layers of </a:t>
            </a:r>
            <a:r>
              <a:rPr lang="en-ZA" b="1" smtClean="0">
                <a:latin typeface="Arial" panose="020B0604020202020204" pitchFamily="34" charset="0"/>
                <a:cs typeface="Arial" panose="020B0604020202020204" pitchFamily="34" charset="0"/>
              </a:rPr>
              <a:t>sheets </a:t>
            </a:r>
            <a:endParaRPr lang="en-ZA" b="1" dirty="0" smtClean="0">
              <a:latin typeface="Arial" panose="020B0604020202020204" pitchFamily="34" charset="0"/>
              <a:cs typeface="Arial" panose="020B0604020202020204" pitchFamily="34" charset="0"/>
            </a:endParaRPr>
          </a:p>
        </p:txBody>
      </p:sp>
      <p:sp>
        <p:nvSpPr>
          <p:cNvPr id="10" name="TextBox 9"/>
          <p:cNvSpPr txBox="1"/>
          <p:nvPr/>
        </p:nvSpPr>
        <p:spPr>
          <a:xfrm>
            <a:off x="1588655" y="258618"/>
            <a:ext cx="2918690" cy="2031325"/>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Quality Characteristics:</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Golden brown colour</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Light texture</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Paper thin</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Crisp</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Brittle</a:t>
            </a:r>
          </a:p>
          <a:p>
            <a:pPr marL="285750" indent="-285750">
              <a:buFont typeface="Arial" panose="020B0604020202020204" pitchFamily="34" charset="0"/>
              <a:buChar char="•"/>
            </a:pPr>
            <a:endParaRPr lang="en-ZA" b="1" dirty="0">
              <a:latin typeface="Arial" panose="020B0604020202020204" pitchFamily="34" charset="0"/>
              <a:cs typeface="Arial" panose="020B0604020202020204" pitchFamily="34" charset="0"/>
            </a:endParaRPr>
          </a:p>
        </p:txBody>
      </p:sp>
      <p:sp>
        <p:nvSpPr>
          <p:cNvPr id="11" name="TextBox 10"/>
          <p:cNvSpPr txBox="1"/>
          <p:nvPr/>
        </p:nvSpPr>
        <p:spPr>
          <a:xfrm>
            <a:off x="1001500" y="2079359"/>
            <a:ext cx="3853871" cy="3139321"/>
          </a:xfrm>
          <a:prstGeom prst="rect">
            <a:avLst/>
          </a:prstGeom>
          <a:noFill/>
        </p:spPr>
        <p:txBody>
          <a:bodyPr wrap="square" rtlCol="0">
            <a:spAutoFit/>
          </a:bodyPr>
          <a:lstStyle/>
          <a:p>
            <a:pPr algn="ctr"/>
            <a:endParaRPr lang="en-ZA" b="1" dirty="0" smtClean="0">
              <a:latin typeface="Arial" panose="020B0604020202020204" pitchFamily="34" charset="0"/>
              <a:cs typeface="Arial" panose="020B0604020202020204" pitchFamily="34" charset="0"/>
            </a:endParaRPr>
          </a:p>
          <a:p>
            <a:pPr algn="ctr"/>
            <a:r>
              <a:rPr lang="en-ZA" b="1" dirty="0" smtClean="0">
                <a:latin typeface="Arial" panose="020B0604020202020204" pitchFamily="34" charset="0"/>
                <a:cs typeface="Arial" panose="020B0604020202020204" pitchFamily="34" charset="0"/>
              </a:rPr>
              <a:t>USES</a:t>
            </a:r>
          </a:p>
          <a:p>
            <a:endParaRPr lang="en-ZA" b="1" dirty="0" smtClean="0">
              <a:latin typeface="Arial" panose="020B0604020202020204" pitchFamily="34" charset="0"/>
              <a:cs typeface="Arial" panose="020B0604020202020204" pitchFamily="34" charset="0"/>
            </a:endParaRPr>
          </a:p>
          <a:p>
            <a:r>
              <a:rPr lang="en-ZA" b="1" dirty="0" smtClean="0">
                <a:latin typeface="Arial" panose="020B0604020202020204" pitchFamily="34" charset="0"/>
                <a:cs typeface="Arial" panose="020B0604020202020204" pitchFamily="34" charset="0"/>
              </a:rPr>
              <a:t>Savoury</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Spanakopita</a:t>
            </a:r>
          </a:p>
          <a:p>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err="1" smtClean="0">
                <a:latin typeface="Arial" panose="020B0604020202020204" pitchFamily="34" charset="0"/>
                <a:cs typeface="Arial" panose="020B0604020202020204" pitchFamily="34" charset="0"/>
              </a:rPr>
              <a:t>Samoosas</a:t>
            </a:r>
            <a:endParaRPr lang="en-ZA"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Spring rolls</a:t>
            </a:r>
          </a:p>
          <a:p>
            <a:endParaRPr lang="en-ZA" b="1" dirty="0" smtClean="0">
              <a:latin typeface="Arial" panose="020B0604020202020204" pitchFamily="34" charset="0"/>
              <a:cs typeface="Arial" panose="020B0604020202020204" pitchFamily="34" charset="0"/>
            </a:endParaRPr>
          </a:p>
          <a:p>
            <a:endParaRPr lang="en-ZA" b="1" dirty="0" smtClean="0">
              <a:latin typeface="Arial" panose="020B0604020202020204" pitchFamily="34" charset="0"/>
              <a:cs typeface="Arial" panose="020B0604020202020204" pitchFamily="34" charset="0"/>
            </a:endParaRPr>
          </a:p>
          <a:p>
            <a:endParaRPr lang="en-ZA" b="1" dirty="0" smtClean="0">
              <a:latin typeface="Arial" panose="020B0604020202020204" pitchFamily="34" charset="0"/>
              <a:cs typeface="Arial" panose="020B0604020202020204" pitchFamily="34" charset="0"/>
            </a:endParaRPr>
          </a:p>
        </p:txBody>
      </p:sp>
      <p:sp>
        <p:nvSpPr>
          <p:cNvPr id="12" name="TextBox 11"/>
          <p:cNvSpPr txBox="1"/>
          <p:nvPr/>
        </p:nvSpPr>
        <p:spPr>
          <a:xfrm>
            <a:off x="1001500" y="4423673"/>
            <a:ext cx="2361349" cy="1200329"/>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Sweet</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Apple strudel</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Baklava</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Greek milk tart </a:t>
            </a:r>
          </a:p>
        </p:txBody>
      </p:sp>
      <p:sp>
        <p:nvSpPr>
          <p:cNvPr id="31" name="Up Arrow 30"/>
          <p:cNvSpPr/>
          <p:nvPr/>
        </p:nvSpPr>
        <p:spPr>
          <a:xfrm rot="14504260">
            <a:off x="4312501" y="3104964"/>
            <a:ext cx="389689" cy="1314487"/>
          </a:xfrm>
          <a:prstGeom prst="upArrow">
            <a:avLst/>
          </a:prstGeom>
          <a:solidFill>
            <a:schemeClr val="accent3">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5" name="TextBox 4"/>
          <p:cNvSpPr txBox="1"/>
          <p:nvPr/>
        </p:nvSpPr>
        <p:spPr>
          <a:xfrm>
            <a:off x="4507345" y="4594256"/>
            <a:ext cx="5394037" cy="1477328"/>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Purr</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Non laminated </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Not as thin as phyllo</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Made of flour, oil and water</a:t>
            </a:r>
          </a:p>
          <a:p>
            <a:pPr marL="285750" indent="-285750">
              <a:buFont typeface="Arial" panose="020B0604020202020204" pitchFamily="34" charset="0"/>
              <a:buChar char="•"/>
            </a:pPr>
            <a:r>
              <a:rPr lang="en-ZA" b="1" dirty="0" smtClean="0">
                <a:latin typeface="Arial" panose="020B0604020202020204" pitchFamily="34" charset="0"/>
                <a:cs typeface="Arial" panose="020B0604020202020204" pitchFamily="34" charset="0"/>
              </a:rPr>
              <a:t>Covered with damp towel after defrosting </a:t>
            </a:r>
            <a:endParaRPr lang="en-ZA" b="1" dirty="0">
              <a:latin typeface="Arial" panose="020B0604020202020204" pitchFamily="34" charset="0"/>
              <a:cs typeface="Arial" panose="020B0604020202020204" pitchFamily="34" charset="0"/>
            </a:endParaRPr>
          </a:p>
        </p:txBody>
      </p:sp>
      <p:sp>
        <p:nvSpPr>
          <p:cNvPr id="16" name="Up Arrow 15"/>
          <p:cNvSpPr/>
          <p:nvPr/>
        </p:nvSpPr>
        <p:spPr>
          <a:xfrm rot="10800000">
            <a:off x="6427437" y="3584035"/>
            <a:ext cx="389689" cy="960156"/>
          </a:xfrm>
          <a:prstGeom prst="upArrow">
            <a:avLst/>
          </a:prstGeom>
          <a:solidFill>
            <a:schemeClr val="accent3">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Tree>
    <p:extLst>
      <p:ext uri="{BB962C8B-B14F-4D97-AF65-F5344CB8AC3E}">
        <p14:creationId xmlns:p14="http://schemas.microsoft.com/office/powerpoint/2010/main" val="25633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P spid="4" grpId="0"/>
      <p:bldP spid="29" grpId="0" animBg="1"/>
      <p:bldP spid="30" grpId="0" animBg="1"/>
      <p:bldP spid="9" grpId="0"/>
      <p:bldP spid="10" grpId="0"/>
      <p:bldP spid="11" grpId="0"/>
      <p:bldP spid="3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cience of Pie: 7 Pie Crust Myths That Need to Go Away ..."/>
          <p:cNvPicPr>
            <a:picLocks noChangeAspect="1" noChangeArrowheads="1"/>
          </p:cNvPicPr>
          <p:nvPr/>
        </p:nvPicPr>
        <p:blipFill rotWithShape="1">
          <a:blip r:embed="rId2">
            <a:extLst>
              <a:ext uri="{28A0092B-C50C-407E-A947-70E740481C1C}">
                <a14:useLocalDpi xmlns:a14="http://schemas.microsoft.com/office/drawing/2010/main" val="0"/>
              </a:ext>
            </a:extLst>
          </a:blip>
          <a:srcRect b="22657"/>
          <a:stretch/>
        </p:blipFill>
        <p:spPr bwMode="auto">
          <a:xfrm>
            <a:off x="155575" y="1690254"/>
            <a:ext cx="4177141" cy="241992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What is the difference between pie dough and puff pastry? - Qu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 name="Picture 2"/>
          <p:cNvPicPr>
            <a:picLocks noChangeAspect="1"/>
          </p:cNvPicPr>
          <p:nvPr/>
        </p:nvPicPr>
        <p:blipFill rotWithShape="1">
          <a:blip r:embed="rId3"/>
          <a:srcRect b="10329"/>
          <a:stretch/>
        </p:blipFill>
        <p:spPr>
          <a:xfrm>
            <a:off x="4588749" y="1690254"/>
            <a:ext cx="3602861" cy="2419928"/>
          </a:xfrm>
          <a:prstGeom prst="rect">
            <a:avLst/>
          </a:prstGeom>
        </p:spPr>
      </p:pic>
      <p:pic>
        <p:nvPicPr>
          <p:cNvPr id="4" name="Picture 3"/>
          <p:cNvPicPr>
            <a:picLocks noChangeAspect="1"/>
          </p:cNvPicPr>
          <p:nvPr/>
        </p:nvPicPr>
        <p:blipFill>
          <a:blip r:embed="rId4"/>
          <a:stretch>
            <a:fillRect/>
          </a:stretch>
        </p:blipFill>
        <p:spPr>
          <a:xfrm>
            <a:off x="8447643" y="1690254"/>
            <a:ext cx="3236357" cy="2419928"/>
          </a:xfrm>
          <a:prstGeom prst="rect">
            <a:avLst/>
          </a:prstGeom>
        </p:spPr>
      </p:pic>
      <p:sp>
        <p:nvSpPr>
          <p:cNvPr id="5" name="TextBox 4"/>
          <p:cNvSpPr txBox="1"/>
          <p:nvPr/>
        </p:nvSpPr>
        <p:spPr>
          <a:xfrm>
            <a:off x="460375" y="4451927"/>
            <a:ext cx="3872341" cy="36933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Shortcrust Pastry</a:t>
            </a:r>
            <a:endParaRPr lang="en-ZA" b="1" dirty="0">
              <a:latin typeface="Arial" panose="020B0604020202020204" pitchFamily="34" charset="0"/>
              <a:cs typeface="Arial" panose="020B0604020202020204" pitchFamily="34" charset="0"/>
            </a:endParaRPr>
          </a:p>
        </p:txBody>
      </p:sp>
      <p:sp>
        <p:nvSpPr>
          <p:cNvPr id="6" name="TextBox 5"/>
          <p:cNvSpPr txBox="1"/>
          <p:nvPr/>
        </p:nvSpPr>
        <p:spPr>
          <a:xfrm>
            <a:off x="5200073" y="4451927"/>
            <a:ext cx="2290618" cy="36933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Puff Pastry</a:t>
            </a:r>
            <a:endParaRPr lang="en-ZA" b="1" dirty="0">
              <a:latin typeface="Arial" panose="020B0604020202020204" pitchFamily="34" charset="0"/>
              <a:cs typeface="Arial" panose="020B0604020202020204" pitchFamily="34" charset="0"/>
            </a:endParaRPr>
          </a:p>
        </p:txBody>
      </p:sp>
      <p:sp>
        <p:nvSpPr>
          <p:cNvPr id="7" name="TextBox 6"/>
          <p:cNvSpPr txBox="1"/>
          <p:nvPr/>
        </p:nvSpPr>
        <p:spPr>
          <a:xfrm>
            <a:off x="8700655" y="4451927"/>
            <a:ext cx="3186545" cy="369332"/>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Phyllo Pastry</a:t>
            </a:r>
            <a:endParaRPr lang="en-ZA"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0" y="6006466"/>
            <a:ext cx="12192000" cy="828675"/>
          </a:xfrm>
          <a:prstGeom prst="rect">
            <a:avLst/>
          </a:prstGeom>
        </p:spPr>
      </p:pic>
    </p:spTree>
    <p:extLst>
      <p:ext uri="{BB962C8B-B14F-4D97-AF65-F5344CB8AC3E}">
        <p14:creationId xmlns:p14="http://schemas.microsoft.com/office/powerpoint/2010/main" val="123503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29325"/>
            <a:ext cx="12192000" cy="828675"/>
          </a:xfrm>
          <a:prstGeom prst="rect">
            <a:avLst/>
          </a:prstGeom>
        </p:spPr>
      </p:pic>
      <p:sp>
        <p:nvSpPr>
          <p:cNvPr id="3" name="Rectangle 2"/>
          <p:cNvSpPr/>
          <p:nvPr/>
        </p:nvSpPr>
        <p:spPr>
          <a:xfrm rot="16200000">
            <a:off x="-2575937" y="2575937"/>
            <a:ext cx="6029327" cy="877453"/>
          </a:xfrm>
          <a:prstGeom prst="rect">
            <a:avLst/>
          </a:prstGeom>
          <a:solidFill>
            <a:srgbClr val="99CCF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GENERAL RULES</a:t>
            </a:r>
            <a:endParaRPr lang="en-ZA" sz="2400"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09781438"/>
              </p:ext>
            </p:extLst>
          </p:nvPr>
        </p:nvGraphicFramePr>
        <p:xfrm>
          <a:off x="877454" y="12383"/>
          <a:ext cx="11314546" cy="5985418"/>
        </p:xfrm>
        <a:graphic>
          <a:graphicData uri="http://schemas.openxmlformats.org/drawingml/2006/table">
            <a:tbl>
              <a:tblPr firstRow="1" bandRow="1">
                <a:tableStyleId>{5C22544A-7EE6-4342-B048-85BDC9FD1C3A}</a:tableStyleId>
              </a:tblPr>
              <a:tblGrid>
                <a:gridCol w="5061515">
                  <a:extLst>
                    <a:ext uri="{9D8B030D-6E8A-4147-A177-3AD203B41FA5}">
                      <a16:colId xmlns:a16="http://schemas.microsoft.com/office/drawing/2014/main" xmlns="" val="3714668128"/>
                    </a:ext>
                  </a:extLst>
                </a:gridCol>
                <a:gridCol w="6253031">
                  <a:extLst>
                    <a:ext uri="{9D8B030D-6E8A-4147-A177-3AD203B41FA5}">
                      <a16:colId xmlns:a16="http://schemas.microsoft.com/office/drawing/2014/main" xmlns="" val="2939018202"/>
                    </a:ext>
                  </a:extLst>
                </a:gridCol>
              </a:tblGrid>
              <a:tr h="599253">
                <a:tc>
                  <a:txBody>
                    <a:bodyPr/>
                    <a:lstStyle/>
                    <a:p>
                      <a:r>
                        <a:rPr lang="en-ZA" sz="1700" b="1" dirty="0" smtClean="0">
                          <a:latin typeface="Arial" panose="020B0604020202020204" pitchFamily="34" charset="0"/>
                          <a:cs typeface="Arial" panose="020B0604020202020204" pitchFamily="34" charset="0"/>
                        </a:rPr>
                        <a:t>Measure</a:t>
                      </a:r>
                      <a:r>
                        <a:rPr lang="en-ZA" sz="1700" b="1" baseline="0" dirty="0" smtClean="0">
                          <a:latin typeface="Arial" panose="020B0604020202020204" pitchFamily="34" charset="0"/>
                          <a:cs typeface="Arial" panose="020B0604020202020204" pitchFamily="34" charset="0"/>
                        </a:rPr>
                        <a:t> ingredients accurately</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Incorrect</a:t>
                      </a:r>
                      <a:r>
                        <a:rPr lang="en-ZA" sz="1700" b="1" baseline="0" dirty="0" smtClean="0">
                          <a:latin typeface="Arial" panose="020B0604020202020204" pitchFamily="34" charset="0"/>
                          <a:cs typeface="Arial" panose="020B0604020202020204" pitchFamily="34" charset="0"/>
                        </a:rPr>
                        <a:t> measurements can change the characteristics of the pastry</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78018319"/>
                  </a:ext>
                </a:extLst>
              </a:tr>
              <a:tr h="1108618">
                <a:tc>
                  <a:txBody>
                    <a:bodyPr/>
                    <a:lstStyle/>
                    <a:p>
                      <a:r>
                        <a:rPr lang="en-ZA" sz="1700" b="1" dirty="0" smtClean="0">
                          <a:latin typeface="Arial" panose="020B0604020202020204" pitchFamily="34" charset="0"/>
                          <a:cs typeface="Arial" panose="020B0604020202020204" pitchFamily="34" charset="0"/>
                        </a:rPr>
                        <a:t>Keep everything ice cold: work surface, ingredients</a:t>
                      </a:r>
                      <a:r>
                        <a:rPr lang="en-ZA" sz="1700" b="1" baseline="0" dirty="0" smtClean="0">
                          <a:latin typeface="Arial" panose="020B0604020202020204" pitchFamily="34" charset="0"/>
                          <a:cs typeface="Arial" panose="020B0604020202020204" pitchFamily="34" charset="0"/>
                        </a:rPr>
                        <a:t>, utensils and your hands</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Shortening remains hard and forms layers between the pastry layers makes</a:t>
                      </a:r>
                      <a:r>
                        <a:rPr lang="en-ZA" sz="1700" b="1" baseline="0" dirty="0" smtClean="0">
                          <a:latin typeface="Arial" panose="020B0604020202020204" pitchFamily="34" charset="0"/>
                          <a:cs typeface="Arial" panose="020B0604020202020204" pitchFamily="34" charset="0"/>
                        </a:rPr>
                        <a:t>  rising easier</a:t>
                      </a:r>
                    </a:p>
                    <a:p>
                      <a:r>
                        <a:rPr lang="en-ZA" sz="1700" b="1" baseline="0" dirty="0" smtClean="0">
                          <a:latin typeface="Arial" panose="020B0604020202020204" pitchFamily="34" charset="0"/>
                          <a:cs typeface="Arial" panose="020B0604020202020204" pitchFamily="34" charset="0"/>
                        </a:rPr>
                        <a:t>Warm butter is absorbed by flour, flakiness is not achieved</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67978376"/>
                  </a:ext>
                </a:extLst>
              </a:tr>
              <a:tr h="853936">
                <a:tc>
                  <a:txBody>
                    <a:bodyPr/>
                    <a:lstStyle/>
                    <a:p>
                      <a:r>
                        <a:rPr lang="en-ZA" sz="1700" b="1" dirty="0" smtClean="0">
                          <a:latin typeface="Arial" panose="020B0604020202020204" pitchFamily="34" charset="0"/>
                          <a:cs typeface="Arial" panose="020B0604020202020204" pitchFamily="34" charset="0"/>
                        </a:rPr>
                        <a:t>Don’t overmix the dough, handle lightly</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Heat from hands can melt the shortening</a:t>
                      </a:r>
                    </a:p>
                    <a:p>
                      <a:r>
                        <a:rPr lang="en-ZA" sz="1700" b="1" dirty="0" smtClean="0">
                          <a:latin typeface="Arial" panose="020B0604020202020204" pitchFamily="34" charset="0"/>
                          <a:cs typeface="Arial" panose="020B0604020202020204" pitchFamily="34" charset="0"/>
                        </a:rPr>
                        <a:t>Over handling</a:t>
                      </a:r>
                      <a:r>
                        <a:rPr lang="en-ZA" sz="1700" b="1" baseline="0" dirty="0" smtClean="0">
                          <a:latin typeface="Arial" panose="020B0604020202020204" pitchFamily="34" charset="0"/>
                          <a:cs typeface="Arial" panose="020B0604020202020204" pitchFamily="34" charset="0"/>
                        </a:rPr>
                        <a:t> can cause the dough to shrink</a:t>
                      </a:r>
                    </a:p>
                    <a:p>
                      <a:r>
                        <a:rPr lang="en-ZA" sz="1700" b="1" baseline="0" dirty="0" smtClean="0">
                          <a:latin typeface="Arial" panose="020B0604020202020204" pitchFamily="34" charset="0"/>
                          <a:cs typeface="Arial" panose="020B0604020202020204" pitchFamily="34" charset="0"/>
                        </a:rPr>
                        <a:t>Crust may be tough</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18680635"/>
                  </a:ext>
                </a:extLst>
              </a:tr>
              <a:tr h="599253">
                <a:tc>
                  <a:txBody>
                    <a:bodyPr/>
                    <a:lstStyle/>
                    <a:p>
                      <a:r>
                        <a:rPr lang="en-ZA" sz="1700" b="1" dirty="0" smtClean="0">
                          <a:latin typeface="Arial" panose="020B0604020202020204" pitchFamily="34" charset="0"/>
                          <a:cs typeface="Arial" panose="020B0604020202020204" pitchFamily="34" charset="0"/>
                        </a:rPr>
                        <a:t>Use minimum</a:t>
                      </a:r>
                      <a:r>
                        <a:rPr lang="en-ZA" sz="1700" b="1" baseline="0" dirty="0" smtClean="0">
                          <a:latin typeface="Arial" panose="020B0604020202020204" pitchFamily="34" charset="0"/>
                          <a:cs typeface="Arial" panose="020B0604020202020204" pitchFamily="34" charset="0"/>
                        </a:rPr>
                        <a:t> flour when rolling out the dough</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Too</a:t>
                      </a:r>
                      <a:r>
                        <a:rPr lang="en-ZA" sz="1700" b="1" baseline="0" dirty="0" smtClean="0">
                          <a:latin typeface="Arial" panose="020B0604020202020204" pitchFamily="34" charset="0"/>
                          <a:cs typeface="Arial" panose="020B0604020202020204" pitchFamily="34" charset="0"/>
                        </a:rPr>
                        <a:t> much flour will change the ratio and make the dough dry and hard</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7040258"/>
                  </a:ext>
                </a:extLst>
              </a:tr>
              <a:tr h="599253">
                <a:tc>
                  <a:txBody>
                    <a:bodyPr/>
                    <a:lstStyle/>
                    <a:p>
                      <a:r>
                        <a:rPr lang="en-ZA" sz="1700" b="1" dirty="0" smtClean="0">
                          <a:latin typeface="Arial" panose="020B0604020202020204" pitchFamily="34" charset="0"/>
                          <a:cs typeface="Arial" panose="020B0604020202020204" pitchFamily="34" charset="0"/>
                        </a:rPr>
                        <a:t>Incorporate</a:t>
                      </a:r>
                      <a:r>
                        <a:rPr lang="en-ZA" sz="1700" b="1" baseline="0" dirty="0" smtClean="0">
                          <a:latin typeface="Arial" panose="020B0604020202020204" pitchFamily="34" charset="0"/>
                          <a:cs typeface="Arial" panose="020B0604020202020204" pitchFamily="34" charset="0"/>
                        </a:rPr>
                        <a:t> as much air as possible by folding dough correctly</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The more air is included</a:t>
                      </a:r>
                      <a:r>
                        <a:rPr lang="en-ZA" sz="1700" b="1" baseline="0" dirty="0" smtClean="0">
                          <a:latin typeface="Arial" panose="020B0604020202020204" pitchFamily="34" charset="0"/>
                          <a:cs typeface="Arial" panose="020B0604020202020204" pitchFamily="34" charset="0"/>
                        </a:rPr>
                        <a:t> the better the end product</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21581420"/>
                  </a:ext>
                </a:extLst>
              </a:tr>
              <a:tr h="344570">
                <a:tc>
                  <a:txBody>
                    <a:bodyPr/>
                    <a:lstStyle/>
                    <a:p>
                      <a:r>
                        <a:rPr lang="en-ZA" sz="1700" b="1" dirty="0" smtClean="0">
                          <a:latin typeface="Arial" panose="020B0604020202020204" pitchFamily="34" charset="0"/>
                          <a:cs typeface="Arial" panose="020B0604020202020204" pitchFamily="34" charset="0"/>
                        </a:rPr>
                        <a:t>Ro</a:t>
                      </a:r>
                      <a:r>
                        <a:rPr lang="en-ZA" sz="1700" b="1" baseline="0" dirty="0" smtClean="0">
                          <a:latin typeface="Arial" panose="020B0604020202020204" pitchFamily="34" charset="0"/>
                          <a:cs typeface="Arial" panose="020B0604020202020204" pitchFamily="34" charset="0"/>
                        </a:rPr>
                        <a:t>ll out lightly, always in the same direction</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Too much pressure may cause uneven</a:t>
                      </a:r>
                      <a:r>
                        <a:rPr lang="en-ZA" sz="1700" b="1" baseline="0" dirty="0" smtClean="0">
                          <a:latin typeface="Arial" panose="020B0604020202020204" pitchFamily="34" charset="0"/>
                          <a:cs typeface="Arial" panose="020B0604020202020204" pitchFamily="34" charset="0"/>
                        </a:rPr>
                        <a:t> thickness</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6955925"/>
                  </a:ext>
                </a:extLst>
              </a:tr>
              <a:tr h="344570">
                <a:tc>
                  <a:txBody>
                    <a:bodyPr/>
                    <a:lstStyle/>
                    <a:p>
                      <a:r>
                        <a:rPr lang="en-ZA" sz="1700" b="1" dirty="0" smtClean="0">
                          <a:latin typeface="Arial" panose="020B0604020202020204" pitchFamily="34" charset="0"/>
                          <a:cs typeface="Arial" panose="020B0604020202020204" pitchFamily="34" charset="0"/>
                        </a:rPr>
                        <a:t>Don’t</a:t>
                      </a:r>
                      <a:r>
                        <a:rPr lang="en-ZA" sz="1700" b="1" baseline="0" dirty="0" smtClean="0">
                          <a:latin typeface="Arial" panose="020B0604020202020204" pitchFamily="34" charset="0"/>
                          <a:cs typeface="Arial" panose="020B0604020202020204" pitchFamily="34" charset="0"/>
                        </a:rPr>
                        <a:t> stretch the pastry</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Stretching the dough will cause shrinking during baking</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78089373"/>
                  </a:ext>
                </a:extLst>
              </a:tr>
              <a:tr h="599253">
                <a:tc>
                  <a:txBody>
                    <a:bodyPr/>
                    <a:lstStyle/>
                    <a:p>
                      <a:r>
                        <a:rPr lang="en-ZA" sz="1700" b="1" dirty="0" smtClean="0">
                          <a:latin typeface="Arial" panose="020B0604020202020204" pitchFamily="34" charset="0"/>
                          <a:cs typeface="Arial" panose="020B0604020202020204" pitchFamily="34" charset="0"/>
                        </a:rPr>
                        <a:t>Rest</a:t>
                      </a:r>
                      <a:r>
                        <a:rPr lang="en-ZA" sz="1700" b="1" baseline="0" dirty="0" smtClean="0">
                          <a:latin typeface="Arial" panose="020B0604020202020204" pitchFamily="34" charset="0"/>
                          <a:cs typeface="Arial" panose="020B0604020202020204" pitchFamily="34" charset="0"/>
                        </a:rPr>
                        <a:t> and chill pastry after each of making and assembling</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Prevents the dough from shrinking during</a:t>
                      </a:r>
                      <a:r>
                        <a:rPr lang="en-ZA" sz="1700" b="1" baseline="0" dirty="0" smtClean="0">
                          <a:latin typeface="Arial" panose="020B0604020202020204" pitchFamily="34" charset="0"/>
                          <a:cs typeface="Arial" panose="020B0604020202020204" pitchFamily="34" charset="0"/>
                        </a:rPr>
                        <a:t> baking</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699785514"/>
                  </a:ext>
                </a:extLst>
              </a:tr>
              <a:tr h="853936">
                <a:tc>
                  <a:txBody>
                    <a:bodyPr/>
                    <a:lstStyle/>
                    <a:p>
                      <a:r>
                        <a:rPr lang="en-ZA" sz="1700" b="1" dirty="0" smtClean="0">
                          <a:latin typeface="Arial" panose="020B0604020202020204" pitchFamily="34" charset="0"/>
                          <a:cs typeface="Arial" panose="020B0604020202020204" pitchFamily="34" charset="0"/>
                        </a:rPr>
                        <a:t>Bake at the correct temperature</a:t>
                      </a:r>
                      <a:r>
                        <a:rPr lang="en-ZA" sz="1700" b="1" baseline="0" dirty="0" smtClean="0">
                          <a:latin typeface="Arial" panose="020B0604020202020204" pitchFamily="34" charset="0"/>
                          <a:cs typeface="Arial" panose="020B0604020202020204" pitchFamily="34" charset="0"/>
                        </a:rPr>
                        <a:t> </a:t>
                      </a:r>
                      <a:endParaRPr lang="en-ZA" sz="1700" b="1" dirty="0">
                        <a:latin typeface="Arial" panose="020B0604020202020204" pitchFamily="34" charset="0"/>
                        <a:cs typeface="Arial" panose="020B0604020202020204" pitchFamily="34" charset="0"/>
                      </a:endParaRPr>
                    </a:p>
                  </a:txBody>
                  <a:tcPr/>
                </a:tc>
                <a:tc>
                  <a:txBody>
                    <a:bodyPr/>
                    <a:lstStyle/>
                    <a:p>
                      <a:r>
                        <a:rPr lang="en-ZA" sz="1700" b="1" dirty="0" smtClean="0">
                          <a:latin typeface="Arial" panose="020B0604020202020204" pitchFamily="34" charset="0"/>
                          <a:cs typeface="Arial" panose="020B0604020202020204" pitchFamily="34" charset="0"/>
                        </a:rPr>
                        <a:t>Too low temperature may result</a:t>
                      </a:r>
                      <a:r>
                        <a:rPr lang="en-ZA" sz="1700" b="1" baseline="0" dirty="0" smtClean="0">
                          <a:latin typeface="Arial" panose="020B0604020202020204" pitchFamily="34" charset="0"/>
                          <a:cs typeface="Arial" panose="020B0604020202020204" pitchFamily="34" charset="0"/>
                        </a:rPr>
                        <a:t> in a soft, doughy crust or fat oozing out</a:t>
                      </a:r>
                    </a:p>
                    <a:p>
                      <a:r>
                        <a:rPr lang="en-ZA" sz="1700" b="1" baseline="0" dirty="0" smtClean="0">
                          <a:latin typeface="Arial" panose="020B0604020202020204" pitchFamily="34" charset="0"/>
                          <a:cs typeface="Arial" panose="020B0604020202020204" pitchFamily="34" charset="0"/>
                        </a:rPr>
                        <a:t>High temperature may burn crust</a:t>
                      </a:r>
                      <a:endParaRPr lang="en-ZA" sz="17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3953184"/>
                  </a:ext>
                </a:extLst>
              </a:tr>
            </a:tbl>
          </a:graphicData>
        </a:graphic>
      </p:graphicFrame>
    </p:spTree>
    <p:extLst>
      <p:ext uri="{BB962C8B-B14F-4D97-AF65-F5344CB8AC3E}">
        <p14:creationId xmlns:p14="http://schemas.microsoft.com/office/powerpoint/2010/main" val="35479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006466"/>
            <a:ext cx="12192000" cy="828675"/>
          </a:xfrm>
          <a:prstGeom prst="rect">
            <a:avLst/>
          </a:prstGeom>
        </p:spPr>
      </p:pic>
      <p:sp>
        <p:nvSpPr>
          <p:cNvPr id="3" name="Rectangle 2"/>
          <p:cNvSpPr/>
          <p:nvPr/>
        </p:nvSpPr>
        <p:spPr>
          <a:xfrm rot="16200000">
            <a:off x="-2575936" y="2564946"/>
            <a:ext cx="6029326" cy="877454"/>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TECHNIQUES</a:t>
            </a:r>
            <a:endParaRPr lang="en-ZA" sz="2400" b="1"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1586316" y="1109894"/>
            <a:ext cx="2783753" cy="233116"/>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RUBBING IN</a:t>
            </a:r>
            <a:endParaRPr lang="en-ZA" sz="24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6375" b="85259" l="4478" r="98010"/>
                    </a14:imgEffect>
                  </a14:imgLayer>
                </a14:imgProps>
              </a:ext>
            </a:extLst>
          </a:blip>
          <a:srcRect b="19190"/>
          <a:stretch/>
        </p:blipFill>
        <p:spPr>
          <a:xfrm>
            <a:off x="4389225" y="184168"/>
            <a:ext cx="1834717" cy="1851452"/>
          </a:xfrm>
          <a:prstGeom prst="rect">
            <a:avLst/>
          </a:prstGeom>
        </p:spPr>
      </p:pic>
      <p:sp>
        <p:nvSpPr>
          <p:cNvPr id="7" name="TextBox 6"/>
          <p:cNvSpPr txBox="1"/>
          <p:nvPr/>
        </p:nvSpPr>
        <p:spPr>
          <a:xfrm>
            <a:off x="6262254" y="654193"/>
            <a:ext cx="5292436" cy="923330"/>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Using fingertips to rub butter lightly into flour. Mixture is lifted out the bowl and let to fall back through the fingers. </a:t>
            </a:r>
            <a:endParaRPr lang="en-ZA" b="1" dirty="0">
              <a:latin typeface="Arial" panose="020B0604020202020204" pitchFamily="34" charset="0"/>
              <a:cs typeface="Arial" panose="020B0604020202020204" pitchFamily="34" charset="0"/>
            </a:endParaRPr>
          </a:p>
        </p:txBody>
      </p:sp>
      <p:sp>
        <p:nvSpPr>
          <p:cNvPr id="9" name="Rectangle 8"/>
          <p:cNvSpPr/>
          <p:nvPr/>
        </p:nvSpPr>
        <p:spPr>
          <a:xfrm>
            <a:off x="1586315" y="3104346"/>
            <a:ext cx="2783753" cy="300375"/>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CUTTING-IN</a:t>
            </a:r>
            <a:endParaRPr lang="en-ZA" sz="2400" b="1"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0" b="99485" l="0" r="99228"/>
                    </a14:imgEffect>
                  </a14:imgLayer>
                </a14:imgProps>
              </a:ext>
            </a:extLst>
          </a:blip>
          <a:stretch>
            <a:fillRect/>
          </a:stretch>
        </p:blipFill>
        <p:spPr>
          <a:xfrm>
            <a:off x="4389225" y="2353355"/>
            <a:ext cx="2031464" cy="1521637"/>
          </a:xfrm>
          <a:prstGeom prst="rect">
            <a:avLst/>
          </a:prstGeom>
        </p:spPr>
      </p:pic>
      <p:sp>
        <p:nvSpPr>
          <p:cNvPr id="12" name="TextBox 11"/>
          <p:cNvSpPr txBox="1"/>
          <p:nvPr/>
        </p:nvSpPr>
        <p:spPr>
          <a:xfrm>
            <a:off x="6262254" y="2868665"/>
            <a:ext cx="5292436" cy="923330"/>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Butter is cut into the flour using a dough cutter or two knives. </a:t>
            </a:r>
            <a:r>
              <a:rPr lang="en-ZA" b="1" dirty="0" err="1" smtClean="0">
                <a:latin typeface="Arial" panose="020B0604020202020204" pitchFamily="34" charset="0"/>
                <a:cs typeface="Arial" panose="020B0604020202020204" pitchFamily="34" charset="0"/>
              </a:rPr>
              <a:t>Criss</a:t>
            </a:r>
            <a:r>
              <a:rPr lang="en-ZA" b="1" dirty="0" smtClean="0">
                <a:latin typeface="Arial" panose="020B0604020202020204" pitchFamily="34" charset="0"/>
                <a:cs typeface="Arial" panose="020B0604020202020204" pitchFamily="34" charset="0"/>
              </a:rPr>
              <a:t> cross movement until lumps of butter are dispersed evenly. </a:t>
            </a:r>
            <a:endParaRPr lang="en-ZA" b="1" dirty="0">
              <a:latin typeface="Arial" panose="020B0604020202020204" pitchFamily="34" charset="0"/>
              <a:cs typeface="Arial" panose="020B0604020202020204" pitchFamily="34" charset="0"/>
            </a:endParaRPr>
          </a:p>
        </p:txBody>
      </p:sp>
      <p:sp>
        <p:nvSpPr>
          <p:cNvPr id="13" name="Rectangle 12"/>
          <p:cNvSpPr/>
          <p:nvPr/>
        </p:nvSpPr>
        <p:spPr>
          <a:xfrm>
            <a:off x="1496054" y="4986234"/>
            <a:ext cx="2783753" cy="300375"/>
          </a:xfrm>
          <a:prstGeom prst="rect">
            <a:avLst/>
          </a:prstGeom>
          <a:solidFill>
            <a:srgbClr val="DEB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latin typeface="Arial" panose="020B0604020202020204" pitchFamily="34" charset="0"/>
                <a:cs typeface="Arial" panose="020B0604020202020204" pitchFamily="34" charset="0"/>
              </a:rPr>
              <a:t>ROLLING</a:t>
            </a:r>
            <a:endParaRPr lang="en-ZA" sz="2400" b="1"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546" b="88525" l="5455" r="89455"/>
                    </a14:imgEffect>
                  </a14:imgLayer>
                </a14:imgProps>
              </a:ext>
            </a:extLst>
          </a:blip>
          <a:stretch>
            <a:fillRect/>
          </a:stretch>
        </p:blipFill>
        <p:spPr>
          <a:xfrm>
            <a:off x="4472235" y="4440408"/>
            <a:ext cx="2062492" cy="1372494"/>
          </a:xfrm>
          <a:prstGeom prst="rect">
            <a:avLst/>
          </a:prstGeom>
        </p:spPr>
      </p:pic>
      <p:sp>
        <p:nvSpPr>
          <p:cNvPr id="15" name="TextBox 14"/>
          <p:cNvSpPr txBox="1"/>
          <p:nvPr/>
        </p:nvSpPr>
        <p:spPr>
          <a:xfrm>
            <a:off x="6262254" y="4744656"/>
            <a:ext cx="5292436" cy="1200329"/>
          </a:xfrm>
          <a:prstGeom prst="rect">
            <a:avLst/>
          </a:prstGeom>
          <a:noFill/>
        </p:spPr>
        <p:txBody>
          <a:bodyPr wrap="square" rtlCol="0">
            <a:spAutoFit/>
          </a:bodyPr>
          <a:lstStyle/>
          <a:p>
            <a:r>
              <a:rPr lang="en-ZA" b="1" dirty="0" smtClean="0">
                <a:latin typeface="Arial" panose="020B0604020202020204" pitchFamily="34" charset="0"/>
                <a:cs typeface="Arial" panose="020B0604020202020204" pitchFamily="34" charset="0"/>
              </a:rPr>
              <a:t>Dough is chilled for 30 minutes before rolling. Little flour is sprinkled on the surface to prevent the dough from sticking.</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Roll in the same direction lightly.</a:t>
            </a:r>
          </a:p>
        </p:txBody>
      </p:sp>
    </p:spTree>
    <p:extLst>
      <p:ext uri="{BB962C8B-B14F-4D97-AF65-F5344CB8AC3E}">
        <p14:creationId xmlns:p14="http://schemas.microsoft.com/office/powerpoint/2010/main" val="858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9" grpId="0" animBg="1"/>
      <p:bldP spid="12" grpId="0"/>
      <p:bldP spid="13"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2090</Words>
  <Application>Microsoft Office PowerPoint</Application>
  <PresentationFormat>Widescreen</PresentationFormat>
  <Paragraphs>367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Mpume Zulu</dc:creator>
  <cp:lastModifiedBy>V.Westphal</cp:lastModifiedBy>
  <cp:revision>146</cp:revision>
  <dcterms:created xsi:type="dcterms:W3CDTF">2020-04-24T20:54:10Z</dcterms:created>
  <dcterms:modified xsi:type="dcterms:W3CDTF">2020-04-30T10:08:04Z</dcterms:modified>
</cp:coreProperties>
</file>