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86" r:id="rId2"/>
    <p:sldId id="842" r:id="rId3"/>
    <p:sldId id="843" r:id="rId4"/>
    <p:sldId id="844" r:id="rId5"/>
    <p:sldId id="855" r:id="rId6"/>
    <p:sldId id="845" r:id="rId7"/>
    <p:sldId id="846" r:id="rId8"/>
    <p:sldId id="847" r:id="rId9"/>
    <p:sldId id="848" r:id="rId10"/>
    <p:sldId id="853" r:id="rId11"/>
    <p:sldId id="852" r:id="rId12"/>
    <p:sldId id="856" r:id="rId13"/>
    <p:sldId id="857" r:id="rId14"/>
    <p:sldId id="858" r:id="rId15"/>
    <p:sldId id="861" r:id="rId16"/>
    <p:sldId id="860" r:id="rId17"/>
    <p:sldId id="862" r:id="rId18"/>
    <p:sldId id="859" r:id="rId19"/>
    <p:sldId id="863" r:id="rId20"/>
    <p:sldId id="864" r:id="rId21"/>
    <p:sldId id="865" r:id="rId22"/>
    <p:sldId id="866" r:id="rId23"/>
    <p:sldId id="867" r:id="rId24"/>
    <p:sldId id="868" r:id="rId25"/>
    <p:sldId id="854" r:id="rId26"/>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9A6A602-2E27-473A-87AE-670D5DA215D4}">
          <p14:sldIdLst>
            <p14:sldId id="286"/>
            <p14:sldId id="842"/>
            <p14:sldId id="843"/>
            <p14:sldId id="844"/>
            <p14:sldId id="855"/>
            <p14:sldId id="845"/>
            <p14:sldId id="846"/>
            <p14:sldId id="847"/>
            <p14:sldId id="848"/>
            <p14:sldId id="853"/>
            <p14:sldId id="852"/>
            <p14:sldId id="856"/>
            <p14:sldId id="857"/>
            <p14:sldId id="858"/>
            <p14:sldId id="861"/>
            <p14:sldId id="860"/>
            <p14:sldId id="862"/>
            <p14:sldId id="859"/>
            <p14:sldId id="863"/>
            <p14:sldId id="864"/>
            <p14:sldId id="865"/>
            <p14:sldId id="866"/>
            <p14:sldId id="867"/>
            <p14:sldId id="868"/>
            <p14:sldId id="85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ool EC" initials="SE" lastIdx="1" clrIdx="0">
    <p:extLst>
      <p:ext uri="{19B8F6BF-5375-455C-9EA6-DF929625EA0E}">
        <p15:presenceInfo xmlns:p15="http://schemas.microsoft.com/office/powerpoint/2012/main" userId="School E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4D2"/>
    <a:srgbClr val="FF3399"/>
    <a:srgbClr val="4CEB21"/>
    <a:srgbClr val="722A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31" autoAdjust="0"/>
    <p:restoredTop sz="94660"/>
  </p:normalViewPr>
  <p:slideViewPr>
    <p:cSldViewPr>
      <p:cViewPr varScale="1">
        <p:scale>
          <a:sx n="65" d="100"/>
          <a:sy n="65" d="100"/>
        </p:scale>
        <p:origin x="820"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EB55E-9825-4052-91F8-C5EF8221E69E}" type="doc">
      <dgm:prSet loTypeId="urn:microsoft.com/office/officeart/2005/8/layout/hProcess9" loCatId="process" qsTypeId="urn:microsoft.com/office/officeart/2005/8/quickstyle/3d3" qsCatId="3D" csTypeId="urn:microsoft.com/office/officeart/2005/8/colors/colorful5" csCatId="colorful" phldr="1"/>
      <dgm:spPr/>
    </dgm:pt>
    <dgm:pt modelId="{3BAE113A-C5D3-4F08-B0E0-4616BFF1B4E3}">
      <dgm:prSet phldrT="[Text]" custT="1"/>
      <dgm:spPr/>
      <dgm:t>
        <a:bodyPr/>
        <a:lstStyle/>
        <a:p>
          <a:r>
            <a:rPr lang="en-US" sz="1200" b="1" dirty="0" smtClean="0">
              <a:latin typeface="Arial" panose="020B0604020202020204" pitchFamily="34" charset="0"/>
              <a:cs typeface="Arial" panose="020B0604020202020204" pitchFamily="34" charset="0"/>
            </a:rPr>
            <a:t>Grapes are harvested</a:t>
          </a:r>
          <a:endParaRPr lang="en-US" sz="1200" b="1" dirty="0">
            <a:latin typeface="Arial" panose="020B0604020202020204" pitchFamily="34" charset="0"/>
            <a:cs typeface="Arial" panose="020B0604020202020204" pitchFamily="34" charset="0"/>
          </a:endParaRPr>
        </a:p>
      </dgm:t>
    </dgm:pt>
    <dgm:pt modelId="{E6992ED5-36F3-4EB0-B713-25E63826F842}" type="parTrans" cxnId="{9F6D0279-8B29-4B11-A479-9BAA80C16F19}">
      <dgm:prSet/>
      <dgm:spPr/>
      <dgm:t>
        <a:bodyPr/>
        <a:lstStyle/>
        <a:p>
          <a:endParaRPr lang="en-US"/>
        </a:p>
      </dgm:t>
    </dgm:pt>
    <dgm:pt modelId="{02EB1DFD-592F-4BF9-9AD2-D552FB608F9A}" type="sibTrans" cxnId="{9F6D0279-8B29-4B11-A479-9BAA80C16F19}">
      <dgm:prSet/>
      <dgm:spPr/>
      <dgm:t>
        <a:bodyPr/>
        <a:lstStyle/>
        <a:p>
          <a:endParaRPr lang="en-US"/>
        </a:p>
      </dgm:t>
    </dgm:pt>
    <dgm:pt modelId="{3B212DE8-C6D4-44A1-B993-BE1026A64EBB}">
      <dgm:prSet phldrT="[Text]" custT="1"/>
      <dgm:spPr/>
      <dgm:t>
        <a:bodyPr/>
        <a:lstStyle/>
        <a:p>
          <a:r>
            <a:rPr lang="en-US" sz="1200" b="1" dirty="0" smtClean="0">
              <a:latin typeface="Arial" panose="020B0604020202020204" pitchFamily="34" charset="0"/>
              <a:cs typeface="Arial" panose="020B0604020202020204" pitchFamily="34" charset="0"/>
            </a:rPr>
            <a:t>Grapes destemmed and Crushed = MUST</a:t>
          </a:r>
          <a:endParaRPr lang="en-US" sz="1200" b="1" dirty="0">
            <a:latin typeface="Arial" panose="020B0604020202020204" pitchFamily="34" charset="0"/>
            <a:cs typeface="Arial" panose="020B0604020202020204" pitchFamily="34" charset="0"/>
          </a:endParaRPr>
        </a:p>
      </dgm:t>
    </dgm:pt>
    <dgm:pt modelId="{3FA8AEEB-2F40-4C88-8E6D-59DB8376D371}" type="parTrans" cxnId="{77722516-5F98-43EB-9FAA-3E9EB2F8B437}">
      <dgm:prSet/>
      <dgm:spPr/>
      <dgm:t>
        <a:bodyPr/>
        <a:lstStyle/>
        <a:p>
          <a:endParaRPr lang="en-US"/>
        </a:p>
      </dgm:t>
    </dgm:pt>
    <dgm:pt modelId="{70E176C1-F9BA-477E-B53C-78871AE84886}" type="sibTrans" cxnId="{77722516-5F98-43EB-9FAA-3E9EB2F8B437}">
      <dgm:prSet/>
      <dgm:spPr/>
      <dgm:t>
        <a:bodyPr/>
        <a:lstStyle/>
        <a:p>
          <a:endParaRPr lang="en-US"/>
        </a:p>
      </dgm:t>
    </dgm:pt>
    <dgm:pt modelId="{D46A35F6-0127-4C8A-B66A-80BBD1ECDF06}">
      <dgm:prSet phldrT="[Text]" custT="1"/>
      <dgm:spPr/>
      <dgm:t>
        <a:bodyPr/>
        <a:lstStyle/>
        <a:p>
          <a:r>
            <a:rPr lang="en-US" sz="1200" b="1" dirty="0" smtClean="0">
              <a:latin typeface="Arial" panose="020B0604020202020204" pitchFamily="34" charset="0"/>
              <a:cs typeface="Arial" panose="020B0604020202020204" pitchFamily="34" charset="0"/>
            </a:rPr>
            <a:t>Pressing: White-juice separated from skins Red-skins left</a:t>
          </a:r>
          <a:endParaRPr lang="en-US" sz="1200" b="1" dirty="0">
            <a:latin typeface="Arial" panose="020B0604020202020204" pitchFamily="34" charset="0"/>
            <a:cs typeface="Arial" panose="020B0604020202020204" pitchFamily="34" charset="0"/>
          </a:endParaRPr>
        </a:p>
      </dgm:t>
    </dgm:pt>
    <dgm:pt modelId="{F546C535-AD97-4B92-953F-6378A23E98ED}" type="parTrans" cxnId="{5013D51D-15F3-4294-90FD-67B16569A2B0}">
      <dgm:prSet/>
      <dgm:spPr/>
      <dgm:t>
        <a:bodyPr/>
        <a:lstStyle/>
        <a:p>
          <a:endParaRPr lang="en-US"/>
        </a:p>
      </dgm:t>
    </dgm:pt>
    <dgm:pt modelId="{00A02A57-FEF9-491B-99CC-79AE2A411F6B}" type="sibTrans" cxnId="{5013D51D-15F3-4294-90FD-67B16569A2B0}">
      <dgm:prSet/>
      <dgm:spPr/>
      <dgm:t>
        <a:bodyPr/>
        <a:lstStyle/>
        <a:p>
          <a:endParaRPr lang="en-US"/>
        </a:p>
      </dgm:t>
    </dgm:pt>
    <dgm:pt modelId="{2DAA8250-5A56-4531-9327-96FCBE0EA60D}">
      <dgm:prSet phldrT="[Text]" custT="1"/>
      <dgm:spPr/>
      <dgm:t>
        <a:bodyPr/>
        <a:lstStyle/>
        <a:p>
          <a:r>
            <a:rPr lang="en-US" sz="1200" b="1" dirty="0" smtClean="0">
              <a:latin typeface="Arial" panose="020B0604020202020204" pitchFamily="34" charset="0"/>
              <a:cs typeface="Arial" panose="020B0604020202020204" pitchFamily="34" charset="0"/>
            </a:rPr>
            <a:t>Blending</a:t>
          </a:r>
          <a:endParaRPr lang="en-US" sz="1200" b="1" dirty="0">
            <a:latin typeface="Arial" panose="020B0604020202020204" pitchFamily="34" charset="0"/>
            <a:cs typeface="Arial" panose="020B0604020202020204" pitchFamily="34" charset="0"/>
          </a:endParaRPr>
        </a:p>
      </dgm:t>
    </dgm:pt>
    <dgm:pt modelId="{541C72F1-540D-432A-BD69-D0AAC8802A10}" type="parTrans" cxnId="{FAE6CFD4-CCDB-4F66-87F9-8567269B28EF}">
      <dgm:prSet/>
      <dgm:spPr/>
      <dgm:t>
        <a:bodyPr/>
        <a:lstStyle/>
        <a:p>
          <a:endParaRPr lang="en-US"/>
        </a:p>
      </dgm:t>
    </dgm:pt>
    <dgm:pt modelId="{96585AE6-7A5A-4655-B44C-E15EA7F7056E}" type="sibTrans" cxnId="{FAE6CFD4-CCDB-4F66-87F9-8567269B28EF}">
      <dgm:prSet/>
      <dgm:spPr/>
      <dgm:t>
        <a:bodyPr/>
        <a:lstStyle/>
        <a:p>
          <a:endParaRPr lang="en-US"/>
        </a:p>
      </dgm:t>
    </dgm:pt>
    <dgm:pt modelId="{346BB1AE-C7BF-468A-A272-267981C5DDC3}">
      <dgm:prSet phldrT="[Text]" custT="1"/>
      <dgm:spPr/>
      <dgm:t>
        <a:bodyPr/>
        <a:lstStyle/>
        <a:p>
          <a:r>
            <a:rPr lang="en-US" sz="1200" b="1" dirty="0" smtClean="0">
              <a:latin typeface="Arial" panose="020B0604020202020204" pitchFamily="34" charset="0"/>
              <a:cs typeface="Arial" panose="020B0604020202020204" pitchFamily="34" charset="0"/>
            </a:rPr>
            <a:t>Fermentation: Sugar converted into </a:t>
          </a:r>
          <a:r>
            <a:rPr lang="en-US" sz="1000" b="1" dirty="0" smtClean="0">
              <a:latin typeface="Arial" panose="020B0604020202020204" pitchFamily="34" charset="0"/>
              <a:cs typeface="Arial" panose="020B0604020202020204" pitchFamily="34" charset="0"/>
            </a:rPr>
            <a:t>alcohol</a:t>
          </a:r>
          <a:r>
            <a:rPr lang="en-US" sz="1200" b="1" dirty="0" smtClean="0">
              <a:latin typeface="Arial" panose="020B0604020202020204" pitchFamily="34" charset="0"/>
              <a:cs typeface="Arial" panose="020B0604020202020204" pitchFamily="34" charset="0"/>
            </a:rPr>
            <a:t> and carbon dioxide</a:t>
          </a:r>
          <a:endParaRPr lang="en-US" sz="1200" b="1" dirty="0">
            <a:latin typeface="Arial" panose="020B0604020202020204" pitchFamily="34" charset="0"/>
            <a:cs typeface="Arial" panose="020B0604020202020204" pitchFamily="34" charset="0"/>
          </a:endParaRPr>
        </a:p>
      </dgm:t>
    </dgm:pt>
    <dgm:pt modelId="{5500A876-031C-4970-95C4-5DD12F233893}" type="parTrans" cxnId="{048DDF9B-736A-42FB-9A05-E1D062FF0926}">
      <dgm:prSet/>
      <dgm:spPr/>
      <dgm:t>
        <a:bodyPr/>
        <a:lstStyle/>
        <a:p>
          <a:endParaRPr lang="en-US"/>
        </a:p>
      </dgm:t>
    </dgm:pt>
    <dgm:pt modelId="{47B38895-04C8-4126-8013-8D8E8C08D4F0}" type="sibTrans" cxnId="{048DDF9B-736A-42FB-9A05-E1D062FF0926}">
      <dgm:prSet/>
      <dgm:spPr/>
      <dgm:t>
        <a:bodyPr/>
        <a:lstStyle/>
        <a:p>
          <a:endParaRPr lang="en-US"/>
        </a:p>
      </dgm:t>
    </dgm:pt>
    <dgm:pt modelId="{B8030A68-B2A5-4CC3-8F9E-2FB69884195A}">
      <dgm:prSet phldrT="[Text]" custT="1"/>
      <dgm:spPr/>
      <dgm:t>
        <a:bodyPr/>
        <a:lstStyle/>
        <a:p>
          <a:r>
            <a:rPr lang="en-US" sz="1100" b="1" dirty="0" smtClean="0">
              <a:latin typeface="Arial" panose="020B0604020202020204" pitchFamily="34" charset="0"/>
              <a:cs typeface="Arial" panose="020B0604020202020204" pitchFamily="34" charset="0"/>
            </a:rPr>
            <a:t>Clarification</a:t>
          </a:r>
          <a:endParaRPr lang="en-US" sz="1100" b="1" dirty="0">
            <a:latin typeface="Arial" panose="020B0604020202020204" pitchFamily="34" charset="0"/>
            <a:cs typeface="Arial" panose="020B0604020202020204" pitchFamily="34" charset="0"/>
          </a:endParaRPr>
        </a:p>
      </dgm:t>
    </dgm:pt>
    <dgm:pt modelId="{77F05B36-FC0C-4D4E-BB4E-36FCDD7D11D8}" type="parTrans" cxnId="{33A3C745-26D3-4188-864E-4B1C01F5B368}">
      <dgm:prSet/>
      <dgm:spPr/>
      <dgm:t>
        <a:bodyPr/>
        <a:lstStyle/>
        <a:p>
          <a:endParaRPr lang="en-US"/>
        </a:p>
      </dgm:t>
    </dgm:pt>
    <dgm:pt modelId="{E53B3839-4330-4EB6-ABA2-1E5B55A2D575}" type="sibTrans" cxnId="{33A3C745-26D3-4188-864E-4B1C01F5B368}">
      <dgm:prSet/>
      <dgm:spPr/>
      <dgm:t>
        <a:bodyPr/>
        <a:lstStyle/>
        <a:p>
          <a:endParaRPr lang="en-US"/>
        </a:p>
      </dgm:t>
    </dgm:pt>
    <dgm:pt modelId="{D3961C84-6566-4ECE-B53B-A9DAC5799F35}">
      <dgm:prSet phldrT="[Text]" custT="1"/>
      <dgm:spPr/>
      <dgm:t>
        <a:bodyPr/>
        <a:lstStyle/>
        <a:p>
          <a:r>
            <a:rPr lang="en-US" sz="1200" b="1" dirty="0" smtClean="0">
              <a:latin typeface="Arial" panose="020B0604020202020204" pitchFamily="34" charset="0"/>
              <a:cs typeface="Arial" panose="020B0604020202020204" pitchFamily="34" charset="0"/>
            </a:rPr>
            <a:t>Bottling</a:t>
          </a:r>
          <a:endParaRPr lang="en-US" sz="1200" b="1" dirty="0">
            <a:latin typeface="Arial" panose="020B0604020202020204" pitchFamily="34" charset="0"/>
            <a:cs typeface="Arial" panose="020B0604020202020204" pitchFamily="34" charset="0"/>
          </a:endParaRPr>
        </a:p>
      </dgm:t>
    </dgm:pt>
    <dgm:pt modelId="{D91B7559-6895-465C-9CC3-29199969BF62}" type="parTrans" cxnId="{2EE1841E-A717-43D9-BACA-50BE8DC664EF}">
      <dgm:prSet/>
      <dgm:spPr/>
      <dgm:t>
        <a:bodyPr/>
        <a:lstStyle/>
        <a:p>
          <a:endParaRPr lang="en-US"/>
        </a:p>
      </dgm:t>
    </dgm:pt>
    <dgm:pt modelId="{161A6601-CF25-481B-968E-B6FC6397CD73}" type="sibTrans" cxnId="{2EE1841E-A717-43D9-BACA-50BE8DC664EF}">
      <dgm:prSet/>
      <dgm:spPr/>
      <dgm:t>
        <a:bodyPr/>
        <a:lstStyle/>
        <a:p>
          <a:endParaRPr lang="en-US"/>
        </a:p>
      </dgm:t>
    </dgm:pt>
    <dgm:pt modelId="{AEA79230-96D2-4377-82A4-951261BBA175}">
      <dgm:prSet phldrT="[Text]" custT="1"/>
      <dgm:spPr/>
      <dgm:t>
        <a:bodyPr/>
        <a:lstStyle/>
        <a:p>
          <a:r>
            <a:rPr lang="en-US" sz="1200" b="1" dirty="0" smtClean="0">
              <a:latin typeface="Arial" panose="020B0604020202020204" pitchFamily="34" charset="0"/>
              <a:cs typeface="Arial" panose="020B0604020202020204" pitchFamily="34" charset="0"/>
            </a:rPr>
            <a:t>Labelling and Sealing</a:t>
          </a:r>
          <a:endParaRPr lang="en-US" sz="1200" b="1" dirty="0">
            <a:latin typeface="Arial" panose="020B0604020202020204" pitchFamily="34" charset="0"/>
            <a:cs typeface="Arial" panose="020B0604020202020204" pitchFamily="34" charset="0"/>
          </a:endParaRPr>
        </a:p>
      </dgm:t>
    </dgm:pt>
    <dgm:pt modelId="{60A426AB-60F4-43D4-8007-9D82884BD2F8}" type="parTrans" cxnId="{938C78F5-0785-4BE6-AC00-F75E4AE823CF}">
      <dgm:prSet/>
      <dgm:spPr/>
      <dgm:t>
        <a:bodyPr/>
        <a:lstStyle/>
        <a:p>
          <a:endParaRPr lang="en-US"/>
        </a:p>
      </dgm:t>
    </dgm:pt>
    <dgm:pt modelId="{B1ACE860-8765-4C11-9381-FF278FB571D6}" type="sibTrans" cxnId="{938C78F5-0785-4BE6-AC00-F75E4AE823CF}">
      <dgm:prSet/>
      <dgm:spPr/>
      <dgm:t>
        <a:bodyPr/>
        <a:lstStyle/>
        <a:p>
          <a:endParaRPr lang="en-US"/>
        </a:p>
      </dgm:t>
    </dgm:pt>
    <dgm:pt modelId="{836D695D-52F8-4BCE-BED4-F25A87828B36}" type="pres">
      <dgm:prSet presAssocID="{99CEB55E-9825-4052-91F8-C5EF8221E69E}" presName="CompostProcess" presStyleCnt="0">
        <dgm:presLayoutVars>
          <dgm:dir/>
          <dgm:resizeHandles val="exact"/>
        </dgm:presLayoutVars>
      </dgm:prSet>
      <dgm:spPr/>
    </dgm:pt>
    <dgm:pt modelId="{63F70214-A689-46E5-A112-7CD14AC8FBF2}" type="pres">
      <dgm:prSet presAssocID="{99CEB55E-9825-4052-91F8-C5EF8221E69E}" presName="arrow" presStyleLbl="bgShp" presStyleIdx="0" presStyleCnt="1" custLinFactNeighborX="741"/>
      <dgm:spPr/>
    </dgm:pt>
    <dgm:pt modelId="{4CABEB44-AF3B-41E9-A96A-761E7D84C92A}" type="pres">
      <dgm:prSet presAssocID="{99CEB55E-9825-4052-91F8-C5EF8221E69E}" presName="linearProcess" presStyleCnt="0"/>
      <dgm:spPr/>
    </dgm:pt>
    <dgm:pt modelId="{B3E20264-B4CC-466B-AF05-A92E5B678720}" type="pres">
      <dgm:prSet presAssocID="{3BAE113A-C5D3-4F08-B0E0-4616BFF1B4E3}" presName="textNode" presStyleLbl="node1" presStyleIdx="0" presStyleCnt="8" custScaleX="119041">
        <dgm:presLayoutVars>
          <dgm:bulletEnabled val="1"/>
        </dgm:presLayoutVars>
      </dgm:prSet>
      <dgm:spPr/>
      <dgm:t>
        <a:bodyPr/>
        <a:lstStyle/>
        <a:p>
          <a:endParaRPr lang="en-US"/>
        </a:p>
      </dgm:t>
    </dgm:pt>
    <dgm:pt modelId="{1E5EDE7B-64E2-485D-A4AF-8B8989B8D219}" type="pres">
      <dgm:prSet presAssocID="{02EB1DFD-592F-4BF9-9AD2-D552FB608F9A}" presName="sibTrans" presStyleCnt="0"/>
      <dgm:spPr/>
    </dgm:pt>
    <dgm:pt modelId="{C2EA521D-EA2F-4700-BFFF-65C5623F22DF}" type="pres">
      <dgm:prSet presAssocID="{3B212DE8-C6D4-44A1-B993-BE1026A64EBB}" presName="textNode" presStyleLbl="node1" presStyleIdx="1" presStyleCnt="8" custScaleX="142319">
        <dgm:presLayoutVars>
          <dgm:bulletEnabled val="1"/>
        </dgm:presLayoutVars>
      </dgm:prSet>
      <dgm:spPr/>
      <dgm:t>
        <a:bodyPr/>
        <a:lstStyle/>
        <a:p>
          <a:endParaRPr lang="en-US"/>
        </a:p>
      </dgm:t>
    </dgm:pt>
    <dgm:pt modelId="{F17B3477-8540-4E79-ADA6-9C3547D13E22}" type="pres">
      <dgm:prSet presAssocID="{70E176C1-F9BA-477E-B53C-78871AE84886}" presName="sibTrans" presStyleCnt="0"/>
      <dgm:spPr/>
    </dgm:pt>
    <dgm:pt modelId="{8F9C2899-CFA3-4D86-80E6-2F781FBD1F82}" type="pres">
      <dgm:prSet presAssocID="{D46A35F6-0127-4C8A-B66A-80BBD1ECDF06}" presName="textNode" presStyleLbl="node1" presStyleIdx="2" presStyleCnt="8" custScaleX="114777">
        <dgm:presLayoutVars>
          <dgm:bulletEnabled val="1"/>
        </dgm:presLayoutVars>
      </dgm:prSet>
      <dgm:spPr/>
      <dgm:t>
        <a:bodyPr/>
        <a:lstStyle/>
        <a:p>
          <a:endParaRPr lang="en-US"/>
        </a:p>
      </dgm:t>
    </dgm:pt>
    <dgm:pt modelId="{CD1D0727-4AFC-4124-813C-D328457B9B34}" type="pres">
      <dgm:prSet presAssocID="{00A02A57-FEF9-491B-99CC-79AE2A411F6B}" presName="sibTrans" presStyleCnt="0"/>
      <dgm:spPr/>
    </dgm:pt>
    <dgm:pt modelId="{C6454379-3775-4219-B3B3-52A746F44C01}" type="pres">
      <dgm:prSet presAssocID="{346BB1AE-C7BF-468A-A272-267981C5DDC3}" presName="textNode" presStyleLbl="node1" presStyleIdx="3" presStyleCnt="8" custScaleX="149903" custLinFactNeighborX="81146" custLinFactNeighborY="1220">
        <dgm:presLayoutVars>
          <dgm:bulletEnabled val="1"/>
        </dgm:presLayoutVars>
      </dgm:prSet>
      <dgm:spPr/>
      <dgm:t>
        <a:bodyPr/>
        <a:lstStyle/>
        <a:p>
          <a:endParaRPr lang="en-US"/>
        </a:p>
      </dgm:t>
    </dgm:pt>
    <dgm:pt modelId="{A6B7A68B-51C7-4EB7-A91A-13ECCFF44C63}" type="pres">
      <dgm:prSet presAssocID="{47B38895-04C8-4126-8013-8D8E8C08D4F0}" presName="sibTrans" presStyleCnt="0"/>
      <dgm:spPr/>
    </dgm:pt>
    <dgm:pt modelId="{14614B12-A7EA-4939-B417-A777B011EAE3}" type="pres">
      <dgm:prSet presAssocID="{2DAA8250-5A56-4531-9327-96FCBE0EA60D}" presName="textNode" presStyleLbl="node1" presStyleIdx="4" presStyleCnt="8" custLinFactNeighborX="17892" custLinFactNeighborY="4268">
        <dgm:presLayoutVars>
          <dgm:bulletEnabled val="1"/>
        </dgm:presLayoutVars>
      </dgm:prSet>
      <dgm:spPr/>
      <dgm:t>
        <a:bodyPr/>
        <a:lstStyle/>
        <a:p>
          <a:endParaRPr lang="en-US"/>
        </a:p>
      </dgm:t>
    </dgm:pt>
    <dgm:pt modelId="{148E7FE7-19D5-4B57-93EA-73DB2E9D4353}" type="pres">
      <dgm:prSet presAssocID="{96585AE6-7A5A-4655-B44C-E15EA7F7056E}" presName="sibTrans" presStyleCnt="0"/>
      <dgm:spPr/>
    </dgm:pt>
    <dgm:pt modelId="{82422E11-81CF-42DF-A4FF-EAA2523B0758}" type="pres">
      <dgm:prSet presAssocID="{B8030A68-B2A5-4CC3-8F9E-2FB69884195A}" presName="textNode" presStyleLbl="node1" presStyleIdx="5" presStyleCnt="8" custScaleX="135558" custLinFactNeighborX="-11474" custLinFactNeighborY="1220">
        <dgm:presLayoutVars>
          <dgm:bulletEnabled val="1"/>
        </dgm:presLayoutVars>
      </dgm:prSet>
      <dgm:spPr/>
      <dgm:t>
        <a:bodyPr/>
        <a:lstStyle/>
        <a:p>
          <a:endParaRPr lang="en-US"/>
        </a:p>
      </dgm:t>
    </dgm:pt>
    <dgm:pt modelId="{24624217-BACA-48ED-B64D-FE31E5AD02EA}" type="pres">
      <dgm:prSet presAssocID="{E53B3839-4330-4EB6-ABA2-1E5B55A2D575}" presName="sibTrans" presStyleCnt="0"/>
      <dgm:spPr/>
    </dgm:pt>
    <dgm:pt modelId="{222A59DE-0579-47CE-9C47-BD20426F235F}" type="pres">
      <dgm:prSet presAssocID="{D3961C84-6566-4ECE-B53B-A9DAC5799F35}" presName="textNode" presStyleLbl="node1" presStyleIdx="6" presStyleCnt="8">
        <dgm:presLayoutVars>
          <dgm:bulletEnabled val="1"/>
        </dgm:presLayoutVars>
      </dgm:prSet>
      <dgm:spPr/>
      <dgm:t>
        <a:bodyPr/>
        <a:lstStyle/>
        <a:p>
          <a:endParaRPr lang="en-US"/>
        </a:p>
      </dgm:t>
    </dgm:pt>
    <dgm:pt modelId="{2AE5B346-4553-4CC5-A583-F889F89FD774}" type="pres">
      <dgm:prSet presAssocID="{161A6601-CF25-481B-968E-B6FC6397CD73}" presName="sibTrans" presStyleCnt="0"/>
      <dgm:spPr/>
    </dgm:pt>
    <dgm:pt modelId="{0536B4BF-DEC9-463D-A879-0148F610F5AB}" type="pres">
      <dgm:prSet presAssocID="{AEA79230-96D2-4377-82A4-951261BBA175}" presName="textNode" presStyleLbl="node1" presStyleIdx="7" presStyleCnt="8">
        <dgm:presLayoutVars>
          <dgm:bulletEnabled val="1"/>
        </dgm:presLayoutVars>
      </dgm:prSet>
      <dgm:spPr/>
      <dgm:t>
        <a:bodyPr/>
        <a:lstStyle/>
        <a:p>
          <a:endParaRPr lang="en-US"/>
        </a:p>
      </dgm:t>
    </dgm:pt>
  </dgm:ptLst>
  <dgm:cxnLst>
    <dgm:cxn modelId="{149C5B13-37A2-4F9C-B1DA-8AFA4B412255}" type="presOf" srcId="{AEA79230-96D2-4377-82A4-951261BBA175}" destId="{0536B4BF-DEC9-463D-A879-0148F610F5AB}" srcOrd="0" destOrd="0" presId="urn:microsoft.com/office/officeart/2005/8/layout/hProcess9"/>
    <dgm:cxn modelId="{33A3C745-26D3-4188-864E-4B1C01F5B368}" srcId="{99CEB55E-9825-4052-91F8-C5EF8221E69E}" destId="{B8030A68-B2A5-4CC3-8F9E-2FB69884195A}" srcOrd="5" destOrd="0" parTransId="{77F05B36-FC0C-4D4E-BB4E-36FCDD7D11D8}" sibTransId="{E53B3839-4330-4EB6-ABA2-1E5B55A2D575}"/>
    <dgm:cxn modelId="{703109F9-EC4C-462A-89B4-80B1BF2F5B2D}" type="presOf" srcId="{D46A35F6-0127-4C8A-B66A-80BBD1ECDF06}" destId="{8F9C2899-CFA3-4D86-80E6-2F781FBD1F82}" srcOrd="0" destOrd="0" presId="urn:microsoft.com/office/officeart/2005/8/layout/hProcess9"/>
    <dgm:cxn modelId="{FAE6CFD4-CCDB-4F66-87F9-8567269B28EF}" srcId="{99CEB55E-9825-4052-91F8-C5EF8221E69E}" destId="{2DAA8250-5A56-4531-9327-96FCBE0EA60D}" srcOrd="4" destOrd="0" parTransId="{541C72F1-540D-432A-BD69-D0AAC8802A10}" sibTransId="{96585AE6-7A5A-4655-B44C-E15EA7F7056E}"/>
    <dgm:cxn modelId="{036A119F-8EAC-4320-AA05-D4139FFF047F}" type="presOf" srcId="{99CEB55E-9825-4052-91F8-C5EF8221E69E}" destId="{836D695D-52F8-4BCE-BED4-F25A87828B36}" srcOrd="0" destOrd="0" presId="urn:microsoft.com/office/officeart/2005/8/layout/hProcess9"/>
    <dgm:cxn modelId="{77722516-5F98-43EB-9FAA-3E9EB2F8B437}" srcId="{99CEB55E-9825-4052-91F8-C5EF8221E69E}" destId="{3B212DE8-C6D4-44A1-B993-BE1026A64EBB}" srcOrd="1" destOrd="0" parTransId="{3FA8AEEB-2F40-4C88-8E6D-59DB8376D371}" sibTransId="{70E176C1-F9BA-477E-B53C-78871AE84886}"/>
    <dgm:cxn modelId="{9F6D0279-8B29-4B11-A479-9BAA80C16F19}" srcId="{99CEB55E-9825-4052-91F8-C5EF8221E69E}" destId="{3BAE113A-C5D3-4F08-B0E0-4616BFF1B4E3}" srcOrd="0" destOrd="0" parTransId="{E6992ED5-36F3-4EB0-B713-25E63826F842}" sibTransId="{02EB1DFD-592F-4BF9-9AD2-D552FB608F9A}"/>
    <dgm:cxn modelId="{E1DC95F4-D711-4623-859D-B7DB7A9262E0}" type="presOf" srcId="{3B212DE8-C6D4-44A1-B993-BE1026A64EBB}" destId="{C2EA521D-EA2F-4700-BFFF-65C5623F22DF}" srcOrd="0" destOrd="0" presId="urn:microsoft.com/office/officeart/2005/8/layout/hProcess9"/>
    <dgm:cxn modelId="{9EAA1450-15E3-41A4-B328-62BCD7CB2A7B}" type="presOf" srcId="{D3961C84-6566-4ECE-B53B-A9DAC5799F35}" destId="{222A59DE-0579-47CE-9C47-BD20426F235F}" srcOrd="0" destOrd="0" presId="urn:microsoft.com/office/officeart/2005/8/layout/hProcess9"/>
    <dgm:cxn modelId="{6823E532-200B-4C9A-9E86-8AC14E35457A}" type="presOf" srcId="{3BAE113A-C5D3-4F08-B0E0-4616BFF1B4E3}" destId="{B3E20264-B4CC-466B-AF05-A92E5B678720}" srcOrd="0" destOrd="0" presId="urn:microsoft.com/office/officeart/2005/8/layout/hProcess9"/>
    <dgm:cxn modelId="{07BC3F60-C08E-4A96-8137-856A8ABEA1B4}" type="presOf" srcId="{B8030A68-B2A5-4CC3-8F9E-2FB69884195A}" destId="{82422E11-81CF-42DF-A4FF-EAA2523B0758}" srcOrd="0" destOrd="0" presId="urn:microsoft.com/office/officeart/2005/8/layout/hProcess9"/>
    <dgm:cxn modelId="{048DDF9B-736A-42FB-9A05-E1D062FF0926}" srcId="{99CEB55E-9825-4052-91F8-C5EF8221E69E}" destId="{346BB1AE-C7BF-468A-A272-267981C5DDC3}" srcOrd="3" destOrd="0" parTransId="{5500A876-031C-4970-95C4-5DD12F233893}" sibTransId="{47B38895-04C8-4126-8013-8D8E8C08D4F0}"/>
    <dgm:cxn modelId="{2CB3DB8F-D6E8-489A-B345-10B79CE763E7}" type="presOf" srcId="{346BB1AE-C7BF-468A-A272-267981C5DDC3}" destId="{C6454379-3775-4219-B3B3-52A746F44C01}" srcOrd="0" destOrd="0" presId="urn:microsoft.com/office/officeart/2005/8/layout/hProcess9"/>
    <dgm:cxn modelId="{5013D51D-15F3-4294-90FD-67B16569A2B0}" srcId="{99CEB55E-9825-4052-91F8-C5EF8221E69E}" destId="{D46A35F6-0127-4C8A-B66A-80BBD1ECDF06}" srcOrd="2" destOrd="0" parTransId="{F546C535-AD97-4B92-953F-6378A23E98ED}" sibTransId="{00A02A57-FEF9-491B-99CC-79AE2A411F6B}"/>
    <dgm:cxn modelId="{E17D1783-9F9B-4BA2-80D2-99FE1E29C0CB}" type="presOf" srcId="{2DAA8250-5A56-4531-9327-96FCBE0EA60D}" destId="{14614B12-A7EA-4939-B417-A777B011EAE3}" srcOrd="0" destOrd="0" presId="urn:microsoft.com/office/officeart/2005/8/layout/hProcess9"/>
    <dgm:cxn modelId="{938C78F5-0785-4BE6-AC00-F75E4AE823CF}" srcId="{99CEB55E-9825-4052-91F8-C5EF8221E69E}" destId="{AEA79230-96D2-4377-82A4-951261BBA175}" srcOrd="7" destOrd="0" parTransId="{60A426AB-60F4-43D4-8007-9D82884BD2F8}" sibTransId="{B1ACE860-8765-4C11-9381-FF278FB571D6}"/>
    <dgm:cxn modelId="{2EE1841E-A717-43D9-BACA-50BE8DC664EF}" srcId="{99CEB55E-9825-4052-91F8-C5EF8221E69E}" destId="{D3961C84-6566-4ECE-B53B-A9DAC5799F35}" srcOrd="6" destOrd="0" parTransId="{D91B7559-6895-465C-9CC3-29199969BF62}" sibTransId="{161A6601-CF25-481B-968E-B6FC6397CD73}"/>
    <dgm:cxn modelId="{E0FE55AA-827C-4BE9-92D8-EB8843441614}" type="presParOf" srcId="{836D695D-52F8-4BCE-BED4-F25A87828B36}" destId="{63F70214-A689-46E5-A112-7CD14AC8FBF2}" srcOrd="0" destOrd="0" presId="urn:microsoft.com/office/officeart/2005/8/layout/hProcess9"/>
    <dgm:cxn modelId="{0833FB75-A7B6-403B-9D6C-90CF35C854CA}" type="presParOf" srcId="{836D695D-52F8-4BCE-BED4-F25A87828B36}" destId="{4CABEB44-AF3B-41E9-A96A-761E7D84C92A}" srcOrd="1" destOrd="0" presId="urn:microsoft.com/office/officeart/2005/8/layout/hProcess9"/>
    <dgm:cxn modelId="{9B9A9BFA-A862-470E-B269-1983C27DE304}" type="presParOf" srcId="{4CABEB44-AF3B-41E9-A96A-761E7D84C92A}" destId="{B3E20264-B4CC-466B-AF05-A92E5B678720}" srcOrd="0" destOrd="0" presId="urn:microsoft.com/office/officeart/2005/8/layout/hProcess9"/>
    <dgm:cxn modelId="{2094368A-9BE5-4145-A777-F150306FDBC2}" type="presParOf" srcId="{4CABEB44-AF3B-41E9-A96A-761E7D84C92A}" destId="{1E5EDE7B-64E2-485D-A4AF-8B8989B8D219}" srcOrd="1" destOrd="0" presId="urn:microsoft.com/office/officeart/2005/8/layout/hProcess9"/>
    <dgm:cxn modelId="{7E6810F4-1CF9-480B-8F0D-449E9E338750}" type="presParOf" srcId="{4CABEB44-AF3B-41E9-A96A-761E7D84C92A}" destId="{C2EA521D-EA2F-4700-BFFF-65C5623F22DF}" srcOrd="2" destOrd="0" presId="urn:microsoft.com/office/officeart/2005/8/layout/hProcess9"/>
    <dgm:cxn modelId="{ACD65731-1FA2-4F98-BED6-7624EB11AD58}" type="presParOf" srcId="{4CABEB44-AF3B-41E9-A96A-761E7D84C92A}" destId="{F17B3477-8540-4E79-ADA6-9C3547D13E22}" srcOrd="3" destOrd="0" presId="urn:microsoft.com/office/officeart/2005/8/layout/hProcess9"/>
    <dgm:cxn modelId="{D44C001F-C8C0-454C-AF83-899FFEA1EAC9}" type="presParOf" srcId="{4CABEB44-AF3B-41E9-A96A-761E7D84C92A}" destId="{8F9C2899-CFA3-4D86-80E6-2F781FBD1F82}" srcOrd="4" destOrd="0" presId="urn:microsoft.com/office/officeart/2005/8/layout/hProcess9"/>
    <dgm:cxn modelId="{6B082349-A300-4E38-AF05-CA095AAAA986}" type="presParOf" srcId="{4CABEB44-AF3B-41E9-A96A-761E7D84C92A}" destId="{CD1D0727-4AFC-4124-813C-D328457B9B34}" srcOrd="5" destOrd="0" presId="urn:microsoft.com/office/officeart/2005/8/layout/hProcess9"/>
    <dgm:cxn modelId="{3E081D16-1AA9-406F-BAD0-A8887ADB0975}" type="presParOf" srcId="{4CABEB44-AF3B-41E9-A96A-761E7D84C92A}" destId="{C6454379-3775-4219-B3B3-52A746F44C01}" srcOrd="6" destOrd="0" presId="urn:microsoft.com/office/officeart/2005/8/layout/hProcess9"/>
    <dgm:cxn modelId="{8A170E59-AAAB-4569-B587-6BA434ED173D}" type="presParOf" srcId="{4CABEB44-AF3B-41E9-A96A-761E7D84C92A}" destId="{A6B7A68B-51C7-4EB7-A91A-13ECCFF44C63}" srcOrd="7" destOrd="0" presId="urn:microsoft.com/office/officeart/2005/8/layout/hProcess9"/>
    <dgm:cxn modelId="{C2EF92C5-91CF-4DC3-AC8F-6350D406A4EA}" type="presParOf" srcId="{4CABEB44-AF3B-41E9-A96A-761E7D84C92A}" destId="{14614B12-A7EA-4939-B417-A777B011EAE3}" srcOrd="8" destOrd="0" presId="urn:microsoft.com/office/officeart/2005/8/layout/hProcess9"/>
    <dgm:cxn modelId="{C8AD8C6B-88F4-41DC-8C1E-FC4EE28135C1}" type="presParOf" srcId="{4CABEB44-AF3B-41E9-A96A-761E7D84C92A}" destId="{148E7FE7-19D5-4B57-93EA-73DB2E9D4353}" srcOrd="9" destOrd="0" presId="urn:microsoft.com/office/officeart/2005/8/layout/hProcess9"/>
    <dgm:cxn modelId="{DFDFD9DA-42FF-40E1-9FC3-0C49A628A3D2}" type="presParOf" srcId="{4CABEB44-AF3B-41E9-A96A-761E7D84C92A}" destId="{82422E11-81CF-42DF-A4FF-EAA2523B0758}" srcOrd="10" destOrd="0" presId="urn:microsoft.com/office/officeart/2005/8/layout/hProcess9"/>
    <dgm:cxn modelId="{B6567496-7AAE-499C-99CD-691758A00C83}" type="presParOf" srcId="{4CABEB44-AF3B-41E9-A96A-761E7D84C92A}" destId="{24624217-BACA-48ED-B64D-FE31E5AD02EA}" srcOrd="11" destOrd="0" presId="urn:microsoft.com/office/officeart/2005/8/layout/hProcess9"/>
    <dgm:cxn modelId="{D25C45A5-FB12-4281-B7D0-482662A14DB6}" type="presParOf" srcId="{4CABEB44-AF3B-41E9-A96A-761E7D84C92A}" destId="{222A59DE-0579-47CE-9C47-BD20426F235F}" srcOrd="12" destOrd="0" presId="urn:microsoft.com/office/officeart/2005/8/layout/hProcess9"/>
    <dgm:cxn modelId="{11089AD0-C3D2-40C4-84F8-6037015042B8}" type="presParOf" srcId="{4CABEB44-AF3B-41E9-A96A-761E7D84C92A}" destId="{2AE5B346-4553-4CC5-A583-F889F89FD774}" srcOrd="13" destOrd="0" presId="urn:microsoft.com/office/officeart/2005/8/layout/hProcess9"/>
    <dgm:cxn modelId="{4641E92E-B265-44CB-BF8A-F334A6731D32}" type="presParOf" srcId="{4CABEB44-AF3B-41E9-A96A-761E7D84C92A}" destId="{0536B4BF-DEC9-463D-A879-0148F610F5AB}" srcOrd="1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DBEF92-2128-44FB-B7EF-AE72B229D27A}" type="doc">
      <dgm:prSet loTypeId="urn:microsoft.com/office/officeart/2008/layout/AlternatingHexagons" loCatId="list" qsTypeId="urn:microsoft.com/office/officeart/2005/8/quickstyle/simple2" qsCatId="simple" csTypeId="urn:microsoft.com/office/officeart/2005/8/colors/accent3_2" csCatId="accent3" phldr="1"/>
      <dgm:spPr/>
      <dgm:t>
        <a:bodyPr/>
        <a:lstStyle/>
        <a:p>
          <a:endParaRPr lang="en-US"/>
        </a:p>
      </dgm:t>
    </dgm:pt>
    <dgm:pt modelId="{4E8104B0-989A-4A49-9275-57CD6C770707}">
      <dgm:prSet phldrT="[Text]" custT="1"/>
      <dgm:spPr/>
      <dgm:t>
        <a:bodyPr/>
        <a:lstStyle/>
        <a:p>
          <a:r>
            <a:rPr lang="en-US" sz="1200" b="1" dirty="0" smtClean="0">
              <a:solidFill>
                <a:schemeClr val="tx1"/>
              </a:solidFill>
              <a:latin typeface="Arial" panose="020B0604020202020204" pitchFamily="34" charset="0"/>
              <a:cs typeface="Arial" panose="020B0604020202020204" pitchFamily="34" charset="0"/>
            </a:rPr>
            <a:t>Sauvignon Blanc</a:t>
          </a:r>
          <a:endParaRPr lang="en-US" sz="1200" b="1" dirty="0">
            <a:solidFill>
              <a:schemeClr val="tx1"/>
            </a:solidFill>
            <a:latin typeface="Arial" panose="020B0604020202020204" pitchFamily="34" charset="0"/>
            <a:cs typeface="Arial" panose="020B0604020202020204" pitchFamily="34" charset="0"/>
          </a:endParaRPr>
        </a:p>
      </dgm:t>
    </dgm:pt>
    <dgm:pt modelId="{3BEF0F0A-83FA-4761-A438-AE31D4E9EBF5}" type="parTrans" cxnId="{57A061D2-0B2E-41A6-B017-2A57589447E9}">
      <dgm:prSet/>
      <dgm:spPr/>
      <dgm:t>
        <a:bodyPr/>
        <a:lstStyle/>
        <a:p>
          <a:endParaRPr lang="en-US"/>
        </a:p>
      </dgm:t>
    </dgm:pt>
    <dgm:pt modelId="{72E810D8-EB14-4CD5-AD01-AA4DBDA46908}" type="sibTrans" cxnId="{57A061D2-0B2E-41A6-B017-2A57589447E9}">
      <dgm:prSet custT="1"/>
      <dgm:spPr/>
      <dgm:t>
        <a:bodyPr/>
        <a:lstStyle/>
        <a:p>
          <a:r>
            <a:rPr lang="en-US" sz="1400" b="1" dirty="0" smtClean="0">
              <a:solidFill>
                <a:schemeClr val="tx1"/>
              </a:solidFill>
              <a:latin typeface="Arial" panose="020B0604020202020204" pitchFamily="34" charset="0"/>
              <a:cs typeface="Arial" panose="020B0604020202020204" pitchFamily="34" charset="0"/>
            </a:rPr>
            <a:t>Chenin Blanc</a:t>
          </a:r>
          <a:endParaRPr lang="en-US" sz="1400" b="1" dirty="0">
            <a:solidFill>
              <a:schemeClr val="tx1"/>
            </a:solidFill>
            <a:latin typeface="Arial" panose="020B0604020202020204" pitchFamily="34" charset="0"/>
            <a:cs typeface="Arial" panose="020B0604020202020204" pitchFamily="34" charset="0"/>
          </a:endParaRPr>
        </a:p>
      </dgm:t>
    </dgm:pt>
    <dgm:pt modelId="{A3BC97B0-2686-403C-88E0-3854ADDA4356}">
      <dgm:prSet phldrT="[Text]" custT="1"/>
      <dgm:spPr/>
      <dgm:t>
        <a:bodyPr/>
        <a:lstStyle/>
        <a:p>
          <a:r>
            <a:rPr lang="en-US" sz="1400" b="1" dirty="0" smtClean="0">
              <a:solidFill>
                <a:schemeClr val="tx1"/>
              </a:solidFill>
              <a:latin typeface="Arial" panose="020B0604020202020204" pitchFamily="34" charset="0"/>
              <a:cs typeface="Arial" panose="020B0604020202020204" pitchFamily="34" charset="0"/>
            </a:rPr>
            <a:t>Rhine Riesling</a:t>
          </a:r>
          <a:endParaRPr lang="en-US" sz="1400" b="1" dirty="0">
            <a:solidFill>
              <a:schemeClr val="tx1"/>
            </a:solidFill>
            <a:latin typeface="Arial" panose="020B0604020202020204" pitchFamily="34" charset="0"/>
            <a:cs typeface="Arial" panose="020B0604020202020204" pitchFamily="34" charset="0"/>
          </a:endParaRPr>
        </a:p>
      </dgm:t>
    </dgm:pt>
    <dgm:pt modelId="{3256D0E5-52F8-4DAA-804C-1618F3DF2F37}" type="parTrans" cxnId="{9028E814-5E7F-4E9A-BB54-F37025E3C23D}">
      <dgm:prSet/>
      <dgm:spPr/>
      <dgm:t>
        <a:bodyPr/>
        <a:lstStyle/>
        <a:p>
          <a:endParaRPr lang="en-US"/>
        </a:p>
      </dgm:t>
    </dgm:pt>
    <dgm:pt modelId="{4FDC7002-DF28-4890-9DF6-A9DB59274C49}" type="sibTrans" cxnId="{9028E814-5E7F-4E9A-BB54-F37025E3C23D}">
      <dgm:prSet/>
      <dgm:spPr/>
      <dgm:t>
        <a:bodyPr/>
        <a:lstStyle/>
        <a:p>
          <a:r>
            <a:rPr lang="en-US" b="1" dirty="0" smtClean="0">
              <a:solidFill>
                <a:schemeClr val="tx1"/>
              </a:solidFill>
              <a:latin typeface="Arial" panose="020B0604020202020204" pitchFamily="34" charset="0"/>
              <a:cs typeface="Arial" panose="020B0604020202020204" pitchFamily="34" charset="0"/>
            </a:rPr>
            <a:t>Chardonnay</a:t>
          </a:r>
          <a:endParaRPr lang="en-US" b="1" dirty="0">
            <a:solidFill>
              <a:schemeClr val="tx1"/>
            </a:solidFill>
            <a:latin typeface="Arial" panose="020B0604020202020204" pitchFamily="34" charset="0"/>
            <a:cs typeface="Arial" panose="020B0604020202020204" pitchFamily="34" charset="0"/>
          </a:endParaRPr>
        </a:p>
      </dgm:t>
    </dgm:pt>
    <dgm:pt modelId="{881BE046-EF06-4877-B228-90AA17918BEB}">
      <dgm:prSet phldrT="[Text]" custT="1"/>
      <dgm:spPr/>
      <dgm:t>
        <a:bodyPr/>
        <a:lstStyle/>
        <a:p>
          <a:r>
            <a:rPr lang="en-US" sz="1400" b="1" dirty="0" smtClean="0">
              <a:solidFill>
                <a:schemeClr val="tx1"/>
              </a:solidFill>
              <a:latin typeface="Arial" panose="020B0604020202020204" pitchFamily="34" charset="0"/>
              <a:cs typeface="Arial" panose="020B0604020202020204" pitchFamily="34" charset="0"/>
            </a:rPr>
            <a:t>Gewürztraminer</a:t>
          </a:r>
          <a:endParaRPr lang="en-US" sz="1400" b="1" dirty="0">
            <a:solidFill>
              <a:schemeClr val="tx1"/>
            </a:solidFill>
            <a:latin typeface="Arial" panose="020B0604020202020204" pitchFamily="34" charset="0"/>
            <a:cs typeface="Arial" panose="020B0604020202020204" pitchFamily="34" charset="0"/>
          </a:endParaRPr>
        </a:p>
      </dgm:t>
    </dgm:pt>
    <dgm:pt modelId="{A1E05A39-EA12-4C97-A71A-7CBA09799B3C}" type="parTrans" cxnId="{B6B528EE-5921-4B03-A123-C8EA28105C8E}">
      <dgm:prSet/>
      <dgm:spPr/>
      <dgm:t>
        <a:bodyPr/>
        <a:lstStyle/>
        <a:p>
          <a:endParaRPr lang="en-US"/>
        </a:p>
      </dgm:t>
    </dgm:pt>
    <dgm:pt modelId="{EC42A2C4-AB1F-448B-9495-1DEF139DA57C}" type="sibTrans" cxnId="{B6B528EE-5921-4B03-A123-C8EA28105C8E}">
      <dgm:prSet/>
      <dgm:spPr/>
      <dgm:t>
        <a:bodyPr/>
        <a:lstStyle/>
        <a:p>
          <a:r>
            <a:rPr lang="en-US" b="1" dirty="0" smtClean="0">
              <a:solidFill>
                <a:schemeClr val="tx1"/>
              </a:solidFill>
            </a:rPr>
            <a:t>CULTIVARS</a:t>
          </a:r>
          <a:endParaRPr lang="en-US" b="1" dirty="0">
            <a:solidFill>
              <a:schemeClr val="tx1"/>
            </a:solidFill>
          </a:endParaRPr>
        </a:p>
      </dgm:t>
    </dgm:pt>
    <dgm:pt modelId="{02B3A500-760A-413D-A6C5-01051C35F5FA}">
      <dgm:prSet phldrT="[Text]" custT="1"/>
      <dgm:spPr/>
      <dgm:t>
        <a:bodyPr/>
        <a:lstStyle/>
        <a:p>
          <a:r>
            <a:rPr lang="en-US" sz="1400" b="1" dirty="0" err="1" smtClean="0">
              <a:solidFill>
                <a:schemeClr val="tx1"/>
              </a:solidFill>
              <a:latin typeface="Arial" panose="020B0604020202020204" pitchFamily="34" charset="0"/>
              <a:cs typeface="Arial" panose="020B0604020202020204" pitchFamily="34" charset="0"/>
            </a:rPr>
            <a:t>Colombar</a:t>
          </a:r>
          <a:endParaRPr lang="en-US" sz="1400" b="1" dirty="0">
            <a:solidFill>
              <a:schemeClr val="tx1"/>
            </a:solidFill>
            <a:latin typeface="Arial" panose="020B0604020202020204" pitchFamily="34" charset="0"/>
            <a:cs typeface="Arial" panose="020B0604020202020204" pitchFamily="34" charset="0"/>
          </a:endParaRPr>
        </a:p>
      </dgm:t>
    </dgm:pt>
    <dgm:pt modelId="{934078DB-47CF-4EA7-8E76-9D236CCEA8B8}" type="parTrans" cxnId="{D4C94AFF-C8F9-44ED-A9C5-91FF334EE8B9}">
      <dgm:prSet/>
      <dgm:spPr/>
      <dgm:t>
        <a:bodyPr/>
        <a:lstStyle/>
        <a:p>
          <a:endParaRPr lang="en-US"/>
        </a:p>
      </dgm:t>
    </dgm:pt>
    <dgm:pt modelId="{5711BECD-2272-414E-92FF-7806F6DB3505}" type="sibTrans" cxnId="{D4C94AFF-C8F9-44ED-A9C5-91FF334EE8B9}">
      <dgm:prSet custT="1"/>
      <dgm:spPr/>
      <dgm:t>
        <a:bodyPr/>
        <a:lstStyle/>
        <a:p>
          <a:r>
            <a:rPr lang="en-US" sz="1400" b="1" dirty="0" smtClean="0">
              <a:solidFill>
                <a:schemeClr val="tx1"/>
              </a:solidFill>
              <a:latin typeface="Arial" panose="020B0604020202020204" pitchFamily="34" charset="0"/>
              <a:cs typeface="Arial" panose="020B0604020202020204" pitchFamily="34" charset="0"/>
            </a:rPr>
            <a:t>Paarl Riesling</a:t>
          </a:r>
          <a:endParaRPr lang="en-US" sz="1400" b="1" dirty="0">
            <a:solidFill>
              <a:schemeClr val="tx1"/>
            </a:solidFill>
            <a:latin typeface="Arial" panose="020B0604020202020204" pitchFamily="34" charset="0"/>
            <a:cs typeface="Arial" panose="020B0604020202020204" pitchFamily="34" charset="0"/>
          </a:endParaRPr>
        </a:p>
      </dgm:t>
    </dgm:pt>
    <dgm:pt modelId="{E101D071-B5BF-4F84-9D78-0C2986AE77E6}" type="pres">
      <dgm:prSet presAssocID="{99DBEF92-2128-44FB-B7EF-AE72B229D27A}" presName="Name0" presStyleCnt="0">
        <dgm:presLayoutVars>
          <dgm:chMax/>
          <dgm:chPref/>
          <dgm:dir/>
          <dgm:animLvl val="lvl"/>
        </dgm:presLayoutVars>
      </dgm:prSet>
      <dgm:spPr/>
      <dgm:t>
        <a:bodyPr/>
        <a:lstStyle/>
        <a:p>
          <a:endParaRPr lang="en-US"/>
        </a:p>
      </dgm:t>
    </dgm:pt>
    <dgm:pt modelId="{E3344D41-FEF2-4A7E-8FBF-57E72C702660}" type="pres">
      <dgm:prSet presAssocID="{4E8104B0-989A-4A49-9275-57CD6C770707}" presName="composite" presStyleCnt="0"/>
      <dgm:spPr/>
    </dgm:pt>
    <dgm:pt modelId="{550905B4-BC69-423D-9768-F82A5C109968}" type="pres">
      <dgm:prSet presAssocID="{4E8104B0-989A-4A49-9275-57CD6C770707}" presName="Parent1" presStyleLbl="node1" presStyleIdx="0" presStyleCnt="8" custScaleX="127765" custLinFactNeighborX="-3540" custLinFactNeighborY="667">
        <dgm:presLayoutVars>
          <dgm:chMax val="1"/>
          <dgm:chPref val="1"/>
          <dgm:bulletEnabled val="1"/>
        </dgm:presLayoutVars>
      </dgm:prSet>
      <dgm:spPr/>
      <dgm:t>
        <a:bodyPr/>
        <a:lstStyle/>
        <a:p>
          <a:endParaRPr lang="en-US"/>
        </a:p>
      </dgm:t>
    </dgm:pt>
    <dgm:pt modelId="{15380064-AB65-464D-964C-F97DBCB8676A}" type="pres">
      <dgm:prSet presAssocID="{4E8104B0-989A-4A49-9275-57CD6C770707}" presName="Childtext1" presStyleLbl="revTx" presStyleIdx="0" presStyleCnt="4">
        <dgm:presLayoutVars>
          <dgm:chMax val="0"/>
          <dgm:chPref val="0"/>
          <dgm:bulletEnabled val="1"/>
        </dgm:presLayoutVars>
      </dgm:prSet>
      <dgm:spPr/>
      <dgm:t>
        <a:bodyPr/>
        <a:lstStyle/>
        <a:p>
          <a:endParaRPr lang="en-US"/>
        </a:p>
      </dgm:t>
    </dgm:pt>
    <dgm:pt modelId="{006B6041-CD5C-4ACA-82E6-6190E7BEE5F3}" type="pres">
      <dgm:prSet presAssocID="{4E8104B0-989A-4A49-9275-57CD6C770707}" presName="BalanceSpacing" presStyleCnt="0"/>
      <dgm:spPr/>
    </dgm:pt>
    <dgm:pt modelId="{9B6DF6FE-4CC3-4929-8C63-1298D91C4226}" type="pres">
      <dgm:prSet presAssocID="{4E8104B0-989A-4A49-9275-57CD6C770707}" presName="BalanceSpacing1" presStyleCnt="0"/>
      <dgm:spPr/>
    </dgm:pt>
    <dgm:pt modelId="{7BDA053F-071D-4A7E-906C-DBC0A1703D43}" type="pres">
      <dgm:prSet presAssocID="{72E810D8-EB14-4CD5-AD01-AA4DBDA46908}" presName="Accent1Text" presStyleLbl="node1" presStyleIdx="1" presStyleCnt="8" custScaleX="137990" custLinFactNeighborX="-34411" custLinFactNeighborY="-245"/>
      <dgm:spPr/>
      <dgm:t>
        <a:bodyPr/>
        <a:lstStyle/>
        <a:p>
          <a:endParaRPr lang="en-US"/>
        </a:p>
      </dgm:t>
    </dgm:pt>
    <dgm:pt modelId="{C436B5A3-E3FB-45A1-913B-2C7197478428}" type="pres">
      <dgm:prSet presAssocID="{72E810D8-EB14-4CD5-AD01-AA4DBDA46908}" presName="spaceBetweenRectangles" presStyleCnt="0"/>
      <dgm:spPr/>
    </dgm:pt>
    <dgm:pt modelId="{F5DE36E4-A339-4E25-85C3-31BBD9292177}" type="pres">
      <dgm:prSet presAssocID="{A3BC97B0-2686-403C-88E0-3854ADDA4356}" presName="composite" presStyleCnt="0"/>
      <dgm:spPr/>
    </dgm:pt>
    <dgm:pt modelId="{4F7BE6C0-2289-4E13-AE90-09E29984CE9C}" type="pres">
      <dgm:prSet presAssocID="{A3BC97B0-2686-403C-88E0-3854ADDA4356}" presName="Parent1" presStyleLbl="node1" presStyleIdx="2" presStyleCnt="8" custScaleX="162990" custLinFactNeighborX="-48657" custLinFactNeighborY="4497">
        <dgm:presLayoutVars>
          <dgm:chMax val="1"/>
          <dgm:chPref val="1"/>
          <dgm:bulletEnabled val="1"/>
        </dgm:presLayoutVars>
      </dgm:prSet>
      <dgm:spPr/>
      <dgm:t>
        <a:bodyPr/>
        <a:lstStyle/>
        <a:p>
          <a:endParaRPr lang="en-US"/>
        </a:p>
      </dgm:t>
    </dgm:pt>
    <dgm:pt modelId="{BE6A97E7-2115-4631-B60D-16B31C80C1D3}" type="pres">
      <dgm:prSet presAssocID="{A3BC97B0-2686-403C-88E0-3854ADDA4356}" presName="Childtext1" presStyleLbl="revTx" presStyleIdx="1" presStyleCnt="4">
        <dgm:presLayoutVars>
          <dgm:chMax val="0"/>
          <dgm:chPref val="0"/>
          <dgm:bulletEnabled val="1"/>
        </dgm:presLayoutVars>
      </dgm:prSet>
      <dgm:spPr/>
      <dgm:t>
        <a:bodyPr/>
        <a:lstStyle/>
        <a:p>
          <a:endParaRPr lang="en-US"/>
        </a:p>
      </dgm:t>
    </dgm:pt>
    <dgm:pt modelId="{7C8226BA-BA82-4AA0-B502-576DDCDFA819}" type="pres">
      <dgm:prSet presAssocID="{A3BC97B0-2686-403C-88E0-3854ADDA4356}" presName="BalanceSpacing" presStyleCnt="0"/>
      <dgm:spPr/>
    </dgm:pt>
    <dgm:pt modelId="{DBF6E9A5-EB47-49C6-99CA-F357072070F0}" type="pres">
      <dgm:prSet presAssocID="{A3BC97B0-2686-403C-88E0-3854ADDA4356}" presName="BalanceSpacing1" presStyleCnt="0"/>
      <dgm:spPr/>
    </dgm:pt>
    <dgm:pt modelId="{B876B6C1-E7ED-4941-AEC6-B11704B8F4E6}" type="pres">
      <dgm:prSet presAssocID="{4FDC7002-DF28-4890-9DF6-A9DB59274C49}" presName="Accent1Text" presStyleLbl="node1" presStyleIdx="3" presStyleCnt="8" custScaleX="144059" custLinFactNeighborX="-3675" custLinFactNeighborY="-1515"/>
      <dgm:spPr/>
      <dgm:t>
        <a:bodyPr/>
        <a:lstStyle/>
        <a:p>
          <a:endParaRPr lang="en-US"/>
        </a:p>
      </dgm:t>
    </dgm:pt>
    <dgm:pt modelId="{89DBE4C7-2247-4A09-B9B3-56B213AB06A8}" type="pres">
      <dgm:prSet presAssocID="{4FDC7002-DF28-4890-9DF6-A9DB59274C49}" presName="spaceBetweenRectangles" presStyleCnt="0"/>
      <dgm:spPr/>
    </dgm:pt>
    <dgm:pt modelId="{DF726A63-62F9-4718-B577-0447A2151C1D}" type="pres">
      <dgm:prSet presAssocID="{881BE046-EF06-4877-B228-90AA17918BEB}" presName="composite" presStyleCnt="0"/>
      <dgm:spPr/>
    </dgm:pt>
    <dgm:pt modelId="{E1B53397-0EB6-4686-B111-10ADA2678E83}" type="pres">
      <dgm:prSet presAssocID="{881BE046-EF06-4877-B228-90AA17918BEB}" presName="Parent1" presStyleLbl="node1" presStyleIdx="4" presStyleCnt="8" custScaleX="204632" custLinFactNeighborX="3441" custLinFactNeighborY="-2570">
        <dgm:presLayoutVars>
          <dgm:chMax val="1"/>
          <dgm:chPref val="1"/>
          <dgm:bulletEnabled val="1"/>
        </dgm:presLayoutVars>
      </dgm:prSet>
      <dgm:spPr/>
      <dgm:t>
        <a:bodyPr/>
        <a:lstStyle/>
        <a:p>
          <a:endParaRPr lang="en-US"/>
        </a:p>
      </dgm:t>
    </dgm:pt>
    <dgm:pt modelId="{96A112FE-0DB7-484A-8AF4-155F2F4BD7C1}" type="pres">
      <dgm:prSet presAssocID="{881BE046-EF06-4877-B228-90AA17918BEB}" presName="Childtext1" presStyleLbl="revTx" presStyleIdx="2" presStyleCnt="4">
        <dgm:presLayoutVars>
          <dgm:chMax val="0"/>
          <dgm:chPref val="0"/>
          <dgm:bulletEnabled val="1"/>
        </dgm:presLayoutVars>
      </dgm:prSet>
      <dgm:spPr/>
    </dgm:pt>
    <dgm:pt modelId="{D005DB63-F119-4388-831B-40CFE302233E}" type="pres">
      <dgm:prSet presAssocID="{881BE046-EF06-4877-B228-90AA17918BEB}" presName="BalanceSpacing" presStyleCnt="0"/>
      <dgm:spPr/>
    </dgm:pt>
    <dgm:pt modelId="{D686BC65-C601-479D-98A4-109AC6E117A5}" type="pres">
      <dgm:prSet presAssocID="{881BE046-EF06-4877-B228-90AA17918BEB}" presName="BalanceSpacing1" presStyleCnt="0"/>
      <dgm:spPr/>
    </dgm:pt>
    <dgm:pt modelId="{EDCC957B-5392-4B06-8722-F213D9EC0065}" type="pres">
      <dgm:prSet presAssocID="{EC42A2C4-AB1F-448B-9495-1DEF139DA57C}" presName="Accent1Text" presStyleLbl="node1" presStyleIdx="5" presStyleCnt="8" custScaleX="342992" custScaleY="99046" custLinFactX="-35195" custLinFactNeighborX="-100000" custLinFactNeighborY="-6987"/>
      <dgm:spPr/>
      <dgm:t>
        <a:bodyPr/>
        <a:lstStyle/>
        <a:p>
          <a:endParaRPr lang="en-US"/>
        </a:p>
      </dgm:t>
    </dgm:pt>
    <dgm:pt modelId="{D15E88E5-C7B4-4D66-B593-3BF63731B0B1}" type="pres">
      <dgm:prSet presAssocID="{EC42A2C4-AB1F-448B-9495-1DEF139DA57C}" presName="spaceBetweenRectangles" presStyleCnt="0"/>
      <dgm:spPr/>
    </dgm:pt>
    <dgm:pt modelId="{F721792C-60B0-4A3E-95BE-80F723C63411}" type="pres">
      <dgm:prSet presAssocID="{02B3A500-760A-413D-A6C5-01051C35F5FA}" presName="composite" presStyleCnt="0"/>
      <dgm:spPr/>
    </dgm:pt>
    <dgm:pt modelId="{2A07B853-5FAC-46A0-B229-A80A134970B4}" type="pres">
      <dgm:prSet presAssocID="{02B3A500-760A-413D-A6C5-01051C35F5FA}" presName="Parent1" presStyleLbl="node1" presStyleIdx="6" presStyleCnt="8" custScaleX="149225" custLinFactNeighborX="-20647" custLinFactNeighborY="2363">
        <dgm:presLayoutVars>
          <dgm:chMax val="1"/>
          <dgm:chPref val="1"/>
          <dgm:bulletEnabled val="1"/>
        </dgm:presLayoutVars>
      </dgm:prSet>
      <dgm:spPr/>
      <dgm:t>
        <a:bodyPr/>
        <a:lstStyle/>
        <a:p>
          <a:endParaRPr lang="en-US"/>
        </a:p>
      </dgm:t>
    </dgm:pt>
    <dgm:pt modelId="{F05AA878-7415-4AB8-BCE1-39669CA83AA4}" type="pres">
      <dgm:prSet presAssocID="{02B3A500-760A-413D-A6C5-01051C35F5FA}" presName="Childtext1" presStyleLbl="revTx" presStyleIdx="3" presStyleCnt="4">
        <dgm:presLayoutVars>
          <dgm:chMax val="0"/>
          <dgm:chPref val="0"/>
          <dgm:bulletEnabled val="1"/>
        </dgm:presLayoutVars>
      </dgm:prSet>
      <dgm:spPr/>
      <dgm:t>
        <a:bodyPr/>
        <a:lstStyle/>
        <a:p>
          <a:endParaRPr lang="en-US"/>
        </a:p>
      </dgm:t>
    </dgm:pt>
    <dgm:pt modelId="{4C74F3BC-CE7F-49C3-9578-30CC0ADB5F45}" type="pres">
      <dgm:prSet presAssocID="{02B3A500-760A-413D-A6C5-01051C35F5FA}" presName="BalanceSpacing" presStyleCnt="0"/>
      <dgm:spPr/>
    </dgm:pt>
    <dgm:pt modelId="{FAE27C1A-572D-4AD3-BBCD-6B98D7F1D5A8}" type="pres">
      <dgm:prSet presAssocID="{02B3A500-760A-413D-A6C5-01051C35F5FA}" presName="BalanceSpacing1" presStyleCnt="0"/>
      <dgm:spPr/>
    </dgm:pt>
    <dgm:pt modelId="{9CD3E724-B7D2-4E00-971A-27951CDB5DCA}" type="pres">
      <dgm:prSet presAssocID="{5711BECD-2272-414E-92FF-7806F6DB3505}" presName="Accent1Text" presStyleLbl="node1" presStyleIdx="7" presStyleCnt="8" custScaleX="137645" custLinFactNeighborX="16972" custLinFactNeighborY="2363"/>
      <dgm:spPr/>
      <dgm:t>
        <a:bodyPr/>
        <a:lstStyle/>
        <a:p>
          <a:endParaRPr lang="en-US"/>
        </a:p>
      </dgm:t>
    </dgm:pt>
  </dgm:ptLst>
  <dgm:cxnLst>
    <dgm:cxn modelId="{B3B58411-E10A-4FB2-950C-11EF123D0803}" type="presOf" srcId="{A3BC97B0-2686-403C-88E0-3854ADDA4356}" destId="{4F7BE6C0-2289-4E13-AE90-09E29984CE9C}" srcOrd="0" destOrd="0" presId="urn:microsoft.com/office/officeart/2008/layout/AlternatingHexagons"/>
    <dgm:cxn modelId="{D4C94AFF-C8F9-44ED-A9C5-91FF334EE8B9}" srcId="{99DBEF92-2128-44FB-B7EF-AE72B229D27A}" destId="{02B3A500-760A-413D-A6C5-01051C35F5FA}" srcOrd="3" destOrd="0" parTransId="{934078DB-47CF-4EA7-8E76-9D236CCEA8B8}" sibTransId="{5711BECD-2272-414E-92FF-7806F6DB3505}"/>
    <dgm:cxn modelId="{9028E814-5E7F-4E9A-BB54-F37025E3C23D}" srcId="{99DBEF92-2128-44FB-B7EF-AE72B229D27A}" destId="{A3BC97B0-2686-403C-88E0-3854ADDA4356}" srcOrd="1" destOrd="0" parTransId="{3256D0E5-52F8-4DAA-804C-1618F3DF2F37}" sibTransId="{4FDC7002-DF28-4890-9DF6-A9DB59274C49}"/>
    <dgm:cxn modelId="{4A3D24F2-9536-4AFD-A212-8271E8784AEF}" type="presOf" srcId="{4E8104B0-989A-4A49-9275-57CD6C770707}" destId="{550905B4-BC69-423D-9768-F82A5C109968}" srcOrd="0" destOrd="0" presId="urn:microsoft.com/office/officeart/2008/layout/AlternatingHexagons"/>
    <dgm:cxn modelId="{9F30440E-8306-4C26-9A90-787CCE47F61C}" type="presOf" srcId="{4FDC7002-DF28-4890-9DF6-A9DB59274C49}" destId="{B876B6C1-E7ED-4941-AEC6-B11704B8F4E6}" srcOrd="0" destOrd="0" presId="urn:microsoft.com/office/officeart/2008/layout/AlternatingHexagons"/>
    <dgm:cxn modelId="{2F5F9722-55CE-481D-AF33-6A0F62F3632B}" type="presOf" srcId="{99DBEF92-2128-44FB-B7EF-AE72B229D27A}" destId="{E101D071-B5BF-4F84-9D78-0C2986AE77E6}" srcOrd="0" destOrd="0" presId="urn:microsoft.com/office/officeart/2008/layout/AlternatingHexagons"/>
    <dgm:cxn modelId="{29A88179-F216-424A-A13F-F3E981CD06FC}" type="presOf" srcId="{72E810D8-EB14-4CD5-AD01-AA4DBDA46908}" destId="{7BDA053F-071D-4A7E-906C-DBC0A1703D43}" srcOrd="0" destOrd="0" presId="urn:microsoft.com/office/officeart/2008/layout/AlternatingHexagons"/>
    <dgm:cxn modelId="{57A061D2-0B2E-41A6-B017-2A57589447E9}" srcId="{99DBEF92-2128-44FB-B7EF-AE72B229D27A}" destId="{4E8104B0-989A-4A49-9275-57CD6C770707}" srcOrd="0" destOrd="0" parTransId="{3BEF0F0A-83FA-4761-A438-AE31D4E9EBF5}" sibTransId="{72E810D8-EB14-4CD5-AD01-AA4DBDA46908}"/>
    <dgm:cxn modelId="{6372CE51-7A91-435D-A9AC-8DB3AC6C76AF}" type="presOf" srcId="{EC42A2C4-AB1F-448B-9495-1DEF139DA57C}" destId="{EDCC957B-5392-4B06-8722-F213D9EC0065}" srcOrd="0" destOrd="0" presId="urn:microsoft.com/office/officeart/2008/layout/AlternatingHexagons"/>
    <dgm:cxn modelId="{45128F03-C945-440C-9334-E5FB26137C73}" type="presOf" srcId="{881BE046-EF06-4877-B228-90AA17918BEB}" destId="{E1B53397-0EB6-4686-B111-10ADA2678E83}" srcOrd="0" destOrd="0" presId="urn:microsoft.com/office/officeart/2008/layout/AlternatingHexagons"/>
    <dgm:cxn modelId="{A6DCBB7C-6A90-4D23-87AD-0D16C7C1D4BC}" type="presOf" srcId="{5711BECD-2272-414E-92FF-7806F6DB3505}" destId="{9CD3E724-B7D2-4E00-971A-27951CDB5DCA}" srcOrd="0" destOrd="0" presId="urn:microsoft.com/office/officeart/2008/layout/AlternatingHexagons"/>
    <dgm:cxn modelId="{B6B528EE-5921-4B03-A123-C8EA28105C8E}" srcId="{99DBEF92-2128-44FB-B7EF-AE72B229D27A}" destId="{881BE046-EF06-4877-B228-90AA17918BEB}" srcOrd="2" destOrd="0" parTransId="{A1E05A39-EA12-4C97-A71A-7CBA09799B3C}" sibTransId="{EC42A2C4-AB1F-448B-9495-1DEF139DA57C}"/>
    <dgm:cxn modelId="{F2D04B92-7AB1-4AF6-B405-C9CDDCDCF75F}" type="presOf" srcId="{02B3A500-760A-413D-A6C5-01051C35F5FA}" destId="{2A07B853-5FAC-46A0-B229-A80A134970B4}" srcOrd="0" destOrd="0" presId="urn:microsoft.com/office/officeart/2008/layout/AlternatingHexagons"/>
    <dgm:cxn modelId="{7F41AF66-C41E-4FD9-8859-D996D68B9746}" type="presParOf" srcId="{E101D071-B5BF-4F84-9D78-0C2986AE77E6}" destId="{E3344D41-FEF2-4A7E-8FBF-57E72C702660}" srcOrd="0" destOrd="0" presId="urn:microsoft.com/office/officeart/2008/layout/AlternatingHexagons"/>
    <dgm:cxn modelId="{25020ADA-0920-48EF-AA5E-78CB699392E4}" type="presParOf" srcId="{E3344D41-FEF2-4A7E-8FBF-57E72C702660}" destId="{550905B4-BC69-423D-9768-F82A5C109968}" srcOrd="0" destOrd="0" presId="urn:microsoft.com/office/officeart/2008/layout/AlternatingHexagons"/>
    <dgm:cxn modelId="{BC736C35-A09A-46C7-A624-E55C55D6449B}" type="presParOf" srcId="{E3344D41-FEF2-4A7E-8FBF-57E72C702660}" destId="{15380064-AB65-464D-964C-F97DBCB8676A}" srcOrd="1" destOrd="0" presId="urn:microsoft.com/office/officeart/2008/layout/AlternatingHexagons"/>
    <dgm:cxn modelId="{D553247B-64F1-471B-994B-4A90350F7FAB}" type="presParOf" srcId="{E3344D41-FEF2-4A7E-8FBF-57E72C702660}" destId="{006B6041-CD5C-4ACA-82E6-6190E7BEE5F3}" srcOrd="2" destOrd="0" presId="urn:microsoft.com/office/officeart/2008/layout/AlternatingHexagons"/>
    <dgm:cxn modelId="{4979ABEA-1F1E-49F5-BDA5-FE41D7522C65}" type="presParOf" srcId="{E3344D41-FEF2-4A7E-8FBF-57E72C702660}" destId="{9B6DF6FE-4CC3-4929-8C63-1298D91C4226}" srcOrd="3" destOrd="0" presId="urn:microsoft.com/office/officeart/2008/layout/AlternatingHexagons"/>
    <dgm:cxn modelId="{E982AB6B-9561-4356-8671-21121F59A419}" type="presParOf" srcId="{E3344D41-FEF2-4A7E-8FBF-57E72C702660}" destId="{7BDA053F-071D-4A7E-906C-DBC0A1703D43}" srcOrd="4" destOrd="0" presId="urn:microsoft.com/office/officeart/2008/layout/AlternatingHexagons"/>
    <dgm:cxn modelId="{EAD2CFD3-3676-496D-95F2-4C3708181069}" type="presParOf" srcId="{E101D071-B5BF-4F84-9D78-0C2986AE77E6}" destId="{C436B5A3-E3FB-45A1-913B-2C7197478428}" srcOrd="1" destOrd="0" presId="urn:microsoft.com/office/officeart/2008/layout/AlternatingHexagons"/>
    <dgm:cxn modelId="{5AB847DC-7268-40AB-B2B1-1F9AA4EF266A}" type="presParOf" srcId="{E101D071-B5BF-4F84-9D78-0C2986AE77E6}" destId="{F5DE36E4-A339-4E25-85C3-31BBD9292177}" srcOrd="2" destOrd="0" presId="urn:microsoft.com/office/officeart/2008/layout/AlternatingHexagons"/>
    <dgm:cxn modelId="{ABE4D03E-4C82-4438-A2E3-28CE04ACB5EB}" type="presParOf" srcId="{F5DE36E4-A339-4E25-85C3-31BBD9292177}" destId="{4F7BE6C0-2289-4E13-AE90-09E29984CE9C}" srcOrd="0" destOrd="0" presId="urn:microsoft.com/office/officeart/2008/layout/AlternatingHexagons"/>
    <dgm:cxn modelId="{23198B1B-2FF0-4769-A6CA-3BD913A551F6}" type="presParOf" srcId="{F5DE36E4-A339-4E25-85C3-31BBD9292177}" destId="{BE6A97E7-2115-4631-B60D-16B31C80C1D3}" srcOrd="1" destOrd="0" presId="urn:microsoft.com/office/officeart/2008/layout/AlternatingHexagons"/>
    <dgm:cxn modelId="{75597A5D-6FE3-42D7-89F6-B3D17E56A597}" type="presParOf" srcId="{F5DE36E4-A339-4E25-85C3-31BBD9292177}" destId="{7C8226BA-BA82-4AA0-B502-576DDCDFA819}" srcOrd="2" destOrd="0" presId="urn:microsoft.com/office/officeart/2008/layout/AlternatingHexagons"/>
    <dgm:cxn modelId="{DFFB6FE1-09A3-4AE6-892C-0A9DC5CC7087}" type="presParOf" srcId="{F5DE36E4-A339-4E25-85C3-31BBD9292177}" destId="{DBF6E9A5-EB47-49C6-99CA-F357072070F0}" srcOrd="3" destOrd="0" presId="urn:microsoft.com/office/officeart/2008/layout/AlternatingHexagons"/>
    <dgm:cxn modelId="{1DDED76A-E6CB-42AA-9DEA-89BBFCAF023C}" type="presParOf" srcId="{F5DE36E4-A339-4E25-85C3-31BBD9292177}" destId="{B876B6C1-E7ED-4941-AEC6-B11704B8F4E6}" srcOrd="4" destOrd="0" presId="urn:microsoft.com/office/officeart/2008/layout/AlternatingHexagons"/>
    <dgm:cxn modelId="{D3AEA5BB-4992-4737-91F5-9841CDCE5A63}" type="presParOf" srcId="{E101D071-B5BF-4F84-9D78-0C2986AE77E6}" destId="{89DBE4C7-2247-4A09-B9B3-56B213AB06A8}" srcOrd="3" destOrd="0" presId="urn:microsoft.com/office/officeart/2008/layout/AlternatingHexagons"/>
    <dgm:cxn modelId="{837C989F-36E7-40F1-9151-7ED406A70F8D}" type="presParOf" srcId="{E101D071-B5BF-4F84-9D78-0C2986AE77E6}" destId="{DF726A63-62F9-4718-B577-0447A2151C1D}" srcOrd="4" destOrd="0" presId="urn:microsoft.com/office/officeart/2008/layout/AlternatingHexagons"/>
    <dgm:cxn modelId="{9FD92DEF-88A9-4B7D-BF81-88FC48939ED7}" type="presParOf" srcId="{DF726A63-62F9-4718-B577-0447A2151C1D}" destId="{E1B53397-0EB6-4686-B111-10ADA2678E83}" srcOrd="0" destOrd="0" presId="urn:microsoft.com/office/officeart/2008/layout/AlternatingHexagons"/>
    <dgm:cxn modelId="{232076BA-BD4F-4F2D-BB0E-91EBED04F167}" type="presParOf" srcId="{DF726A63-62F9-4718-B577-0447A2151C1D}" destId="{96A112FE-0DB7-484A-8AF4-155F2F4BD7C1}" srcOrd="1" destOrd="0" presId="urn:microsoft.com/office/officeart/2008/layout/AlternatingHexagons"/>
    <dgm:cxn modelId="{47EAF65D-C195-476A-99C9-1E7F4D388B07}" type="presParOf" srcId="{DF726A63-62F9-4718-B577-0447A2151C1D}" destId="{D005DB63-F119-4388-831B-40CFE302233E}" srcOrd="2" destOrd="0" presId="urn:microsoft.com/office/officeart/2008/layout/AlternatingHexagons"/>
    <dgm:cxn modelId="{64EC6C64-6057-41D4-AE83-BB13395C8B86}" type="presParOf" srcId="{DF726A63-62F9-4718-B577-0447A2151C1D}" destId="{D686BC65-C601-479D-98A4-109AC6E117A5}" srcOrd="3" destOrd="0" presId="urn:microsoft.com/office/officeart/2008/layout/AlternatingHexagons"/>
    <dgm:cxn modelId="{4EF15683-4D3B-4765-BEB0-05D477451255}" type="presParOf" srcId="{DF726A63-62F9-4718-B577-0447A2151C1D}" destId="{EDCC957B-5392-4B06-8722-F213D9EC0065}" srcOrd="4" destOrd="0" presId="urn:microsoft.com/office/officeart/2008/layout/AlternatingHexagons"/>
    <dgm:cxn modelId="{3C65A70C-91FE-4D5C-AA7C-6007B31AB031}" type="presParOf" srcId="{E101D071-B5BF-4F84-9D78-0C2986AE77E6}" destId="{D15E88E5-C7B4-4D66-B593-3BF63731B0B1}" srcOrd="5" destOrd="0" presId="urn:microsoft.com/office/officeart/2008/layout/AlternatingHexagons"/>
    <dgm:cxn modelId="{A726E999-2181-4897-9AF9-DE30B75EECC1}" type="presParOf" srcId="{E101D071-B5BF-4F84-9D78-0C2986AE77E6}" destId="{F721792C-60B0-4A3E-95BE-80F723C63411}" srcOrd="6" destOrd="0" presId="urn:microsoft.com/office/officeart/2008/layout/AlternatingHexagons"/>
    <dgm:cxn modelId="{4F57DBDA-581A-4C3F-A891-3B57AA8142AE}" type="presParOf" srcId="{F721792C-60B0-4A3E-95BE-80F723C63411}" destId="{2A07B853-5FAC-46A0-B229-A80A134970B4}" srcOrd="0" destOrd="0" presId="urn:microsoft.com/office/officeart/2008/layout/AlternatingHexagons"/>
    <dgm:cxn modelId="{06232C98-537B-4F42-94AD-AACC699C3B53}" type="presParOf" srcId="{F721792C-60B0-4A3E-95BE-80F723C63411}" destId="{F05AA878-7415-4AB8-BCE1-39669CA83AA4}" srcOrd="1" destOrd="0" presId="urn:microsoft.com/office/officeart/2008/layout/AlternatingHexagons"/>
    <dgm:cxn modelId="{0B52D544-1B70-4541-A1AD-28D4DADAE528}" type="presParOf" srcId="{F721792C-60B0-4A3E-95BE-80F723C63411}" destId="{4C74F3BC-CE7F-49C3-9578-30CC0ADB5F45}" srcOrd="2" destOrd="0" presId="urn:microsoft.com/office/officeart/2008/layout/AlternatingHexagons"/>
    <dgm:cxn modelId="{65379757-19DB-443A-83B2-BC80BFE932A3}" type="presParOf" srcId="{F721792C-60B0-4A3E-95BE-80F723C63411}" destId="{FAE27C1A-572D-4AD3-BBCD-6B98D7F1D5A8}" srcOrd="3" destOrd="0" presId="urn:microsoft.com/office/officeart/2008/layout/AlternatingHexagons"/>
    <dgm:cxn modelId="{8BC6DEEF-17BA-4DF5-A828-93E22CCDBD61}" type="presParOf" srcId="{F721792C-60B0-4A3E-95BE-80F723C63411}" destId="{9CD3E724-B7D2-4E00-971A-27951CDB5DCA}"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6BF1DE-661C-4CA4-B2A2-49224200E268}" type="doc">
      <dgm:prSet loTypeId="urn:microsoft.com/office/officeart/2008/layout/AlternatingHexagons" loCatId="list" qsTypeId="urn:microsoft.com/office/officeart/2005/8/quickstyle/simple1" qsCatId="simple" csTypeId="urn:microsoft.com/office/officeart/2005/8/colors/accent2_2" csCatId="accent2" phldr="1"/>
      <dgm:spPr/>
      <dgm:t>
        <a:bodyPr/>
        <a:lstStyle/>
        <a:p>
          <a:endParaRPr lang="en-US"/>
        </a:p>
      </dgm:t>
    </dgm:pt>
    <dgm:pt modelId="{3DFDE6FC-35C7-44B0-997E-BE7FF6E289F6}">
      <dgm:prSet phldrT="[Text]" custT="1"/>
      <dgm:spPr/>
      <dgm:t>
        <a:bodyPr/>
        <a:lstStyle/>
        <a:p>
          <a:r>
            <a:rPr lang="en-US" sz="1400" b="1" dirty="0" smtClean="0">
              <a:latin typeface="Arial" panose="020B0604020202020204" pitchFamily="34" charset="0"/>
              <a:cs typeface="Arial" panose="020B0604020202020204" pitchFamily="34" charset="0"/>
            </a:rPr>
            <a:t>Merlot</a:t>
          </a:r>
          <a:endParaRPr lang="en-US" sz="1400" b="1" dirty="0">
            <a:latin typeface="Arial" panose="020B0604020202020204" pitchFamily="34" charset="0"/>
            <a:cs typeface="Arial" panose="020B0604020202020204" pitchFamily="34" charset="0"/>
          </a:endParaRPr>
        </a:p>
      </dgm:t>
    </dgm:pt>
    <dgm:pt modelId="{1A531C0A-0E02-46B9-9285-0C9106F38349}" type="parTrans" cxnId="{52FAC742-B6BD-4F29-BF14-AE6F53BB0EBC}">
      <dgm:prSet/>
      <dgm:spPr/>
      <dgm:t>
        <a:bodyPr/>
        <a:lstStyle/>
        <a:p>
          <a:endParaRPr lang="en-US"/>
        </a:p>
      </dgm:t>
    </dgm:pt>
    <dgm:pt modelId="{81894D9D-EAB8-44EA-9D46-6857E6E58CA9}" type="sibTrans" cxnId="{52FAC742-B6BD-4F29-BF14-AE6F53BB0EBC}">
      <dgm:prSet custT="1"/>
      <dgm:spPr/>
      <dgm:t>
        <a:bodyPr/>
        <a:lstStyle/>
        <a:p>
          <a:r>
            <a:rPr lang="en-US" sz="1400" b="1" dirty="0" smtClean="0">
              <a:latin typeface="Arial" panose="020B0604020202020204" pitchFamily="34" charset="0"/>
              <a:cs typeface="Arial" panose="020B0604020202020204" pitchFamily="34" charset="0"/>
            </a:rPr>
            <a:t>Cabernet Sauvignon</a:t>
          </a:r>
          <a:endParaRPr lang="en-US" sz="1400" b="1" dirty="0">
            <a:latin typeface="Arial" panose="020B0604020202020204" pitchFamily="34" charset="0"/>
            <a:cs typeface="Arial" panose="020B0604020202020204" pitchFamily="34" charset="0"/>
          </a:endParaRPr>
        </a:p>
      </dgm:t>
    </dgm:pt>
    <dgm:pt modelId="{75FD6869-3B16-4A13-8CB3-D3235D6C33C9}">
      <dgm:prSet phldrT="[Text]" custT="1"/>
      <dgm:spPr/>
      <dgm:t>
        <a:bodyPr/>
        <a:lstStyle/>
        <a:p>
          <a:r>
            <a:rPr lang="en-US" sz="1400" b="1" dirty="0" smtClean="0">
              <a:latin typeface="Arial" panose="020B0604020202020204" pitchFamily="34" charset="0"/>
              <a:cs typeface="Arial" panose="020B0604020202020204" pitchFamily="34" charset="0"/>
            </a:rPr>
            <a:t>Shiraz</a:t>
          </a:r>
          <a:endParaRPr lang="en-US" sz="1400" b="1" dirty="0">
            <a:latin typeface="Arial" panose="020B0604020202020204" pitchFamily="34" charset="0"/>
            <a:cs typeface="Arial" panose="020B0604020202020204" pitchFamily="34" charset="0"/>
          </a:endParaRPr>
        </a:p>
      </dgm:t>
    </dgm:pt>
    <dgm:pt modelId="{2E4F27FF-E15B-4042-B6BA-A7EFB20B526C}" type="parTrans" cxnId="{48E7A9DB-75D0-44BD-8AA3-423AD0860C19}">
      <dgm:prSet/>
      <dgm:spPr/>
      <dgm:t>
        <a:bodyPr/>
        <a:lstStyle/>
        <a:p>
          <a:endParaRPr lang="en-US"/>
        </a:p>
      </dgm:t>
    </dgm:pt>
    <dgm:pt modelId="{13F9F457-BD19-4323-87FB-6DE93F85F269}" type="sibTrans" cxnId="{48E7A9DB-75D0-44BD-8AA3-423AD0860C19}">
      <dgm:prSet custT="1"/>
      <dgm:spPr/>
      <dgm:t>
        <a:bodyPr/>
        <a:lstStyle/>
        <a:p>
          <a:r>
            <a:rPr lang="en-US" sz="1400" b="1" dirty="0" smtClean="0">
              <a:latin typeface="Arial" panose="020B0604020202020204" pitchFamily="34" charset="0"/>
              <a:cs typeface="Arial" panose="020B0604020202020204" pitchFamily="34" charset="0"/>
            </a:rPr>
            <a:t>Pinotage</a:t>
          </a:r>
          <a:endParaRPr lang="en-US" sz="1400" b="1" dirty="0">
            <a:latin typeface="Arial" panose="020B0604020202020204" pitchFamily="34" charset="0"/>
            <a:cs typeface="Arial" panose="020B0604020202020204" pitchFamily="34" charset="0"/>
          </a:endParaRPr>
        </a:p>
      </dgm:t>
    </dgm:pt>
    <dgm:pt modelId="{7B00A2B4-1292-4379-AC12-0E3761ACB0BB}">
      <dgm:prSet phldrT="[Text]" custT="1"/>
      <dgm:spPr/>
      <dgm:t>
        <a:bodyPr/>
        <a:lstStyle/>
        <a:p>
          <a:r>
            <a:rPr lang="en-US" sz="1800" b="1" dirty="0" smtClean="0">
              <a:latin typeface="Arial" panose="020B0604020202020204" pitchFamily="34" charset="0"/>
              <a:cs typeface="Arial" panose="020B0604020202020204" pitchFamily="34" charset="0"/>
            </a:rPr>
            <a:t>CULTIVARS</a:t>
          </a:r>
          <a:endParaRPr lang="en-US" sz="1800" b="1" dirty="0">
            <a:latin typeface="Arial" panose="020B0604020202020204" pitchFamily="34" charset="0"/>
            <a:cs typeface="Arial" panose="020B0604020202020204" pitchFamily="34" charset="0"/>
          </a:endParaRPr>
        </a:p>
      </dgm:t>
    </dgm:pt>
    <dgm:pt modelId="{B56AC021-8CA3-4DEA-A8CC-CC4C42AD9721}" type="parTrans" cxnId="{918A2629-2FF8-4021-A8F6-938F13F5505F}">
      <dgm:prSet/>
      <dgm:spPr/>
      <dgm:t>
        <a:bodyPr/>
        <a:lstStyle/>
        <a:p>
          <a:endParaRPr lang="en-US"/>
        </a:p>
      </dgm:t>
    </dgm:pt>
    <dgm:pt modelId="{25CF5C5B-5650-4FAF-B52A-6FBBB2C4F544}" type="sibTrans" cxnId="{918A2629-2FF8-4021-A8F6-938F13F5505F}">
      <dgm:prSet custT="1"/>
      <dgm:spPr/>
      <dgm:t>
        <a:bodyPr/>
        <a:lstStyle/>
        <a:p>
          <a:r>
            <a:rPr lang="en-US" sz="1400" b="1" dirty="0" smtClean="0">
              <a:latin typeface="Arial" panose="020B0604020202020204" pitchFamily="34" charset="0"/>
              <a:cs typeface="Arial" panose="020B0604020202020204" pitchFamily="34" charset="0"/>
            </a:rPr>
            <a:t>Cabernet Franc</a:t>
          </a:r>
          <a:endParaRPr lang="en-US" sz="1400" b="1" dirty="0">
            <a:latin typeface="Arial" panose="020B0604020202020204" pitchFamily="34" charset="0"/>
            <a:cs typeface="Arial" panose="020B0604020202020204" pitchFamily="34" charset="0"/>
          </a:endParaRPr>
        </a:p>
      </dgm:t>
    </dgm:pt>
    <dgm:pt modelId="{171205D5-E6DC-4921-A612-01CBA3B0265E}">
      <dgm:prSet phldrT="[Text]" custT="1"/>
      <dgm:spPr/>
      <dgm:t>
        <a:bodyPr/>
        <a:lstStyle/>
        <a:p>
          <a:r>
            <a:rPr lang="en-US" sz="1400" b="1" dirty="0" err="1" smtClean="0">
              <a:latin typeface="Arial" panose="020B0604020202020204" pitchFamily="34" charset="0"/>
              <a:cs typeface="Arial" panose="020B0604020202020204" pitchFamily="34" charset="0"/>
            </a:rPr>
            <a:t>Cinsaut</a:t>
          </a:r>
          <a:endParaRPr lang="en-US" sz="1400" b="1" dirty="0">
            <a:latin typeface="Arial" panose="020B0604020202020204" pitchFamily="34" charset="0"/>
            <a:cs typeface="Arial" panose="020B0604020202020204" pitchFamily="34" charset="0"/>
          </a:endParaRPr>
        </a:p>
      </dgm:t>
    </dgm:pt>
    <dgm:pt modelId="{60627661-616B-447C-8F7B-CA08AF9F4E59}" type="parTrans" cxnId="{72413D44-DBDB-414F-8B57-6EB93D14E400}">
      <dgm:prSet/>
      <dgm:spPr/>
      <dgm:t>
        <a:bodyPr/>
        <a:lstStyle/>
        <a:p>
          <a:endParaRPr lang="en-US"/>
        </a:p>
      </dgm:t>
    </dgm:pt>
    <dgm:pt modelId="{6C3C786F-9AE4-4790-B949-E54A3D54F72D}" type="sibTrans" cxnId="{72413D44-DBDB-414F-8B57-6EB93D14E400}">
      <dgm:prSet custT="1"/>
      <dgm:spPr/>
      <dgm:t>
        <a:bodyPr/>
        <a:lstStyle/>
        <a:p>
          <a:r>
            <a:rPr lang="en-US" sz="1400" b="1" dirty="0" smtClean="0">
              <a:latin typeface="Arial" panose="020B0604020202020204" pitchFamily="34" charset="0"/>
              <a:cs typeface="Arial" panose="020B0604020202020204" pitchFamily="34" charset="0"/>
            </a:rPr>
            <a:t>Pinot Noir</a:t>
          </a:r>
          <a:endParaRPr lang="en-US" sz="1400" b="1" dirty="0">
            <a:latin typeface="Arial" panose="020B0604020202020204" pitchFamily="34" charset="0"/>
            <a:cs typeface="Arial" panose="020B0604020202020204" pitchFamily="34" charset="0"/>
          </a:endParaRPr>
        </a:p>
      </dgm:t>
    </dgm:pt>
    <dgm:pt modelId="{29F6EA43-35DA-4384-B5A8-3A850908017D}" type="pres">
      <dgm:prSet presAssocID="{666BF1DE-661C-4CA4-B2A2-49224200E268}" presName="Name0" presStyleCnt="0">
        <dgm:presLayoutVars>
          <dgm:chMax/>
          <dgm:chPref/>
          <dgm:dir/>
          <dgm:animLvl val="lvl"/>
        </dgm:presLayoutVars>
      </dgm:prSet>
      <dgm:spPr/>
      <dgm:t>
        <a:bodyPr/>
        <a:lstStyle/>
        <a:p>
          <a:endParaRPr lang="en-US"/>
        </a:p>
      </dgm:t>
    </dgm:pt>
    <dgm:pt modelId="{6A8058F0-10EE-466B-B8CF-D3F4A5161B3E}" type="pres">
      <dgm:prSet presAssocID="{3DFDE6FC-35C7-44B0-997E-BE7FF6E289F6}" presName="composite" presStyleCnt="0"/>
      <dgm:spPr/>
    </dgm:pt>
    <dgm:pt modelId="{6929A785-5194-4682-9816-8D01A91D868C}" type="pres">
      <dgm:prSet presAssocID="{3DFDE6FC-35C7-44B0-997E-BE7FF6E289F6}" presName="Parent1" presStyleLbl="node1" presStyleIdx="0" presStyleCnt="8" custScaleX="130816" custLinFactNeighborX="52062" custLinFactNeighborY="-160">
        <dgm:presLayoutVars>
          <dgm:chMax val="1"/>
          <dgm:chPref val="1"/>
          <dgm:bulletEnabled val="1"/>
        </dgm:presLayoutVars>
      </dgm:prSet>
      <dgm:spPr/>
      <dgm:t>
        <a:bodyPr/>
        <a:lstStyle/>
        <a:p>
          <a:endParaRPr lang="en-US"/>
        </a:p>
      </dgm:t>
    </dgm:pt>
    <dgm:pt modelId="{92BCD5D0-53E6-4653-A8E5-E402501B522E}" type="pres">
      <dgm:prSet presAssocID="{3DFDE6FC-35C7-44B0-997E-BE7FF6E289F6}" presName="Childtext1" presStyleLbl="revTx" presStyleIdx="0" presStyleCnt="4">
        <dgm:presLayoutVars>
          <dgm:chMax val="0"/>
          <dgm:chPref val="0"/>
          <dgm:bulletEnabled val="1"/>
        </dgm:presLayoutVars>
      </dgm:prSet>
      <dgm:spPr/>
      <dgm:t>
        <a:bodyPr/>
        <a:lstStyle/>
        <a:p>
          <a:endParaRPr lang="en-US"/>
        </a:p>
      </dgm:t>
    </dgm:pt>
    <dgm:pt modelId="{5907AFC6-5EE6-49AF-9D03-A24ACC3E894C}" type="pres">
      <dgm:prSet presAssocID="{3DFDE6FC-35C7-44B0-997E-BE7FF6E289F6}" presName="BalanceSpacing" presStyleCnt="0"/>
      <dgm:spPr/>
    </dgm:pt>
    <dgm:pt modelId="{5A332F4D-FE5C-4978-9F23-4B4B1E947932}" type="pres">
      <dgm:prSet presAssocID="{3DFDE6FC-35C7-44B0-997E-BE7FF6E289F6}" presName="BalanceSpacing1" presStyleCnt="0"/>
      <dgm:spPr/>
    </dgm:pt>
    <dgm:pt modelId="{1FEB3CBA-FD7A-485E-BADC-220D01B2D6DA}" type="pres">
      <dgm:prSet presAssocID="{81894D9D-EAB8-44EA-9D46-6857E6E58CA9}" presName="Accent1Text" presStyleLbl="node1" presStyleIdx="1" presStyleCnt="8" custScaleX="176872"/>
      <dgm:spPr/>
      <dgm:t>
        <a:bodyPr/>
        <a:lstStyle/>
        <a:p>
          <a:endParaRPr lang="en-US"/>
        </a:p>
      </dgm:t>
    </dgm:pt>
    <dgm:pt modelId="{0956CC65-73D2-4B7A-9ACA-81D87F5D7734}" type="pres">
      <dgm:prSet presAssocID="{81894D9D-EAB8-44EA-9D46-6857E6E58CA9}" presName="spaceBetweenRectangles" presStyleCnt="0"/>
      <dgm:spPr/>
    </dgm:pt>
    <dgm:pt modelId="{015DE03C-6D21-4136-9C7C-D3BEC0519EE4}" type="pres">
      <dgm:prSet presAssocID="{75FD6869-3B16-4A13-8CB3-D3235D6C33C9}" presName="composite" presStyleCnt="0"/>
      <dgm:spPr/>
    </dgm:pt>
    <dgm:pt modelId="{BC656BEE-4153-4C2D-A4BF-745EDDEBA4A0}" type="pres">
      <dgm:prSet presAssocID="{75FD6869-3B16-4A13-8CB3-D3235D6C33C9}" presName="Parent1" presStyleLbl="node1" presStyleIdx="2" presStyleCnt="8" custScaleX="132641" custLinFactNeighborX="-26949" custLinFactNeighborY="7250">
        <dgm:presLayoutVars>
          <dgm:chMax val="1"/>
          <dgm:chPref val="1"/>
          <dgm:bulletEnabled val="1"/>
        </dgm:presLayoutVars>
      </dgm:prSet>
      <dgm:spPr/>
      <dgm:t>
        <a:bodyPr/>
        <a:lstStyle/>
        <a:p>
          <a:endParaRPr lang="en-US"/>
        </a:p>
      </dgm:t>
    </dgm:pt>
    <dgm:pt modelId="{BCFC626D-45CE-45EE-8153-E2591EF76E50}" type="pres">
      <dgm:prSet presAssocID="{75FD6869-3B16-4A13-8CB3-D3235D6C33C9}" presName="Childtext1" presStyleLbl="revTx" presStyleIdx="1" presStyleCnt="4">
        <dgm:presLayoutVars>
          <dgm:chMax val="0"/>
          <dgm:chPref val="0"/>
          <dgm:bulletEnabled val="1"/>
        </dgm:presLayoutVars>
      </dgm:prSet>
      <dgm:spPr/>
      <dgm:t>
        <a:bodyPr/>
        <a:lstStyle/>
        <a:p>
          <a:endParaRPr lang="en-US"/>
        </a:p>
      </dgm:t>
    </dgm:pt>
    <dgm:pt modelId="{E5BE1031-62ED-4526-BF7B-21F0D0F824B7}" type="pres">
      <dgm:prSet presAssocID="{75FD6869-3B16-4A13-8CB3-D3235D6C33C9}" presName="BalanceSpacing" presStyleCnt="0"/>
      <dgm:spPr/>
    </dgm:pt>
    <dgm:pt modelId="{2FB166AB-6BA4-4475-BC78-A4A0D79EDE33}" type="pres">
      <dgm:prSet presAssocID="{75FD6869-3B16-4A13-8CB3-D3235D6C33C9}" presName="BalanceSpacing1" presStyleCnt="0"/>
      <dgm:spPr/>
    </dgm:pt>
    <dgm:pt modelId="{DAF24AE8-2A02-4A7E-A470-33A06082D66D}" type="pres">
      <dgm:prSet presAssocID="{13F9F457-BD19-4323-87FB-6DE93F85F269}" presName="Accent1Text" presStyleLbl="node1" presStyleIdx="3" presStyleCnt="8" custScaleX="157740" custScaleY="82218" custLinFactNeighborX="21781" custLinFactNeighborY="1331"/>
      <dgm:spPr/>
      <dgm:t>
        <a:bodyPr/>
        <a:lstStyle/>
        <a:p>
          <a:endParaRPr lang="en-US"/>
        </a:p>
      </dgm:t>
    </dgm:pt>
    <dgm:pt modelId="{0D8F7E59-C209-4529-9232-5FE302664B5B}" type="pres">
      <dgm:prSet presAssocID="{13F9F457-BD19-4323-87FB-6DE93F85F269}" presName="spaceBetweenRectangles" presStyleCnt="0"/>
      <dgm:spPr/>
    </dgm:pt>
    <dgm:pt modelId="{D6DFB12B-C5A4-4A17-B392-18796D85EB64}" type="pres">
      <dgm:prSet presAssocID="{7B00A2B4-1292-4379-AC12-0E3761ACB0BB}" presName="composite" presStyleCnt="0"/>
      <dgm:spPr/>
    </dgm:pt>
    <dgm:pt modelId="{2F602095-62A8-4BB6-8EC4-4D30AE04DEED}" type="pres">
      <dgm:prSet presAssocID="{7B00A2B4-1292-4379-AC12-0E3761ACB0BB}" presName="Parent1" presStyleLbl="node1" presStyleIdx="4" presStyleCnt="8" custScaleX="436536" custScaleY="136960" custLinFactX="-100000" custLinFactNeighborX="-139288" custLinFactNeighborY="-240">
        <dgm:presLayoutVars>
          <dgm:chMax val="1"/>
          <dgm:chPref val="1"/>
          <dgm:bulletEnabled val="1"/>
        </dgm:presLayoutVars>
      </dgm:prSet>
      <dgm:spPr/>
      <dgm:t>
        <a:bodyPr/>
        <a:lstStyle/>
        <a:p>
          <a:endParaRPr lang="en-US"/>
        </a:p>
      </dgm:t>
    </dgm:pt>
    <dgm:pt modelId="{73E3141D-9A1A-4EBE-BD9A-8834EBC6D376}" type="pres">
      <dgm:prSet presAssocID="{7B00A2B4-1292-4379-AC12-0E3761ACB0BB}" presName="Childtext1" presStyleLbl="revTx" presStyleIdx="2" presStyleCnt="4">
        <dgm:presLayoutVars>
          <dgm:chMax val="0"/>
          <dgm:chPref val="0"/>
          <dgm:bulletEnabled val="1"/>
        </dgm:presLayoutVars>
      </dgm:prSet>
      <dgm:spPr/>
    </dgm:pt>
    <dgm:pt modelId="{A606D20A-5C65-4EE3-ACC8-FB19FF095FC4}" type="pres">
      <dgm:prSet presAssocID="{7B00A2B4-1292-4379-AC12-0E3761ACB0BB}" presName="BalanceSpacing" presStyleCnt="0"/>
      <dgm:spPr/>
    </dgm:pt>
    <dgm:pt modelId="{3659AF05-9B4E-44E2-B6A2-39D9389FDBE6}" type="pres">
      <dgm:prSet presAssocID="{7B00A2B4-1292-4379-AC12-0E3761ACB0BB}" presName="BalanceSpacing1" presStyleCnt="0"/>
      <dgm:spPr/>
    </dgm:pt>
    <dgm:pt modelId="{94E07C3D-470B-4967-94A8-C66159AE83EF}" type="pres">
      <dgm:prSet presAssocID="{25CF5C5B-5650-4FAF-B52A-6FBBB2C4F544}" presName="Accent1Text" presStyleLbl="node1" presStyleIdx="5" presStyleCnt="8" custScaleX="164983" custLinFactX="83947" custLinFactNeighborX="100000" custLinFactNeighborY="-3488"/>
      <dgm:spPr/>
      <dgm:t>
        <a:bodyPr/>
        <a:lstStyle/>
        <a:p>
          <a:endParaRPr lang="en-US"/>
        </a:p>
      </dgm:t>
    </dgm:pt>
    <dgm:pt modelId="{47FCF0E0-0FFF-4A3F-9BBA-0DFEAB766777}" type="pres">
      <dgm:prSet presAssocID="{25CF5C5B-5650-4FAF-B52A-6FBBB2C4F544}" presName="spaceBetweenRectangles" presStyleCnt="0"/>
      <dgm:spPr/>
    </dgm:pt>
    <dgm:pt modelId="{1C242CD0-BD2F-41DD-82CA-CCA2F593158A}" type="pres">
      <dgm:prSet presAssocID="{171205D5-E6DC-4921-A612-01CBA3B0265E}" presName="composite" presStyleCnt="0"/>
      <dgm:spPr/>
    </dgm:pt>
    <dgm:pt modelId="{0E6D9288-8EB4-418F-A600-511D046FB4B2}" type="pres">
      <dgm:prSet presAssocID="{171205D5-E6DC-4921-A612-01CBA3B0265E}" presName="Parent1" presStyleLbl="node1" presStyleIdx="6" presStyleCnt="8" custScaleX="153898">
        <dgm:presLayoutVars>
          <dgm:chMax val="1"/>
          <dgm:chPref val="1"/>
          <dgm:bulletEnabled val="1"/>
        </dgm:presLayoutVars>
      </dgm:prSet>
      <dgm:spPr/>
      <dgm:t>
        <a:bodyPr/>
        <a:lstStyle/>
        <a:p>
          <a:endParaRPr lang="en-US"/>
        </a:p>
      </dgm:t>
    </dgm:pt>
    <dgm:pt modelId="{32DF6078-9B68-469F-8D3F-F21B0FDD8D9F}" type="pres">
      <dgm:prSet presAssocID="{171205D5-E6DC-4921-A612-01CBA3B0265E}" presName="Childtext1" presStyleLbl="revTx" presStyleIdx="3" presStyleCnt="4">
        <dgm:presLayoutVars>
          <dgm:chMax val="0"/>
          <dgm:chPref val="0"/>
          <dgm:bulletEnabled val="1"/>
        </dgm:presLayoutVars>
      </dgm:prSet>
      <dgm:spPr/>
      <dgm:t>
        <a:bodyPr/>
        <a:lstStyle/>
        <a:p>
          <a:endParaRPr lang="en-US"/>
        </a:p>
      </dgm:t>
    </dgm:pt>
    <dgm:pt modelId="{9B682E55-9432-41DC-A754-F7214B6F43A5}" type="pres">
      <dgm:prSet presAssocID="{171205D5-E6DC-4921-A612-01CBA3B0265E}" presName="BalanceSpacing" presStyleCnt="0"/>
      <dgm:spPr/>
    </dgm:pt>
    <dgm:pt modelId="{C637E318-95F7-4090-92FD-C452F1DDE5B3}" type="pres">
      <dgm:prSet presAssocID="{171205D5-E6DC-4921-A612-01CBA3B0265E}" presName="BalanceSpacing1" presStyleCnt="0"/>
      <dgm:spPr/>
    </dgm:pt>
    <dgm:pt modelId="{624F4F43-DF79-4861-B3ED-5A2D96957FF1}" type="pres">
      <dgm:prSet presAssocID="{6C3C786F-9AE4-4790-B949-E54A3D54F72D}" presName="Accent1Text" presStyleLbl="node1" presStyleIdx="7" presStyleCnt="8" custScaleX="136021" custLinFactNeighborX="29941" custLinFactNeighborY="771"/>
      <dgm:spPr/>
      <dgm:t>
        <a:bodyPr/>
        <a:lstStyle/>
        <a:p>
          <a:endParaRPr lang="en-US"/>
        </a:p>
      </dgm:t>
    </dgm:pt>
  </dgm:ptLst>
  <dgm:cxnLst>
    <dgm:cxn modelId="{918A2629-2FF8-4021-A8F6-938F13F5505F}" srcId="{666BF1DE-661C-4CA4-B2A2-49224200E268}" destId="{7B00A2B4-1292-4379-AC12-0E3761ACB0BB}" srcOrd="2" destOrd="0" parTransId="{B56AC021-8CA3-4DEA-A8CC-CC4C42AD9721}" sibTransId="{25CF5C5B-5650-4FAF-B52A-6FBBB2C4F544}"/>
    <dgm:cxn modelId="{BC41E03E-FC5E-49E4-A565-A8A0CAEB62F9}" type="presOf" srcId="{3DFDE6FC-35C7-44B0-997E-BE7FF6E289F6}" destId="{6929A785-5194-4682-9816-8D01A91D868C}" srcOrd="0" destOrd="0" presId="urn:microsoft.com/office/officeart/2008/layout/AlternatingHexagons"/>
    <dgm:cxn modelId="{A2B202CD-6980-4BCF-9EBC-B81020EEB921}" type="presOf" srcId="{666BF1DE-661C-4CA4-B2A2-49224200E268}" destId="{29F6EA43-35DA-4384-B5A8-3A850908017D}" srcOrd="0" destOrd="0" presId="urn:microsoft.com/office/officeart/2008/layout/AlternatingHexagons"/>
    <dgm:cxn modelId="{7A5356E0-A014-47D1-989B-4A5E3010A4D0}" type="presOf" srcId="{171205D5-E6DC-4921-A612-01CBA3B0265E}" destId="{0E6D9288-8EB4-418F-A600-511D046FB4B2}" srcOrd="0" destOrd="0" presId="urn:microsoft.com/office/officeart/2008/layout/AlternatingHexagons"/>
    <dgm:cxn modelId="{84020C89-37D9-40DB-8234-2D7D07C50756}" type="presOf" srcId="{81894D9D-EAB8-44EA-9D46-6857E6E58CA9}" destId="{1FEB3CBA-FD7A-485E-BADC-220D01B2D6DA}" srcOrd="0" destOrd="0" presId="urn:microsoft.com/office/officeart/2008/layout/AlternatingHexagons"/>
    <dgm:cxn modelId="{52FAC742-B6BD-4F29-BF14-AE6F53BB0EBC}" srcId="{666BF1DE-661C-4CA4-B2A2-49224200E268}" destId="{3DFDE6FC-35C7-44B0-997E-BE7FF6E289F6}" srcOrd="0" destOrd="0" parTransId="{1A531C0A-0E02-46B9-9285-0C9106F38349}" sibTransId="{81894D9D-EAB8-44EA-9D46-6857E6E58CA9}"/>
    <dgm:cxn modelId="{989A2076-1A66-47FD-8FF0-83A42094855C}" type="presOf" srcId="{7B00A2B4-1292-4379-AC12-0E3761ACB0BB}" destId="{2F602095-62A8-4BB6-8EC4-4D30AE04DEED}" srcOrd="0" destOrd="0" presId="urn:microsoft.com/office/officeart/2008/layout/AlternatingHexagons"/>
    <dgm:cxn modelId="{48E7A9DB-75D0-44BD-8AA3-423AD0860C19}" srcId="{666BF1DE-661C-4CA4-B2A2-49224200E268}" destId="{75FD6869-3B16-4A13-8CB3-D3235D6C33C9}" srcOrd="1" destOrd="0" parTransId="{2E4F27FF-E15B-4042-B6BA-A7EFB20B526C}" sibTransId="{13F9F457-BD19-4323-87FB-6DE93F85F269}"/>
    <dgm:cxn modelId="{9EE94A19-4861-473D-A52B-F1E4CE9B3A2F}" type="presOf" srcId="{13F9F457-BD19-4323-87FB-6DE93F85F269}" destId="{DAF24AE8-2A02-4A7E-A470-33A06082D66D}" srcOrd="0" destOrd="0" presId="urn:microsoft.com/office/officeart/2008/layout/AlternatingHexagons"/>
    <dgm:cxn modelId="{72413D44-DBDB-414F-8B57-6EB93D14E400}" srcId="{666BF1DE-661C-4CA4-B2A2-49224200E268}" destId="{171205D5-E6DC-4921-A612-01CBA3B0265E}" srcOrd="3" destOrd="0" parTransId="{60627661-616B-447C-8F7B-CA08AF9F4E59}" sibTransId="{6C3C786F-9AE4-4790-B949-E54A3D54F72D}"/>
    <dgm:cxn modelId="{5831E0D1-8D28-4BB1-B7D1-844F89F93AC0}" type="presOf" srcId="{6C3C786F-9AE4-4790-B949-E54A3D54F72D}" destId="{624F4F43-DF79-4861-B3ED-5A2D96957FF1}" srcOrd="0" destOrd="0" presId="urn:microsoft.com/office/officeart/2008/layout/AlternatingHexagons"/>
    <dgm:cxn modelId="{9AA2C69B-5CFC-437F-8FB1-1E7E10D73CA1}" type="presOf" srcId="{75FD6869-3B16-4A13-8CB3-D3235D6C33C9}" destId="{BC656BEE-4153-4C2D-A4BF-745EDDEBA4A0}" srcOrd="0" destOrd="0" presId="urn:microsoft.com/office/officeart/2008/layout/AlternatingHexagons"/>
    <dgm:cxn modelId="{15329AE8-5575-4AEC-A0FB-C0C34B6F104A}" type="presOf" srcId="{25CF5C5B-5650-4FAF-B52A-6FBBB2C4F544}" destId="{94E07C3D-470B-4967-94A8-C66159AE83EF}" srcOrd="0" destOrd="0" presId="urn:microsoft.com/office/officeart/2008/layout/AlternatingHexagons"/>
    <dgm:cxn modelId="{190DF57B-509D-4EDF-AAEE-F73238BE162B}" type="presParOf" srcId="{29F6EA43-35DA-4384-B5A8-3A850908017D}" destId="{6A8058F0-10EE-466B-B8CF-D3F4A5161B3E}" srcOrd="0" destOrd="0" presId="urn:microsoft.com/office/officeart/2008/layout/AlternatingHexagons"/>
    <dgm:cxn modelId="{A9764C32-C17E-467A-8C11-211F0DD569A4}" type="presParOf" srcId="{6A8058F0-10EE-466B-B8CF-D3F4A5161B3E}" destId="{6929A785-5194-4682-9816-8D01A91D868C}" srcOrd="0" destOrd="0" presId="urn:microsoft.com/office/officeart/2008/layout/AlternatingHexagons"/>
    <dgm:cxn modelId="{C9E32E07-BD0A-48FA-B43D-A87AA5FC86E2}" type="presParOf" srcId="{6A8058F0-10EE-466B-B8CF-D3F4A5161B3E}" destId="{92BCD5D0-53E6-4653-A8E5-E402501B522E}" srcOrd="1" destOrd="0" presId="urn:microsoft.com/office/officeart/2008/layout/AlternatingHexagons"/>
    <dgm:cxn modelId="{3D37C1B5-FCD6-4466-B773-3295074706FA}" type="presParOf" srcId="{6A8058F0-10EE-466B-B8CF-D3F4A5161B3E}" destId="{5907AFC6-5EE6-49AF-9D03-A24ACC3E894C}" srcOrd="2" destOrd="0" presId="urn:microsoft.com/office/officeart/2008/layout/AlternatingHexagons"/>
    <dgm:cxn modelId="{9F551D9E-7E8E-4F01-B059-03767241ECF6}" type="presParOf" srcId="{6A8058F0-10EE-466B-B8CF-D3F4A5161B3E}" destId="{5A332F4D-FE5C-4978-9F23-4B4B1E947932}" srcOrd="3" destOrd="0" presId="urn:microsoft.com/office/officeart/2008/layout/AlternatingHexagons"/>
    <dgm:cxn modelId="{40DC0414-2637-4955-B610-9F3A1FCC46FA}" type="presParOf" srcId="{6A8058F0-10EE-466B-B8CF-D3F4A5161B3E}" destId="{1FEB3CBA-FD7A-485E-BADC-220D01B2D6DA}" srcOrd="4" destOrd="0" presId="urn:microsoft.com/office/officeart/2008/layout/AlternatingHexagons"/>
    <dgm:cxn modelId="{6C24008D-C0C3-4FE9-920B-2DD3604F81B3}" type="presParOf" srcId="{29F6EA43-35DA-4384-B5A8-3A850908017D}" destId="{0956CC65-73D2-4B7A-9ACA-81D87F5D7734}" srcOrd="1" destOrd="0" presId="urn:microsoft.com/office/officeart/2008/layout/AlternatingHexagons"/>
    <dgm:cxn modelId="{2569F829-6B2E-4005-8883-117BF0BF0C82}" type="presParOf" srcId="{29F6EA43-35DA-4384-B5A8-3A850908017D}" destId="{015DE03C-6D21-4136-9C7C-D3BEC0519EE4}" srcOrd="2" destOrd="0" presId="urn:microsoft.com/office/officeart/2008/layout/AlternatingHexagons"/>
    <dgm:cxn modelId="{53C6F20A-EEBF-4AD4-96D4-E96D81A87D2F}" type="presParOf" srcId="{015DE03C-6D21-4136-9C7C-D3BEC0519EE4}" destId="{BC656BEE-4153-4C2D-A4BF-745EDDEBA4A0}" srcOrd="0" destOrd="0" presId="urn:microsoft.com/office/officeart/2008/layout/AlternatingHexagons"/>
    <dgm:cxn modelId="{E5AC7381-38CD-46D1-83B9-C506B53311A7}" type="presParOf" srcId="{015DE03C-6D21-4136-9C7C-D3BEC0519EE4}" destId="{BCFC626D-45CE-45EE-8153-E2591EF76E50}" srcOrd="1" destOrd="0" presId="urn:microsoft.com/office/officeart/2008/layout/AlternatingHexagons"/>
    <dgm:cxn modelId="{6331550D-21EE-4BCA-955B-DDE0AA9FBA5A}" type="presParOf" srcId="{015DE03C-6D21-4136-9C7C-D3BEC0519EE4}" destId="{E5BE1031-62ED-4526-BF7B-21F0D0F824B7}" srcOrd="2" destOrd="0" presId="urn:microsoft.com/office/officeart/2008/layout/AlternatingHexagons"/>
    <dgm:cxn modelId="{53A06AFF-135A-4F48-A09F-A1DB194549C0}" type="presParOf" srcId="{015DE03C-6D21-4136-9C7C-D3BEC0519EE4}" destId="{2FB166AB-6BA4-4475-BC78-A4A0D79EDE33}" srcOrd="3" destOrd="0" presId="urn:microsoft.com/office/officeart/2008/layout/AlternatingHexagons"/>
    <dgm:cxn modelId="{6D1F34D9-F7A6-4B36-9F2C-09CB74680FE1}" type="presParOf" srcId="{015DE03C-6D21-4136-9C7C-D3BEC0519EE4}" destId="{DAF24AE8-2A02-4A7E-A470-33A06082D66D}" srcOrd="4" destOrd="0" presId="urn:microsoft.com/office/officeart/2008/layout/AlternatingHexagons"/>
    <dgm:cxn modelId="{3CC52495-B37A-475E-84E8-80831855BFFB}" type="presParOf" srcId="{29F6EA43-35DA-4384-B5A8-3A850908017D}" destId="{0D8F7E59-C209-4529-9232-5FE302664B5B}" srcOrd="3" destOrd="0" presId="urn:microsoft.com/office/officeart/2008/layout/AlternatingHexagons"/>
    <dgm:cxn modelId="{C85F9346-D444-4A37-8435-2C92F39D4677}" type="presParOf" srcId="{29F6EA43-35DA-4384-B5A8-3A850908017D}" destId="{D6DFB12B-C5A4-4A17-B392-18796D85EB64}" srcOrd="4" destOrd="0" presId="urn:microsoft.com/office/officeart/2008/layout/AlternatingHexagons"/>
    <dgm:cxn modelId="{43A55200-6CFC-49E9-9392-C0C2718E406D}" type="presParOf" srcId="{D6DFB12B-C5A4-4A17-B392-18796D85EB64}" destId="{2F602095-62A8-4BB6-8EC4-4D30AE04DEED}" srcOrd="0" destOrd="0" presId="urn:microsoft.com/office/officeart/2008/layout/AlternatingHexagons"/>
    <dgm:cxn modelId="{F6F110FF-2E78-4A6F-90D2-81E1F49AF703}" type="presParOf" srcId="{D6DFB12B-C5A4-4A17-B392-18796D85EB64}" destId="{73E3141D-9A1A-4EBE-BD9A-8834EBC6D376}" srcOrd="1" destOrd="0" presId="urn:microsoft.com/office/officeart/2008/layout/AlternatingHexagons"/>
    <dgm:cxn modelId="{7B5691CA-1E51-4714-BD30-210EC5CEA6CE}" type="presParOf" srcId="{D6DFB12B-C5A4-4A17-B392-18796D85EB64}" destId="{A606D20A-5C65-4EE3-ACC8-FB19FF095FC4}" srcOrd="2" destOrd="0" presId="urn:microsoft.com/office/officeart/2008/layout/AlternatingHexagons"/>
    <dgm:cxn modelId="{7BF9C123-42B2-4137-810C-6638F44C2694}" type="presParOf" srcId="{D6DFB12B-C5A4-4A17-B392-18796D85EB64}" destId="{3659AF05-9B4E-44E2-B6A2-39D9389FDBE6}" srcOrd="3" destOrd="0" presId="urn:microsoft.com/office/officeart/2008/layout/AlternatingHexagons"/>
    <dgm:cxn modelId="{2DCE4BEF-051B-44D4-B075-2499E66276D3}" type="presParOf" srcId="{D6DFB12B-C5A4-4A17-B392-18796D85EB64}" destId="{94E07C3D-470B-4967-94A8-C66159AE83EF}" srcOrd="4" destOrd="0" presId="urn:microsoft.com/office/officeart/2008/layout/AlternatingHexagons"/>
    <dgm:cxn modelId="{4609DDEA-8E15-46B6-AD7D-5C3995F76F03}" type="presParOf" srcId="{29F6EA43-35DA-4384-B5A8-3A850908017D}" destId="{47FCF0E0-0FFF-4A3F-9BBA-0DFEAB766777}" srcOrd="5" destOrd="0" presId="urn:microsoft.com/office/officeart/2008/layout/AlternatingHexagons"/>
    <dgm:cxn modelId="{D09E747C-5D98-470F-9FF2-DFC7811E7D05}" type="presParOf" srcId="{29F6EA43-35DA-4384-B5A8-3A850908017D}" destId="{1C242CD0-BD2F-41DD-82CA-CCA2F593158A}" srcOrd="6" destOrd="0" presId="urn:microsoft.com/office/officeart/2008/layout/AlternatingHexagons"/>
    <dgm:cxn modelId="{7CEE4E46-E6C1-4E81-8050-27DED5144FAE}" type="presParOf" srcId="{1C242CD0-BD2F-41DD-82CA-CCA2F593158A}" destId="{0E6D9288-8EB4-418F-A600-511D046FB4B2}" srcOrd="0" destOrd="0" presId="urn:microsoft.com/office/officeart/2008/layout/AlternatingHexagons"/>
    <dgm:cxn modelId="{C5F32239-8262-4DCA-8AB1-19BB43B7AAD9}" type="presParOf" srcId="{1C242CD0-BD2F-41DD-82CA-CCA2F593158A}" destId="{32DF6078-9B68-469F-8D3F-F21B0FDD8D9F}" srcOrd="1" destOrd="0" presId="urn:microsoft.com/office/officeart/2008/layout/AlternatingHexagons"/>
    <dgm:cxn modelId="{7DAD710A-157F-41FD-B61D-7DCCBEEB6391}" type="presParOf" srcId="{1C242CD0-BD2F-41DD-82CA-CCA2F593158A}" destId="{9B682E55-9432-41DC-A754-F7214B6F43A5}" srcOrd="2" destOrd="0" presId="urn:microsoft.com/office/officeart/2008/layout/AlternatingHexagons"/>
    <dgm:cxn modelId="{4B4DF6EC-6C15-44D0-8064-1DB4B5514BA7}" type="presParOf" srcId="{1C242CD0-BD2F-41DD-82CA-CCA2F593158A}" destId="{C637E318-95F7-4090-92FD-C452F1DDE5B3}" srcOrd="3" destOrd="0" presId="urn:microsoft.com/office/officeart/2008/layout/AlternatingHexagons"/>
    <dgm:cxn modelId="{520F3285-9388-41C0-8743-A1459F3BA383}" type="presParOf" srcId="{1C242CD0-BD2F-41DD-82CA-CCA2F593158A}" destId="{624F4F43-DF79-4861-B3ED-5A2D96957FF1}"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19C5B5-7BFE-4CFC-ADA2-D39C926E0F24}" type="doc">
      <dgm:prSet loTypeId="urn:microsoft.com/office/officeart/2005/8/layout/orgChart1" loCatId="hierarchy" qsTypeId="urn:microsoft.com/office/officeart/2005/8/quickstyle/simple3" qsCatId="simple" csTypeId="urn:microsoft.com/office/officeart/2005/8/colors/accent6_3" csCatId="accent6" phldr="1"/>
      <dgm:spPr/>
      <dgm:t>
        <a:bodyPr/>
        <a:lstStyle/>
        <a:p>
          <a:endParaRPr lang="en-US"/>
        </a:p>
      </dgm:t>
    </dgm:pt>
    <dgm:pt modelId="{AE9ED67B-CF00-4ACD-A46C-BA79107A88CE}">
      <dgm:prSet phldrT="[Text]" custT="1"/>
      <dgm:spPr/>
      <dgm:t>
        <a:bodyPr/>
        <a:lstStyle/>
        <a:p>
          <a:r>
            <a:rPr lang="en-US" sz="1800" b="1" dirty="0" smtClean="0">
              <a:latin typeface="Arial" panose="020B0604020202020204" pitchFamily="34" charset="0"/>
              <a:cs typeface="Arial" panose="020B0604020202020204" pitchFamily="34" charset="0"/>
            </a:rPr>
            <a:t>METHODS</a:t>
          </a:r>
          <a:endParaRPr lang="en-US" sz="1800" b="1" dirty="0">
            <a:latin typeface="Arial" panose="020B0604020202020204" pitchFamily="34" charset="0"/>
            <a:cs typeface="Arial" panose="020B0604020202020204" pitchFamily="34" charset="0"/>
          </a:endParaRPr>
        </a:p>
      </dgm:t>
    </dgm:pt>
    <dgm:pt modelId="{4630E980-3E3F-4827-892B-FD151947ED4C}" type="parTrans" cxnId="{D6A844BF-7BEF-420B-9F39-009D7BAA1A96}">
      <dgm:prSet/>
      <dgm:spPr/>
      <dgm:t>
        <a:bodyPr/>
        <a:lstStyle/>
        <a:p>
          <a:endParaRPr lang="en-US"/>
        </a:p>
      </dgm:t>
    </dgm:pt>
    <dgm:pt modelId="{0859E52B-F46D-47B6-827C-6B963724E5CF}" type="sibTrans" cxnId="{D6A844BF-7BEF-420B-9F39-009D7BAA1A96}">
      <dgm:prSet/>
      <dgm:spPr/>
      <dgm:t>
        <a:bodyPr/>
        <a:lstStyle/>
        <a:p>
          <a:endParaRPr lang="en-US"/>
        </a:p>
      </dgm:t>
    </dgm:pt>
    <dgm:pt modelId="{1AFFBE76-4C5B-4DE7-85BE-B79D51A75E6D}">
      <dgm:prSet phldrT="[Text]" custT="1"/>
      <dgm:spPr/>
      <dgm:t>
        <a:bodyPr/>
        <a:lstStyle/>
        <a:p>
          <a:r>
            <a:rPr lang="en-US" sz="1800" b="1" dirty="0" smtClean="0">
              <a:latin typeface="Arial" panose="020B0604020202020204" pitchFamily="34" charset="0"/>
              <a:cs typeface="Arial" panose="020B0604020202020204" pitchFamily="34" charset="0"/>
            </a:rPr>
            <a:t>Charmat/Tank:</a:t>
          </a:r>
          <a:r>
            <a:rPr lang="en-US" sz="1800" dirty="0" smtClean="0">
              <a:latin typeface="Arial" panose="020B0604020202020204" pitchFamily="34" charset="0"/>
              <a:cs typeface="Arial" panose="020B0604020202020204" pitchFamily="34" charset="0"/>
            </a:rPr>
            <a:t> Second fermentation occurs in the tank</a:t>
          </a:r>
        </a:p>
      </dgm:t>
    </dgm:pt>
    <dgm:pt modelId="{3BA58FF3-6C34-4CE3-A004-5699681DDC4A}" type="parTrans" cxnId="{9BDB4084-51DE-4CA6-B9A2-1A3C272259F5}">
      <dgm:prSet/>
      <dgm:spPr/>
      <dgm:t>
        <a:bodyPr/>
        <a:lstStyle/>
        <a:p>
          <a:endParaRPr lang="en-US"/>
        </a:p>
      </dgm:t>
    </dgm:pt>
    <dgm:pt modelId="{5697D15B-7237-44F4-90F1-562045357AC3}" type="sibTrans" cxnId="{9BDB4084-51DE-4CA6-B9A2-1A3C272259F5}">
      <dgm:prSet/>
      <dgm:spPr/>
      <dgm:t>
        <a:bodyPr/>
        <a:lstStyle/>
        <a:p>
          <a:endParaRPr lang="en-US"/>
        </a:p>
      </dgm:t>
    </dgm:pt>
    <dgm:pt modelId="{7C40BBE6-CDB1-476D-90B0-2DB1D53685CB}">
      <dgm:prSet phldrT="[Text]" custT="1"/>
      <dgm:spPr/>
      <dgm:t>
        <a:bodyPr/>
        <a:lstStyle/>
        <a:p>
          <a:r>
            <a:rPr lang="en-US" sz="1800" b="1" dirty="0" smtClean="0">
              <a:latin typeface="Arial" panose="020B0604020202020204" pitchFamily="34" charset="0"/>
              <a:cs typeface="Arial" panose="020B0604020202020204" pitchFamily="34" charset="0"/>
            </a:rPr>
            <a:t>Carbonation: </a:t>
          </a:r>
          <a:r>
            <a:rPr lang="en-US" sz="1800" dirty="0" smtClean="0">
              <a:latin typeface="Arial" panose="020B0604020202020204" pitchFamily="34" charset="0"/>
              <a:cs typeface="Arial" panose="020B0604020202020204" pitchFamily="34" charset="0"/>
            </a:rPr>
            <a:t>Carbon dioxide is injected into the wine</a:t>
          </a:r>
          <a:endParaRPr lang="en-US" sz="1800" dirty="0">
            <a:latin typeface="Arial" panose="020B0604020202020204" pitchFamily="34" charset="0"/>
            <a:cs typeface="Arial" panose="020B0604020202020204" pitchFamily="34" charset="0"/>
          </a:endParaRPr>
        </a:p>
      </dgm:t>
    </dgm:pt>
    <dgm:pt modelId="{5983603A-C145-4298-B180-F71F50E79C6B}" type="parTrans" cxnId="{E0BF8D1C-1284-45EA-BB28-FA9CB2AAC974}">
      <dgm:prSet/>
      <dgm:spPr/>
      <dgm:t>
        <a:bodyPr/>
        <a:lstStyle/>
        <a:p>
          <a:endParaRPr lang="en-US"/>
        </a:p>
      </dgm:t>
    </dgm:pt>
    <dgm:pt modelId="{26BE1C78-B945-4E29-97C1-B1AF1CCBDA9F}" type="sibTrans" cxnId="{E0BF8D1C-1284-45EA-BB28-FA9CB2AAC974}">
      <dgm:prSet/>
      <dgm:spPr/>
      <dgm:t>
        <a:bodyPr/>
        <a:lstStyle/>
        <a:p>
          <a:endParaRPr lang="en-US"/>
        </a:p>
      </dgm:t>
    </dgm:pt>
    <dgm:pt modelId="{903022F3-F6B6-478B-9E2B-E2E4CA8AAC30}">
      <dgm:prSet phldrT="[Text]" custT="1"/>
      <dgm:spPr/>
      <dgm:t>
        <a:bodyPr/>
        <a:lstStyle/>
        <a:p>
          <a:r>
            <a:rPr lang="en-US" sz="1800" b="1" dirty="0" smtClean="0">
              <a:latin typeface="Arial" panose="020B0604020202020204" pitchFamily="34" charset="0"/>
              <a:cs typeface="Arial" panose="020B0604020202020204" pitchFamily="34" charset="0"/>
            </a:rPr>
            <a:t>Cap</a:t>
          </a:r>
          <a:r>
            <a:rPr lang="en-US" sz="1800" b="1" dirty="0" smtClean="0"/>
            <a:t> </a:t>
          </a:r>
          <a:r>
            <a:rPr lang="en-US" sz="1800" b="1" dirty="0" smtClean="0">
              <a:latin typeface="Arial" panose="020B0604020202020204" pitchFamily="34" charset="0"/>
              <a:cs typeface="Arial" panose="020B0604020202020204" pitchFamily="34" charset="0"/>
            </a:rPr>
            <a:t>Classique: </a:t>
          </a:r>
          <a:r>
            <a:rPr lang="en-US" sz="1800" dirty="0" smtClean="0">
              <a:latin typeface="Arial" panose="020B0604020202020204" pitchFamily="34" charset="0"/>
              <a:cs typeface="Arial" panose="020B0604020202020204" pitchFamily="34" charset="0"/>
            </a:rPr>
            <a:t>Second fermentation occurs in the bottle</a:t>
          </a:r>
          <a:endParaRPr lang="en-US" sz="1800" dirty="0">
            <a:latin typeface="Arial" panose="020B0604020202020204" pitchFamily="34" charset="0"/>
            <a:cs typeface="Arial" panose="020B0604020202020204" pitchFamily="34" charset="0"/>
          </a:endParaRPr>
        </a:p>
      </dgm:t>
    </dgm:pt>
    <dgm:pt modelId="{E6D541AB-AE77-40A9-A2CB-40BBFF738A24}" type="parTrans" cxnId="{5E6824ED-7FF6-4FB9-A3D2-A6DC52261630}">
      <dgm:prSet/>
      <dgm:spPr/>
      <dgm:t>
        <a:bodyPr/>
        <a:lstStyle/>
        <a:p>
          <a:endParaRPr lang="en-US"/>
        </a:p>
      </dgm:t>
    </dgm:pt>
    <dgm:pt modelId="{E039E9A8-D3D8-4F79-BA89-8DAE1FED5F56}" type="sibTrans" cxnId="{5E6824ED-7FF6-4FB9-A3D2-A6DC52261630}">
      <dgm:prSet/>
      <dgm:spPr/>
      <dgm:t>
        <a:bodyPr/>
        <a:lstStyle/>
        <a:p>
          <a:endParaRPr lang="en-US"/>
        </a:p>
      </dgm:t>
    </dgm:pt>
    <dgm:pt modelId="{17E9ADE7-132A-4028-977A-4E891E68D51C}" type="pres">
      <dgm:prSet presAssocID="{E019C5B5-7BFE-4CFC-ADA2-D39C926E0F24}" presName="hierChild1" presStyleCnt="0">
        <dgm:presLayoutVars>
          <dgm:orgChart val="1"/>
          <dgm:chPref val="1"/>
          <dgm:dir/>
          <dgm:animOne val="branch"/>
          <dgm:animLvl val="lvl"/>
          <dgm:resizeHandles/>
        </dgm:presLayoutVars>
      </dgm:prSet>
      <dgm:spPr/>
      <dgm:t>
        <a:bodyPr/>
        <a:lstStyle/>
        <a:p>
          <a:endParaRPr lang="en-US"/>
        </a:p>
      </dgm:t>
    </dgm:pt>
    <dgm:pt modelId="{E2FB141D-C7E4-44EB-A440-0E8AA5484A3F}" type="pres">
      <dgm:prSet presAssocID="{AE9ED67B-CF00-4ACD-A46C-BA79107A88CE}" presName="hierRoot1" presStyleCnt="0">
        <dgm:presLayoutVars>
          <dgm:hierBranch val="init"/>
        </dgm:presLayoutVars>
      </dgm:prSet>
      <dgm:spPr/>
    </dgm:pt>
    <dgm:pt modelId="{3628AA0B-55F9-441D-A342-2AC63B9A99AD}" type="pres">
      <dgm:prSet presAssocID="{AE9ED67B-CF00-4ACD-A46C-BA79107A88CE}" presName="rootComposite1" presStyleCnt="0"/>
      <dgm:spPr/>
    </dgm:pt>
    <dgm:pt modelId="{5BD1352F-D2B8-46C4-9CB8-410D323A5793}" type="pres">
      <dgm:prSet presAssocID="{AE9ED67B-CF00-4ACD-A46C-BA79107A88CE}" presName="rootText1" presStyleLbl="node0" presStyleIdx="0" presStyleCnt="1" custScaleX="97728" custLinFactNeighborX="2545" custLinFactNeighborY="4609">
        <dgm:presLayoutVars>
          <dgm:chPref val="3"/>
        </dgm:presLayoutVars>
      </dgm:prSet>
      <dgm:spPr/>
      <dgm:t>
        <a:bodyPr/>
        <a:lstStyle/>
        <a:p>
          <a:endParaRPr lang="en-US"/>
        </a:p>
      </dgm:t>
    </dgm:pt>
    <dgm:pt modelId="{70DC346E-20DD-4F3F-B056-587D8B298C8D}" type="pres">
      <dgm:prSet presAssocID="{AE9ED67B-CF00-4ACD-A46C-BA79107A88CE}" presName="rootConnector1" presStyleLbl="node1" presStyleIdx="0" presStyleCnt="0"/>
      <dgm:spPr/>
      <dgm:t>
        <a:bodyPr/>
        <a:lstStyle/>
        <a:p>
          <a:endParaRPr lang="en-US"/>
        </a:p>
      </dgm:t>
    </dgm:pt>
    <dgm:pt modelId="{4E4BEA53-6165-4BC1-9EF9-33BF73F77667}" type="pres">
      <dgm:prSet presAssocID="{AE9ED67B-CF00-4ACD-A46C-BA79107A88CE}" presName="hierChild2" presStyleCnt="0"/>
      <dgm:spPr/>
    </dgm:pt>
    <dgm:pt modelId="{2491C9E0-55A4-4175-88E6-D5E4449F0B4D}" type="pres">
      <dgm:prSet presAssocID="{3BA58FF3-6C34-4CE3-A004-5699681DDC4A}" presName="Name37" presStyleLbl="parChTrans1D2" presStyleIdx="0" presStyleCnt="3"/>
      <dgm:spPr/>
      <dgm:t>
        <a:bodyPr/>
        <a:lstStyle/>
        <a:p>
          <a:endParaRPr lang="en-US"/>
        </a:p>
      </dgm:t>
    </dgm:pt>
    <dgm:pt modelId="{11EF37A9-FD71-4169-A2A3-DD9DF5E524B1}" type="pres">
      <dgm:prSet presAssocID="{1AFFBE76-4C5B-4DE7-85BE-B79D51A75E6D}" presName="hierRoot2" presStyleCnt="0">
        <dgm:presLayoutVars>
          <dgm:hierBranch val="init"/>
        </dgm:presLayoutVars>
      </dgm:prSet>
      <dgm:spPr/>
    </dgm:pt>
    <dgm:pt modelId="{AD638EBB-43BA-4AEC-8363-932DBD65170D}" type="pres">
      <dgm:prSet presAssocID="{1AFFBE76-4C5B-4DE7-85BE-B79D51A75E6D}" presName="rootComposite" presStyleCnt="0"/>
      <dgm:spPr/>
    </dgm:pt>
    <dgm:pt modelId="{6C592409-A254-4D1C-BD66-3E158AF88BD6}" type="pres">
      <dgm:prSet presAssocID="{1AFFBE76-4C5B-4DE7-85BE-B79D51A75E6D}" presName="rootText" presStyleLbl="node2" presStyleIdx="0" presStyleCnt="3" custScaleX="212568" custScaleY="151174" custLinFactNeighborX="134" custLinFactNeighborY="-2846">
        <dgm:presLayoutVars>
          <dgm:chPref val="3"/>
        </dgm:presLayoutVars>
      </dgm:prSet>
      <dgm:spPr/>
      <dgm:t>
        <a:bodyPr/>
        <a:lstStyle/>
        <a:p>
          <a:endParaRPr lang="en-US"/>
        </a:p>
      </dgm:t>
    </dgm:pt>
    <dgm:pt modelId="{6C61A9BC-3B35-433D-92D0-86B30164728D}" type="pres">
      <dgm:prSet presAssocID="{1AFFBE76-4C5B-4DE7-85BE-B79D51A75E6D}" presName="rootConnector" presStyleLbl="node2" presStyleIdx="0" presStyleCnt="3"/>
      <dgm:spPr/>
      <dgm:t>
        <a:bodyPr/>
        <a:lstStyle/>
        <a:p>
          <a:endParaRPr lang="en-US"/>
        </a:p>
      </dgm:t>
    </dgm:pt>
    <dgm:pt modelId="{7536D7AE-7039-4A8D-A5A5-A06262DF3DF9}" type="pres">
      <dgm:prSet presAssocID="{1AFFBE76-4C5B-4DE7-85BE-B79D51A75E6D}" presName="hierChild4" presStyleCnt="0"/>
      <dgm:spPr/>
    </dgm:pt>
    <dgm:pt modelId="{F260CF73-FE72-421D-B5DD-30FCA680DDDC}" type="pres">
      <dgm:prSet presAssocID="{1AFFBE76-4C5B-4DE7-85BE-B79D51A75E6D}" presName="hierChild5" presStyleCnt="0"/>
      <dgm:spPr/>
    </dgm:pt>
    <dgm:pt modelId="{0775C911-64BB-49DF-BC63-9977E4D67E15}" type="pres">
      <dgm:prSet presAssocID="{5983603A-C145-4298-B180-F71F50E79C6B}" presName="Name37" presStyleLbl="parChTrans1D2" presStyleIdx="1" presStyleCnt="3"/>
      <dgm:spPr/>
      <dgm:t>
        <a:bodyPr/>
        <a:lstStyle/>
        <a:p>
          <a:endParaRPr lang="en-US"/>
        </a:p>
      </dgm:t>
    </dgm:pt>
    <dgm:pt modelId="{100B5CD9-F442-4F92-8AF6-AA5A75F2C797}" type="pres">
      <dgm:prSet presAssocID="{7C40BBE6-CDB1-476D-90B0-2DB1D53685CB}" presName="hierRoot2" presStyleCnt="0">
        <dgm:presLayoutVars>
          <dgm:hierBranch val="init"/>
        </dgm:presLayoutVars>
      </dgm:prSet>
      <dgm:spPr/>
    </dgm:pt>
    <dgm:pt modelId="{0422037A-50EF-449C-BD20-385FCA4218E9}" type="pres">
      <dgm:prSet presAssocID="{7C40BBE6-CDB1-476D-90B0-2DB1D53685CB}" presName="rootComposite" presStyleCnt="0"/>
      <dgm:spPr/>
    </dgm:pt>
    <dgm:pt modelId="{1D2FAF23-86CF-49FD-A23D-4E19900DB179}" type="pres">
      <dgm:prSet presAssocID="{7C40BBE6-CDB1-476D-90B0-2DB1D53685CB}" presName="rootText" presStyleLbl="node2" presStyleIdx="1" presStyleCnt="3" custScaleX="153318" custScaleY="163512">
        <dgm:presLayoutVars>
          <dgm:chPref val="3"/>
        </dgm:presLayoutVars>
      </dgm:prSet>
      <dgm:spPr/>
      <dgm:t>
        <a:bodyPr/>
        <a:lstStyle/>
        <a:p>
          <a:endParaRPr lang="en-US"/>
        </a:p>
      </dgm:t>
    </dgm:pt>
    <dgm:pt modelId="{F5729EAC-EC3E-45B9-BBC0-5961979A08D9}" type="pres">
      <dgm:prSet presAssocID="{7C40BBE6-CDB1-476D-90B0-2DB1D53685CB}" presName="rootConnector" presStyleLbl="node2" presStyleIdx="1" presStyleCnt="3"/>
      <dgm:spPr/>
      <dgm:t>
        <a:bodyPr/>
        <a:lstStyle/>
        <a:p>
          <a:endParaRPr lang="en-US"/>
        </a:p>
      </dgm:t>
    </dgm:pt>
    <dgm:pt modelId="{EFFE6209-DBC9-4DCF-A408-BE8F967BB973}" type="pres">
      <dgm:prSet presAssocID="{7C40BBE6-CDB1-476D-90B0-2DB1D53685CB}" presName="hierChild4" presStyleCnt="0"/>
      <dgm:spPr/>
    </dgm:pt>
    <dgm:pt modelId="{409EA04B-9AD3-48C6-9E60-EA608B45251F}" type="pres">
      <dgm:prSet presAssocID="{7C40BBE6-CDB1-476D-90B0-2DB1D53685CB}" presName="hierChild5" presStyleCnt="0"/>
      <dgm:spPr/>
    </dgm:pt>
    <dgm:pt modelId="{8D98899C-DACC-4425-8E74-ADD19C4C3C84}" type="pres">
      <dgm:prSet presAssocID="{E6D541AB-AE77-40A9-A2CB-40BBFF738A24}" presName="Name37" presStyleLbl="parChTrans1D2" presStyleIdx="2" presStyleCnt="3"/>
      <dgm:spPr/>
      <dgm:t>
        <a:bodyPr/>
        <a:lstStyle/>
        <a:p>
          <a:endParaRPr lang="en-US"/>
        </a:p>
      </dgm:t>
    </dgm:pt>
    <dgm:pt modelId="{6973275B-AF0D-4B9C-87D2-501001AE19A5}" type="pres">
      <dgm:prSet presAssocID="{903022F3-F6B6-478B-9E2B-E2E4CA8AAC30}" presName="hierRoot2" presStyleCnt="0">
        <dgm:presLayoutVars>
          <dgm:hierBranch val="init"/>
        </dgm:presLayoutVars>
      </dgm:prSet>
      <dgm:spPr/>
    </dgm:pt>
    <dgm:pt modelId="{52D68A23-3E68-4B3D-96EA-AC6CA30EF14F}" type="pres">
      <dgm:prSet presAssocID="{903022F3-F6B6-478B-9E2B-E2E4CA8AAC30}" presName="rootComposite" presStyleCnt="0"/>
      <dgm:spPr/>
    </dgm:pt>
    <dgm:pt modelId="{81814A1B-EC27-43C7-A8FA-152A5E9295B9}" type="pres">
      <dgm:prSet presAssocID="{903022F3-F6B6-478B-9E2B-E2E4CA8AAC30}" presName="rootText" presStyleLbl="node2" presStyleIdx="2" presStyleCnt="3" custScaleX="147264" custScaleY="147789" custLinFactNeighborX="830" custLinFactNeighborY="-1617">
        <dgm:presLayoutVars>
          <dgm:chPref val="3"/>
        </dgm:presLayoutVars>
      </dgm:prSet>
      <dgm:spPr>
        <a:prstGeom prst="rect">
          <a:avLst/>
        </a:prstGeom>
      </dgm:spPr>
      <dgm:t>
        <a:bodyPr/>
        <a:lstStyle/>
        <a:p>
          <a:endParaRPr lang="en-US"/>
        </a:p>
      </dgm:t>
    </dgm:pt>
    <dgm:pt modelId="{4F6D56B7-676C-4A8C-8749-F5C63AE62EB6}" type="pres">
      <dgm:prSet presAssocID="{903022F3-F6B6-478B-9E2B-E2E4CA8AAC30}" presName="rootConnector" presStyleLbl="node2" presStyleIdx="2" presStyleCnt="3"/>
      <dgm:spPr/>
      <dgm:t>
        <a:bodyPr/>
        <a:lstStyle/>
        <a:p>
          <a:endParaRPr lang="en-US"/>
        </a:p>
      </dgm:t>
    </dgm:pt>
    <dgm:pt modelId="{B1BDA8CB-6BAA-4F5F-B8F6-7C879C51767C}" type="pres">
      <dgm:prSet presAssocID="{903022F3-F6B6-478B-9E2B-E2E4CA8AAC30}" presName="hierChild4" presStyleCnt="0"/>
      <dgm:spPr/>
    </dgm:pt>
    <dgm:pt modelId="{C9E6114D-392B-4889-B2BF-37DA58292CE2}" type="pres">
      <dgm:prSet presAssocID="{903022F3-F6B6-478B-9E2B-E2E4CA8AAC30}" presName="hierChild5" presStyleCnt="0"/>
      <dgm:spPr/>
    </dgm:pt>
    <dgm:pt modelId="{239D2541-447C-4EED-A26A-CFF9E630D8CD}" type="pres">
      <dgm:prSet presAssocID="{AE9ED67B-CF00-4ACD-A46C-BA79107A88CE}" presName="hierChild3" presStyleCnt="0"/>
      <dgm:spPr/>
    </dgm:pt>
  </dgm:ptLst>
  <dgm:cxnLst>
    <dgm:cxn modelId="{D597113C-9815-4D3E-9F92-57BB570441E8}" type="presOf" srcId="{1AFFBE76-4C5B-4DE7-85BE-B79D51A75E6D}" destId="{6C61A9BC-3B35-433D-92D0-86B30164728D}" srcOrd="1" destOrd="0" presId="urn:microsoft.com/office/officeart/2005/8/layout/orgChart1"/>
    <dgm:cxn modelId="{5E6824ED-7FF6-4FB9-A3D2-A6DC52261630}" srcId="{AE9ED67B-CF00-4ACD-A46C-BA79107A88CE}" destId="{903022F3-F6B6-478B-9E2B-E2E4CA8AAC30}" srcOrd="2" destOrd="0" parTransId="{E6D541AB-AE77-40A9-A2CB-40BBFF738A24}" sibTransId="{E039E9A8-D3D8-4F79-BA89-8DAE1FED5F56}"/>
    <dgm:cxn modelId="{CB5318E0-770D-40BC-B4C3-3130A3E1259B}" type="presOf" srcId="{E019C5B5-7BFE-4CFC-ADA2-D39C926E0F24}" destId="{17E9ADE7-132A-4028-977A-4E891E68D51C}" srcOrd="0" destOrd="0" presId="urn:microsoft.com/office/officeart/2005/8/layout/orgChart1"/>
    <dgm:cxn modelId="{D6A844BF-7BEF-420B-9F39-009D7BAA1A96}" srcId="{E019C5B5-7BFE-4CFC-ADA2-D39C926E0F24}" destId="{AE9ED67B-CF00-4ACD-A46C-BA79107A88CE}" srcOrd="0" destOrd="0" parTransId="{4630E980-3E3F-4827-892B-FD151947ED4C}" sibTransId="{0859E52B-F46D-47B6-827C-6B963724E5CF}"/>
    <dgm:cxn modelId="{E0BF8D1C-1284-45EA-BB28-FA9CB2AAC974}" srcId="{AE9ED67B-CF00-4ACD-A46C-BA79107A88CE}" destId="{7C40BBE6-CDB1-476D-90B0-2DB1D53685CB}" srcOrd="1" destOrd="0" parTransId="{5983603A-C145-4298-B180-F71F50E79C6B}" sibTransId="{26BE1C78-B945-4E29-97C1-B1AF1CCBDA9F}"/>
    <dgm:cxn modelId="{73939C0B-7327-4BE2-8606-2A8CB70B5AD8}" type="presOf" srcId="{1AFFBE76-4C5B-4DE7-85BE-B79D51A75E6D}" destId="{6C592409-A254-4D1C-BD66-3E158AF88BD6}" srcOrd="0" destOrd="0" presId="urn:microsoft.com/office/officeart/2005/8/layout/orgChart1"/>
    <dgm:cxn modelId="{892F8D55-CCBD-4E6E-8075-544820F60D9C}" type="presOf" srcId="{AE9ED67B-CF00-4ACD-A46C-BA79107A88CE}" destId="{5BD1352F-D2B8-46C4-9CB8-410D323A5793}" srcOrd="0" destOrd="0" presId="urn:microsoft.com/office/officeart/2005/8/layout/orgChart1"/>
    <dgm:cxn modelId="{C534D9E1-3D4F-4E9C-8AD9-175B7B46F09A}" type="presOf" srcId="{3BA58FF3-6C34-4CE3-A004-5699681DDC4A}" destId="{2491C9E0-55A4-4175-88E6-D5E4449F0B4D}" srcOrd="0" destOrd="0" presId="urn:microsoft.com/office/officeart/2005/8/layout/orgChart1"/>
    <dgm:cxn modelId="{C31FE843-BCDC-425A-B82F-F22EA36E85BD}" type="presOf" srcId="{903022F3-F6B6-478B-9E2B-E2E4CA8AAC30}" destId="{81814A1B-EC27-43C7-A8FA-152A5E9295B9}" srcOrd="0" destOrd="0" presId="urn:microsoft.com/office/officeart/2005/8/layout/orgChart1"/>
    <dgm:cxn modelId="{DC73C0EF-453E-4130-AA5F-8936B2DE64CD}" type="presOf" srcId="{AE9ED67B-CF00-4ACD-A46C-BA79107A88CE}" destId="{70DC346E-20DD-4F3F-B056-587D8B298C8D}" srcOrd="1" destOrd="0" presId="urn:microsoft.com/office/officeart/2005/8/layout/orgChart1"/>
    <dgm:cxn modelId="{634C1A84-B3ED-485D-A141-42F16D52CB02}" type="presOf" srcId="{903022F3-F6B6-478B-9E2B-E2E4CA8AAC30}" destId="{4F6D56B7-676C-4A8C-8749-F5C63AE62EB6}" srcOrd="1" destOrd="0" presId="urn:microsoft.com/office/officeart/2005/8/layout/orgChart1"/>
    <dgm:cxn modelId="{C5A6D49B-BCF4-4DD8-9C44-C369238BAB26}" type="presOf" srcId="{7C40BBE6-CDB1-476D-90B0-2DB1D53685CB}" destId="{1D2FAF23-86CF-49FD-A23D-4E19900DB179}" srcOrd="0" destOrd="0" presId="urn:microsoft.com/office/officeart/2005/8/layout/orgChart1"/>
    <dgm:cxn modelId="{9BDB4084-51DE-4CA6-B9A2-1A3C272259F5}" srcId="{AE9ED67B-CF00-4ACD-A46C-BA79107A88CE}" destId="{1AFFBE76-4C5B-4DE7-85BE-B79D51A75E6D}" srcOrd="0" destOrd="0" parTransId="{3BA58FF3-6C34-4CE3-A004-5699681DDC4A}" sibTransId="{5697D15B-7237-44F4-90F1-562045357AC3}"/>
    <dgm:cxn modelId="{31F16C93-D397-4634-9160-5B4F8CF45656}" type="presOf" srcId="{E6D541AB-AE77-40A9-A2CB-40BBFF738A24}" destId="{8D98899C-DACC-4425-8E74-ADD19C4C3C84}" srcOrd="0" destOrd="0" presId="urn:microsoft.com/office/officeart/2005/8/layout/orgChart1"/>
    <dgm:cxn modelId="{61110B21-231E-4DD3-A761-090FDBEE5081}" type="presOf" srcId="{7C40BBE6-CDB1-476D-90B0-2DB1D53685CB}" destId="{F5729EAC-EC3E-45B9-BBC0-5961979A08D9}" srcOrd="1" destOrd="0" presId="urn:microsoft.com/office/officeart/2005/8/layout/orgChart1"/>
    <dgm:cxn modelId="{36560180-7719-4C01-A94B-52BF04289421}" type="presOf" srcId="{5983603A-C145-4298-B180-F71F50E79C6B}" destId="{0775C911-64BB-49DF-BC63-9977E4D67E15}" srcOrd="0" destOrd="0" presId="urn:microsoft.com/office/officeart/2005/8/layout/orgChart1"/>
    <dgm:cxn modelId="{BBFC2690-12C7-4C6F-ACF7-BF76E885460C}" type="presParOf" srcId="{17E9ADE7-132A-4028-977A-4E891E68D51C}" destId="{E2FB141D-C7E4-44EB-A440-0E8AA5484A3F}" srcOrd="0" destOrd="0" presId="urn:microsoft.com/office/officeart/2005/8/layout/orgChart1"/>
    <dgm:cxn modelId="{7D04D385-6195-4A72-B259-C90B2AC3F939}" type="presParOf" srcId="{E2FB141D-C7E4-44EB-A440-0E8AA5484A3F}" destId="{3628AA0B-55F9-441D-A342-2AC63B9A99AD}" srcOrd="0" destOrd="0" presId="urn:microsoft.com/office/officeart/2005/8/layout/orgChart1"/>
    <dgm:cxn modelId="{C1560632-4FDD-4900-AF1E-43D1FEDAE17C}" type="presParOf" srcId="{3628AA0B-55F9-441D-A342-2AC63B9A99AD}" destId="{5BD1352F-D2B8-46C4-9CB8-410D323A5793}" srcOrd="0" destOrd="0" presId="urn:microsoft.com/office/officeart/2005/8/layout/orgChart1"/>
    <dgm:cxn modelId="{4935381C-8AC4-4DB8-80AF-755272EC05D5}" type="presParOf" srcId="{3628AA0B-55F9-441D-A342-2AC63B9A99AD}" destId="{70DC346E-20DD-4F3F-B056-587D8B298C8D}" srcOrd="1" destOrd="0" presId="urn:microsoft.com/office/officeart/2005/8/layout/orgChart1"/>
    <dgm:cxn modelId="{08B509C3-FB1B-49F4-AEBF-F0E5889E8311}" type="presParOf" srcId="{E2FB141D-C7E4-44EB-A440-0E8AA5484A3F}" destId="{4E4BEA53-6165-4BC1-9EF9-33BF73F77667}" srcOrd="1" destOrd="0" presId="urn:microsoft.com/office/officeart/2005/8/layout/orgChart1"/>
    <dgm:cxn modelId="{B6AE3A07-7919-426E-BE80-46FE78BDC5E2}" type="presParOf" srcId="{4E4BEA53-6165-4BC1-9EF9-33BF73F77667}" destId="{2491C9E0-55A4-4175-88E6-D5E4449F0B4D}" srcOrd="0" destOrd="0" presId="urn:microsoft.com/office/officeart/2005/8/layout/orgChart1"/>
    <dgm:cxn modelId="{B9C365AB-4B38-400D-B977-56DAC5468BC0}" type="presParOf" srcId="{4E4BEA53-6165-4BC1-9EF9-33BF73F77667}" destId="{11EF37A9-FD71-4169-A2A3-DD9DF5E524B1}" srcOrd="1" destOrd="0" presId="urn:microsoft.com/office/officeart/2005/8/layout/orgChart1"/>
    <dgm:cxn modelId="{152426FF-14F6-409B-B9AB-202FD8E5A27D}" type="presParOf" srcId="{11EF37A9-FD71-4169-A2A3-DD9DF5E524B1}" destId="{AD638EBB-43BA-4AEC-8363-932DBD65170D}" srcOrd="0" destOrd="0" presId="urn:microsoft.com/office/officeart/2005/8/layout/orgChart1"/>
    <dgm:cxn modelId="{4C953ADB-65E1-4998-88BD-9D5EC39CA37F}" type="presParOf" srcId="{AD638EBB-43BA-4AEC-8363-932DBD65170D}" destId="{6C592409-A254-4D1C-BD66-3E158AF88BD6}" srcOrd="0" destOrd="0" presId="urn:microsoft.com/office/officeart/2005/8/layout/orgChart1"/>
    <dgm:cxn modelId="{A4B8F65E-31E3-403D-85B6-24E4941FFF5B}" type="presParOf" srcId="{AD638EBB-43BA-4AEC-8363-932DBD65170D}" destId="{6C61A9BC-3B35-433D-92D0-86B30164728D}" srcOrd="1" destOrd="0" presId="urn:microsoft.com/office/officeart/2005/8/layout/orgChart1"/>
    <dgm:cxn modelId="{F7C9F039-D83C-43E1-BEEB-609573318F70}" type="presParOf" srcId="{11EF37A9-FD71-4169-A2A3-DD9DF5E524B1}" destId="{7536D7AE-7039-4A8D-A5A5-A06262DF3DF9}" srcOrd="1" destOrd="0" presId="urn:microsoft.com/office/officeart/2005/8/layout/orgChart1"/>
    <dgm:cxn modelId="{B784AE86-FEA0-4DBA-AC00-610BE7EB6935}" type="presParOf" srcId="{11EF37A9-FD71-4169-A2A3-DD9DF5E524B1}" destId="{F260CF73-FE72-421D-B5DD-30FCA680DDDC}" srcOrd="2" destOrd="0" presId="urn:microsoft.com/office/officeart/2005/8/layout/orgChart1"/>
    <dgm:cxn modelId="{040684A7-A3FA-4D4B-B2D6-2E01837AA074}" type="presParOf" srcId="{4E4BEA53-6165-4BC1-9EF9-33BF73F77667}" destId="{0775C911-64BB-49DF-BC63-9977E4D67E15}" srcOrd="2" destOrd="0" presId="urn:microsoft.com/office/officeart/2005/8/layout/orgChart1"/>
    <dgm:cxn modelId="{D69C7D6F-57B2-44F9-A206-1D1BFDFD3238}" type="presParOf" srcId="{4E4BEA53-6165-4BC1-9EF9-33BF73F77667}" destId="{100B5CD9-F442-4F92-8AF6-AA5A75F2C797}" srcOrd="3" destOrd="0" presId="urn:microsoft.com/office/officeart/2005/8/layout/orgChart1"/>
    <dgm:cxn modelId="{E36A9D05-7A61-45EC-80FC-BAA7864655D4}" type="presParOf" srcId="{100B5CD9-F442-4F92-8AF6-AA5A75F2C797}" destId="{0422037A-50EF-449C-BD20-385FCA4218E9}" srcOrd="0" destOrd="0" presId="urn:microsoft.com/office/officeart/2005/8/layout/orgChart1"/>
    <dgm:cxn modelId="{6FEBB640-DC94-4137-AC86-0AB813652410}" type="presParOf" srcId="{0422037A-50EF-449C-BD20-385FCA4218E9}" destId="{1D2FAF23-86CF-49FD-A23D-4E19900DB179}" srcOrd="0" destOrd="0" presId="urn:microsoft.com/office/officeart/2005/8/layout/orgChart1"/>
    <dgm:cxn modelId="{843BF9E7-A901-4409-9D5A-26BC4263F88E}" type="presParOf" srcId="{0422037A-50EF-449C-BD20-385FCA4218E9}" destId="{F5729EAC-EC3E-45B9-BBC0-5961979A08D9}" srcOrd="1" destOrd="0" presId="urn:microsoft.com/office/officeart/2005/8/layout/orgChart1"/>
    <dgm:cxn modelId="{97306F31-5288-4CF2-AEEC-0FB2B1351DBE}" type="presParOf" srcId="{100B5CD9-F442-4F92-8AF6-AA5A75F2C797}" destId="{EFFE6209-DBC9-4DCF-A408-BE8F967BB973}" srcOrd="1" destOrd="0" presId="urn:microsoft.com/office/officeart/2005/8/layout/orgChart1"/>
    <dgm:cxn modelId="{1F5A91E7-6912-4425-BD80-7A64152A7B76}" type="presParOf" srcId="{100B5CD9-F442-4F92-8AF6-AA5A75F2C797}" destId="{409EA04B-9AD3-48C6-9E60-EA608B45251F}" srcOrd="2" destOrd="0" presId="urn:microsoft.com/office/officeart/2005/8/layout/orgChart1"/>
    <dgm:cxn modelId="{906D1B50-33AB-4AA1-9FEC-1477DF6ACADA}" type="presParOf" srcId="{4E4BEA53-6165-4BC1-9EF9-33BF73F77667}" destId="{8D98899C-DACC-4425-8E74-ADD19C4C3C84}" srcOrd="4" destOrd="0" presId="urn:microsoft.com/office/officeart/2005/8/layout/orgChart1"/>
    <dgm:cxn modelId="{C6AFD0D0-0BE9-4B95-AC9A-9D7980BD2EFB}" type="presParOf" srcId="{4E4BEA53-6165-4BC1-9EF9-33BF73F77667}" destId="{6973275B-AF0D-4B9C-87D2-501001AE19A5}" srcOrd="5" destOrd="0" presId="urn:microsoft.com/office/officeart/2005/8/layout/orgChart1"/>
    <dgm:cxn modelId="{72BCC574-47B6-4E61-86AF-8826808B200A}" type="presParOf" srcId="{6973275B-AF0D-4B9C-87D2-501001AE19A5}" destId="{52D68A23-3E68-4B3D-96EA-AC6CA30EF14F}" srcOrd="0" destOrd="0" presId="urn:microsoft.com/office/officeart/2005/8/layout/orgChart1"/>
    <dgm:cxn modelId="{6119E1CD-C3BE-4044-A377-B1ABBC80C0CA}" type="presParOf" srcId="{52D68A23-3E68-4B3D-96EA-AC6CA30EF14F}" destId="{81814A1B-EC27-43C7-A8FA-152A5E9295B9}" srcOrd="0" destOrd="0" presId="urn:microsoft.com/office/officeart/2005/8/layout/orgChart1"/>
    <dgm:cxn modelId="{7818954F-B5F6-4C7B-B980-AB8B5C006770}" type="presParOf" srcId="{52D68A23-3E68-4B3D-96EA-AC6CA30EF14F}" destId="{4F6D56B7-676C-4A8C-8749-F5C63AE62EB6}" srcOrd="1" destOrd="0" presId="urn:microsoft.com/office/officeart/2005/8/layout/orgChart1"/>
    <dgm:cxn modelId="{F29371C5-D569-411A-87C8-5C3B53B0FD7D}" type="presParOf" srcId="{6973275B-AF0D-4B9C-87D2-501001AE19A5}" destId="{B1BDA8CB-6BAA-4F5F-B8F6-7C879C51767C}" srcOrd="1" destOrd="0" presId="urn:microsoft.com/office/officeart/2005/8/layout/orgChart1"/>
    <dgm:cxn modelId="{6865CC1B-365D-4D1E-9107-7E94522A5E99}" type="presParOf" srcId="{6973275B-AF0D-4B9C-87D2-501001AE19A5}" destId="{C9E6114D-392B-4889-B2BF-37DA58292CE2}" srcOrd="2" destOrd="0" presId="urn:microsoft.com/office/officeart/2005/8/layout/orgChart1"/>
    <dgm:cxn modelId="{BA05E135-0512-4123-9FEE-BBAB368CEE21}" type="presParOf" srcId="{E2FB141D-C7E4-44EB-A440-0E8AA5484A3F}" destId="{239D2541-447C-4EED-A26A-CFF9E630D8C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70214-A689-46E5-A112-7CD14AC8FBF2}">
      <dsp:nvSpPr>
        <dsp:cNvPr id="0" name=""/>
        <dsp:cNvSpPr/>
      </dsp:nvSpPr>
      <dsp:spPr>
        <a:xfrm>
          <a:off x="741794" y="0"/>
          <a:ext cx="7755685" cy="4648199"/>
        </a:xfrm>
        <a:prstGeom prst="rightArrow">
          <a:avLst/>
        </a:prstGeom>
        <a:solidFill>
          <a:schemeClr val="accent5">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B3E20264-B4CC-466B-AF05-A92E5B678720}">
      <dsp:nvSpPr>
        <dsp:cNvPr id="0" name=""/>
        <dsp:cNvSpPr/>
      </dsp:nvSpPr>
      <dsp:spPr>
        <a:xfrm>
          <a:off x="836" y="1394459"/>
          <a:ext cx="1007146" cy="185927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Grapes are harvested</a:t>
          </a:r>
          <a:endParaRPr lang="en-US" sz="1200" b="1" kern="1200" dirty="0">
            <a:latin typeface="Arial" panose="020B0604020202020204" pitchFamily="34" charset="0"/>
            <a:cs typeface="Arial" panose="020B0604020202020204" pitchFamily="34" charset="0"/>
          </a:endParaRPr>
        </a:p>
      </dsp:txBody>
      <dsp:txXfrm>
        <a:off x="50001" y="1443624"/>
        <a:ext cx="908816" cy="1760949"/>
      </dsp:txXfrm>
    </dsp:sp>
    <dsp:sp modelId="{C2EA521D-EA2F-4700-BFFF-65C5623F22DF}">
      <dsp:nvSpPr>
        <dsp:cNvPr id="0" name=""/>
        <dsp:cNvSpPr/>
      </dsp:nvSpPr>
      <dsp:spPr>
        <a:xfrm>
          <a:off x="1148991" y="1394459"/>
          <a:ext cx="1204090" cy="1859279"/>
        </a:xfrm>
        <a:prstGeom prst="roundRect">
          <a:avLst/>
        </a:prstGeom>
        <a:solidFill>
          <a:schemeClr val="accent5">
            <a:hueOff val="-1419125"/>
            <a:satOff val="5687"/>
            <a:lumOff val="123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Grapes destemmed and Crushed = MUST</a:t>
          </a:r>
          <a:endParaRPr lang="en-US" sz="1200" b="1" kern="1200" dirty="0">
            <a:latin typeface="Arial" panose="020B0604020202020204" pitchFamily="34" charset="0"/>
            <a:cs typeface="Arial" panose="020B0604020202020204" pitchFamily="34" charset="0"/>
          </a:endParaRPr>
        </a:p>
      </dsp:txBody>
      <dsp:txXfrm>
        <a:off x="1207770" y="1453238"/>
        <a:ext cx="1086532" cy="1741721"/>
      </dsp:txXfrm>
    </dsp:sp>
    <dsp:sp modelId="{8F9C2899-CFA3-4D86-80E6-2F781FBD1F82}">
      <dsp:nvSpPr>
        <dsp:cNvPr id="0" name=""/>
        <dsp:cNvSpPr/>
      </dsp:nvSpPr>
      <dsp:spPr>
        <a:xfrm>
          <a:off x="2494090" y="1394459"/>
          <a:ext cx="971071" cy="1859279"/>
        </a:xfrm>
        <a:prstGeom prst="roundRect">
          <a:avLst/>
        </a:prstGeom>
        <a:solidFill>
          <a:schemeClr val="accent5">
            <a:hueOff val="-2838251"/>
            <a:satOff val="11375"/>
            <a:lumOff val="246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Pressing: White-juice separated from skins Red-skins left</a:t>
          </a:r>
          <a:endParaRPr lang="en-US" sz="1200" b="1" kern="1200" dirty="0">
            <a:latin typeface="Arial" panose="020B0604020202020204" pitchFamily="34" charset="0"/>
            <a:cs typeface="Arial" panose="020B0604020202020204" pitchFamily="34" charset="0"/>
          </a:endParaRPr>
        </a:p>
      </dsp:txBody>
      <dsp:txXfrm>
        <a:off x="2541494" y="1441863"/>
        <a:ext cx="876263" cy="1764471"/>
      </dsp:txXfrm>
    </dsp:sp>
    <dsp:sp modelId="{C6454379-3775-4219-B3B3-52A746F44C01}">
      <dsp:nvSpPr>
        <dsp:cNvPr id="0" name=""/>
        <dsp:cNvSpPr/>
      </dsp:nvSpPr>
      <dsp:spPr>
        <a:xfrm>
          <a:off x="3720593" y="1417142"/>
          <a:ext cx="1268255" cy="1859279"/>
        </a:xfrm>
        <a:prstGeom prst="roundRect">
          <a:avLst/>
        </a:prstGeom>
        <a:solidFill>
          <a:schemeClr val="accent5">
            <a:hueOff val="-4257376"/>
            <a:satOff val="17062"/>
            <a:lumOff val="369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Fermentation: Sugar converted into </a:t>
          </a:r>
          <a:r>
            <a:rPr lang="en-US" sz="1000" b="1" kern="1200" dirty="0" smtClean="0">
              <a:latin typeface="Arial" panose="020B0604020202020204" pitchFamily="34" charset="0"/>
              <a:cs typeface="Arial" panose="020B0604020202020204" pitchFamily="34" charset="0"/>
            </a:rPr>
            <a:t>alcohol</a:t>
          </a:r>
          <a:r>
            <a:rPr lang="en-US" sz="1200" b="1" kern="1200" dirty="0" smtClean="0">
              <a:latin typeface="Arial" panose="020B0604020202020204" pitchFamily="34" charset="0"/>
              <a:cs typeface="Arial" panose="020B0604020202020204" pitchFamily="34" charset="0"/>
            </a:rPr>
            <a:t> and carbon dioxide</a:t>
          </a:r>
          <a:endParaRPr lang="en-US" sz="1200" b="1" kern="1200" dirty="0">
            <a:latin typeface="Arial" panose="020B0604020202020204" pitchFamily="34" charset="0"/>
            <a:cs typeface="Arial" panose="020B0604020202020204" pitchFamily="34" charset="0"/>
          </a:endParaRPr>
        </a:p>
      </dsp:txBody>
      <dsp:txXfrm>
        <a:off x="3782504" y="1479053"/>
        <a:ext cx="1144433" cy="1735457"/>
      </dsp:txXfrm>
    </dsp:sp>
    <dsp:sp modelId="{14614B12-A7EA-4939-B417-A777B011EAE3}">
      <dsp:nvSpPr>
        <dsp:cNvPr id="0" name=""/>
        <dsp:cNvSpPr/>
      </dsp:nvSpPr>
      <dsp:spPr>
        <a:xfrm>
          <a:off x="5040663" y="1473813"/>
          <a:ext cx="846050" cy="1859279"/>
        </a:xfrm>
        <a:prstGeom prst="roundRect">
          <a:avLst/>
        </a:prstGeom>
        <a:solidFill>
          <a:schemeClr val="accent5">
            <a:hueOff val="-5676501"/>
            <a:satOff val="22749"/>
            <a:lumOff val="493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Blending</a:t>
          </a:r>
          <a:endParaRPr lang="en-US" sz="1200" b="1" kern="1200" dirty="0">
            <a:latin typeface="Arial" panose="020B0604020202020204" pitchFamily="34" charset="0"/>
            <a:cs typeface="Arial" panose="020B0604020202020204" pitchFamily="34" charset="0"/>
          </a:endParaRPr>
        </a:p>
      </dsp:txBody>
      <dsp:txXfrm>
        <a:off x="5081964" y="1515114"/>
        <a:ext cx="763448" cy="1776677"/>
      </dsp:txXfrm>
    </dsp:sp>
    <dsp:sp modelId="{82422E11-81CF-42DF-A4FF-EAA2523B0758}">
      <dsp:nvSpPr>
        <dsp:cNvPr id="0" name=""/>
        <dsp:cNvSpPr/>
      </dsp:nvSpPr>
      <dsp:spPr>
        <a:xfrm>
          <a:off x="5986313" y="1417142"/>
          <a:ext cx="1146889" cy="1859279"/>
        </a:xfrm>
        <a:prstGeom prst="roundRect">
          <a:avLst/>
        </a:prstGeom>
        <a:solidFill>
          <a:schemeClr val="accent5">
            <a:hueOff val="-7095626"/>
            <a:satOff val="28436"/>
            <a:lumOff val="616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latin typeface="Arial" panose="020B0604020202020204" pitchFamily="34" charset="0"/>
              <a:cs typeface="Arial" panose="020B0604020202020204" pitchFamily="34" charset="0"/>
            </a:rPr>
            <a:t>Clarification</a:t>
          </a:r>
          <a:endParaRPr lang="en-US" sz="1100" b="1" kern="1200" dirty="0">
            <a:latin typeface="Arial" panose="020B0604020202020204" pitchFamily="34" charset="0"/>
            <a:cs typeface="Arial" panose="020B0604020202020204" pitchFamily="34" charset="0"/>
          </a:endParaRPr>
        </a:p>
      </dsp:txBody>
      <dsp:txXfrm>
        <a:off x="6042300" y="1473129"/>
        <a:ext cx="1034915" cy="1747305"/>
      </dsp:txXfrm>
    </dsp:sp>
    <dsp:sp modelId="{222A59DE-0579-47CE-9C47-BD20426F235F}">
      <dsp:nvSpPr>
        <dsp:cNvPr id="0" name=""/>
        <dsp:cNvSpPr/>
      </dsp:nvSpPr>
      <dsp:spPr>
        <a:xfrm>
          <a:off x="7290390" y="1394459"/>
          <a:ext cx="846050" cy="1859279"/>
        </a:xfrm>
        <a:prstGeom prst="roundRect">
          <a:avLst/>
        </a:prstGeom>
        <a:solidFill>
          <a:schemeClr val="accent5">
            <a:hueOff val="-8514751"/>
            <a:satOff val="34124"/>
            <a:lumOff val="739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Bottling</a:t>
          </a:r>
          <a:endParaRPr lang="en-US" sz="1200" b="1" kern="1200" dirty="0">
            <a:latin typeface="Arial" panose="020B0604020202020204" pitchFamily="34" charset="0"/>
            <a:cs typeface="Arial" panose="020B0604020202020204" pitchFamily="34" charset="0"/>
          </a:endParaRPr>
        </a:p>
      </dsp:txBody>
      <dsp:txXfrm>
        <a:off x="7331691" y="1435760"/>
        <a:ext cx="763448" cy="1776677"/>
      </dsp:txXfrm>
    </dsp:sp>
    <dsp:sp modelId="{0536B4BF-DEC9-463D-A879-0148F610F5AB}">
      <dsp:nvSpPr>
        <dsp:cNvPr id="0" name=""/>
        <dsp:cNvSpPr/>
      </dsp:nvSpPr>
      <dsp:spPr>
        <a:xfrm>
          <a:off x="8277449" y="1394459"/>
          <a:ext cx="846050" cy="1859279"/>
        </a:xfrm>
        <a:prstGeom prst="roundRect">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Labelling and Sealing</a:t>
          </a:r>
          <a:endParaRPr lang="en-US" sz="1200" b="1" kern="1200" dirty="0">
            <a:latin typeface="Arial" panose="020B0604020202020204" pitchFamily="34" charset="0"/>
            <a:cs typeface="Arial" panose="020B0604020202020204" pitchFamily="34" charset="0"/>
          </a:endParaRPr>
        </a:p>
      </dsp:txBody>
      <dsp:txXfrm>
        <a:off x="8318750" y="1435760"/>
        <a:ext cx="763448" cy="17766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905B4-BC69-423D-9768-F82A5C109968}">
      <dsp:nvSpPr>
        <dsp:cNvPr id="0" name=""/>
        <dsp:cNvSpPr/>
      </dsp:nvSpPr>
      <dsp:spPr>
        <a:xfrm rot="5400000">
          <a:off x="3760564" y="-60014"/>
          <a:ext cx="1272997" cy="1415007"/>
        </a:xfrm>
        <a:prstGeom prst="hexagon">
          <a:avLst>
            <a:gd name="adj" fmla="val 25000"/>
            <a:gd name="vf" fmla="val 11547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Arial" panose="020B0604020202020204" pitchFamily="34" charset="0"/>
              <a:cs typeface="Arial" panose="020B0604020202020204" pitchFamily="34" charset="0"/>
            </a:rPr>
            <a:t>Sauvignon Blanc</a:t>
          </a:r>
          <a:endParaRPr lang="en-US" sz="1200" b="1" kern="1200" dirty="0">
            <a:solidFill>
              <a:schemeClr val="tx1"/>
            </a:solidFill>
            <a:latin typeface="Arial" panose="020B0604020202020204" pitchFamily="34" charset="0"/>
            <a:cs typeface="Arial" panose="020B0604020202020204" pitchFamily="34" charset="0"/>
          </a:endParaRPr>
        </a:p>
      </dsp:txBody>
      <dsp:txXfrm rot="-5400000">
        <a:off x="3925394" y="223157"/>
        <a:ext cx="943338" cy="848665"/>
      </dsp:txXfrm>
    </dsp:sp>
    <dsp:sp modelId="{15380064-AB65-464D-964C-F97DBCB8676A}">
      <dsp:nvSpPr>
        <dsp:cNvPr id="0" name=""/>
        <dsp:cNvSpPr/>
      </dsp:nvSpPr>
      <dsp:spPr>
        <a:xfrm>
          <a:off x="5023630" y="257098"/>
          <a:ext cx="1420664" cy="763798"/>
        </a:xfrm>
        <a:prstGeom prst="rect">
          <a:avLst/>
        </a:prstGeom>
        <a:noFill/>
        <a:ln>
          <a:noFill/>
        </a:ln>
        <a:effectLst/>
      </dsp:spPr>
      <dsp:style>
        <a:lnRef idx="0">
          <a:scrgbClr r="0" g="0" b="0"/>
        </a:lnRef>
        <a:fillRef idx="0">
          <a:scrgbClr r="0" g="0" b="0"/>
        </a:fillRef>
        <a:effectRef idx="0">
          <a:scrgbClr r="0" g="0" b="0"/>
        </a:effectRef>
        <a:fontRef idx="minor"/>
      </dsp:style>
    </dsp:sp>
    <dsp:sp modelId="{7BDA053F-071D-4A7E-906C-DBC0A1703D43}">
      <dsp:nvSpPr>
        <dsp:cNvPr id="0" name=""/>
        <dsp:cNvSpPr/>
      </dsp:nvSpPr>
      <dsp:spPr>
        <a:xfrm rot="5400000">
          <a:off x="2222557" y="-127626"/>
          <a:ext cx="1272997" cy="1528249"/>
        </a:xfrm>
        <a:prstGeom prst="hexagon">
          <a:avLst>
            <a:gd name="adj" fmla="val 25000"/>
            <a:gd name="vf" fmla="val 11547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Arial" panose="020B0604020202020204" pitchFamily="34" charset="0"/>
              <a:cs typeface="Arial" panose="020B0604020202020204" pitchFamily="34" charset="0"/>
            </a:rPr>
            <a:t>Chenin Blanc</a:t>
          </a:r>
          <a:endParaRPr lang="en-US" sz="1400" b="1" kern="1200" dirty="0">
            <a:solidFill>
              <a:schemeClr val="tx1"/>
            </a:solidFill>
            <a:latin typeface="Arial" panose="020B0604020202020204" pitchFamily="34" charset="0"/>
            <a:cs typeface="Arial" panose="020B0604020202020204" pitchFamily="34" charset="0"/>
          </a:endParaRPr>
        </a:p>
      </dsp:txBody>
      <dsp:txXfrm rot="-5400000">
        <a:off x="2349639" y="212166"/>
        <a:ext cx="1018833" cy="848665"/>
      </dsp:txXfrm>
    </dsp:sp>
    <dsp:sp modelId="{4F7BE6C0-2289-4E13-AE90-09E29984CE9C}">
      <dsp:nvSpPr>
        <dsp:cNvPr id="0" name=""/>
        <dsp:cNvSpPr/>
      </dsp:nvSpPr>
      <dsp:spPr>
        <a:xfrm rot="5400000">
          <a:off x="2660545" y="874201"/>
          <a:ext cx="1272997" cy="1805126"/>
        </a:xfrm>
        <a:prstGeom prst="hexagon">
          <a:avLst>
            <a:gd name="adj" fmla="val 25000"/>
            <a:gd name="vf" fmla="val 11547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Arial" panose="020B0604020202020204" pitchFamily="34" charset="0"/>
              <a:cs typeface="Arial" panose="020B0604020202020204" pitchFamily="34" charset="0"/>
            </a:rPr>
            <a:t>Rhine Riesling</a:t>
          </a:r>
          <a:endParaRPr lang="en-US" sz="1400" b="1" kern="1200" dirty="0">
            <a:solidFill>
              <a:schemeClr val="tx1"/>
            </a:solidFill>
            <a:latin typeface="Arial" panose="020B0604020202020204" pitchFamily="34" charset="0"/>
            <a:cs typeface="Arial" panose="020B0604020202020204" pitchFamily="34" charset="0"/>
          </a:endParaRPr>
        </a:p>
      </dsp:txBody>
      <dsp:txXfrm rot="-5400000">
        <a:off x="2695335" y="1352431"/>
        <a:ext cx="1203418" cy="848665"/>
      </dsp:txXfrm>
    </dsp:sp>
    <dsp:sp modelId="{BE6A97E7-2115-4631-B60D-16B31C80C1D3}">
      <dsp:nvSpPr>
        <dsp:cNvPr id="0" name=""/>
        <dsp:cNvSpPr/>
      </dsp:nvSpPr>
      <dsp:spPr>
        <a:xfrm>
          <a:off x="1861504" y="1337618"/>
          <a:ext cx="1374837" cy="763798"/>
        </a:xfrm>
        <a:prstGeom prst="rect">
          <a:avLst/>
        </a:prstGeom>
        <a:noFill/>
        <a:ln>
          <a:noFill/>
        </a:ln>
        <a:effectLst/>
      </dsp:spPr>
      <dsp:style>
        <a:lnRef idx="0">
          <a:scrgbClr r="0" g="0" b="0"/>
        </a:lnRef>
        <a:fillRef idx="0">
          <a:scrgbClr r="0" g="0" b="0"/>
        </a:fillRef>
        <a:effectRef idx="0">
          <a:scrgbClr r="0" g="0" b="0"/>
        </a:effectRef>
        <a:fontRef idx="minor"/>
      </dsp:style>
    </dsp:sp>
    <dsp:sp modelId="{B876B6C1-E7ED-4941-AEC6-B11704B8F4E6}">
      <dsp:nvSpPr>
        <dsp:cNvPr id="0" name=""/>
        <dsp:cNvSpPr/>
      </dsp:nvSpPr>
      <dsp:spPr>
        <a:xfrm rot="5400000">
          <a:off x="4354832" y="902499"/>
          <a:ext cx="1272997" cy="1595464"/>
        </a:xfrm>
        <a:prstGeom prst="hexagon">
          <a:avLst>
            <a:gd name="adj" fmla="val 25000"/>
            <a:gd name="vf" fmla="val 11547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Arial" panose="020B0604020202020204" pitchFamily="34" charset="0"/>
              <a:cs typeface="Arial" panose="020B0604020202020204" pitchFamily="34" charset="0"/>
            </a:rPr>
            <a:t>Chardonnay</a:t>
          </a:r>
          <a:endParaRPr lang="en-US" sz="1400" b="1" kern="1200" dirty="0">
            <a:solidFill>
              <a:schemeClr val="tx1"/>
            </a:solidFill>
            <a:latin typeface="Arial" panose="020B0604020202020204" pitchFamily="34" charset="0"/>
            <a:cs typeface="Arial" panose="020B0604020202020204" pitchFamily="34" charset="0"/>
          </a:endParaRPr>
        </a:p>
      </dsp:txBody>
      <dsp:txXfrm rot="-5400000">
        <a:off x="4459510" y="1275898"/>
        <a:ext cx="1063642" cy="848665"/>
      </dsp:txXfrm>
    </dsp:sp>
    <dsp:sp modelId="{E1B53397-0EB6-4686-B111-10ADA2678E83}">
      <dsp:nvSpPr>
        <dsp:cNvPr id="0" name=""/>
        <dsp:cNvSpPr/>
      </dsp:nvSpPr>
      <dsp:spPr>
        <a:xfrm rot="5400000">
          <a:off x="4098217" y="1634164"/>
          <a:ext cx="1272997" cy="2266314"/>
        </a:xfrm>
        <a:prstGeom prst="hexagon">
          <a:avLst>
            <a:gd name="adj" fmla="val 25000"/>
            <a:gd name="vf" fmla="val 11547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Arial" panose="020B0604020202020204" pitchFamily="34" charset="0"/>
              <a:cs typeface="Arial" panose="020B0604020202020204" pitchFamily="34" charset="0"/>
            </a:rPr>
            <a:t>Gewürztraminer</a:t>
          </a:r>
          <a:endParaRPr lang="en-US" sz="1400" b="1" kern="1200" dirty="0">
            <a:solidFill>
              <a:schemeClr val="tx1"/>
            </a:solidFill>
            <a:latin typeface="Arial" panose="020B0604020202020204" pitchFamily="34" charset="0"/>
            <a:cs typeface="Arial" panose="020B0604020202020204" pitchFamily="34" charset="0"/>
          </a:endParaRPr>
        </a:p>
      </dsp:txBody>
      <dsp:txXfrm rot="-5400000">
        <a:off x="3979278" y="2342988"/>
        <a:ext cx="1510876" cy="848665"/>
      </dsp:txXfrm>
    </dsp:sp>
    <dsp:sp modelId="{96A112FE-0DB7-484A-8AF4-155F2F4BD7C1}">
      <dsp:nvSpPr>
        <dsp:cNvPr id="0" name=""/>
        <dsp:cNvSpPr/>
      </dsp:nvSpPr>
      <dsp:spPr>
        <a:xfrm>
          <a:off x="5283967" y="2418138"/>
          <a:ext cx="1420664" cy="763798"/>
        </a:xfrm>
        <a:prstGeom prst="rect">
          <a:avLst/>
        </a:prstGeom>
        <a:noFill/>
        <a:ln>
          <a:noFill/>
        </a:ln>
        <a:effectLst/>
      </dsp:spPr>
      <dsp:style>
        <a:lnRef idx="0">
          <a:scrgbClr r="0" g="0" b="0"/>
        </a:lnRef>
        <a:fillRef idx="0">
          <a:scrgbClr r="0" g="0" b="0"/>
        </a:fillRef>
        <a:effectRef idx="0">
          <a:scrgbClr r="0" g="0" b="0"/>
        </a:effectRef>
        <a:fontRef idx="minor"/>
      </dsp:style>
    </dsp:sp>
    <dsp:sp modelId="{EDCC957B-5392-4B06-8722-F213D9EC0065}">
      <dsp:nvSpPr>
        <dsp:cNvPr id="0" name=""/>
        <dsp:cNvSpPr/>
      </dsp:nvSpPr>
      <dsp:spPr>
        <a:xfrm rot="5400000">
          <a:off x="1372777" y="811762"/>
          <a:ext cx="1260852" cy="3798662"/>
        </a:xfrm>
        <a:prstGeom prst="hexagon">
          <a:avLst>
            <a:gd name="adj" fmla="val 25000"/>
            <a:gd name="vf" fmla="val 11547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en-US" sz="3400" b="1" kern="1200" dirty="0" smtClean="0">
              <a:solidFill>
                <a:schemeClr val="tx1"/>
              </a:solidFill>
            </a:rPr>
            <a:t>CULTIVARS</a:t>
          </a:r>
          <a:endParaRPr lang="en-US" sz="3400" b="1" kern="1200" dirty="0">
            <a:solidFill>
              <a:schemeClr val="tx1"/>
            </a:solidFill>
          </a:endParaRPr>
        </a:p>
      </dsp:txBody>
      <dsp:txXfrm rot="-5400000">
        <a:off x="736982" y="2290809"/>
        <a:ext cx="2532442" cy="840568"/>
      </dsp:txXfrm>
    </dsp:sp>
    <dsp:sp modelId="{2A07B853-5FAC-46A0-B229-A80A134970B4}">
      <dsp:nvSpPr>
        <dsp:cNvPr id="0" name=""/>
        <dsp:cNvSpPr/>
      </dsp:nvSpPr>
      <dsp:spPr>
        <a:xfrm rot="5400000">
          <a:off x="2970757" y="3056718"/>
          <a:ext cx="1272997" cy="1652678"/>
        </a:xfrm>
        <a:prstGeom prst="hexagon">
          <a:avLst>
            <a:gd name="adj" fmla="val 25000"/>
            <a:gd name="vf" fmla="val 11547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smtClean="0">
              <a:solidFill>
                <a:schemeClr val="tx1"/>
              </a:solidFill>
              <a:latin typeface="Arial" panose="020B0604020202020204" pitchFamily="34" charset="0"/>
              <a:cs typeface="Arial" panose="020B0604020202020204" pitchFamily="34" charset="0"/>
            </a:rPr>
            <a:t>Colombar</a:t>
          </a:r>
          <a:endParaRPr lang="en-US" sz="1400" b="1" kern="1200" dirty="0">
            <a:solidFill>
              <a:schemeClr val="tx1"/>
            </a:solidFill>
            <a:latin typeface="Arial" panose="020B0604020202020204" pitchFamily="34" charset="0"/>
            <a:cs typeface="Arial" panose="020B0604020202020204" pitchFamily="34" charset="0"/>
          </a:endParaRPr>
        </a:p>
      </dsp:txBody>
      <dsp:txXfrm rot="-5400000">
        <a:off x="3056363" y="3458724"/>
        <a:ext cx="1101786" cy="848665"/>
      </dsp:txXfrm>
    </dsp:sp>
    <dsp:sp modelId="{F05AA878-7415-4AB8-BCE1-39669CA83AA4}">
      <dsp:nvSpPr>
        <dsp:cNvPr id="0" name=""/>
        <dsp:cNvSpPr/>
      </dsp:nvSpPr>
      <dsp:spPr>
        <a:xfrm>
          <a:off x="1861504" y="3498658"/>
          <a:ext cx="1374837" cy="763798"/>
        </a:xfrm>
        <a:prstGeom prst="rect">
          <a:avLst/>
        </a:prstGeom>
        <a:noFill/>
        <a:ln>
          <a:noFill/>
        </a:ln>
        <a:effectLst/>
      </dsp:spPr>
      <dsp:style>
        <a:lnRef idx="0">
          <a:scrgbClr r="0" g="0" b="0"/>
        </a:lnRef>
        <a:fillRef idx="0">
          <a:scrgbClr r="0" g="0" b="0"/>
        </a:fillRef>
        <a:effectRef idx="0">
          <a:scrgbClr r="0" g="0" b="0"/>
        </a:effectRef>
        <a:fontRef idx="minor"/>
      </dsp:style>
    </dsp:sp>
    <dsp:sp modelId="{9CD3E724-B7D2-4E00-971A-27951CDB5DCA}">
      <dsp:nvSpPr>
        <dsp:cNvPr id="0" name=""/>
        <dsp:cNvSpPr/>
      </dsp:nvSpPr>
      <dsp:spPr>
        <a:xfrm rot="5400000">
          <a:off x="4583499" y="3120842"/>
          <a:ext cx="1272997" cy="1524428"/>
        </a:xfrm>
        <a:prstGeom prst="hexagon">
          <a:avLst>
            <a:gd name="adj" fmla="val 25000"/>
            <a:gd name="vf" fmla="val 11547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Arial" panose="020B0604020202020204" pitchFamily="34" charset="0"/>
              <a:cs typeface="Arial" panose="020B0604020202020204" pitchFamily="34" charset="0"/>
            </a:rPr>
            <a:t>Paarl Riesling</a:t>
          </a:r>
          <a:endParaRPr lang="en-US" sz="1400" b="1" kern="1200" dirty="0">
            <a:solidFill>
              <a:schemeClr val="tx1"/>
            </a:solidFill>
            <a:latin typeface="Arial" panose="020B0604020202020204" pitchFamily="34" charset="0"/>
            <a:cs typeface="Arial" panose="020B0604020202020204" pitchFamily="34" charset="0"/>
          </a:endParaRPr>
        </a:p>
      </dsp:txBody>
      <dsp:txXfrm rot="-5400000">
        <a:off x="4711855" y="3458723"/>
        <a:ext cx="1016286" cy="8486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9A785-5194-4682-9816-8D01A91D868C}">
      <dsp:nvSpPr>
        <dsp:cNvPr id="0" name=""/>
        <dsp:cNvSpPr/>
      </dsp:nvSpPr>
      <dsp:spPr>
        <a:xfrm rot="5400000">
          <a:off x="4509287" y="-67126"/>
          <a:ext cx="972144" cy="1106397"/>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Merlot</a:t>
          </a:r>
          <a:endParaRPr lang="en-US" sz="1400" b="1" kern="1200" dirty="0">
            <a:latin typeface="Arial" panose="020B0604020202020204" pitchFamily="34" charset="0"/>
            <a:cs typeface="Arial" panose="020B0604020202020204" pitchFamily="34" charset="0"/>
          </a:endParaRPr>
        </a:p>
      </dsp:txBody>
      <dsp:txXfrm rot="-5400000">
        <a:off x="4626560" y="162025"/>
        <a:ext cx="737598" cy="648096"/>
      </dsp:txXfrm>
    </dsp:sp>
    <dsp:sp modelId="{92BCD5D0-53E6-4653-A8E5-E402501B522E}">
      <dsp:nvSpPr>
        <dsp:cNvPr id="0" name=""/>
        <dsp:cNvSpPr/>
      </dsp:nvSpPr>
      <dsp:spPr>
        <a:xfrm>
          <a:off x="5003584" y="195969"/>
          <a:ext cx="1084913" cy="583286"/>
        </a:xfrm>
        <a:prstGeom prst="rect">
          <a:avLst/>
        </a:prstGeom>
        <a:noFill/>
        <a:ln>
          <a:noFill/>
        </a:ln>
        <a:effectLst/>
      </dsp:spPr>
      <dsp:style>
        <a:lnRef idx="0">
          <a:scrgbClr r="0" g="0" b="0"/>
        </a:lnRef>
        <a:fillRef idx="0">
          <a:scrgbClr r="0" g="0" b="0"/>
        </a:fillRef>
        <a:effectRef idx="0">
          <a:scrgbClr r="0" g="0" b="0"/>
        </a:effectRef>
        <a:fontRef idx="minor"/>
      </dsp:style>
    </dsp:sp>
    <dsp:sp modelId="{1FEB3CBA-FD7A-485E-BADC-220D01B2D6DA}">
      <dsp:nvSpPr>
        <dsp:cNvPr id="0" name=""/>
        <dsp:cNvSpPr/>
      </dsp:nvSpPr>
      <dsp:spPr>
        <a:xfrm rot="5400000">
          <a:off x="3155537" y="-260348"/>
          <a:ext cx="972144" cy="1495923"/>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Cabernet Sauvignon</a:t>
          </a:r>
          <a:endParaRPr lang="en-US" sz="1400" b="1" kern="1200" dirty="0">
            <a:latin typeface="Arial" panose="020B0604020202020204" pitchFamily="34" charset="0"/>
            <a:cs typeface="Arial" panose="020B0604020202020204" pitchFamily="34" charset="0"/>
          </a:endParaRPr>
        </a:p>
      </dsp:txBody>
      <dsp:txXfrm rot="-5400000">
        <a:off x="3142968" y="163565"/>
        <a:ext cx="997282" cy="648096"/>
      </dsp:txXfrm>
    </dsp:sp>
    <dsp:sp modelId="{BC656BEE-4153-4C2D-A4BF-745EDDEBA4A0}">
      <dsp:nvSpPr>
        <dsp:cNvPr id="0" name=""/>
        <dsp:cNvSpPr/>
      </dsp:nvSpPr>
      <dsp:spPr>
        <a:xfrm rot="5400000">
          <a:off x="3382575" y="822333"/>
          <a:ext cx="972144" cy="1121832"/>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Shiraz</a:t>
          </a:r>
          <a:endParaRPr lang="en-US" sz="1400" b="1" kern="1200" dirty="0">
            <a:latin typeface="Arial" panose="020B0604020202020204" pitchFamily="34" charset="0"/>
            <a:cs typeface="Arial" panose="020B0604020202020204" pitchFamily="34" charset="0"/>
          </a:endParaRPr>
        </a:p>
      </dsp:txBody>
      <dsp:txXfrm rot="-5400000">
        <a:off x="3494703" y="1059201"/>
        <a:ext cx="747888" cy="648096"/>
      </dsp:txXfrm>
    </dsp:sp>
    <dsp:sp modelId="{BCFC626D-45CE-45EE-8153-E2591EF76E50}">
      <dsp:nvSpPr>
        <dsp:cNvPr id="0" name=""/>
        <dsp:cNvSpPr/>
      </dsp:nvSpPr>
      <dsp:spPr>
        <a:xfrm>
          <a:off x="2588776" y="1021125"/>
          <a:ext cx="1049916" cy="583286"/>
        </a:xfrm>
        <a:prstGeom prst="rect">
          <a:avLst/>
        </a:prstGeom>
        <a:noFill/>
        <a:ln>
          <a:noFill/>
        </a:ln>
        <a:effectLst/>
      </dsp:spPr>
      <dsp:style>
        <a:lnRef idx="0">
          <a:scrgbClr r="0" g="0" b="0"/>
        </a:lnRef>
        <a:fillRef idx="0">
          <a:scrgbClr r="0" g="0" b="0"/>
        </a:fillRef>
        <a:effectRef idx="0">
          <a:scrgbClr r="0" g="0" b="0"/>
        </a:effectRef>
        <a:fontRef idx="minor"/>
      </dsp:style>
    </dsp:sp>
    <dsp:sp modelId="{DAF24AE8-2A02-4A7E-A470-33A06082D66D}">
      <dsp:nvSpPr>
        <dsp:cNvPr id="0" name=""/>
        <dsp:cNvSpPr/>
      </dsp:nvSpPr>
      <dsp:spPr>
        <a:xfrm rot="5400000">
          <a:off x="4794577" y="658653"/>
          <a:ext cx="799278" cy="1334111"/>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Pinotage</a:t>
          </a:r>
          <a:endParaRPr lang="en-US" sz="1400" b="1" kern="1200" dirty="0">
            <a:latin typeface="Arial" panose="020B0604020202020204" pitchFamily="34" charset="0"/>
            <a:cs typeface="Arial" panose="020B0604020202020204" pitchFamily="34" charset="0"/>
          </a:endParaRPr>
        </a:p>
      </dsp:txBody>
      <dsp:txXfrm rot="-5400000">
        <a:off x="4749513" y="1059282"/>
        <a:ext cx="889407" cy="532852"/>
      </dsp:txXfrm>
    </dsp:sp>
    <dsp:sp modelId="{2F602095-62A8-4BB6-8EC4-4D30AE04DEED}">
      <dsp:nvSpPr>
        <dsp:cNvPr id="0" name=""/>
        <dsp:cNvSpPr/>
      </dsp:nvSpPr>
      <dsp:spPr>
        <a:xfrm rot="5400000">
          <a:off x="1709208" y="469208"/>
          <a:ext cx="1331449" cy="3692072"/>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CULTIVARS</a:t>
          </a:r>
          <a:endParaRPr lang="en-US" sz="1800" b="1" kern="1200" dirty="0">
            <a:latin typeface="Arial" panose="020B0604020202020204" pitchFamily="34" charset="0"/>
            <a:cs typeface="Arial" panose="020B0604020202020204" pitchFamily="34" charset="0"/>
          </a:endParaRPr>
        </a:p>
      </dsp:txBody>
      <dsp:txXfrm rot="-5400000">
        <a:off x="1144242" y="1871427"/>
        <a:ext cx="2461382" cy="887633"/>
      </dsp:txXfrm>
    </dsp:sp>
    <dsp:sp modelId="{73E3141D-9A1A-4EBE-BD9A-8834EBC6D376}">
      <dsp:nvSpPr>
        <dsp:cNvPr id="0" name=""/>
        <dsp:cNvSpPr/>
      </dsp:nvSpPr>
      <dsp:spPr>
        <a:xfrm>
          <a:off x="4847296" y="2025934"/>
          <a:ext cx="1084913" cy="583286"/>
        </a:xfrm>
        <a:prstGeom prst="rect">
          <a:avLst/>
        </a:prstGeom>
        <a:noFill/>
        <a:ln>
          <a:noFill/>
        </a:ln>
        <a:effectLst/>
      </dsp:spPr>
      <dsp:style>
        <a:lnRef idx="0">
          <a:scrgbClr r="0" g="0" b="0"/>
        </a:lnRef>
        <a:fillRef idx="0">
          <a:scrgbClr r="0" g="0" b="0"/>
        </a:fillRef>
        <a:effectRef idx="0">
          <a:scrgbClr r="0" g="0" b="0"/>
        </a:effectRef>
        <a:fontRef idx="minor"/>
      </dsp:style>
    </dsp:sp>
    <dsp:sp modelId="{94E07C3D-470B-4967-94A8-C66159AE83EF}">
      <dsp:nvSpPr>
        <dsp:cNvPr id="0" name=""/>
        <dsp:cNvSpPr/>
      </dsp:nvSpPr>
      <dsp:spPr>
        <a:xfrm rot="5400000">
          <a:off x="4555010" y="1585984"/>
          <a:ext cx="972144" cy="1395370"/>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Cabernet Franc</a:t>
          </a:r>
          <a:endParaRPr lang="en-US" sz="1400" b="1" kern="1200" dirty="0">
            <a:latin typeface="Arial" panose="020B0604020202020204" pitchFamily="34" charset="0"/>
            <a:cs typeface="Arial" panose="020B0604020202020204" pitchFamily="34" charset="0"/>
          </a:endParaRPr>
        </a:p>
      </dsp:txBody>
      <dsp:txXfrm rot="-5400000">
        <a:off x="4575959" y="1959621"/>
        <a:ext cx="930246" cy="648096"/>
      </dsp:txXfrm>
    </dsp:sp>
    <dsp:sp modelId="{0E6D9288-8EB4-418F-A600-511D046FB4B2}">
      <dsp:nvSpPr>
        <dsp:cNvPr id="0" name=""/>
        <dsp:cNvSpPr/>
      </dsp:nvSpPr>
      <dsp:spPr>
        <a:xfrm rot="5400000">
          <a:off x="3610501" y="2671578"/>
          <a:ext cx="972144" cy="1301616"/>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smtClean="0">
              <a:latin typeface="Arial" panose="020B0604020202020204" pitchFamily="34" charset="0"/>
              <a:cs typeface="Arial" panose="020B0604020202020204" pitchFamily="34" charset="0"/>
            </a:rPr>
            <a:t>Cinsaut</a:t>
          </a:r>
          <a:endParaRPr lang="en-US" sz="1400" b="1" kern="1200" dirty="0">
            <a:latin typeface="Arial" panose="020B0604020202020204" pitchFamily="34" charset="0"/>
            <a:cs typeface="Arial" panose="020B0604020202020204" pitchFamily="34" charset="0"/>
          </a:endParaRPr>
        </a:p>
      </dsp:txBody>
      <dsp:txXfrm rot="-5400000">
        <a:off x="3662701" y="2998338"/>
        <a:ext cx="867744" cy="648096"/>
      </dsp:txXfrm>
    </dsp:sp>
    <dsp:sp modelId="{32DF6078-9B68-469F-8D3F-F21B0FDD8D9F}">
      <dsp:nvSpPr>
        <dsp:cNvPr id="0" name=""/>
        <dsp:cNvSpPr/>
      </dsp:nvSpPr>
      <dsp:spPr>
        <a:xfrm>
          <a:off x="2588776" y="3030743"/>
          <a:ext cx="1049916" cy="583286"/>
        </a:xfrm>
        <a:prstGeom prst="rect">
          <a:avLst/>
        </a:prstGeom>
        <a:noFill/>
        <a:ln>
          <a:noFill/>
        </a:ln>
        <a:effectLst/>
      </dsp:spPr>
      <dsp:style>
        <a:lnRef idx="0">
          <a:scrgbClr r="0" g="0" b="0"/>
        </a:lnRef>
        <a:fillRef idx="0">
          <a:scrgbClr r="0" g="0" b="0"/>
        </a:fillRef>
        <a:effectRef idx="0">
          <a:scrgbClr r="0" g="0" b="0"/>
        </a:effectRef>
        <a:fontRef idx="minor"/>
      </dsp:style>
    </dsp:sp>
    <dsp:sp modelId="{624F4F43-DF79-4861-B3ED-5A2D96957FF1}">
      <dsp:nvSpPr>
        <dsp:cNvPr id="0" name=""/>
        <dsp:cNvSpPr/>
      </dsp:nvSpPr>
      <dsp:spPr>
        <a:xfrm rot="5400000">
          <a:off x="4777159" y="2748717"/>
          <a:ext cx="972144" cy="1150419"/>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Pinot Noir</a:t>
          </a:r>
          <a:endParaRPr lang="en-US" sz="1400" b="1" kern="1200" dirty="0">
            <a:latin typeface="Arial" panose="020B0604020202020204" pitchFamily="34" charset="0"/>
            <a:cs typeface="Arial" panose="020B0604020202020204" pitchFamily="34" charset="0"/>
          </a:endParaRPr>
        </a:p>
      </dsp:txBody>
      <dsp:txXfrm rot="-5400000">
        <a:off x="4879758" y="2999879"/>
        <a:ext cx="766946" cy="6480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8899C-DACC-4425-8E74-ADD19C4C3C84}">
      <dsp:nvSpPr>
        <dsp:cNvPr id="0" name=""/>
        <dsp:cNvSpPr/>
      </dsp:nvSpPr>
      <dsp:spPr>
        <a:xfrm>
          <a:off x="3816617" y="967540"/>
          <a:ext cx="2744494" cy="243604"/>
        </a:xfrm>
        <a:custGeom>
          <a:avLst/>
          <a:gdLst/>
          <a:ahLst/>
          <a:cxnLst/>
          <a:rect l="0" t="0" r="0" b="0"/>
          <a:pathLst>
            <a:path>
              <a:moveTo>
                <a:pt x="0" y="0"/>
              </a:moveTo>
              <a:lnTo>
                <a:pt x="0" y="100604"/>
              </a:lnTo>
              <a:lnTo>
                <a:pt x="2744494" y="100604"/>
              </a:lnTo>
              <a:lnTo>
                <a:pt x="2744494" y="243604"/>
              </a:lnTo>
            </a:path>
          </a:pathLst>
        </a:custGeom>
        <a:noFill/>
        <a:ln w="25400" cap="flat" cmpd="sng"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75C911-64BB-49DF-BC63-9977E4D67E15}">
      <dsp:nvSpPr>
        <dsp:cNvPr id="0" name=""/>
        <dsp:cNvSpPr/>
      </dsp:nvSpPr>
      <dsp:spPr>
        <a:xfrm>
          <a:off x="3816617" y="967540"/>
          <a:ext cx="410030" cy="254616"/>
        </a:xfrm>
        <a:custGeom>
          <a:avLst/>
          <a:gdLst/>
          <a:ahLst/>
          <a:cxnLst/>
          <a:rect l="0" t="0" r="0" b="0"/>
          <a:pathLst>
            <a:path>
              <a:moveTo>
                <a:pt x="0" y="0"/>
              </a:moveTo>
              <a:lnTo>
                <a:pt x="0" y="111615"/>
              </a:lnTo>
              <a:lnTo>
                <a:pt x="410030" y="111615"/>
              </a:lnTo>
              <a:lnTo>
                <a:pt x="410030" y="254616"/>
              </a:lnTo>
            </a:path>
          </a:pathLst>
        </a:custGeom>
        <a:noFill/>
        <a:ln w="25400" cap="flat" cmpd="sng"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91C9E0-55A4-4175-88E6-D5E4449F0B4D}">
      <dsp:nvSpPr>
        <dsp:cNvPr id="0" name=""/>
        <dsp:cNvSpPr/>
      </dsp:nvSpPr>
      <dsp:spPr>
        <a:xfrm>
          <a:off x="1450951" y="967540"/>
          <a:ext cx="2365666" cy="235236"/>
        </a:xfrm>
        <a:custGeom>
          <a:avLst/>
          <a:gdLst/>
          <a:ahLst/>
          <a:cxnLst/>
          <a:rect l="0" t="0" r="0" b="0"/>
          <a:pathLst>
            <a:path>
              <a:moveTo>
                <a:pt x="2365666" y="0"/>
              </a:moveTo>
              <a:lnTo>
                <a:pt x="2365666" y="92235"/>
              </a:lnTo>
              <a:lnTo>
                <a:pt x="0" y="92235"/>
              </a:lnTo>
              <a:lnTo>
                <a:pt x="0" y="235236"/>
              </a:lnTo>
            </a:path>
          </a:pathLst>
        </a:custGeom>
        <a:noFill/>
        <a:ln w="25400" cap="flat" cmpd="sng"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D1352F-D2B8-46C4-9CB8-410D323A5793}">
      <dsp:nvSpPr>
        <dsp:cNvPr id="0" name=""/>
        <dsp:cNvSpPr/>
      </dsp:nvSpPr>
      <dsp:spPr>
        <a:xfrm>
          <a:off x="3151133" y="286585"/>
          <a:ext cx="1330968" cy="680955"/>
        </a:xfrm>
        <a:prstGeom prst="rect">
          <a:avLst/>
        </a:prstGeom>
        <a:gradFill rotWithShape="0">
          <a:gsLst>
            <a:gs pos="0">
              <a:schemeClr val="accent6">
                <a:shade val="80000"/>
                <a:hueOff val="0"/>
                <a:satOff val="0"/>
                <a:lumOff val="0"/>
                <a:alphaOff val="0"/>
                <a:tint val="50000"/>
                <a:satMod val="300000"/>
              </a:schemeClr>
            </a:gs>
            <a:gs pos="35000">
              <a:schemeClr val="accent6">
                <a:shade val="80000"/>
                <a:hueOff val="0"/>
                <a:satOff val="0"/>
                <a:lumOff val="0"/>
                <a:alphaOff val="0"/>
                <a:tint val="37000"/>
                <a:satMod val="300000"/>
              </a:schemeClr>
            </a:gs>
            <a:gs pos="100000">
              <a:schemeClr val="accent6">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METHODS</a:t>
          </a:r>
          <a:endParaRPr lang="en-US" sz="1800" b="1" kern="1200" dirty="0">
            <a:latin typeface="Arial" panose="020B0604020202020204" pitchFamily="34" charset="0"/>
            <a:cs typeface="Arial" panose="020B0604020202020204" pitchFamily="34" charset="0"/>
          </a:endParaRPr>
        </a:p>
      </dsp:txBody>
      <dsp:txXfrm>
        <a:off x="3151133" y="286585"/>
        <a:ext cx="1330968" cy="680955"/>
      </dsp:txXfrm>
    </dsp:sp>
    <dsp:sp modelId="{6C592409-A254-4D1C-BD66-3E158AF88BD6}">
      <dsp:nvSpPr>
        <dsp:cNvPr id="0" name=""/>
        <dsp:cNvSpPr/>
      </dsp:nvSpPr>
      <dsp:spPr>
        <a:xfrm>
          <a:off x="3458" y="1202776"/>
          <a:ext cx="2894986" cy="1029427"/>
        </a:xfrm>
        <a:prstGeom prst="rect">
          <a:avLst/>
        </a:prstGeom>
        <a:gradFill rotWithShape="0">
          <a:gsLst>
            <a:gs pos="0">
              <a:schemeClr val="accent6">
                <a:tint val="99000"/>
                <a:hueOff val="0"/>
                <a:satOff val="0"/>
                <a:lumOff val="0"/>
                <a:alphaOff val="0"/>
                <a:tint val="50000"/>
                <a:satMod val="300000"/>
              </a:schemeClr>
            </a:gs>
            <a:gs pos="35000">
              <a:schemeClr val="accent6">
                <a:tint val="99000"/>
                <a:hueOff val="0"/>
                <a:satOff val="0"/>
                <a:lumOff val="0"/>
                <a:alphaOff val="0"/>
                <a:tint val="37000"/>
                <a:satMod val="300000"/>
              </a:schemeClr>
            </a:gs>
            <a:gs pos="100000">
              <a:schemeClr val="accent6">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Charmat/Tank:</a:t>
          </a:r>
          <a:r>
            <a:rPr lang="en-US" sz="1800" kern="1200" dirty="0" smtClean="0">
              <a:latin typeface="Arial" panose="020B0604020202020204" pitchFamily="34" charset="0"/>
              <a:cs typeface="Arial" panose="020B0604020202020204" pitchFamily="34" charset="0"/>
            </a:rPr>
            <a:t> Second fermentation occurs in the tank</a:t>
          </a:r>
        </a:p>
      </dsp:txBody>
      <dsp:txXfrm>
        <a:off x="3458" y="1202776"/>
        <a:ext cx="2894986" cy="1029427"/>
      </dsp:txXfrm>
    </dsp:sp>
    <dsp:sp modelId="{1D2FAF23-86CF-49FD-A23D-4E19900DB179}">
      <dsp:nvSpPr>
        <dsp:cNvPr id="0" name=""/>
        <dsp:cNvSpPr/>
      </dsp:nvSpPr>
      <dsp:spPr>
        <a:xfrm>
          <a:off x="3182620" y="1222156"/>
          <a:ext cx="2088054" cy="1113443"/>
        </a:xfrm>
        <a:prstGeom prst="rect">
          <a:avLst/>
        </a:prstGeom>
        <a:gradFill rotWithShape="0">
          <a:gsLst>
            <a:gs pos="0">
              <a:schemeClr val="accent6">
                <a:tint val="99000"/>
                <a:hueOff val="0"/>
                <a:satOff val="0"/>
                <a:lumOff val="0"/>
                <a:alphaOff val="0"/>
                <a:tint val="50000"/>
                <a:satMod val="300000"/>
              </a:schemeClr>
            </a:gs>
            <a:gs pos="35000">
              <a:schemeClr val="accent6">
                <a:tint val="99000"/>
                <a:hueOff val="0"/>
                <a:satOff val="0"/>
                <a:lumOff val="0"/>
                <a:alphaOff val="0"/>
                <a:tint val="37000"/>
                <a:satMod val="300000"/>
              </a:schemeClr>
            </a:gs>
            <a:gs pos="100000">
              <a:schemeClr val="accent6">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Carbonation: </a:t>
          </a:r>
          <a:r>
            <a:rPr lang="en-US" sz="1800" kern="1200" dirty="0" smtClean="0">
              <a:latin typeface="Arial" panose="020B0604020202020204" pitchFamily="34" charset="0"/>
              <a:cs typeface="Arial" panose="020B0604020202020204" pitchFamily="34" charset="0"/>
            </a:rPr>
            <a:t>Carbon dioxide is injected into the wine</a:t>
          </a:r>
          <a:endParaRPr lang="en-US" sz="1800" kern="1200" dirty="0">
            <a:latin typeface="Arial" panose="020B0604020202020204" pitchFamily="34" charset="0"/>
            <a:cs typeface="Arial" panose="020B0604020202020204" pitchFamily="34" charset="0"/>
          </a:endParaRPr>
        </a:p>
      </dsp:txBody>
      <dsp:txXfrm>
        <a:off x="3182620" y="1222156"/>
        <a:ext cx="2088054" cy="1113443"/>
      </dsp:txXfrm>
    </dsp:sp>
    <dsp:sp modelId="{81814A1B-EC27-43C7-A8FA-152A5E9295B9}">
      <dsp:nvSpPr>
        <dsp:cNvPr id="0" name=""/>
        <dsp:cNvSpPr/>
      </dsp:nvSpPr>
      <dsp:spPr>
        <a:xfrm>
          <a:off x="5558309" y="1211145"/>
          <a:ext cx="2005604" cy="1006377"/>
        </a:xfrm>
        <a:prstGeom prst="rect">
          <a:avLst/>
        </a:prstGeom>
        <a:gradFill rotWithShape="0">
          <a:gsLst>
            <a:gs pos="0">
              <a:schemeClr val="accent6">
                <a:tint val="99000"/>
                <a:hueOff val="0"/>
                <a:satOff val="0"/>
                <a:lumOff val="0"/>
                <a:alphaOff val="0"/>
                <a:tint val="50000"/>
                <a:satMod val="300000"/>
              </a:schemeClr>
            </a:gs>
            <a:gs pos="35000">
              <a:schemeClr val="accent6">
                <a:tint val="99000"/>
                <a:hueOff val="0"/>
                <a:satOff val="0"/>
                <a:lumOff val="0"/>
                <a:alphaOff val="0"/>
                <a:tint val="37000"/>
                <a:satMod val="300000"/>
              </a:schemeClr>
            </a:gs>
            <a:gs pos="100000">
              <a:schemeClr val="accent6">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Cap</a:t>
          </a:r>
          <a:r>
            <a:rPr lang="en-US" sz="1800" b="1" kern="1200" dirty="0" smtClean="0"/>
            <a:t> </a:t>
          </a:r>
          <a:r>
            <a:rPr lang="en-US" sz="1800" b="1" kern="1200" dirty="0" smtClean="0">
              <a:latin typeface="Arial" panose="020B0604020202020204" pitchFamily="34" charset="0"/>
              <a:cs typeface="Arial" panose="020B0604020202020204" pitchFamily="34" charset="0"/>
            </a:rPr>
            <a:t>Classique: </a:t>
          </a:r>
          <a:r>
            <a:rPr lang="en-US" sz="1800" kern="1200" dirty="0" smtClean="0">
              <a:latin typeface="Arial" panose="020B0604020202020204" pitchFamily="34" charset="0"/>
              <a:cs typeface="Arial" panose="020B0604020202020204" pitchFamily="34" charset="0"/>
            </a:rPr>
            <a:t>Second fermentation occurs in the bottle</a:t>
          </a:r>
          <a:endParaRPr lang="en-US" sz="1800" kern="1200" dirty="0">
            <a:latin typeface="Arial" panose="020B0604020202020204" pitchFamily="34" charset="0"/>
            <a:cs typeface="Arial" panose="020B0604020202020204" pitchFamily="34" charset="0"/>
          </a:endParaRPr>
        </a:p>
      </dsp:txBody>
      <dsp:txXfrm>
        <a:off x="5558309" y="1211145"/>
        <a:ext cx="2005604" cy="100637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48100" y="0"/>
            <a:ext cx="2944813" cy="498475"/>
          </a:xfrm>
          <a:prstGeom prst="rect">
            <a:avLst/>
          </a:prstGeom>
        </p:spPr>
        <p:txBody>
          <a:bodyPr vert="horz" lIns="91440" tIns="45720" rIns="91440" bIns="45720" rtlCol="0"/>
          <a:lstStyle>
            <a:lvl1pPr algn="r">
              <a:defRPr sz="1200"/>
            </a:lvl1pPr>
          </a:lstStyle>
          <a:p>
            <a:fld id="{0684E1F0-51EB-487D-A54B-37E29866D20B}" type="datetimeFigureOut">
              <a:rPr lang="en-ZA" smtClean="0"/>
              <a:t>2020/04/22</a:t>
            </a:fld>
            <a:endParaRPr lang="en-ZA"/>
          </a:p>
        </p:txBody>
      </p:sp>
      <p:sp>
        <p:nvSpPr>
          <p:cNvPr id="4" name="Slide Image Placeholder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450" y="4779963"/>
            <a:ext cx="5435600" cy="39100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32925"/>
            <a:ext cx="2944813" cy="49847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48100" y="9432925"/>
            <a:ext cx="2944813" cy="498475"/>
          </a:xfrm>
          <a:prstGeom prst="rect">
            <a:avLst/>
          </a:prstGeom>
        </p:spPr>
        <p:txBody>
          <a:bodyPr vert="horz" lIns="91440" tIns="45720" rIns="91440" bIns="45720" rtlCol="0" anchor="b"/>
          <a:lstStyle>
            <a:lvl1pPr algn="r">
              <a:defRPr sz="1200"/>
            </a:lvl1pPr>
          </a:lstStyle>
          <a:p>
            <a:fld id="{3160BEE1-D6C2-4F98-8BA6-C5F5D284D628}" type="slidenum">
              <a:rPr lang="en-ZA" smtClean="0"/>
              <a:t>‹#›</a:t>
            </a:fld>
            <a:endParaRPr lang="en-ZA"/>
          </a:p>
        </p:txBody>
      </p:sp>
    </p:spTree>
    <p:extLst>
      <p:ext uri="{BB962C8B-B14F-4D97-AF65-F5344CB8AC3E}">
        <p14:creationId xmlns:p14="http://schemas.microsoft.com/office/powerpoint/2010/main" val="596344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712037-5FF2-4E5D-9005-1E0E72BBF19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81532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EF848AC-F694-4284-AE06-FE91A1B12CD4}" type="datetimeFigureOut">
              <a:rPr lang="en-US" smtClean="0">
                <a:solidFill>
                  <a:prstClr val="black">
                    <a:tint val="75000"/>
                  </a:prstClr>
                </a:solidFill>
              </a:rPr>
              <a:pPr/>
              <a:t>4/22/2020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29B1D8-9CE5-4B42-8A02-F657AF114B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436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F848AC-F694-4284-AE06-FE91A1B12CD4}" type="datetimeFigureOut">
              <a:rPr lang="en-US" smtClean="0">
                <a:solidFill>
                  <a:prstClr val="black">
                    <a:tint val="75000"/>
                  </a:prstClr>
                </a:solidFill>
              </a:rPr>
              <a:pPr/>
              <a:t>4/22/2020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29B1D8-9CE5-4B42-8A02-F657AF114B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918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F848AC-F694-4284-AE06-FE91A1B12CD4}" type="datetimeFigureOut">
              <a:rPr lang="en-US" smtClean="0">
                <a:solidFill>
                  <a:prstClr val="black">
                    <a:tint val="75000"/>
                  </a:prstClr>
                </a:solidFill>
              </a:rPr>
              <a:pPr/>
              <a:t>4/22/2020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29B1D8-9CE5-4B42-8A02-F657AF114B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79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F848AC-F694-4284-AE06-FE91A1B12CD4}" type="datetimeFigureOut">
              <a:rPr lang="en-US" smtClean="0">
                <a:solidFill>
                  <a:prstClr val="black">
                    <a:tint val="75000"/>
                  </a:prstClr>
                </a:solidFill>
              </a:rPr>
              <a:pPr/>
              <a:t>4/22/2020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29B1D8-9CE5-4B42-8A02-F657AF114B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7673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F848AC-F694-4284-AE06-FE91A1B12CD4}" type="datetimeFigureOut">
              <a:rPr lang="en-US" smtClean="0">
                <a:solidFill>
                  <a:prstClr val="black">
                    <a:tint val="75000"/>
                  </a:prstClr>
                </a:solidFill>
              </a:rPr>
              <a:pPr/>
              <a:t>4/22/2020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29B1D8-9CE5-4B42-8A02-F657AF114B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66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F848AC-F694-4284-AE06-FE91A1B12CD4}" type="datetimeFigureOut">
              <a:rPr lang="en-US" smtClean="0">
                <a:solidFill>
                  <a:prstClr val="black">
                    <a:tint val="75000"/>
                  </a:prstClr>
                </a:solidFill>
              </a:rPr>
              <a:pPr/>
              <a:t>4/22/2020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29B1D8-9CE5-4B42-8A02-F657AF114B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465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F848AC-F694-4284-AE06-FE91A1B12CD4}" type="datetimeFigureOut">
              <a:rPr lang="en-US" smtClean="0">
                <a:solidFill>
                  <a:prstClr val="black">
                    <a:tint val="75000"/>
                  </a:prstClr>
                </a:solidFill>
              </a:rPr>
              <a:pPr/>
              <a:t>4/22/2020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529B1D8-9CE5-4B42-8A02-F657AF114B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28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F848AC-F694-4284-AE06-FE91A1B12CD4}" type="datetimeFigureOut">
              <a:rPr lang="en-US" smtClean="0">
                <a:solidFill>
                  <a:prstClr val="black">
                    <a:tint val="75000"/>
                  </a:prstClr>
                </a:solidFill>
              </a:rPr>
              <a:pPr/>
              <a:t>4/22/2020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529B1D8-9CE5-4B42-8A02-F657AF114B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776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F848AC-F694-4284-AE06-FE91A1B12CD4}" type="datetimeFigureOut">
              <a:rPr lang="en-US" smtClean="0">
                <a:solidFill>
                  <a:prstClr val="black">
                    <a:tint val="75000"/>
                  </a:prstClr>
                </a:solidFill>
              </a:rPr>
              <a:pPr/>
              <a:t>4/22/2020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529B1D8-9CE5-4B42-8A02-F657AF114B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545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F848AC-F694-4284-AE06-FE91A1B12CD4}" type="datetimeFigureOut">
              <a:rPr lang="en-US" smtClean="0">
                <a:solidFill>
                  <a:prstClr val="black">
                    <a:tint val="75000"/>
                  </a:prstClr>
                </a:solidFill>
              </a:rPr>
              <a:pPr/>
              <a:t>4/22/2020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29B1D8-9CE5-4B42-8A02-F657AF114B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9903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F848AC-F694-4284-AE06-FE91A1B12CD4}" type="datetimeFigureOut">
              <a:rPr lang="en-US" smtClean="0">
                <a:solidFill>
                  <a:prstClr val="black">
                    <a:tint val="75000"/>
                  </a:prstClr>
                </a:solidFill>
              </a:rPr>
              <a:pPr/>
              <a:t>4/22/2020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29B1D8-9CE5-4B42-8A02-F657AF114B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919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848AC-F694-4284-AE06-FE91A1B12CD4}" type="datetimeFigureOut">
              <a:rPr lang="en-US" smtClean="0">
                <a:solidFill>
                  <a:prstClr val="black">
                    <a:tint val="75000"/>
                  </a:prstClr>
                </a:solidFill>
              </a:rPr>
              <a:pPr/>
              <a:t>4/22/2020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9B1D8-9CE5-4B42-8A02-F657AF114B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1065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8.png"/><Relationship Id="rId4" Type="http://schemas.openxmlformats.org/officeDocument/2006/relationships/image" Target="../media/image3.jpeg"/><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2.wdp"/><Relationship Id="rId7" Type="http://schemas.openxmlformats.org/officeDocument/2006/relationships/diagramColors" Target="../diagrams/colors3.xm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3.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a:xfrm>
            <a:off x="871179" y="275781"/>
            <a:ext cx="7772400" cy="1470025"/>
          </a:xfrm>
        </p:spPr>
        <p:txBody>
          <a:bodyPr>
            <a:normAutofit/>
          </a:bodyPr>
          <a:lstStyle/>
          <a:p>
            <a:pPr>
              <a:defRPr/>
            </a:pPr>
            <a:r>
              <a:rPr lang="en-US" sz="3600" b="1" dirty="0">
                <a:solidFill>
                  <a:srgbClr val="FFFF00"/>
                </a:solidFill>
                <a:latin typeface="Arial" pitchFamily="34" charset="0"/>
                <a:cs typeface="Arial" pitchFamily="34" charset="0"/>
              </a:rPr>
              <a:t/>
            </a:r>
            <a:br>
              <a:rPr lang="en-US" sz="3600" b="1" dirty="0">
                <a:solidFill>
                  <a:srgbClr val="FFFF00"/>
                </a:solidFill>
                <a:latin typeface="Arial" pitchFamily="34" charset="0"/>
                <a:cs typeface="Arial" pitchFamily="34" charset="0"/>
              </a:rPr>
            </a:br>
            <a:r>
              <a:rPr lang="en-US" sz="4800" b="1" dirty="0" smtClean="0">
                <a:latin typeface="Arial Rounded MT Bold" panose="020F0704030504030204" pitchFamily="34" charset="0"/>
                <a:cs typeface="Arial" pitchFamily="34" charset="0"/>
              </a:rPr>
              <a:t>WINE</a:t>
            </a:r>
            <a:endParaRPr lang="en-US" sz="4800" b="1" i="1" dirty="0">
              <a:latin typeface="Arial Rounded MT Bold" panose="020F0704030504030204" pitchFamily="34" charset="0"/>
              <a:cs typeface="Arial" panose="020B0604020202020204" pitchFamily="34" charset="0"/>
            </a:endParaRPr>
          </a:p>
        </p:txBody>
      </p:sp>
      <p:sp>
        <p:nvSpPr>
          <p:cNvPr id="2" name="AutoShape 2" descr="HIV/AIDS - Wikipedia"/>
          <p:cNvSpPr>
            <a:spLocks noChangeAspect="1" noChangeArrowheads="1"/>
          </p:cNvSpPr>
          <p:nvPr/>
        </p:nvSpPr>
        <p:spPr bwMode="auto">
          <a:xfrm>
            <a:off x="135910" y="-20671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5" name="Picture 4"/>
          <p:cNvPicPr>
            <a:picLocks noChangeAspect="1"/>
          </p:cNvPicPr>
          <p:nvPr/>
        </p:nvPicPr>
        <p:blipFill>
          <a:blip r:embed="rId3"/>
          <a:stretch>
            <a:fillRect/>
          </a:stretch>
        </p:blipFill>
        <p:spPr>
          <a:xfrm>
            <a:off x="14748" y="130038"/>
            <a:ext cx="2562225" cy="1781175"/>
          </a:xfrm>
          <a:prstGeom prst="rect">
            <a:avLst/>
          </a:prstGeom>
        </p:spPr>
      </p:pic>
      <p:pic>
        <p:nvPicPr>
          <p:cNvPr id="5130" name="Picture 10" descr="Corona Ste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3713" y="4038600"/>
            <a:ext cx="2759539" cy="1836349"/>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Copa y botella de vino png » PNG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9594" y="386140"/>
            <a:ext cx="1974182" cy="28142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stretch>
            <a:fillRect/>
          </a:stretch>
        </p:blipFill>
        <p:spPr>
          <a:xfrm>
            <a:off x="0" y="1895748"/>
            <a:ext cx="1686182" cy="3682977"/>
          </a:xfrm>
          <a:prstGeom prst="rect">
            <a:avLst/>
          </a:prstGeom>
        </p:spPr>
      </p:pic>
      <p:pic>
        <p:nvPicPr>
          <p:cNvPr id="7" name="Picture 6"/>
          <p:cNvPicPr>
            <a:picLocks noChangeAspect="1"/>
          </p:cNvPicPr>
          <p:nvPr/>
        </p:nvPicPr>
        <p:blipFill>
          <a:blip r:embed="rId7"/>
          <a:stretch>
            <a:fillRect/>
          </a:stretch>
        </p:blipFill>
        <p:spPr>
          <a:xfrm>
            <a:off x="2160752" y="533401"/>
            <a:ext cx="1768155" cy="3089070"/>
          </a:xfrm>
          <a:prstGeom prst="rect">
            <a:avLst/>
          </a:prstGeom>
        </p:spPr>
      </p:pic>
      <p:pic>
        <p:nvPicPr>
          <p:cNvPr id="8" name="Picture 7"/>
          <p:cNvPicPr>
            <a:picLocks noChangeAspect="1"/>
          </p:cNvPicPr>
          <p:nvPr/>
        </p:nvPicPr>
        <p:blipFill>
          <a:blip r:embed="rId8">
            <a:clrChange>
              <a:clrFrom>
                <a:srgbClr val="F2F3F8"/>
              </a:clrFrom>
              <a:clrTo>
                <a:srgbClr val="F2F3F8">
                  <a:alpha val="0"/>
                </a:srgbClr>
              </a:clrTo>
            </a:clrChange>
            <a:extLst>
              <a:ext uri="{BEBA8EAE-BF5A-486C-A8C5-ECC9F3942E4B}">
                <a14:imgProps xmlns:a14="http://schemas.microsoft.com/office/drawing/2010/main">
                  <a14:imgLayer r:embed="rId9">
                    <a14:imgEffect>
                      <a14:backgroundRemoval t="2732" b="96175" l="3273" r="97091"/>
                    </a14:imgEffect>
                  </a14:imgLayer>
                </a14:imgProps>
              </a:ext>
            </a:extLst>
          </a:blip>
          <a:stretch>
            <a:fillRect/>
          </a:stretch>
        </p:blipFill>
        <p:spPr>
          <a:xfrm>
            <a:off x="2532624" y="3962400"/>
            <a:ext cx="2894166" cy="1925936"/>
          </a:xfrm>
          <a:prstGeom prst="rect">
            <a:avLst/>
          </a:prstGeom>
        </p:spPr>
      </p:pic>
      <p:pic>
        <p:nvPicPr>
          <p:cNvPr id="10" name="Picture 9"/>
          <p:cNvPicPr>
            <a:picLocks noChangeAspect="1"/>
          </p:cNvPicPr>
          <p:nvPr/>
        </p:nvPicPr>
        <p:blipFill rotWithShape="1">
          <a:blip r:embed="rId10"/>
          <a:srcRect b="9856"/>
          <a:stretch/>
        </p:blipFill>
        <p:spPr>
          <a:xfrm>
            <a:off x="5426790" y="1676400"/>
            <a:ext cx="1893016" cy="2630351"/>
          </a:xfrm>
          <a:prstGeom prst="rect">
            <a:avLst/>
          </a:prstGeom>
        </p:spPr>
      </p:pic>
    </p:spTree>
    <p:extLst>
      <p:ext uri="{BB962C8B-B14F-4D97-AF65-F5344CB8AC3E}">
        <p14:creationId xmlns:p14="http://schemas.microsoft.com/office/powerpoint/2010/main" val="3957649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3050" y="381373"/>
            <a:ext cx="6324600" cy="914400"/>
          </a:xfrm>
          <a:prstGeom prst="rect">
            <a:avLst/>
          </a:prstGeom>
          <a:solidFill>
            <a:schemeClr val="bg2">
              <a:lumMod val="9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ALCOHOL FREE, DEALCOHOLISED AND LOW ALCOHOL WINE</a:t>
            </a:r>
            <a:endParaRPr lang="en-ZA" sz="2400" b="1" dirty="0">
              <a:solidFill>
                <a:schemeClr val="tx1"/>
              </a:solidFill>
              <a:latin typeface="Arial" panose="020B0604020202020204" pitchFamily="34" charset="0"/>
              <a:cs typeface="Arial" panose="020B0604020202020204" pitchFamily="34" charset="0"/>
            </a:endParaRPr>
          </a:p>
        </p:txBody>
      </p:sp>
      <p:sp>
        <p:nvSpPr>
          <p:cNvPr id="3" name="TextBox 2"/>
          <p:cNvSpPr txBox="1"/>
          <p:nvPr/>
        </p:nvSpPr>
        <p:spPr>
          <a:xfrm>
            <a:off x="1666260" y="2057400"/>
            <a:ext cx="5867400" cy="3139321"/>
          </a:xfrm>
          <a:prstGeom prst="rect">
            <a:avLst/>
          </a:prstGeom>
          <a:noFill/>
        </p:spPr>
        <p:txBody>
          <a:bodyPr wrap="square" rtlCol="0">
            <a:spAutoFit/>
          </a:bodyPr>
          <a:lstStyle/>
          <a:p>
            <a:pPr marL="285750" indent="-285750">
              <a:buFont typeface="Wingdings" panose="05000000000000000000" pitchFamily="2" charset="2"/>
              <a:buChar char="q"/>
            </a:pPr>
            <a:r>
              <a:rPr lang="en-ZA" b="1" dirty="0" smtClean="0">
                <a:latin typeface="Arial" panose="020B0604020202020204" pitchFamily="34" charset="0"/>
                <a:cs typeface="Arial" panose="020B0604020202020204" pitchFamily="34" charset="0"/>
              </a:rPr>
              <a:t>ALCOHOL FREE:</a:t>
            </a:r>
          </a:p>
          <a:p>
            <a:endParaRPr lang="en-ZA" dirty="0" smtClean="0">
              <a:latin typeface="Arial" panose="020B0604020202020204" pitchFamily="34" charset="0"/>
              <a:cs typeface="Arial" panose="020B0604020202020204" pitchFamily="34" charset="0"/>
            </a:endParaRPr>
          </a:p>
          <a:p>
            <a:r>
              <a:rPr lang="en-ZA" dirty="0" smtClean="0">
                <a:latin typeface="Arial" panose="020B0604020202020204" pitchFamily="34" charset="0"/>
                <a:cs typeface="Arial" panose="020B0604020202020204" pitchFamily="34" charset="0"/>
              </a:rPr>
              <a:t>Grape juice concentrate and grape juice.        Unfermented</a:t>
            </a:r>
          </a:p>
          <a:p>
            <a:endParaRPr lang="en-ZA"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ZA" b="1" dirty="0" smtClean="0">
                <a:latin typeface="Arial" panose="020B0604020202020204" pitchFamily="34" charset="0"/>
                <a:cs typeface="Arial" panose="020B0604020202020204" pitchFamily="34" charset="0"/>
              </a:rPr>
              <a:t>DEALCOHOLISED:</a:t>
            </a:r>
          </a:p>
          <a:p>
            <a:endParaRPr lang="en-ZA" dirty="0" smtClean="0">
              <a:latin typeface="Arial" panose="020B0604020202020204" pitchFamily="34" charset="0"/>
              <a:cs typeface="Arial" panose="020B0604020202020204" pitchFamily="34" charset="0"/>
            </a:endParaRPr>
          </a:p>
          <a:p>
            <a:r>
              <a:rPr lang="en-ZA" dirty="0">
                <a:latin typeface="Arial" panose="020B0604020202020204" pitchFamily="34" charset="0"/>
                <a:cs typeface="Arial" panose="020B0604020202020204" pitchFamily="34" charset="0"/>
              </a:rPr>
              <a:t> </a:t>
            </a:r>
            <a:r>
              <a:rPr lang="en-ZA" dirty="0" smtClean="0">
                <a:latin typeface="Arial" panose="020B0604020202020204" pitchFamily="34" charset="0"/>
                <a:cs typeface="Arial" panose="020B0604020202020204" pitchFamily="34" charset="0"/>
              </a:rPr>
              <a:t>Alcohol has been removed </a:t>
            </a:r>
          </a:p>
          <a:p>
            <a:r>
              <a:rPr lang="en-ZA" dirty="0" smtClean="0">
                <a:latin typeface="Arial" panose="020B0604020202020204" pitchFamily="34" charset="0"/>
                <a:cs typeface="Arial" panose="020B0604020202020204" pitchFamily="34" charset="0"/>
              </a:rPr>
              <a:t> Made the same way as normal wine but alcohol   removed before bottling</a:t>
            </a:r>
          </a:p>
          <a:p>
            <a:r>
              <a:rPr lang="en-ZA" dirty="0" smtClean="0">
                <a:latin typeface="Arial" panose="020B0604020202020204" pitchFamily="34" charset="0"/>
                <a:cs typeface="Arial" panose="020B0604020202020204" pitchFamily="34" charset="0"/>
              </a:rPr>
              <a:t>Less than 0.5% alcohol</a:t>
            </a:r>
            <a:endParaRPr lang="en-ZA" dirty="0">
              <a:latin typeface="Arial" panose="020B0604020202020204" pitchFamily="34" charset="0"/>
              <a:cs typeface="Arial" panose="020B0604020202020204" pitchFamily="34" charset="0"/>
            </a:endParaRPr>
          </a:p>
        </p:txBody>
      </p:sp>
      <p:pic>
        <p:nvPicPr>
          <p:cNvPr id="1026" name="Picture 2" descr="Leopards Leap Natura De-Alcoholised Classic White | wine.co.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13716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7867650" y="1447800"/>
            <a:ext cx="1276350" cy="3581400"/>
          </a:xfrm>
          <a:prstGeom prst="rect">
            <a:avLst/>
          </a:prstGeom>
        </p:spPr>
      </p:pic>
    </p:spTree>
    <p:extLst>
      <p:ext uri="{BB962C8B-B14F-4D97-AF65-F5344CB8AC3E}">
        <p14:creationId xmlns:p14="http://schemas.microsoft.com/office/powerpoint/2010/main" val="358658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647700"/>
            <a:ext cx="6096000" cy="457200"/>
          </a:xfrm>
          <a:prstGeom prst="rect">
            <a:avLst/>
          </a:prstGeom>
          <a:solidFill>
            <a:schemeClr val="tx1">
              <a:lumMod val="95000"/>
              <a:lumOff val="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ZA" sz="2400" b="1" dirty="0" smtClean="0">
                <a:solidFill>
                  <a:schemeClr val="bg1"/>
                </a:solidFill>
                <a:latin typeface="Arial" panose="020B0604020202020204" pitchFamily="34" charset="0"/>
                <a:cs typeface="Arial" panose="020B0604020202020204" pitchFamily="34" charset="0"/>
              </a:rPr>
              <a:t>FORTIFIED WINES</a:t>
            </a:r>
            <a:endParaRPr lang="en-ZA" sz="2400" b="1"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1932372" y="1828800"/>
            <a:ext cx="5867400" cy="3416320"/>
          </a:xfrm>
          <a:prstGeom prst="rect">
            <a:avLst/>
          </a:prstGeom>
          <a:noFill/>
        </p:spPr>
        <p:txBody>
          <a:bodyPr wrap="square" rtlCol="0">
            <a:spAutoFit/>
          </a:bodyPr>
          <a:lstStyle/>
          <a:p>
            <a:pPr marL="285750" indent="-285750">
              <a:buFont typeface="Wingdings" panose="05000000000000000000" pitchFamily="2" charset="2"/>
              <a:buChar char="q"/>
            </a:pPr>
            <a:r>
              <a:rPr lang="en-ZA" dirty="0" smtClean="0">
                <a:latin typeface="Arial" panose="020B0604020202020204" pitchFamily="34" charset="0"/>
                <a:cs typeface="Arial" panose="020B0604020202020204" pitchFamily="34" charset="0"/>
              </a:rPr>
              <a:t>Non-sparkling</a:t>
            </a:r>
          </a:p>
          <a:p>
            <a:endParaRPr lang="en-ZA"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ZA" dirty="0" smtClean="0">
                <a:latin typeface="Arial" panose="020B0604020202020204" pitchFamily="34" charset="0"/>
                <a:cs typeface="Arial" panose="020B0604020202020204" pitchFamily="34" charset="0"/>
              </a:rPr>
              <a:t>Wines in which spirits are added</a:t>
            </a:r>
          </a:p>
          <a:p>
            <a:endParaRPr lang="en-ZA"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ZA" dirty="0" smtClean="0">
                <a:latin typeface="Arial" panose="020B0604020202020204" pitchFamily="34" charset="0"/>
                <a:cs typeface="Arial" panose="020B0604020202020204" pitchFamily="34" charset="0"/>
              </a:rPr>
              <a:t>Fermentation stops by addition of spirit</a:t>
            </a:r>
          </a:p>
          <a:p>
            <a:endParaRPr lang="en-ZA" dirty="0" smtClean="0">
              <a:latin typeface="Arial" panose="020B0604020202020204" pitchFamily="34" charset="0"/>
              <a:cs typeface="Arial" panose="020B0604020202020204" pitchFamily="34" charset="0"/>
            </a:endParaRPr>
          </a:p>
          <a:p>
            <a:r>
              <a:rPr lang="en-ZA" b="1" dirty="0" smtClean="0">
                <a:latin typeface="Arial" panose="020B0604020202020204" pitchFamily="34" charset="0"/>
                <a:cs typeface="Arial" panose="020B0604020202020204" pitchFamily="34" charset="0"/>
              </a:rPr>
              <a:t>TYPES:</a:t>
            </a:r>
          </a:p>
          <a:p>
            <a:endParaRPr lang="en-ZA"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ZA" dirty="0" smtClean="0">
                <a:latin typeface="Arial" panose="020B0604020202020204" pitchFamily="34" charset="0"/>
                <a:cs typeface="Arial" panose="020B0604020202020204" pitchFamily="34" charset="0"/>
              </a:rPr>
              <a:t>Sherry</a:t>
            </a:r>
          </a:p>
          <a:p>
            <a:endParaRPr lang="en-ZA"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ZA" dirty="0" smtClean="0">
                <a:latin typeface="Arial" panose="020B0604020202020204" pitchFamily="34" charset="0"/>
                <a:cs typeface="Arial" panose="020B0604020202020204" pitchFamily="34" charset="0"/>
              </a:rPr>
              <a:t>Port</a:t>
            </a:r>
          </a:p>
          <a:p>
            <a:endParaRPr lang="en-ZA" dirty="0">
              <a:latin typeface="Arial" panose="020B0604020202020204" pitchFamily="34" charset="0"/>
              <a:cs typeface="Arial" panose="020B0604020202020204" pitchFamily="34" charset="0"/>
            </a:endParaRPr>
          </a:p>
        </p:txBody>
      </p:sp>
      <p:pic>
        <p:nvPicPr>
          <p:cNvPr id="2050" name="Picture 2" descr="Sedgwicks Old Brown Sherry | Getw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18288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Quevedo Ruby Port"/>
          <p:cNvPicPr>
            <a:picLocks noChangeAspect="1" noChangeArrowheads="1"/>
          </p:cNvPicPr>
          <p:nvPr/>
        </p:nvPicPr>
        <p:blipFill rotWithShape="1">
          <a:blip r:embed="rId3">
            <a:extLst>
              <a:ext uri="{28A0092B-C50C-407E-A947-70E740481C1C}">
                <a14:useLocalDpi xmlns:a14="http://schemas.microsoft.com/office/drawing/2010/main" val="0"/>
              </a:ext>
            </a:extLst>
          </a:blip>
          <a:srcRect r="15197"/>
          <a:stretch/>
        </p:blipFill>
        <p:spPr bwMode="auto">
          <a:xfrm>
            <a:off x="6428172" y="1386681"/>
            <a:ext cx="2688456" cy="3170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29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2514600" y="2514600"/>
            <a:ext cx="5943600" cy="914400"/>
          </a:xfrm>
          <a:prstGeom prst="rect">
            <a:avLst/>
          </a:prstGeom>
          <a:solidFill>
            <a:schemeClr val="accent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vert="horz" rtlCol="0" anchor="ctr"/>
          <a:lstStyle/>
          <a:p>
            <a:pPr algn="ctr"/>
            <a:r>
              <a:rPr lang="en-ZA" sz="2400" b="1" dirty="0" smtClean="0">
                <a:solidFill>
                  <a:schemeClr val="bg1"/>
                </a:solidFill>
                <a:latin typeface="Arial Black" panose="020B0A04020102020204" pitchFamily="34" charset="0"/>
                <a:cs typeface="Arial" panose="020B0604020202020204" pitchFamily="34" charset="0"/>
              </a:rPr>
              <a:t>WINE LABEL</a:t>
            </a:r>
            <a:r>
              <a:rPr lang="en-ZA" sz="2400" b="1" dirty="0" smtClean="0">
                <a:solidFill>
                  <a:schemeClr val="bg1"/>
                </a:solidFill>
                <a:latin typeface="Arial" panose="020B0604020202020204" pitchFamily="34" charset="0"/>
                <a:cs typeface="Arial" panose="020B0604020202020204" pitchFamily="34" charset="0"/>
              </a:rPr>
              <a:t> </a:t>
            </a:r>
            <a:endParaRPr lang="en-ZA" sz="2400" b="1" dirty="0">
              <a:solidFill>
                <a:schemeClr val="bg1"/>
              </a:solidFill>
              <a:latin typeface="Arial" panose="020B0604020202020204" pitchFamily="34" charset="0"/>
              <a:cs typeface="Arial" panose="020B0604020202020204" pitchFamily="34" charset="0"/>
            </a:endParaRPr>
          </a:p>
        </p:txBody>
      </p:sp>
      <p:pic>
        <p:nvPicPr>
          <p:cNvPr id="3" name="Picture 2"/>
          <p:cNvPicPr/>
          <p:nvPr/>
        </p:nvPicPr>
        <p:blipFill rotWithShape="1">
          <a:blip r:embed="rId2">
            <a:clrChange>
              <a:clrFrom>
                <a:srgbClr val="BFBFBF"/>
              </a:clrFrom>
              <a:clrTo>
                <a:srgbClr val="BFBFBF">
                  <a:alpha val="0"/>
                </a:srgbClr>
              </a:clrTo>
            </a:clrChange>
            <a:extLst>
              <a:ext uri="{28A0092B-C50C-407E-A947-70E740481C1C}">
                <a14:useLocalDpi xmlns:a14="http://schemas.microsoft.com/office/drawing/2010/main" val="0"/>
              </a:ext>
            </a:extLst>
          </a:blip>
          <a:srcRect l="15784" t="5238" r="57201" b="17617"/>
          <a:stretch/>
        </p:blipFill>
        <p:spPr>
          <a:xfrm>
            <a:off x="1981200" y="89098"/>
            <a:ext cx="2238087" cy="5765403"/>
          </a:xfrm>
          <a:prstGeom prst="rect">
            <a:avLst/>
          </a:prstGeom>
        </p:spPr>
      </p:pic>
      <p:sp>
        <p:nvSpPr>
          <p:cNvPr id="4" name="Rectangle 3"/>
          <p:cNvSpPr/>
          <p:nvPr/>
        </p:nvSpPr>
        <p:spPr>
          <a:xfrm>
            <a:off x="2438400" y="2667000"/>
            <a:ext cx="1447800" cy="266700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ZA" b="1" dirty="0" smtClean="0"/>
          </a:p>
          <a:p>
            <a:pPr algn="ctr"/>
            <a:r>
              <a:rPr lang="en-ZA" b="1" dirty="0" smtClean="0">
                <a:latin typeface="Constantia" panose="02030602050306030303" pitchFamily="18" charset="0"/>
              </a:rPr>
              <a:t>LEVILE’S </a:t>
            </a:r>
            <a:r>
              <a:rPr lang="en-ZA" sz="1400" b="1" dirty="0" smtClean="0">
                <a:latin typeface="Constantia" panose="02030602050306030303" pitchFamily="18" charset="0"/>
              </a:rPr>
              <a:t>WINERY</a:t>
            </a:r>
          </a:p>
          <a:p>
            <a:pPr algn="ctr"/>
            <a:endParaRPr lang="en-ZA" sz="1400" b="1" dirty="0" smtClean="0">
              <a:latin typeface="Constantia" panose="02030602050306030303" pitchFamily="18" charset="0"/>
            </a:endParaRPr>
          </a:p>
          <a:p>
            <a:pPr algn="ctr"/>
            <a:endParaRPr lang="en-ZA" sz="1400" b="1" dirty="0">
              <a:latin typeface="Constantia" panose="02030602050306030303" pitchFamily="18" charset="0"/>
            </a:endParaRPr>
          </a:p>
          <a:p>
            <a:pPr algn="ctr"/>
            <a:r>
              <a:rPr lang="en-ZA" sz="1400" b="1" dirty="0" smtClean="0">
                <a:latin typeface="Constantia" panose="02030602050306030303" pitchFamily="18" charset="0"/>
              </a:rPr>
              <a:t>Merlot</a:t>
            </a:r>
          </a:p>
          <a:p>
            <a:pPr algn="ctr"/>
            <a:r>
              <a:rPr lang="en-ZA" sz="1400" b="1" dirty="0" smtClean="0">
                <a:latin typeface="Constantia" panose="02030602050306030303" pitchFamily="18" charset="0"/>
              </a:rPr>
              <a:t>2019</a:t>
            </a:r>
          </a:p>
          <a:p>
            <a:pPr algn="ctr"/>
            <a:r>
              <a:rPr lang="en-ZA" sz="1400" b="1" dirty="0" smtClean="0">
                <a:latin typeface="Constantia" panose="02030602050306030303" pitchFamily="18" charset="0"/>
              </a:rPr>
              <a:t>Robertson</a:t>
            </a:r>
          </a:p>
          <a:p>
            <a:pPr algn="ctr"/>
            <a:endParaRPr lang="en-ZA" sz="1400" b="1" dirty="0" smtClean="0">
              <a:latin typeface="Constantia" panose="02030602050306030303" pitchFamily="18" charset="0"/>
            </a:endParaRPr>
          </a:p>
          <a:p>
            <a:r>
              <a:rPr lang="en-ZA" sz="1400" b="1" dirty="0" smtClean="0">
                <a:latin typeface="Constantia" panose="02030602050306030303" pitchFamily="18" charset="0"/>
              </a:rPr>
              <a:t>14%alc   750ml</a:t>
            </a:r>
          </a:p>
          <a:p>
            <a:pPr algn="ctr"/>
            <a:endParaRPr lang="en-ZA" b="1" dirty="0"/>
          </a:p>
          <a:p>
            <a:pPr algn="ctr"/>
            <a:endParaRPr lang="en-ZA" b="1" dirty="0"/>
          </a:p>
        </p:txBody>
      </p:sp>
      <p:pic>
        <p:nvPicPr>
          <p:cNvPr id="5" name="Picture 4" descr="Red and white table grapes wine grapes fresh Vector Image"/>
          <p:cNvPicPr/>
          <p:nvPr/>
        </p:nvPicPr>
        <p:blipFill rotWithShape="1">
          <a:blip r:embed="rId3" cstate="print">
            <a:extLst>
              <a:ext uri="{28A0092B-C50C-407E-A947-70E740481C1C}">
                <a14:useLocalDpi xmlns:a14="http://schemas.microsoft.com/office/drawing/2010/main" val="0"/>
              </a:ext>
            </a:extLst>
          </a:blip>
          <a:srcRect l="35344" t="19745" r="33412" b="29971"/>
          <a:stretch/>
        </p:blipFill>
        <p:spPr bwMode="auto">
          <a:xfrm rot="2218421">
            <a:off x="2975400" y="3379020"/>
            <a:ext cx="274292" cy="434573"/>
          </a:xfrm>
          <a:prstGeom prst="rect">
            <a:avLst/>
          </a:prstGeom>
          <a:noFill/>
          <a:ln>
            <a:noFill/>
          </a:ln>
          <a:extLst>
            <a:ext uri="{53640926-AAD7-44D8-BBD7-CCE9431645EC}">
              <a14:shadowObscured xmlns:a14="http://schemas.microsoft.com/office/drawing/2010/main"/>
            </a:ext>
          </a:extLst>
        </p:spPr>
      </p:pic>
      <p:cxnSp>
        <p:nvCxnSpPr>
          <p:cNvPr id="7" name="Straight Arrow Connector 6"/>
          <p:cNvCxnSpPr/>
          <p:nvPr/>
        </p:nvCxnSpPr>
        <p:spPr>
          <a:xfrm flipV="1">
            <a:off x="3709844" y="2966283"/>
            <a:ext cx="742264" cy="1029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3505200" y="3852386"/>
            <a:ext cx="1275111" cy="1855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1953384" y="3254941"/>
            <a:ext cx="918907" cy="8598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V="1">
            <a:off x="1638300" y="4717950"/>
            <a:ext cx="828387" cy="4668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3733800" y="4851637"/>
            <a:ext cx="654771" cy="5161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1811916" y="4197449"/>
            <a:ext cx="778884" cy="949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5" name="Picture 24"/>
          <p:cNvPicPr/>
          <p:nvPr/>
        </p:nvPicPr>
        <p:blipFill rotWithShape="1">
          <a:blip r:embed="rId2">
            <a:clrChange>
              <a:clrFrom>
                <a:srgbClr val="BFBFBF"/>
              </a:clrFrom>
              <a:clrTo>
                <a:srgbClr val="BFBFBF">
                  <a:alpha val="0"/>
                </a:srgbClr>
              </a:clrTo>
            </a:clrChange>
            <a:extLst>
              <a:ext uri="{28A0092B-C50C-407E-A947-70E740481C1C}">
                <a14:useLocalDpi xmlns:a14="http://schemas.microsoft.com/office/drawing/2010/main" val="0"/>
              </a:ext>
            </a:extLst>
          </a:blip>
          <a:srcRect l="15784" t="5238" r="57201" b="17617"/>
          <a:stretch/>
        </p:blipFill>
        <p:spPr>
          <a:xfrm>
            <a:off x="6400800" y="89098"/>
            <a:ext cx="2238087" cy="5765403"/>
          </a:xfrm>
          <a:prstGeom prst="rect">
            <a:avLst/>
          </a:prstGeom>
        </p:spPr>
      </p:pic>
      <p:sp>
        <p:nvSpPr>
          <p:cNvPr id="30" name="TextBox 29"/>
          <p:cNvSpPr txBox="1"/>
          <p:nvPr/>
        </p:nvSpPr>
        <p:spPr>
          <a:xfrm>
            <a:off x="4452108" y="2731514"/>
            <a:ext cx="1164468" cy="369332"/>
          </a:xfrm>
          <a:prstGeom prst="rect">
            <a:avLst/>
          </a:prstGeom>
          <a:noFill/>
        </p:spPr>
        <p:txBody>
          <a:bodyPr wrap="square" rtlCol="0">
            <a:spAutoFit/>
          </a:bodyPr>
          <a:lstStyle/>
          <a:p>
            <a:r>
              <a:rPr lang="en-ZA" dirty="0" smtClean="0"/>
              <a:t>Producer</a:t>
            </a:r>
            <a:endParaRPr lang="en-ZA" dirty="0"/>
          </a:p>
        </p:txBody>
      </p:sp>
      <p:sp>
        <p:nvSpPr>
          <p:cNvPr id="31" name="TextBox 30"/>
          <p:cNvSpPr txBox="1"/>
          <p:nvPr/>
        </p:nvSpPr>
        <p:spPr>
          <a:xfrm>
            <a:off x="4676487" y="3886201"/>
            <a:ext cx="967229" cy="369332"/>
          </a:xfrm>
          <a:prstGeom prst="rect">
            <a:avLst/>
          </a:prstGeom>
          <a:noFill/>
        </p:spPr>
        <p:txBody>
          <a:bodyPr wrap="square" rtlCol="0">
            <a:spAutoFit/>
          </a:bodyPr>
          <a:lstStyle/>
          <a:p>
            <a:r>
              <a:rPr lang="en-ZA" dirty="0" smtClean="0"/>
              <a:t>Cultivar</a:t>
            </a:r>
            <a:endParaRPr lang="en-ZA" dirty="0"/>
          </a:p>
        </p:txBody>
      </p:sp>
      <p:sp>
        <p:nvSpPr>
          <p:cNvPr id="34" name="TextBox 33"/>
          <p:cNvSpPr txBox="1"/>
          <p:nvPr/>
        </p:nvSpPr>
        <p:spPr>
          <a:xfrm>
            <a:off x="4343400" y="5456911"/>
            <a:ext cx="1158515" cy="369332"/>
          </a:xfrm>
          <a:prstGeom prst="rect">
            <a:avLst/>
          </a:prstGeom>
          <a:noFill/>
        </p:spPr>
        <p:txBody>
          <a:bodyPr wrap="square" rtlCol="0">
            <a:spAutoFit/>
          </a:bodyPr>
          <a:lstStyle/>
          <a:p>
            <a:r>
              <a:rPr lang="en-ZA" dirty="0" smtClean="0"/>
              <a:t>Volume</a:t>
            </a:r>
            <a:endParaRPr lang="en-ZA" dirty="0"/>
          </a:p>
        </p:txBody>
      </p:sp>
      <p:sp>
        <p:nvSpPr>
          <p:cNvPr id="35" name="TextBox 34"/>
          <p:cNvSpPr txBox="1"/>
          <p:nvPr/>
        </p:nvSpPr>
        <p:spPr>
          <a:xfrm>
            <a:off x="1295400" y="2933700"/>
            <a:ext cx="905958" cy="369332"/>
          </a:xfrm>
          <a:prstGeom prst="rect">
            <a:avLst/>
          </a:prstGeom>
          <a:noFill/>
        </p:spPr>
        <p:txBody>
          <a:bodyPr wrap="square" rtlCol="0">
            <a:spAutoFit/>
          </a:bodyPr>
          <a:lstStyle/>
          <a:p>
            <a:r>
              <a:rPr lang="en-ZA" dirty="0" smtClean="0"/>
              <a:t>Vintage</a:t>
            </a:r>
            <a:endParaRPr lang="en-ZA" dirty="0"/>
          </a:p>
        </p:txBody>
      </p:sp>
      <p:sp>
        <p:nvSpPr>
          <p:cNvPr id="37" name="TextBox 36"/>
          <p:cNvSpPr txBox="1"/>
          <p:nvPr/>
        </p:nvSpPr>
        <p:spPr>
          <a:xfrm>
            <a:off x="990600" y="4037939"/>
            <a:ext cx="757779" cy="381661"/>
          </a:xfrm>
          <a:prstGeom prst="rect">
            <a:avLst/>
          </a:prstGeom>
          <a:noFill/>
        </p:spPr>
        <p:txBody>
          <a:bodyPr wrap="square" rtlCol="0">
            <a:spAutoFit/>
          </a:bodyPr>
          <a:lstStyle/>
          <a:p>
            <a:r>
              <a:rPr lang="en-ZA" dirty="0" smtClean="0"/>
              <a:t>Origin</a:t>
            </a:r>
            <a:endParaRPr lang="en-ZA" dirty="0"/>
          </a:p>
        </p:txBody>
      </p:sp>
      <p:sp>
        <p:nvSpPr>
          <p:cNvPr id="41" name="TextBox 40"/>
          <p:cNvSpPr txBox="1"/>
          <p:nvPr/>
        </p:nvSpPr>
        <p:spPr>
          <a:xfrm>
            <a:off x="990599" y="5109727"/>
            <a:ext cx="1114713" cy="646331"/>
          </a:xfrm>
          <a:prstGeom prst="rect">
            <a:avLst/>
          </a:prstGeom>
          <a:noFill/>
        </p:spPr>
        <p:txBody>
          <a:bodyPr wrap="square" rtlCol="0">
            <a:spAutoFit/>
          </a:bodyPr>
          <a:lstStyle/>
          <a:p>
            <a:r>
              <a:rPr lang="en-ZA" dirty="0" smtClean="0"/>
              <a:t>Alcohol Content</a:t>
            </a:r>
            <a:endParaRPr lang="en-ZA" dirty="0"/>
          </a:p>
        </p:txBody>
      </p:sp>
      <p:pic>
        <p:nvPicPr>
          <p:cNvPr id="42" name="Picture 41"/>
          <p:cNvPicPr/>
          <p:nvPr/>
        </p:nvPicPr>
        <p:blipFill>
          <a:blip r:embed="rId4">
            <a:extLst>
              <a:ext uri="{28A0092B-C50C-407E-A947-70E740481C1C}">
                <a14:useLocalDpi xmlns:a14="http://schemas.microsoft.com/office/drawing/2010/main" val="0"/>
              </a:ext>
            </a:extLst>
          </a:blip>
          <a:stretch>
            <a:fillRect/>
          </a:stretch>
        </p:blipFill>
        <p:spPr>
          <a:xfrm>
            <a:off x="1056195" y="269678"/>
            <a:ext cx="1339698" cy="583156"/>
          </a:xfrm>
          <a:prstGeom prst="rect">
            <a:avLst/>
          </a:prstGeom>
        </p:spPr>
      </p:pic>
      <p:cxnSp>
        <p:nvCxnSpPr>
          <p:cNvPr id="44" name="Straight Arrow Connector 43"/>
          <p:cNvCxnSpPr/>
          <p:nvPr/>
        </p:nvCxnSpPr>
        <p:spPr>
          <a:xfrm flipH="1" flipV="1">
            <a:off x="2105312" y="874931"/>
            <a:ext cx="714088" cy="2991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TextBox 44"/>
          <p:cNvSpPr txBox="1"/>
          <p:nvPr/>
        </p:nvSpPr>
        <p:spPr>
          <a:xfrm>
            <a:off x="990599" y="935484"/>
            <a:ext cx="1544291" cy="646331"/>
          </a:xfrm>
          <a:prstGeom prst="rect">
            <a:avLst/>
          </a:prstGeom>
          <a:noFill/>
        </p:spPr>
        <p:txBody>
          <a:bodyPr wrap="square" rtlCol="0">
            <a:spAutoFit/>
          </a:bodyPr>
          <a:lstStyle/>
          <a:p>
            <a:r>
              <a:rPr lang="en-ZA" dirty="0" smtClean="0"/>
              <a:t>Authenticity Seal</a:t>
            </a:r>
            <a:endParaRPr lang="en-ZA" dirty="0"/>
          </a:p>
        </p:txBody>
      </p:sp>
      <p:sp>
        <p:nvSpPr>
          <p:cNvPr id="51" name="Rectangle 50"/>
          <p:cNvSpPr/>
          <p:nvPr/>
        </p:nvSpPr>
        <p:spPr>
          <a:xfrm>
            <a:off x="6857999" y="2514600"/>
            <a:ext cx="1524001" cy="281940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ZA" sz="1200" b="1" dirty="0" smtClean="0"/>
          </a:p>
          <a:p>
            <a:pPr algn="ctr"/>
            <a:endParaRPr lang="en-ZA" sz="1200" b="1" dirty="0" smtClean="0"/>
          </a:p>
          <a:p>
            <a:pPr algn="ctr"/>
            <a:r>
              <a:rPr lang="en-ZA" sz="1200" b="1" dirty="0" smtClean="0"/>
              <a:t>LEVILE’S WINERY</a:t>
            </a:r>
          </a:p>
          <a:p>
            <a:pPr algn="ctr"/>
            <a:r>
              <a:rPr lang="en-ZA" sz="1200" b="1" dirty="0" smtClean="0"/>
              <a:t>Merlot</a:t>
            </a:r>
          </a:p>
          <a:p>
            <a:pPr algn="ctr"/>
            <a:r>
              <a:rPr lang="en-ZA" sz="1200" b="1" dirty="0" smtClean="0"/>
              <a:t>Plum flavours, touch of oak and chocolate. </a:t>
            </a:r>
          </a:p>
          <a:p>
            <a:pPr algn="ctr"/>
            <a:r>
              <a:rPr lang="en-ZA" sz="1200" b="1" dirty="0" smtClean="0"/>
              <a:t>Serving Suggestions: Compliments Beef roast, pasta and steak</a:t>
            </a:r>
          </a:p>
          <a:p>
            <a:pPr algn="ctr"/>
            <a:r>
              <a:rPr lang="en-ZA" sz="1200" b="1" dirty="0" smtClean="0"/>
              <a:t>Serving Temperature: 16°C</a:t>
            </a:r>
          </a:p>
          <a:p>
            <a:r>
              <a:rPr lang="en-ZA" sz="1200" b="1" dirty="0" smtClean="0">
                <a:latin typeface="Constantia" panose="02030602050306030303" pitchFamily="18" charset="0"/>
              </a:rPr>
              <a:t>14%alc</a:t>
            </a:r>
            <a:r>
              <a:rPr lang="en-ZA" sz="1400" b="1" dirty="0" smtClean="0">
                <a:latin typeface="Constantia" panose="02030602050306030303" pitchFamily="18" charset="0"/>
              </a:rPr>
              <a:t>          </a:t>
            </a:r>
            <a:r>
              <a:rPr lang="en-ZA" sz="1200" b="1" dirty="0" smtClean="0">
                <a:latin typeface="Constantia" panose="02030602050306030303" pitchFamily="18" charset="0"/>
              </a:rPr>
              <a:t>750ml</a:t>
            </a:r>
          </a:p>
          <a:p>
            <a:pPr algn="ctr"/>
            <a:endParaRPr lang="en-ZA" b="1" dirty="0"/>
          </a:p>
          <a:p>
            <a:pPr algn="ctr"/>
            <a:endParaRPr lang="en-ZA" b="1" dirty="0"/>
          </a:p>
        </p:txBody>
      </p:sp>
      <p:pic>
        <p:nvPicPr>
          <p:cNvPr id="52" name="Picture 51"/>
          <p:cNvPicPr>
            <a:picLocks noChangeAspect="1"/>
          </p:cNvPicPr>
          <p:nvPr/>
        </p:nvPicPr>
        <p:blipFill>
          <a:blip r:embed="rId5"/>
          <a:stretch>
            <a:fillRect/>
          </a:stretch>
        </p:blipFill>
        <p:spPr>
          <a:xfrm>
            <a:off x="6857998" y="4953001"/>
            <a:ext cx="1387271" cy="381000"/>
          </a:xfrm>
          <a:prstGeom prst="rect">
            <a:avLst/>
          </a:prstGeom>
        </p:spPr>
      </p:pic>
      <p:cxnSp>
        <p:nvCxnSpPr>
          <p:cNvPr id="54" name="Straight Arrow Connector 53"/>
          <p:cNvCxnSpPr/>
          <p:nvPr/>
        </p:nvCxnSpPr>
        <p:spPr>
          <a:xfrm flipH="1" flipV="1">
            <a:off x="6134099" y="2362200"/>
            <a:ext cx="876301" cy="9780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p:cNvCxnSpPr>
            <a:endCxn id="51" idx="1"/>
          </p:cNvCxnSpPr>
          <p:nvPr/>
        </p:nvCxnSpPr>
        <p:spPr>
          <a:xfrm>
            <a:off x="6134099" y="3670567"/>
            <a:ext cx="723900" cy="2537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0" name="Straight Arrow Connector 59"/>
          <p:cNvCxnSpPr/>
          <p:nvPr/>
        </p:nvCxnSpPr>
        <p:spPr>
          <a:xfrm flipH="1">
            <a:off x="6067713" y="4717950"/>
            <a:ext cx="790284" cy="2350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4" name="TextBox 63"/>
          <p:cNvSpPr txBox="1"/>
          <p:nvPr/>
        </p:nvSpPr>
        <p:spPr>
          <a:xfrm>
            <a:off x="5283628" y="1275009"/>
            <a:ext cx="1498172" cy="1200329"/>
          </a:xfrm>
          <a:prstGeom prst="rect">
            <a:avLst/>
          </a:prstGeom>
          <a:noFill/>
        </p:spPr>
        <p:txBody>
          <a:bodyPr wrap="square" rtlCol="0">
            <a:spAutoFit/>
          </a:bodyPr>
          <a:lstStyle/>
          <a:p>
            <a:endParaRPr lang="en-ZA" dirty="0" smtClean="0"/>
          </a:p>
          <a:p>
            <a:endParaRPr lang="en-ZA" dirty="0"/>
          </a:p>
          <a:p>
            <a:r>
              <a:rPr lang="en-ZA" dirty="0" smtClean="0"/>
              <a:t>Descriptive information</a:t>
            </a:r>
            <a:endParaRPr lang="en-ZA" dirty="0"/>
          </a:p>
        </p:txBody>
      </p:sp>
      <p:sp>
        <p:nvSpPr>
          <p:cNvPr id="66" name="TextBox 65"/>
          <p:cNvSpPr txBox="1"/>
          <p:nvPr/>
        </p:nvSpPr>
        <p:spPr>
          <a:xfrm>
            <a:off x="5267613" y="3301235"/>
            <a:ext cx="1524927" cy="369332"/>
          </a:xfrm>
          <a:prstGeom prst="rect">
            <a:avLst/>
          </a:prstGeom>
          <a:noFill/>
        </p:spPr>
        <p:txBody>
          <a:bodyPr wrap="square" rtlCol="0">
            <a:spAutoFit/>
          </a:bodyPr>
          <a:lstStyle/>
          <a:p>
            <a:r>
              <a:rPr lang="en-ZA" dirty="0" smtClean="0"/>
              <a:t>Serving Sugg.</a:t>
            </a:r>
            <a:endParaRPr lang="en-ZA" dirty="0"/>
          </a:p>
        </p:txBody>
      </p:sp>
      <p:sp>
        <p:nvSpPr>
          <p:cNvPr id="69" name="TextBox 68"/>
          <p:cNvSpPr txBox="1"/>
          <p:nvPr/>
        </p:nvSpPr>
        <p:spPr>
          <a:xfrm>
            <a:off x="5118172" y="4851637"/>
            <a:ext cx="1451912" cy="369332"/>
          </a:xfrm>
          <a:prstGeom prst="rect">
            <a:avLst/>
          </a:prstGeom>
          <a:noFill/>
        </p:spPr>
        <p:txBody>
          <a:bodyPr wrap="square" rtlCol="0">
            <a:spAutoFit/>
          </a:bodyPr>
          <a:lstStyle/>
          <a:p>
            <a:r>
              <a:rPr lang="en-ZA" dirty="0" smtClean="0"/>
              <a:t>Serving Temp</a:t>
            </a:r>
            <a:endParaRPr lang="en-ZA" dirty="0"/>
          </a:p>
        </p:txBody>
      </p:sp>
      <p:sp>
        <p:nvSpPr>
          <p:cNvPr id="71" name="Bevel 70"/>
          <p:cNvSpPr/>
          <p:nvPr/>
        </p:nvSpPr>
        <p:spPr>
          <a:xfrm>
            <a:off x="1524000" y="6019800"/>
            <a:ext cx="2928108" cy="609600"/>
          </a:xfrm>
          <a:prstGeom prst="bevel">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ZA" sz="2000" b="1" dirty="0" smtClean="0"/>
              <a:t>Front Label</a:t>
            </a:r>
            <a:endParaRPr lang="en-ZA" sz="2000" b="1" dirty="0"/>
          </a:p>
        </p:txBody>
      </p:sp>
      <p:sp>
        <p:nvSpPr>
          <p:cNvPr id="72" name="Bevel 71"/>
          <p:cNvSpPr/>
          <p:nvPr/>
        </p:nvSpPr>
        <p:spPr>
          <a:xfrm>
            <a:off x="4343400" y="151059"/>
            <a:ext cx="2928108" cy="609600"/>
          </a:xfrm>
          <a:prstGeom prst="bevel">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ZA" sz="2000" b="1" dirty="0" smtClean="0"/>
              <a:t>Back Label</a:t>
            </a:r>
            <a:endParaRPr lang="en-ZA" sz="2000" b="1" dirty="0"/>
          </a:p>
        </p:txBody>
      </p:sp>
      <p:cxnSp>
        <p:nvCxnSpPr>
          <p:cNvPr id="73" name="Straight Arrow Connector 72"/>
          <p:cNvCxnSpPr/>
          <p:nvPr/>
        </p:nvCxnSpPr>
        <p:spPr>
          <a:xfrm>
            <a:off x="8058710" y="5143501"/>
            <a:ext cx="780489" cy="5401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6" name="TextBox 75"/>
          <p:cNvSpPr txBox="1"/>
          <p:nvPr/>
        </p:nvSpPr>
        <p:spPr>
          <a:xfrm>
            <a:off x="8245804" y="5574268"/>
            <a:ext cx="1325056" cy="369332"/>
          </a:xfrm>
          <a:prstGeom prst="rect">
            <a:avLst/>
          </a:prstGeom>
          <a:noFill/>
        </p:spPr>
        <p:txBody>
          <a:bodyPr wrap="square" rtlCol="0">
            <a:spAutoFit/>
          </a:bodyPr>
          <a:lstStyle/>
          <a:p>
            <a:r>
              <a:rPr lang="en-ZA" dirty="0" smtClean="0"/>
              <a:t>Barcode</a:t>
            </a:r>
            <a:endParaRPr lang="en-ZA" dirty="0"/>
          </a:p>
        </p:txBody>
      </p:sp>
    </p:spTree>
    <p:extLst>
      <p:ext uri="{BB962C8B-B14F-4D97-AF65-F5344CB8AC3E}">
        <p14:creationId xmlns:p14="http://schemas.microsoft.com/office/powerpoint/2010/main" val="290651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5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6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5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66"/>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60"/>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9"/>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52"/>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73"/>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0" grpId="0"/>
      <p:bldP spid="31" grpId="0"/>
      <p:bldP spid="34" grpId="0"/>
      <p:bldP spid="35" grpId="0"/>
      <p:bldP spid="37" grpId="0"/>
      <p:bldP spid="41" grpId="0"/>
      <p:bldP spid="45" grpId="0"/>
      <p:bldP spid="51" grpId="0" animBg="1"/>
      <p:bldP spid="64" grpId="0"/>
      <p:bldP spid="66" grpId="0"/>
      <p:bldP spid="69" grpId="0"/>
      <p:bldP spid="71" grpId="0" animBg="1"/>
      <p:bldP spid="72" grpId="0" animBg="1"/>
      <p:bldP spid="7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2514600" y="2508111"/>
            <a:ext cx="5943600" cy="914400"/>
          </a:xfrm>
          <a:prstGeom prst="rect">
            <a:avLst/>
          </a:prstGeom>
          <a:solidFill>
            <a:schemeClr val="tx1">
              <a:lumMod val="85000"/>
              <a:lumOff val="15000"/>
            </a:schemeClr>
          </a:solidFill>
          <a:ln>
            <a:noFill/>
          </a:ln>
        </p:spPr>
        <p:style>
          <a:lnRef idx="1">
            <a:schemeClr val="accent2"/>
          </a:lnRef>
          <a:fillRef idx="3">
            <a:schemeClr val="accent2"/>
          </a:fillRef>
          <a:effectRef idx="2">
            <a:schemeClr val="accent2"/>
          </a:effectRef>
          <a:fontRef idx="minor">
            <a:schemeClr val="lt1"/>
          </a:fontRef>
        </p:style>
        <p:txBody>
          <a:bodyPr vert="horz" rtlCol="0" anchor="ctr"/>
          <a:lstStyle/>
          <a:p>
            <a:pPr algn="ctr"/>
            <a:r>
              <a:rPr lang="en-ZA" sz="2400" b="1" dirty="0" smtClean="0">
                <a:solidFill>
                  <a:schemeClr val="bg1"/>
                </a:solidFill>
                <a:latin typeface="Arial Black" panose="020B0A04020102020204" pitchFamily="34" charset="0"/>
                <a:cs typeface="Arial" panose="020B0604020202020204" pitchFamily="34" charset="0"/>
              </a:rPr>
              <a:t>MATCHING FOOD AND WINE</a:t>
            </a:r>
            <a:endParaRPr lang="en-ZA" sz="2400" b="1"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clrChange>
              <a:clrFrom>
                <a:srgbClr val="F2F3F8"/>
              </a:clrFrom>
              <a:clrTo>
                <a:srgbClr val="F2F3F8">
                  <a:alpha val="0"/>
                </a:srgbClr>
              </a:clrTo>
            </a:clrChange>
            <a:extLst>
              <a:ext uri="{BEBA8EAE-BF5A-486C-A8C5-ECC9F3942E4B}">
                <a14:imgProps xmlns:a14="http://schemas.microsoft.com/office/drawing/2010/main">
                  <a14:imgLayer r:embed="rId3">
                    <a14:imgEffect>
                      <a14:backgroundRemoval t="2732" b="96175" l="3273" r="97091"/>
                    </a14:imgEffect>
                  </a14:imgLayer>
                </a14:imgProps>
              </a:ext>
            </a:extLst>
          </a:blip>
          <a:stretch>
            <a:fillRect/>
          </a:stretch>
        </p:blipFill>
        <p:spPr>
          <a:xfrm>
            <a:off x="7239000" y="4675909"/>
            <a:ext cx="1905000" cy="1267691"/>
          </a:xfrm>
          <a:prstGeom prst="rect">
            <a:avLst/>
          </a:prstGeom>
        </p:spPr>
      </p:pic>
      <p:sp>
        <p:nvSpPr>
          <p:cNvPr id="4" name="TextBox 3"/>
          <p:cNvSpPr txBox="1"/>
          <p:nvPr/>
        </p:nvSpPr>
        <p:spPr>
          <a:xfrm>
            <a:off x="1141923" y="304800"/>
            <a:ext cx="6820977" cy="5632311"/>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n-ZA" dirty="0" smtClean="0">
                <a:latin typeface="Arial" panose="020B0604020202020204" pitchFamily="34" charset="0"/>
                <a:cs typeface="Arial" panose="020B0604020202020204" pitchFamily="34" charset="0"/>
              </a:rPr>
              <a:t>Acidic flavours such as vinegar or lemon need to be </a:t>
            </a:r>
          </a:p>
          <a:p>
            <a:pPr>
              <a:lnSpc>
                <a:spcPct val="150000"/>
              </a:lnSpc>
            </a:pPr>
            <a:r>
              <a:rPr lang="en-ZA" dirty="0" smtClean="0">
                <a:latin typeface="Arial" panose="020B0604020202020204" pitchFamily="34" charset="0"/>
                <a:cs typeface="Arial" panose="020B0604020202020204" pitchFamily="34" charset="0"/>
              </a:rPr>
              <a:t>matched with acidity</a:t>
            </a:r>
          </a:p>
          <a:p>
            <a:pPr marL="285750" indent="-285750">
              <a:lnSpc>
                <a:spcPct val="150000"/>
              </a:lnSpc>
              <a:buFont typeface="Wingdings" panose="05000000000000000000" pitchFamily="2" charset="2"/>
              <a:buChar char="q"/>
            </a:pPr>
            <a:r>
              <a:rPr lang="en-ZA" dirty="0" smtClean="0">
                <a:latin typeface="Arial" panose="020B0604020202020204" pitchFamily="34" charset="0"/>
                <a:cs typeface="Arial" panose="020B0604020202020204" pitchFamily="34" charset="0"/>
              </a:rPr>
              <a:t>Starters pair well with a dry white / rose wine</a:t>
            </a:r>
          </a:p>
          <a:p>
            <a:pPr marL="285750" indent="-285750">
              <a:lnSpc>
                <a:spcPct val="150000"/>
              </a:lnSpc>
              <a:buFont typeface="Wingdings" panose="05000000000000000000" pitchFamily="2" charset="2"/>
              <a:buChar char="q"/>
            </a:pPr>
            <a:r>
              <a:rPr lang="en-ZA" dirty="0" smtClean="0">
                <a:latin typeface="Arial" panose="020B0604020202020204" pitchFamily="34" charset="0"/>
                <a:cs typeface="Arial" panose="020B0604020202020204" pitchFamily="34" charset="0"/>
              </a:rPr>
              <a:t>Fish, poultry and shellfish pair well with a dry white wine</a:t>
            </a:r>
          </a:p>
          <a:p>
            <a:pPr marL="285750" indent="-285750">
              <a:lnSpc>
                <a:spcPct val="150000"/>
              </a:lnSpc>
              <a:buFont typeface="Wingdings" panose="05000000000000000000" pitchFamily="2" charset="2"/>
              <a:buChar char="q"/>
            </a:pPr>
            <a:r>
              <a:rPr lang="en-ZA" dirty="0" smtClean="0">
                <a:latin typeface="Arial" panose="020B0604020202020204" pitchFamily="34" charset="0"/>
                <a:cs typeface="Arial" panose="020B0604020202020204" pitchFamily="34" charset="0"/>
              </a:rPr>
              <a:t>Veal, pork pair well with a medium white wine</a:t>
            </a:r>
          </a:p>
          <a:p>
            <a:pPr marL="285750" indent="-285750">
              <a:lnSpc>
                <a:spcPct val="150000"/>
              </a:lnSpc>
              <a:buFont typeface="Wingdings" panose="05000000000000000000" pitchFamily="2" charset="2"/>
              <a:buChar char="q"/>
            </a:pPr>
            <a:r>
              <a:rPr lang="en-ZA" dirty="0" smtClean="0">
                <a:latin typeface="Arial" panose="020B0604020202020204" pitchFamily="34" charset="0"/>
                <a:cs typeface="Arial" panose="020B0604020202020204" pitchFamily="34" charset="0"/>
              </a:rPr>
              <a:t>Game meat are complemented by red wines</a:t>
            </a:r>
          </a:p>
          <a:p>
            <a:pPr marL="285750" indent="-285750">
              <a:lnSpc>
                <a:spcPct val="150000"/>
              </a:lnSpc>
              <a:buFont typeface="Wingdings" panose="05000000000000000000" pitchFamily="2" charset="2"/>
              <a:buChar char="q"/>
            </a:pPr>
            <a:r>
              <a:rPr lang="en-ZA" dirty="0">
                <a:latin typeface="Arial" panose="020B0604020202020204" pitchFamily="34" charset="0"/>
                <a:cs typeface="Arial" panose="020B0604020202020204" pitchFamily="34" charset="0"/>
              </a:rPr>
              <a:t>Rich red wines pair well with red meat </a:t>
            </a:r>
            <a:r>
              <a:rPr lang="en-ZA" dirty="0" smtClean="0">
                <a:latin typeface="Arial" panose="020B0604020202020204" pitchFamily="34" charset="0"/>
                <a:cs typeface="Arial" panose="020B0604020202020204" pitchFamily="34" charset="0"/>
              </a:rPr>
              <a:t>dishes</a:t>
            </a:r>
          </a:p>
          <a:p>
            <a:pPr marL="285750" indent="-285750">
              <a:buFont typeface="Wingdings" panose="05000000000000000000" pitchFamily="2" charset="2"/>
              <a:buChar char="q"/>
            </a:pPr>
            <a:r>
              <a:rPr lang="en-ZA" dirty="0" smtClean="0">
                <a:latin typeface="Arial" panose="020B0604020202020204" pitchFamily="34" charset="0"/>
                <a:cs typeface="Arial" panose="020B0604020202020204" pitchFamily="34" charset="0"/>
              </a:rPr>
              <a:t>Sparkling wine complements most foods but mostly for caviar and oysters</a:t>
            </a:r>
          </a:p>
          <a:p>
            <a:pPr marL="285750" indent="-285750">
              <a:lnSpc>
                <a:spcPct val="150000"/>
              </a:lnSpc>
              <a:buFont typeface="Wingdings" panose="05000000000000000000" pitchFamily="2" charset="2"/>
              <a:buChar char="q"/>
            </a:pPr>
            <a:r>
              <a:rPr lang="en-ZA" dirty="0" smtClean="0">
                <a:latin typeface="Arial" panose="020B0604020202020204" pitchFamily="34" charset="0"/>
                <a:cs typeface="Arial" panose="020B0604020202020204" pitchFamily="34" charset="0"/>
              </a:rPr>
              <a:t>Desserts require sweeter wines / port</a:t>
            </a:r>
          </a:p>
          <a:p>
            <a:pPr marL="285750" indent="-285750">
              <a:lnSpc>
                <a:spcPct val="150000"/>
              </a:lnSpc>
              <a:buFont typeface="Wingdings" panose="05000000000000000000" pitchFamily="2" charset="2"/>
              <a:buChar char="q"/>
            </a:pPr>
            <a:r>
              <a:rPr lang="en-ZA" dirty="0" smtClean="0">
                <a:latin typeface="Arial" panose="020B0604020202020204" pitchFamily="34" charset="0"/>
                <a:cs typeface="Arial" panose="020B0604020202020204" pitchFamily="34" charset="0"/>
              </a:rPr>
              <a:t>Cheese blends well with port and dry red wine</a:t>
            </a:r>
          </a:p>
          <a:p>
            <a:pPr marL="285750" indent="-285750">
              <a:lnSpc>
                <a:spcPct val="150000"/>
              </a:lnSpc>
              <a:buFont typeface="Wingdings" panose="05000000000000000000" pitchFamily="2" charset="2"/>
              <a:buChar char="q"/>
            </a:pPr>
            <a:r>
              <a:rPr lang="en-ZA" dirty="0" smtClean="0">
                <a:latin typeface="Arial" panose="020B0604020202020204" pitchFamily="34" charset="0"/>
                <a:cs typeface="Arial" panose="020B0604020202020204" pitchFamily="34" charset="0"/>
              </a:rPr>
              <a:t>Drink white wine before red wine </a:t>
            </a:r>
          </a:p>
          <a:p>
            <a:pPr marL="285750" indent="-285750">
              <a:lnSpc>
                <a:spcPct val="150000"/>
              </a:lnSpc>
              <a:buFont typeface="Wingdings" panose="05000000000000000000" pitchFamily="2" charset="2"/>
              <a:buChar char="q"/>
            </a:pPr>
            <a:r>
              <a:rPr lang="en-ZA" dirty="0" smtClean="0">
                <a:latin typeface="Arial" panose="020B0604020202020204" pitchFamily="34" charset="0"/>
                <a:cs typeface="Arial" panose="020B0604020202020204" pitchFamily="34" charset="0"/>
              </a:rPr>
              <a:t>Drink dry </a:t>
            </a:r>
            <a:r>
              <a:rPr lang="en-ZA" dirty="0">
                <a:latin typeface="Arial" panose="020B0604020202020204" pitchFamily="34" charset="0"/>
                <a:cs typeface="Arial" panose="020B0604020202020204" pitchFamily="34" charset="0"/>
              </a:rPr>
              <a:t>wine before sweet wine </a:t>
            </a:r>
            <a:endParaRPr lang="en-ZA" dirty="0" smtClean="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q"/>
            </a:pPr>
            <a:r>
              <a:rPr lang="en-ZA" dirty="0" smtClean="0">
                <a:latin typeface="Arial" panose="020B0604020202020204" pitchFamily="34" charset="0"/>
                <a:cs typeface="Arial" panose="020B0604020202020204" pitchFamily="34" charset="0"/>
              </a:rPr>
              <a:t>Serve a good wine before a great wine</a:t>
            </a:r>
          </a:p>
        </p:txBody>
      </p:sp>
      <p:pic>
        <p:nvPicPr>
          <p:cNvPr id="8" name="Picture 7"/>
          <p:cNvPicPr>
            <a:picLocks noChangeAspect="1"/>
          </p:cNvPicPr>
          <p:nvPr/>
        </p:nvPicPr>
        <p:blipFill rotWithShape="1">
          <a:blip r:embed="rId4"/>
          <a:srcRect l="10270" t="12638" r="5405" b="8012"/>
          <a:stretch/>
        </p:blipFill>
        <p:spPr>
          <a:xfrm>
            <a:off x="6981208" y="27039"/>
            <a:ext cx="2162791" cy="1649361"/>
          </a:xfrm>
          <a:prstGeom prst="rect">
            <a:avLst/>
          </a:prstGeom>
        </p:spPr>
      </p:pic>
    </p:spTree>
    <p:extLst>
      <p:ext uri="{BB962C8B-B14F-4D97-AF65-F5344CB8AC3E}">
        <p14:creationId xmlns:p14="http://schemas.microsoft.com/office/powerpoint/2010/main" val="244986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2514600" y="2514600"/>
            <a:ext cx="5943600" cy="914400"/>
          </a:xfrm>
          <a:prstGeom prst="rect">
            <a:avLst/>
          </a:prstGeom>
          <a:solidFill>
            <a:schemeClr val="accent6">
              <a:lumMod val="50000"/>
            </a:schemeClr>
          </a:solidFill>
          <a:ln>
            <a:noFill/>
          </a:ln>
        </p:spPr>
        <p:style>
          <a:lnRef idx="1">
            <a:schemeClr val="accent2"/>
          </a:lnRef>
          <a:fillRef idx="3">
            <a:schemeClr val="accent2"/>
          </a:fillRef>
          <a:effectRef idx="2">
            <a:schemeClr val="accent2"/>
          </a:effectRef>
          <a:fontRef idx="minor">
            <a:schemeClr val="lt1"/>
          </a:fontRef>
        </p:style>
        <p:txBody>
          <a:bodyPr vert="horz" rtlCol="0" anchor="ctr"/>
          <a:lstStyle/>
          <a:p>
            <a:pPr algn="ctr"/>
            <a:r>
              <a:rPr lang="en-ZA" sz="2400" b="1" dirty="0" smtClean="0">
                <a:solidFill>
                  <a:schemeClr val="bg1"/>
                </a:solidFill>
                <a:latin typeface="Arial Black" panose="020B0A04020102020204" pitchFamily="34" charset="0"/>
                <a:cs typeface="Arial" panose="020B0604020202020204" pitchFamily="34" charset="0"/>
              </a:rPr>
              <a:t>STORAGE OF WINE</a:t>
            </a:r>
            <a:endParaRPr lang="en-ZA" sz="2400" b="1"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2667000" y="1472451"/>
            <a:ext cx="4495800" cy="2998698"/>
          </a:xfrm>
          <a:prstGeom prst="rect">
            <a:avLst/>
          </a:prstGeom>
        </p:spPr>
      </p:pic>
      <p:sp>
        <p:nvSpPr>
          <p:cNvPr id="4" name="TextBox 3"/>
          <p:cNvSpPr txBox="1"/>
          <p:nvPr/>
        </p:nvSpPr>
        <p:spPr>
          <a:xfrm>
            <a:off x="1066800" y="152400"/>
            <a:ext cx="3581400" cy="923330"/>
          </a:xfrm>
          <a:prstGeom prst="rect">
            <a:avLst/>
          </a:prstGeom>
          <a:noFill/>
        </p:spPr>
        <p:txBody>
          <a:bodyPr wrap="square" rtlCol="0">
            <a:spAutoFit/>
          </a:bodyPr>
          <a:lstStyle/>
          <a:p>
            <a:r>
              <a:rPr lang="en-ZA" dirty="0" smtClean="0">
                <a:latin typeface="Arial" panose="020B0604020202020204" pitchFamily="34" charset="0"/>
                <a:cs typeface="Arial" panose="020B0604020202020204" pitchFamily="34" charset="0"/>
              </a:rPr>
              <a:t>Ideally an underground cellar free from vibrations. Vibrations will affect the quality of the wine</a:t>
            </a:r>
            <a:endParaRPr lang="en-ZA" dirty="0">
              <a:latin typeface="Arial" panose="020B0604020202020204" pitchFamily="34" charset="0"/>
              <a:cs typeface="Arial" panose="020B0604020202020204" pitchFamily="34" charset="0"/>
            </a:endParaRPr>
          </a:p>
        </p:txBody>
      </p:sp>
      <p:sp>
        <p:nvSpPr>
          <p:cNvPr id="5" name="TextBox 4"/>
          <p:cNvSpPr txBox="1"/>
          <p:nvPr/>
        </p:nvSpPr>
        <p:spPr>
          <a:xfrm>
            <a:off x="5715000" y="304800"/>
            <a:ext cx="2971800" cy="923330"/>
          </a:xfrm>
          <a:prstGeom prst="rect">
            <a:avLst/>
          </a:prstGeom>
          <a:noFill/>
        </p:spPr>
        <p:txBody>
          <a:bodyPr wrap="square" rtlCol="0">
            <a:spAutoFit/>
          </a:bodyPr>
          <a:lstStyle/>
          <a:p>
            <a:r>
              <a:rPr lang="en-ZA" dirty="0" smtClean="0">
                <a:latin typeface="Arial" panose="020B0604020202020204" pitchFamily="34" charset="0"/>
                <a:cs typeface="Arial" panose="020B0604020202020204" pitchFamily="34" charset="0"/>
              </a:rPr>
              <a:t>Cellar must be free from dampness and unwanted odours</a:t>
            </a:r>
            <a:endParaRPr lang="en-ZA" dirty="0">
              <a:latin typeface="Arial" panose="020B0604020202020204" pitchFamily="34" charset="0"/>
              <a:cs typeface="Arial" panose="020B0604020202020204" pitchFamily="34" charset="0"/>
            </a:endParaRPr>
          </a:p>
        </p:txBody>
      </p:sp>
      <p:sp>
        <p:nvSpPr>
          <p:cNvPr id="6" name="TextBox 5"/>
          <p:cNvSpPr txBox="1"/>
          <p:nvPr/>
        </p:nvSpPr>
        <p:spPr>
          <a:xfrm>
            <a:off x="7315200" y="1472451"/>
            <a:ext cx="1828800" cy="923330"/>
          </a:xfrm>
          <a:prstGeom prst="rect">
            <a:avLst/>
          </a:prstGeom>
          <a:noFill/>
        </p:spPr>
        <p:txBody>
          <a:bodyPr wrap="square" rtlCol="0">
            <a:spAutoFit/>
          </a:bodyPr>
          <a:lstStyle/>
          <a:p>
            <a:r>
              <a:rPr lang="en-ZA" dirty="0" smtClean="0">
                <a:latin typeface="Arial" panose="020B0604020202020204" pitchFamily="34" charset="0"/>
                <a:cs typeface="Arial" panose="020B0604020202020204" pitchFamily="34" charset="0"/>
              </a:rPr>
              <a:t>Cellar must be clean and well ventilated</a:t>
            </a:r>
            <a:endParaRPr lang="en-ZA" dirty="0">
              <a:latin typeface="Arial" panose="020B0604020202020204" pitchFamily="34" charset="0"/>
              <a:cs typeface="Arial" panose="020B0604020202020204" pitchFamily="34" charset="0"/>
            </a:endParaRPr>
          </a:p>
        </p:txBody>
      </p:sp>
      <p:sp>
        <p:nvSpPr>
          <p:cNvPr id="8" name="TextBox 7"/>
          <p:cNvSpPr txBox="1"/>
          <p:nvPr/>
        </p:nvSpPr>
        <p:spPr>
          <a:xfrm>
            <a:off x="1066800" y="1524000"/>
            <a:ext cx="1600200" cy="923330"/>
          </a:xfrm>
          <a:prstGeom prst="rect">
            <a:avLst/>
          </a:prstGeom>
          <a:noFill/>
        </p:spPr>
        <p:txBody>
          <a:bodyPr wrap="square" rtlCol="0">
            <a:spAutoFit/>
          </a:bodyPr>
          <a:lstStyle/>
          <a:p>
            <a:r>
              <a:rPr lang="en-ZA" dirty="0" smtClean="0">
                <a:latin typeface="Arial" panose="020B0604020202020204" pitchFamily="34" charset="0"/>
                <a:cs typeface="Arial" panose="020B0604020202020204" pitchFamily="34" charset="0"/>
              </a:rPr>
              <a:t>Ideal temperature is 10-16°C</a:t>
            </a:r>
            <a:endParaRPr lang="en-ZA" dirty="0">
              <a:latin typeface="Arial" panose="020B0604020202020204" pitchFamily="34" charset="0"/>
              <a:cs typeface="Arial" panose="020B0604020202020204" pitchFamily="34" charset="0"/>
            </a:endParaRPr>
          </a:p>
        </p:txBody>
      </p:sp>
      <p:sp>
        <p:nvSpPr>
          <p:cNvPr id="9" name="TextBox 8"/>
          <p:cNvSpPr txBox="1"/>
          <p:nvPr/>
        </p:nvSpPr>
        <p:spPr>
          <a:xfrm>
            <a:off x="4065263" y="4715470"/>
            <a:ext cx="4528131" cy="923330"/>
          </a:xfrm>
          <a:prstGeom prst="rect">
            <a:avLst/>
          </a:prstGeom>
          <a:noFill/>
        </p:spPr>
        <p:txBody>
          <a:bodyPr wrap="square" rtlCol="0">
            <a:spAutoFit/>
          </a:bodyPr>
          <a:lstStyle/>
          <a:p>
            <a:r>
              <a:rPr lang="en-ZA" dirty="0" smtClean="0">
                <a:latin typeface="Arial" panose="020B0604020202020204" pitchFamily="34" charset="0"/>
                <a:cs typeface="Arial" panose="020B0604020202020204" pitchFamily="34" charset="0"/>
              </a:rPr>
              <a:t>Bottles must be kept on their sides so the corks stay moist and swollen. If air goes in  the wine becomes sour</a:t>
            </a:r>
            <a:endParaRPr lang="en-ZA" dirty="0">
              <a:latin typeface="Arial" panose="020B0604020202020204" pitchFamily="34" charset="0"/>
              <a:cs typeface="Arial" panose="020B0604020202020204" pitchFamily="34" charset="0"/>
            </a:endParaRPr>
          </a:p>
        </p:txBody>
      </p:sp>
      <p:sp>
        <p:nvSpPr>
          <p:cNvPr id="10" name="TextBox 9"/>
          <p:cNvSpPr txBox="1"/>
          <p:nvPr/>
        </p:nvSpPr>
        <p:spPr>
          <a:xfrm>
            <a:off x="1386348" y="3039397"/>
            <a:ext cx="1143000" cy="1200329"/>
          </a:xfrm>
          <a:prstGeom prst="rect">
            <a:avLst/>
          </a:prstGeom>
          <a:noFill/>
        </p:spPr>
        <p:txBody>
          <a:bodyPr wrap="square" rtlCol="0">
            <a:spAutoFit/>
          </a:bodyPr>
          <a:lstStyle/>
          <a:p>
            <a:r>
              <a:rPr lang="en-ZA" dirty="0" smtClean="0">
                <a:latin typeface="Arial" panose="020B0604020202020204" pitchFamily="34" charset="0"/>
                <a:cs typeface="Arial" panose="020B0604020202020204" pitchFamily="34" charset="0"/>
              </a:rPr>
              <a:t>Wine must be rotated regularly</a:t>
            </a:r>
            <a:endParaRPr lang="en-ZA" dirty="0">
              <a:latin typeface="Arial" panose="020B0604020202020204" pitchFamily="34" charset="0"/>
              <a:cs typeface="Arial" panose="020B0604020202020204" pitchFamily="34" charset="0"/>
            </a:endParaRPr>
          </a:p>
        </p:txBody>
      </p:sp>
      <p:sp>
        <p:nvSpPr>
          <p:cNvPr id="12" name="TextBox 11"/>
          <p:cNvSpPr txBox="1"/>
          <p:nvPr/>
        </p:nvSpPr>
        <p:spPr>
          <a:xfrm>
            <a:off x="7620000" y="2900897"/>
            <a:ext cx="1143000" cy="1477328"/>
          </a:xfrm>
          <a:prstGeom prst="rect">
            <a:avLst/>
          </a:prstGeom>
          <a:noFill/>
        </p:spPr>
        <p:txBody>
          <a:bodyPr wrap="square" rtlCol="0">
            <a:spAutoFit/>
          </a:bodyPr>
          <a:lstStyle/>
          <a:p>
            <a:r>
              <a:rPr lang="en-ZA" dirty="0" smtClean="0">
                <a:latin typeface="Arial" panose="020B0604020202020204" pitchFamily="34" charset="0"/>
                <a:cs typeface="Arial" panose="020B0604020202020204" pitchFamily="34" charset="0"/>
              </a:rPr>
              <a:t>Similar wines must be stored together</a:t>
            </a:r>
            <a:endParaRPr lang="en-ZA" dirty="0">
              <a:latin typeface="Arial" panose="020B0604020202020204" pitchFamily="34" charset="0"/>
              <a:cs typeface="Arial" panose="020B0604020202020204" pitchFamily="34" charset="0"/>
            </a:endParaRPr>
          </a:p>
        </p:txBody>
      </p:sp>
      <p:sp>
        <p:nvSpPr>
          <p:cNvPr id="13" name="TextBox 12"/>
          <p:cNvSpPr txBox="1"/>
          <p:nvPr/>
        </p:nvSpPr>
        <p:spPr>
          <a:xfrm>
            <a:off x="1447800" y="4715470"/>
            <a:ext cx="1676400" cy="1200329"/>
          </a:xfrm>
          <a:prstGeom prst="rect">
            <a:avLst/>
          </a:prstGeom>
          <a:noFill/>
        </p:spPr>
        <p:txBody>
          <a:bodyPr wrap="square" rtlCol="0">
            <a:spAutoFit/>
          </a:bodyPr>
          <a:lstStyle/>
          <a:p>
            <a:r>
              <a:rPr lang="en-ZA" dirty="0" smtClean="0">
                <a:latin typeface="Arial" panose="020B0604020202020204" pitchFamily="34" charset="0"/>
                <a:cs typeface="Arial" panose="020B0604020202020204" pitchFamily="34" charset="0"/>
              </a:rPr>
              <a:t>When stored in boxes arrows should face up</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794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8" grpId="0"/>
      <p:bldP spid="9" grpId="0"/>
      <p:bldP spid="10"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2533036" y="2496165"/>
            <a:ext cx="5980471" cy="914400"/>
          </a:xfrm>
          <a:prstGeom prst="rect">
            <a:avLst/>
          </a:prstGeom>
          <a:solidFill>
            <a:srgbClr val="CCD4D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BASIC BEVERAGE AND WINE LIST</a:t>
            </a:r>
            <a:endParaRPr lang="en-ZA" sz="2400" b="1" dirty="0">
              <a:solidFill>
                <a:schemeClr val="tx1"/>
              </a:solidFill>
              <a:latin typeface="Arial" panose="020B0604020202020204" pitchFamily="34" charset="0"/>
              <a:cs typeface="Arial" panose="020B0604020202020204" pitchFamily="34" charset="0"/>
            </a:endParaRPr>
          </a:p>
        </p:txBody>
      </p:sp>
      <p:sp>
        <p:nvSpPr>
          <p:cNvPr id="3" name="TextBox 2"/>
          <p:cNvSpPr txBox="1"/>
          <p:nvPr/>
        </p:nvSpPr>
        <p:spPr>
          <a:xfrm>
            <a:off x="1600200" y="228600"/>
            <a:ext cx="6477000" cy="1200329"/>
          </a:xfrm>
          <a:prstGeom prst="rect">
            <a:avLst/>
          </a:prstGeom>
          <a:noFill/>
        </p:spPr>
        <p:txBody>
          <a:bodyPr wrap="square" rtlCol="0">
            <a:spAutoFit/>
          </a:bodyPr>
          <a:lstStyle/>
          <a:p>
            <a:pPr marL="285750" indent="-285750">
              <a:buFont typeface="Wingdings" panose="05000000000000000000" pitchFamily="2" charset="2"/>
              <a:buChar char="§"/>
            </a:pPr>
            <a:r>
              <a:rPr lang="en-ZA" dirty="0" smtClean="0">
                <a:latin typeface="Arial" panose="020B0604020202020204" pitchFamily="34" charset="0"/>
                <a:cs typeface="Arial" panose="020B0604020202020204" pitchFamily="34" charset="0"/>
              </a:rPr>
              <a:t>Selling aid usually compiled by a sommelier .</a:t>
            </a:r>
          </a:p>
          <a:p>
            <a:pPr marL="285750" indent="-285750">
              <a:buFont typeface="Wingdings" panose="05000000000000000000" pitchFamily="2" charset="2"/>
              <a:buChar char="§"/>
            </a:pPr>
            <a:r>
              <a:rPr lang="en-ZA" dirty="0" smtClean="0">
                <a:latin typeface="Arial" panose="020B0604020202020204" pitchFamily="34" charset="0"/>
                <a:cs typeface="Arial" panose="020B0604020202020204" pitchFamily="34" charset="0"/>
              </a:rPr>
              <a:t>Other beverages are often included in a wine list</a:t>
            </a:r>
          </a:p>
          <a:p>
            <a:pPr marL="285750" indent="-285750">
              <a:buFont typeface="Wingdings" panose="05000000000000000000" pitchFamily="2" charset="2"/>
              <a:buChar char="§"/>
            </a:pPr>
            <a:r>
              <a:rPr lang="en-ZA" dirty="0" smtClean="0">
                <a:latin typeface="Arial" panose="020B0604020202020204" pitchFamily="34" charset="0"/>
                <a:cs typeface="Arial" panose="020B0604020202020204" pitchFamily="34" charset="0"/>
              </a:rPr>
              <a:t>Listed in the order in which they may be consumed</a:t>
            </a:r>
          </a:p>
          <a:p>
            <a:pPr marL="285750" indent="-285750">
              <a:buFont typeface="Wingdings" panose="05000000000000000000" pitchFamily="2" charset="2"/>
              <a:buChar char="§"/>
            </a:pPr>
            <a:r>
              <a:rPr lang="en-ZA" dirty="0" smtClean="0">
                <a:latin typeface="Arial" panose="020B0604020202020204" pitchFamily="34" charset="0"/>
                <a:cs typeface="Arial" panose="020B0604020202020204" pitchFamily="34" charset="0"/>
              </a:rPr>
              <a:t>Grouped according to the type of drink</a:t>
            </a:r>
            <a:endParaRPr lang="en-ZA" dirty="0">
              <a:latin typeface="Arial" panose="020B0604020202020204" pitchFamily="34" charset="0"/>
              <a:cs typeface="Arial" panose="020B0604020202020204" pitchFamily="34" charset="0"/>
            </a:endParaRPr>
          </a:p>
        </p:txBody>
      </p:sp>
      <p:sp>
        <p:nvSpPr>
          <p:cNvPr id="4" name="Vertical Scroll 3"/>
          <p:cNvSpPr/>
          <p:nvPr/>
        </p:nvSpPr>
        <p:spPr>
          <a:xfrm>
            <a:off x="2895600" y="1401890"/>
            <a:ext cx="4305300" cy="4617910"/>
          </a:xfrm>
          <a:prstGeom prst="verticalScroll">
            <a:avLst>
              <a:gd name="adj" fmla="val 2558"/>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ZA" b="1" dirty="0" smtClean="0">
                <a:latin typeface="Bradley Hand ITC" panose="03070402050302030203" pitchFamily="66" charset="0"/>
              </a:rPr>
              <a:t>Aperitifs-sparkling wine, fortified wines, mineral water</a:t>
            </a:r>
          </a:p>
          <a:p>
            <a:pPr algn="ctr"/>
            <a:r>
              <a:rPr lang="en-ZA" b="1" dirty="0" smtClean="0">
                <a:latin typeface="Bradley Hand ITC" panose="03070402050302030203" pitchFamily="66" charset="0"/>
              </a:rPr>
              <a:t>***</a:t>
            </a:r>
          </a:p>
          <a:p>
            <a:pPr algn="ctr"/>
            <a:r>
              <a:rPr lang="en-ZA" b="1" dirty="0" smtClean="0">
                <a:latin typeface="Bradley Hand ITC" panose="03070402050302030203" pitchFamily="66" charset="0"/>
              </a:rPr>
              <a:t>Cocktails</a:t>
            </a:r>
          </a:p>
          <a:p>
            <a:pPr algn="ctr"/>
            <a:r>
              <a:rPr lang="en-ZA" b="1" dirty="0" smtClean="0">
                <a:latin typeface="Bradley Hand ITC" panose="03070402050302030203" pitchFamily="66" charset="0"/>
              </a:rPr>
              <a:t>***</a:t>
            </a:r>
          </a:p>
          <a:p>
            <a:pPr algn="ctr"/>
            <a:r>
              <a:rPr lang="en-ZA" b="1" dirty="0" smtClean="0">
                <a:latin typeface="Bradley Hand ITC" panose="03070402050302030203" pitchFamily="66" charset="0"/>
              </a:rPr>
              <a:t>Spirits</a:t>
            </a:r>
          </a:p>
          <a:p>
            <a:pPr algn="ctr"/>
            <a:r>
              <a:rPr lang="en-ZA" b="1" dirty="0" smtClean="0">
                <a:latin typeface="Bradley Hand ITC" panose="03070402050302030203" pitchFamily="66" charset="0"/>
              </a:rPr>
              <a:t>***</a:t>
            </a:r>
          </a:p>
          <a:p>
            <a:pPr algn="ctr"/>
            <a:r>
              <a:rPr lang="en-ZA" b="1" dirty="0" smtClean="0">
                <a:latin typeface="Bradley Hand ITC" panose="03070402050302030203" pitchFamily="66" charset="0"/>
              </a:rPr>
              <a:t>Wines (Still and Sparkling)</a:t>
            </a:r>
          </a:p>
          <a:p>
            <a:pPr algn="ctr"/>
            <a:r>
              <a:rPr lang="en-ZA" b="1" dirty="0" smtClean="0">
                <a:latin typeface="Bradley Hand ITC" panose="03070402050302030203" pitchFamily="66" charset="0"/>
              </a:rPr>
              <a:t>***</a:t>
            </a:r>
          </a:p>
          <a:p>
            <a:pPr algn="ctr"/>
            <a:r>
              <a:rPr lang="en-ZA" b="1" dirty="0" smtClean="0">
                <a:latin typeface="Bradley Hand ITC" panose="03070402050302030203" pitchFamily="66" charset="0"/>
              </a:rPr>
              <a:t>Beer</a:t>
            </a:r>
          </a:p>
          <a:p>
            <a:pPr algn="ctr"/>
            <a:r>
              <a:rPr lang="en-ZA" b="1" dirty="0" smtClean="0">
                <a:latin typeface="Bradley Hand ITC" panose="03070402050302030203" pitchFamily="66" charset="0"/>
              </a:rPr>
              <a:t>***</a:t>
            </a:r>
          </a:p>
          <a:p>
            <a:pPr algn="ctr"/>
            <a:r>
              <a:rPr lang="en-ZA" b="1" dirty="0" smtClean="0">
                <a:latin typeface="Bradley Hand ITC" panose="03070402050302030203" pitchFamily="66" charset="0"/>
              </a:rPr>
              <a:t>Liqueurs</a:t>
            </a:r>
          </a:p>
          <a:p>
            <a:pPr algn="ctr"/>
            <a:r>
              <a:rPr lang="en-ZA" b="1" dirty="0" smtClean="0">
                <a:latin typeface="Bradley Hand ITC" panose="03070402050302030203" pitchFamily="66" charset="0"/>
              </a:rPr>
              <a:t>***</a:t>
            </a:r>
          </a:p>
          <a:p>
            <a:pPr algn="ctr"/>
            <a:r>
              <a:rPr lang="en-ZA" b="1" dirty="0" smtClean="0">
                <a:latin typeface="Bradley Hand ITC" panose="03070402050302030203" pitchFamily="66" charset="0"/>
              </a:rPr>
              <a:t>Speciality Coffees</a:t>
            </a:r>
          </a:p>
          <a:p>
            <a:pPr algn="ctr"/>
            <a:r>
              <a:rPr lang="en-ZA" b="1" dirty="0" smtClean="0">
                <a:latin typeface="Bradley Hand ITC" panose="03070402050302030203" pitchFamily="66" charset="0"/>
              </a:rPr>
              <a:t>***</a:t>
            </a:r>
          </a:p>
          <a:p>
            <a:pPr algn="ctr"/>
            <a:r>
              <a:rPr lang="en-ZA" b="1" dirty="0" smtClean="0">
                <a:latin typeface="Bradley Hand ITC" panose="03070402050302030203" pitchFamily="66" charset="0"/>
              </a:rPr>
              <a:t>Non-alcoholic drinks</a:t>
            </a:r>
            <a:endParaRPr lang="en-ZA" b="1" dirty="0">
              <a:latin typeface="Bradley Hand ITC" panose="03070402050302030203" pitchFamily="66" charset="0"/>
            </a:endParaRPr>
          </a:p>
        </p:txBody>
      </p:sp>
    </p:spTree>
    <p:extLst>
      <p:ext uri="{BB962C8B-B14F-4D97-AF65-F5344CB8AC3E}">
        <p14:creationId xmlns:p14="http://schemas.microsoft.com/office/powerpoint/2010/main" val="179722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2533035" y="2533037"/>
            <a:ext cx="5980471" cy="914400"/>
          </a:xfrm>
          <a:prstGeom prst="rect">
            <a:avLst/>
          </a:prstGeom>
          <a:solidFill>
            <a:srgbClr val="0070C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ZA" sz="2400" b="1" dirty="0" smtClean="0">
                <a:solidFill>
                  <a:schemeClr val="bg1"/>
                </a:solidFill>
                <a:latin typeface="Arial" panose="020B0604020202020204" pitchFamily="34" charset="0"/>
                <a:cs typeface="Arial" panose="020B0604020202020204" pitchFamily="34" charset="0"/>
              </a:rPr>
              <a:t>SERVING TEMPERATURES, CORRECT AND CLEANING GLASSES</a:t>
            </a:r>
            <a:endParaRPr lang="en-ZA" sz="2400" b="1" dirty="0">
              <a:solidFill>
                <a:schemeClr val="bg1"/>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10839221"/>
              </p:ext>
            </p:extLst>
          </p:nvPr>
        </p:nvGraphicFramePr>
        <p:xfrm>
          <a:off x="1034846" y="624118"/>
          <a:ext cx="4114800" cy="210312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3207840715"/>
                    </a:ext>
                  </a:extLst>
                </a:gridCol>
                <a:gridCol w="2057400">
                  <a:extLst>
                    <a:ext uri="{9D8B030D-6E8A-4147-A177-3AD203B41FA5}">
                      <a16:colId xmlns:a16="http://schemas.microsoft.com/office/drawing/2014/main" val="3755045730"/>
                    </a:ext>
                  </a:extLst>
                </a:gridCol>
              </a:tblGrid>
              <a:tr h="344557">
                <a:tc>
                  <a:txBody>
                    <a:bodyPr/>
                    <a:lstStyle/>
                    <a:p>
                      <a:pPr algn="ctr"/>
                      <a:r>
                        <a:rPr lang="en-ZA" dirty="0" smtClean="0">
                          <a:latin typeface="Arial" panose="020B0604020202020204" pitchFamily="34" charset="0"/>
                          <a:cs typeface="Arial" panose="020B0604020202020204" pitchFamily="34" charset="0"/>
                        </a:rPr>
                        <a:t>WINE</a:t>
                      </a:r>
                      <a:endParaRPr lang="en-ZA" dirty="0">
                        <a:latin typeface="Arial" panose="020B0604020202020204" pitchFamily="34" charset="0"/>
                        <a:cs typeface="Arial" panose="020B0604020202020204" pitchFamily="34" charset="0"/>
                      </a:endParaRPr>
                    </a:p>
                  </a:txBody>
                  <a:tcPr/>
                </a:tc>
                <a:tc>
                  <a:txBody>
                    <a:bodyPr/>
                    <a:lstStyle/>
                    <a:p>
                      <a:pPr algn="ctr"/>
                      <a:r>
                        <a:rPr lang="en-ZA" dirty="0" smtClean="0">
                          <a:latin typeface="Arial" panose="020B0604020202020204" pitchFamily="34" charset="0"/>
                          <a:cs typeface="Arial" panose="020B0604020202020204" pitchFamily="34" charset="0"/>
                        </a:rPr>
                        <a:t>TEMPERATURE</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98777148"/>
                  </a:ext>
                </a:extLst>
              </a:tr>
              <a:tr h="344557">
                <a:tc>
                  <a:txBody>
                    <a:bodyPr/>
                    <a:lstStyle/>
                    <a:p>
                      <a:r>
                        <a:rPr lang="en-ZA" dirty="0" smtClean="0">
                          <a:latin typeface="Arial" panose="020B0604020202020204" pitchFamily="34" charset="0"/>
                          <a:cs typeface="Arial" panose="020B0604020202020204" pitchFamily="34" charset="0"/>
                        </a:rPr>
                        <a:t>Sparkling</a:t>
                      </a:r>
                      <a:r>
                        <a:rPr lang="en-ZA" baseline="0" dirty="0" smtClean="0">
                          <a:latin typeface="Arial" panose="020B0604020202020204" pitchFamily="34" charset="0"/>
                          <a:cs typeface="Arial" panose="020B0604020202020204" pitchFamily="34" charset="0"/>
                        </a:rPr>
                        <a:t> wine</a:t>
                      </a:r>
                      <a:endParaRPr lang="en-ZA" dirty="0">
                        <a:latin typeface="Arial" panose="020B0604020202020204" pitchFamily="34" charset="0"/>
                        <a:cs typeface="Arial" panose="020B0604020202020204" pitchFamily="34" charset="0"/>
                      </a:endParaRPr>
                    </a:p>
                  </a:txBody>
                  <a:tcPr/>
                </a:tc>
                <a:tc>
                  <a:txBody>
                    <a:bodyPr/>
                    <a:lstStyle/>
                    <a:p>
                      <a:r>
                        <a:rPr lang="en-ZA" dirty="0" smtClean="0">
                          <a:latin typeface="Arial" panose="020B0604020202020204" pitchFamily="34" charset="0"/>
                          <a:cs typeface="Arial" panose="020B0604020202020204" pitchFamily="34" charset="0"/>
                        </a:rPr>
                        <a:t>6-8°C</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49864475"/>
                  </a:ext>
                </a:extLst>
              </a:tr>
              <a:tr h="344557">
                <a:tc>
                  <a:txBody>
                    <a:bodyPr/>
                    <a:lstStyle/>
                    <a:p>
                      <a:r>
                        <a:rPr lang="en-ZA" dirty="0" smtClean="0">
                          <a:latin typeface="Arial" panose="020B0604020202020204" pitchFamily="34" charset="0"/>
                          <a:cs typeface="Arial" panose="020B0604020202020204" pitchFamily="34" charset="0"/>
                        </a:rPr>
                        <a:t>White wine</a:t>
                      </a:r>
                      <a:endParaRPr lang="en-ZA" dirty="0">
                        <a:latin typeface="Arial" panose="020B0604020202020204" pitchFamily="34" charset="0"/>
                        <a:cs typeface="Arial" panose="020B0604020202020204" pitchFamily="34" charset="0"/>
                      </a:endParaRPr>
                    </a:p>
                  </a:txBody>
                  <a:tcPr/>
                </a:tc>
                <a:tc>
                  <a:txBody>
                    <a:bodyPr/>
                    <a:lstStyle/>
                    <a:p>
                      <a:r>
                        <a:rPr lang="en-ZA" dirty="0" smtClean="0">
                          <a:latin typeface="Arial" panose="020B0604020202020204" pitchFamily="34" charset="0"/>
                          <a:cs typeface="Arial" panose="020B0604020202020204" pitchFamily="34" charset="0"/>
                        </a:rPr>
                        <a:t>7-12°C</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17959588"/>
                  </a:ext>
                </a:extLst>
              </a:tr>
              <a:tr h="344557">
                <a:tc>
                  <a:txBody>
                    <a:bodyPr/>
                    <a:lstStyle/>
                    <a:p>
                      <a:r>
                        <a:rPr lang="en-ZA" dirty="0" smtClean="0">
                          <a:latin typeface="Arial" panose="020B0604020202020204" pitchFamily="34" charset="0"/>
                          <a:cs typeface="Arial" panose="020B0604020202020204" pitchFamily="34" charset="0"/>
                        </a:rPr>
                        <a:t>Rosé wine</a:t>
                      </a:r>
                      <a:endParaRPr lang="en-ZA" dirty="0">
                        <a:latin typeface="Arial" panose="020B0604020202020204" pitchFamily="34" charset="0"/>
                        <a:cs typeface="Arial" panose="020B0604020202020204" pitchFamily="34" charset="0"/>
                      </a:endParaRPr>
                    </a:p>
                  </a:txBody>
                  <a:tcPr/>
                </a:tc>
                <a:tc>
                  <a:txBody>
                    <a:bodyPr/>
                    <a:lstStyle/>
                    <a:p>
                      <a:r>
                        <a:rPr lang="en-ZA" dirty="0" smtClean="0">
                          <a:latin typeface="Arial" panose="020B0604020202020204" pitchFamily="34" charset="0"/>
                          <a:cs typeface="Arial" panose="020B0604020202020204" pitchFamily="34" charset="0"/>
                        </a:rPr>
                        <a:t>7-12°C</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0260983"/>
                  </a:ext>
                </a:extLst>
              </a:tr>
              <a:tr h="602974">
                <a:tc>
                  <a:txBody>
                    <a:bodyPr/>
                    <a:lstStyle/>
                    <a:p>
                      <a:r>
                        <a:rPr lang="en-ZA" dirty="0" smtClean="0">
                          <a:latin typeface="Arial" panose="020B0604020202020204" pitchFamily="34" charset="0"/>
                          <a:cs typeface="Arial" panose="020B0604020202020204" pitchFamily="34" charset="0"/>
                        </a:rPr>
                        <a:t>Red wine</a:t>
                      </a:r>
                      <a:endParaRPr lang="en-ZA" dirty="0">
                        <a:latin typeface="Arial" panose="020B0604020202020204" pitchFamily="34" charset="0"/>
                        <a:cs typeface="Arial" panose="020B0604020202020204" pitchFamily="34" charset="0"/>
                      </a:endParaRPr>
                    </a:p>
                  </a:txBody>
                  <a:tcPr/>
                </a:tc>
                <a:tc>
                  <a:txBody>
                    <a:bodyPr/>
                    <a:lstStyle/>
                    <a:p>
                      <a:r>
                        <a:rPr lang="en-ZA" dirty="0" smtClean="0">
                          <a:latin typeface="Arial" panose="020B0604020202020204" pitchFamily="34" charset="0"/>
                          <a:cs typeface="Arial" panose="020B0604020202020204" pitchFamily="34" charset="0"/>
                        </a:rPr>
                        <a:t>15-20°C / Room temperature</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67637948"/>
                  </a:ext>
                </a:extLst>
              </a:tr>
            </a:tbl>
          </a:graphicData>
        </a:graphic>
      </p:graphicFrame>
      <p:pic>
        <p:nvPicPr>
          <p:cNvPr id="5" name="Picture 4"/>
          <p:cNvPicPr>
            <a:picLocks noChangeAspect="1"/>
          </p:cNvPicPr>
          <p:nvPr/>
        </p:nvPicPr>
        <p:blipFill rotWithShape="1">
          <a:blip r:embed="rId2"/>
          <a:srcRect l="19607" t="4644" r="25491"/>
          <a:stretch/>
        </p:blipFill>
        <p:spPr>
          <a:xfrm>
            <a:off x="1368275" y="3505200"/>
            <a:ext cx="993926" cy="1810363"/>
          </a:xfrm>
          <a:prstGeom prst="rect">
            <a:avLst/>
          </a:prstGeom>
        </p:spPr>
      </p:pic>
      <p:pic>
        <p:nvPicPr>
          <p:cNvPr id="6" name="Picture 5"/>
          <p:cNvPicPr>
            <a:picLocks noChangeAspect="1"/>
          </p:cNvPicPr>
          <p:nvPr/>
        </p:nvPicPr>
        <p:blipFill rotWithShape="1">
          <a:blip r:embed="rId3"/>
          <a:srcRect l="18072" r="14458"/>
          <a:stretch/>
        </p:blipFill>
        <p:spPr>
          <a:xfrm>
            <a:off x="4572000" y="3825051"/>
            <a:ext cx="1066800" cy="1581150"/>
          </a:xfrm>
          <a:prstGeom prst="rect">
            <a:avLst/>
          </a:prstGeom>
        </p:spPr>
      </p:pic>
      <p:pic>
        <p:nvPicPr>
          <p:cNvPr id="7" name="Picture 6"/>
          <p:cNvPicPr>
            <a:picLocks noChangeAspect="1"/>
          </p:cNvPicPr>
          <p:nvPr/>
        </p:nvPicPr>
        <p:blipFill rotWithShape="1">
          <a:blip r:embed="rId4"/>
          <a:srcRect l="18628" r="22549"/>
          <a:stretch/>
        </p:blipFill>
        <p:spPr>
          <a:xfrm>
            <a:off x="7086600" y="3826897"/>
            <a:ext cx="1003467" cy="1581150"/>
          </a:xfrm>
          <a:prstGeom prst="rect">
            <a:avLst/>
          </a:prstGeom>
        </p:spPr>
      </p:pic>
      <p:sp>
        <p:nvSpPr>
          <p:cNvPr id="8" name="TextBox 7"/>
          <p:cNvSpPr txBox="1"/>
          <p:nvPr/>
        </p:nvSpPr>
        <p:spPr>
          <a:xfrm>
            <a:off x="1012723" y="5498708"/>
            <a:ext cx="3352800" cy="369332"/>
          </a:xfrm>
          <a:prstGeom prst="rect">
            <a:avLst/>
          </a:prstGeom>
          <a:noFill/>
        </p:spPr>
        <p:txBody>
          <a:bodyPr wrap="square" rtlCol="0">
            <a:spAutoFit/>
          </a:bodyPr>
          <a:lstStyle/>
          <a:p>
            <a:r>
              <a:rPr lang="en-ZA" dirty="0" smtClean="0">
                <a:latin typeface="Arial Black" panose="020B0A04020102020204" pitchFamily="34" charset="0"/>
                <a:cs typeface="Arial" panose="020B0604020202020204" pitchFamily="34" charset="0"/>
              </a:rPr>
              <a:t>Sparkling Wine Glass</a:t>
            </a:r>
            <a:endParaRPr lang="en-ZA" dirty="0">
              <a:latin typeface="Arial Black" panose="020B0A04020102020204" pitchFamily="34" charset="0"/>
              <a:cs typeface="Arial" panose="020B0604020202020204" pitchFamily="34" charset="0"/>
            </a:endParaRPr>
          </a:p>
        </p:txBody>
      </p:sp>
      <p:sp>
        <p:nvSpPr>
          <p:cNvPr id="9" name="TextBox 8"/>
          <p:cNvSpPr txBox="1"/>
          <p:nvPr/>
        </p:nvSpPr>
        <p:spPr>
          <a:xfrm>
            <a:off x="4191000" y="5498708"/>
            <a:ext cx="2133600" cy="369332"/>
          </a:xfrm>
          <a:prstGeom prst="rect">
            <a:avLst/>
          </a:prstGeom>
          <a:noFill/>
        </p:spPr>
        <p:txBody>
          <a:bodyPr wrap="square" rtlCol="0">
            <a:spAutoFit/>
          </a:bodyPr>
          <a:lstStyle/>
          <a:p>
            <a:r>
              <a:rPr lang="en-ZA" dirty="0" smtClean="0">
                <a:latin typeface="Arial Black" panose="020B0A04020102020204" pitchFamily="34" charset="0"/>
                <a:cs typeface="Arial" panose="020B0604020202020204" pitchFamily="34" charset="0"/>
              </a:rPr>
              <a:t>Red Wine Glass</a:t>
            </a:r>
            <a:endParaRPr lang="en-ZA" dirty="0">
              <a:latin typeface="Arial Black" panose="020B0A04020102020204" pitchFamily="34" charset="0"/>
              <a:cs typeface="Arial" panose="020B0604020202020204" pitchFamily="34" charset="0"/>
            </a:endParaRPr>
          </a:p>
        </p:txBody>
      </p:sp>
      <p:sp>
        <p:nvSpPr>
          <p:cNvPr id="10" name="TextBox 9"/>
          <p:cNvSpPr txBox="1"/>
          <p:nvPr/>
        </p:nvSpPr>
        <p:spPr>
          <a:xfrm>
            <a:off x="6696420" y="5469211"/>
            <a:ext cx="2362200" cy="369332"/>
          </a:xfrm>
          <a:prstGeom prst="rect">
            <a:avLst/>
          </a:prstGeom>
          <a:noFill/>
        </p:spPr>
        <p:txBody>
          <a:bodyPr wrap="square" rtlCol="0">
            <a:spAutoFit/>
          </a:bodyPr>
          <a:lstStyle/>
          <a:p>
            <a:r>
              <a:rPr lang="en-ZA" dirty="0" smtClean="0">
                <a:latin typeface="Arial Black" panose="020B0A04020102020204" pitchFamily="34" charset="0"/>
              </a:rPr>
              <a:t>White wine Glass</a:t>
            </a:r>
            <a:endParaRPr lang="en-ZA" dirty="0">
              <a:latin typeface="Arial Black" panose="020B0A04020102020204" pitchFamily="34" charset="0"/>
            </a:endParaRPr>
          </a:p>
        </p:txBody>
      </p:sp>
      <p:sp>
        <p:nvSpPr>
          <p:cNvPr id="11" name="Rectangle 10"/>
          <p:cNvSpPr/>
          <p:nvPr/>
        </p:nvSpPr>
        <p:spPr>
          <a:xfrm>
            <a:off x="5638800" y="304799"/>
            <a:ext cx="3200400" cy="32766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ZA" dirty="0" smtClean="0">
                <a:latin typeface="Arial" panose="020B0604020202020204" pitchFamily="34" charset="0"/>
                <a:cs typeface="Arial" panose="020B0604020202020204" pitchFamily="34" charset="0"/>
              </a:rPr>
              <a:t>Rinse in warm water</a:t>
            </a:r>
          </a:p>
          <a:p>
            <a:pPr marL="285750" indent="-285750">
              <a:buFont typeface="Wingdings" panose="05000000000000000000" pitchFamily="2" charset="2"/>
              <a:buChar char="§"/>
            </a:pPr>
            <a:r>
              <a:rPr lang="en-ZA" dirty="0" smtClean="0">
                <a:latin typeface="Arial" panose="020B0604020202020204" pitchFamily="34" charset="0"/>
                <a:cs typeface="Arial" panose="020B0604020202020204" pitchFamily="34" charset="0"/>
              </a:rPr>
              <a:t>Polish glasses by hand</a:t>
            </a:r>
          </a:p>
          <a:p>
            <a:pPr marL="285750" indent="-285750">
              <a:buFont typeface="Wingdings" panose="05000000000000000000" pitchFamily="2" charset="2"/>
              <a:buChar char="§"/>
            </a:pPr>
            <a:r>
              <a:rPr lang="en-ZA" dirty="0" smtClean="0">
                <a:latin typeface="Arial" panose="020B0604020202020204" pitchFamily="34" charset="0"/>
                <a:cs typeface="Arial" panose="020B0604020202020204" pitchFamily="34" charset="0"/>
              </a:rPr>
              <a:t>Shine by holding over a container of boiling hot water to steam it and shine with a glass cloth </a:t>
            </a:r>
          </a:p>
          <a:p>
            <a:pPr marL="285750" indent="-285750">
              <a:buFont typeface="Wingdings" panose="05000000000000000000" pitchFamily="2" charset="2"/>
              <a:buChar char="§"/>
            </a:pPr>
            <a:r>
              <a:rPr lang="en-ZA" dirty="0">
                <a:latin typeface="Arial" panose="020B0604020202020204" pitchFamily="34" charset="0"/>
                <a:cs typeface="Arial" panose="020B0604020202020204" pitchFamily="34" charset="0"/>
              </a:rPr>
              <a:t>Ensure that no fibres from dishcloths stick to the glasses</a:t>
            </a:r>
          </a:p>
          <a:p>
            <a:pPr marL="285750" indent="-285750">
              <a:buFont typeface="Wingdings" panose="05000000000000000000" pitchFamily="2" charset="2"/>
              <a:buChar char="§"/>
            </a:pPr>
            <a:r>
              <a:rPr lang="en-ZA" dirty="0">
                <a:latin typeface="Arial" panose="020B0604020202020204" pitchFamily="34" charset="0"/>
                <a:cs typeface="Arial" panose="020B0604020202020204" pitchFamily="34" charset="0"/>
              </a:rPr>
              <a:t>Store glasses right side up or hanging upside down</a:t>
            </a:r>
          </a:p>
          <a:p>
            <a:pPr marL="285750" indent="-285750" algn="ctr">
              <a:buFont typeface="Wingdings" panose="05000000000000000000" pitchFamily="2" charset="2"/>
              <a:buChar char="§"/>
            </a:pPr>
            <a:endParaRPr lang="en-ZA" dirty="0"/>
          </a:p>
        </p:txBody>
      </p:sp>
    </p:spTree>
    <p:extLst>
      <p:ext uri="{BB962C8B-B14F-4D97-AF65-F5344CB8AC3E}">
        <p14:creationId xmlns:p14="http://schemas.microsoft.com/office/powerpoint/2010/main" val="325599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9" grpId="0"/>
      <p:bldP spid="10"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2533035" y="2533037"/>
            <a:ext cx="5980471" cy="914400"/>
          </a:xfrm>
          <a:prstGeom prst="rect">
            <a:avLst/>
          </a:prstGeom>
          <a:solidFill>
            <a:srgbClr val="0070C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ZA" sz="2400" b="1" dirty="0" smtClean="0">
                <a:solidFill>
                  <a:schemeClr val="bg1"/>
                </a:solidFill>
                <a:latin typeface="Arial" panose="020B0604020202020204" pitchFamily="34" charset="0"/>
                <a:cs typeface="Arial" panose="020B0604020202020204" pitchFamily="34" charset="0"/>
              </a:rPr>
              <a:t>TOOLS FOR THE CORRECT SERVICE OF WINE</a:t>
            </a:r>
            <a:endParaRPr lang="en-ZA" sz="2400" b="1"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516626" y="111360"/>
            <a:ext cx="1371600" cy="1371600"/>
          </a:xfrm>
          <a:prstGeom prst="rect">
            <a:avLst/>
          </a:prstGeom>
        </p:spPr>
      </p:pic>
      <p:sp>
        <p:nvSpPr>
          <p:cNvPr id="5" name="TextBox 4"/>
          <p:cNvSpPr txBox="1"/>
          <p:nvPr/>
        </p:nvSpPr>
        <p:spPr>
          <a:xfrm>
            <a:off x="1288026" y="1490334"/>
            <a:ext cx="1828800" cy="1200329"/>
          </a:xfrm>
          <a:prstGeom prst="rect">
            <a:avLst/>
          </a:prstGeom>
          <a:noFill/>
        </p:spPr>
        <p:txBody>
          <a:bodyPr wrap="square" rtlCol="0">
            <a:spAutoFit/>
          </a:bodyPr>
          <a:lstStyle/>
          <a:p>
            <a:r>
              <a:rPr lang="en-ZA" b="1" dirty="0" smtClean="0">
                <a:latin typeface="Arial" panose="020B0604020202020204" pitchFamily="34" charset="0"/>
                <a:cs typeface="Arial" panose="020B0604020202020204" pitchFamily="34" charset="0"/>
              </a:rPr>
              <a:t>Ice bucket</a:t>
            </a:r>
            <a:r>
              <a:rPr lang="en-ZA" dirty="0" smtClean="0">
                <a:latin typeface="Arial" panose="020B0604020202020204" pitchFamily="34" charset="0"/>
                <a:cs typeface="Arial" panose="020B0604020202020204" pitchFamily="34" charset="0"/>
              </a:rPr>
              <a:t>: Chills sparkling/ white wine, Rosé wines</a:t>
            </a:r>
            <a:endParaRPr lang="en-ZA"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3546976" y="630943"/>
            <a:ext cx="1735722" cy="1735722"/>
          </a:xfrm>
          <a:prstGeom prst="rect">
            <a:avLst/>
          </a:prstGeom>
        </p:spPr>
      </p:pic>
      <p:sp>
        <p:nvSpPr>
          <p:cNvPr id="7" name="TextBox 6"/>
          <p:cNvSpPr txBox="1"/>
          <p:nvPr/>
        </p:nvSpPr>
        <p:spPr>
          <a:xfrm>
            <a:off x="3572798" y="2366665"/>
            <a:ext cx="1905000" cy="1754326"/>
          </a:xfrm>
          <a:prstGeom prst="rect">
            <a:avLst/>
          </a:prstGeom>
          <a:noFill/>
        </p:spPr>
        <p:txBody>
          <a:bodyPr wrap="square" rtlCol="0">
            <a:spAutoFit/>
          </a:bodyPr>
          <a:lstStyle/>
          <a:p>
            <a:r>
              <a:rPr lang="en-ZA" b="1" dirty="0" smtClean="0">
                <a:latin typeface="Arial" panose="020B0604020202020204" pitchFamily="34" charset="0"/>
                <a:cs typeface="Arial" panose="020B0604020202020204" pitchFamily="34" charset="0"/>
              </a:rPr>
              <a:t>Wine opener/Waiters friend/ Corkscrew: </a:t>
            </a:r>
            <a:r>
              <a:rPr lang="en-ZA" dirty="0" smtClean="0">
                <a:latin typeface="Arial" panose="020B0604020202020204" pitchFamily="34" charset="0"/>
                <a:cs typeface="Arial" panose="020B0604020202020204" pitchFamily="34" charset="0"/>
              </a:rPr>
              <a:t>opens wine bottles</a:t>
            </a:r>
            <a:endParaRPr lang="en-ZA"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6019800" y="266700"/>
            <a:ext cx="2790825" cy="1638300"/>
          </a:xfrm>
          <a:prstGeom prst="rect">
            <a:avLst/>
          </a:prstGeom>
        </p:spPr>
      </p:pic>
      <p:sp>
        <p:nvSpPr>
          <p:cNvPr id="9" name="TextBox 8"/>
          <p:cNvSpPr txBox="1"/>
          <p:nvPr/>
        </p:nvSpPr>
        <p:spPr>
          <a:xfrm>
            <a:off x="6248400" y="2133600"/>
            <a:ext cx="2209800" cy="2031325"/>
          </a:xfrm>
          <a:prstGeom prst="rect">
            <a:avLst/>
          </a:prstGeom>
          <a:noFill/>
        </p:spPr>
        <p:txBody>
          <a:bodyPr wrap="square" rtlCol="0">
            <a:spAutoFit/>
          </a:bodyPr>
          <a:lstStyle/>
          <a:p>
            <a:r>
              <a:rPr lang="en-ZA" b="1" dirty="0" smtClean="0">
                <a:latin typeface="Arial" panose="020B0604020202020204" pitchFamily="34" charset="0"/>
                <a:cs typeface="Arial" panose="020B0604020202020204" pitchFamily="34" charset="0"/>
              </a:rPr>
              <a:t>Wine Cradle</a:t>
            </a:r>
            <a:r>
              <a:rPr lang="en-ZA" dirty="0" smtClean="0">
                <a:latin typeface="Arial" panose="020B0604020202020204" pitchFamily="34" charset="0"/>
                <a:cs typeface="Arial" panose="020B0604020202020204" pitchFamily="34" charset="0"/>
              </a:rPr>
              <a:t>: For presenting and pouring red wine, angle allows the sediment to settle at the bottom of the bottle</a:t>
            </a:r>
            <a:endParaRPr lang="en-ZA"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5"/>
          <a:stretch>
            <a:fillRect/>
          </a:stretch>
        </p:blipFill>
        <p:spPr>
          <a:xfrm>
            <a:off x="1076327" y="2787702"/>
            <a:ext cx="1819275" cy="2144459"/>
          </a:xfrm>
          <a:prstGeom prst="rect">
            <a:avLst/>
          </a:prstGeom>
        </p:spPr>
      </p:pic>
      <p:sp>
        <p:nvSpPr>
          <p:cNvPr id="11" name="TextBox 10"/>
          <p:cNvSpPr txBox="1"/>
          <p:nvPr/>
        </p:nvSpPr>
        <p:spPr>
          <a:xfrm>
            <a:off x="1076327" y="4840096"/>
            <a:ext cx="3495672" cy="1200329"/>
          </a:xfrm>
          <a:prstGeom prst="rect">
            <a:avLst/>
          </a:prstGeom>
          <a:noFill/>
        </p:spPr>
        <p:txBody>
          <a:bodyPr wrap="square" rtlCol="0">
            <a:spAutoFit/>
          </a:bodyPr>
          <a:lstStyle/>
          <a:p>
            <a:r>
              <a:rPr lang="en-ZA" b="1" dirty="0" smtClean="0">
                <a:latin typeface="Arial" panose="020B0604020202020204" pitchFamily="34" charset="0"/>
                <a:cs typeface="Arial" panose="020B0604020202020204" pitchFamily="34" charset="0"/>
              </a:rPr>
              <a:t>Decanter: </a:t>
            </a:r>
            <a:r>
              <a:rPr lang="en-ZA" dirty="0" smtClean="0">
                <a:latin typeface="Arial" panose="020B0604020202020204" pitchFamily="34" charset="0"/>
                <a:cs typeface="Arial" panose="020B0604020202020204" pitchFamily="34" charset="0"/>
              </a:rPr>
              <a:t>Old vintage wine may need to be decanted to ensure that the sediment remains in the bottle</a:t>
            </a:r>
            <a:endParaRPr lang="en-ZA"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6"/>
          <a:stretch>
            <a:fillRect/>
          </a:stretch>
        </p:blipFill>
        <p:spPr>
          <a:xfrm>
            <a:off x="4414837" y="4054433"/>
            <a:ext cx="1757364" cy="1757364"/>
          </a:xfrm>
          <a:prstGeom prst="rect">
            <a:avLst/>
          </a:prstGeom>
        </p:spPr>
      </p:pic>
      <p:sp>
        <p:nvSpPr>
          <p:cNvPr id="13" name="TextBox 12"/>
          <p:cNvSpPr txBox="1"/>
          <p:nvPr/>
        </p:nvSpPr>
        <p:spPr>
          <a:xfrm>
            <a:off x="6553200" y="4226147"/>
            <a:ext cx="2133600" cy="1754326"/>
          </a:xfrm>
          <a:prstGeom prst="rect">
            <a:avLst/>
          </a:prstGeom>
          <a:noFill/>
        </p:spPr>
        <p:txBody>
          <a:bodyPr wrap="square" rtlCol="0">
            <a:spAutoFit/>
          </a:bodyPr>
          <a:lstStyle/>
          <a:p>
            <a:r>
              <a:rPr lang="en-ZA" b="1" dirty="0" smtClean="0">
                <a:latin typeface="Arial" panose="020B0604020202020204" pitchFamily="34" charset="0"/>
                <a:cs typeface="Arial" panose="020B0604020202020204" pitchFamily="34" charset="0"/>
              </a:rPr>
              <a:t>Service Cloth: </a:t>
            </a:r>
            <a:r>
              <a:rPr lang="en-ZA" dirty="0" smtClean="0">
                <a:latin typeface="Arial" panose="020B0604020202020204" pitchFamily="34" charset="0"/>
                <a:cs typeface="Arial" panose="020B0604020202020204" pitchFamily="34" charset="0"/>
              </a:rPr>
              <a:t>Used to absorb water when the bottle is removed from the wine cooler</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736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p:bldP spid="9" grpId="0"/>
      <p:bldP spid="11"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2533036" y="2496165"/>
            <a:ext cx="5980471" cy="914400"/>
          </a:xfrm>
          <a:prstGeom prst="rect">
            <a:avLst/>
          </a:prstGeom>
          <a:solidFill>
            <a:schemeClr val="bg1">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REGULATIONS  FOR SERVING WINE ON PREMISES</a:t>
            </a:r>
            <a:endParaRPr lang="en-ZA" sz="2400" b="1" dirty="0">
              <a:solidFill>
                <a:schemeClr val="tx1"/>
              </a:solidFill>
              <a:latin typeface="Arial" panose="020B0604020202020204" pitchFamily="34" charset="0"/>
              <a:cs typeface="Arial" panose="020B0604020202020204" pitchFamily="34" charset="0"/>
            </a:endParaRPr>
          </a:p>
        </p:txBody>
      </p:sp>
      <p:sp>
        <p:nvSpPr>
          <p:cNvPr id="4" name="TextBox 3"/>
          <p:cNvSpPr txBox="1"/>
          <p:nvPr/>
        </p:nvSpPr>
        <p:spPr>
          <a:xfrm>
            <a:off x="990600" y="60424"/>
            <a:ext cx="7848600" cy="646331"/>
          </a:xfrm>
          <a:prstGeom prst="rect">
            <a:avLst/>
          </a:prstGeom>
          <a:noFill/>
        </p:spPr>
        <p:txBody>
          <a:bodyPr wrap="square" rtlCol="0">
            <a:spAutoFit/>
          </a:bodyPr>
          <a:lstStyle/>
          <a:p>
            <a:r>
              <a:rPr lang="en-ZA" dirty="0" smtClean="0">
                <a:latin typeface="Arial" panose="020B0604020202020204" pitchFamily="34" charset="0"/>
                <a:cs typeface="Arial" panose="020B0604020202020204" pitchFamily="34" charset="0"/>
              </a:rPr>
              <a:t>Strict laws regulate the sale of alcohol to the public. Laws governed by the Liquor Act No 59 of 2003.</a:t>
            </a:r>
            <a:endParaRPr lang="en-ZA" dirty="0">
              <a:latin typeface="Arial" panose="020B0604020202020204" pitchFamily="34" charset="0"/>
              <a:cs typeface="Arial" panose="020B0604020202020204" pitchFamily="34" charset="0"/>
            </a:endParaRPr>
          </a:p>
        </p:txBody>
      </p:sp>
      <p:sp>
        <p:nvSpPr>
          <p:cNvPr id="5" name="TextBox 4"/>
          <p:cNvSpPr txBox="1"/>
          <p:nvPr/>
        </p:nvSpPr>
        <p:spPr>
          <a:xfrm>
            <a:off x="990600" y="742791"/>
            <a:ext cx="3810000" cy="2585323"/>
          </a:xfrm>
          <a:prstGeom prst="rect">
            <a:avLst/>
          </a:prstGeom>
          <a:noFill/>
        </p:spPr>
        <p:txBody>
          <a:bodyPr wrap="square" rtlCol="0">
            <a:spAutoFit/>
          </a:bodyPr>
          <a:lstStyle/>
          <a:p>
            <a:r>
              <a:rPr lang="en-ZA" b="1" dirty="0" smtClean="0">
                <a:latin typeface="Arial" panose="020B0604020202020204" pitchFamily="34" charset="0"/>
                <a:cs typeface="Arial" panose="020B0604020202020204" pitchFamily="34" charset="0"/>
              </a:rPr>
              <a:t>ON</a:t>
            </a:r>
            <a:r>
              <a:rPr lang="en-ZA" b="1" dirty="0" smtClean="0"/>
              <a:t> </a:t>
            </a:r>
            <a:r>
              <a:rPr lang="en-ZA" b="1" dirty="0" smtClean="0">
                <a:latin typeface="Arial" panose="020B0604020202020204" pitchFamily="34" charset="0"/>
                <a:cs typeface="Arial" panose="020B0604020202020204" pitchFamily="34" charset="0"/>
              </a:rPr>
              <a:t>CONSUMPTION LICENSES</a:t>
            </a:r>
          </a:p>
          <a:p>
            <a:endParaRPr lang="en-ZA"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ZA" dirty="0" smtClean="0">
                <a:latin typeface="Arial" panose="020B0604020202020204" pitchFamily="34" charset="0"/>
                <a:cs typeface="Arial" panose="020B0604020202020204" pitchFamily="34" charset="0"/>
              </a:rPr>
              <a:t>Includes hotels, restaurants, pubs, theatres, clubs etc..</a:t>
            </a:r>
          </a:p>
          <a:p>
            <a:pPr marL="285750" indent="-285750">
              <a:buFont typeface="Wingdings" panose="05000000000000000000" pitchFamily="2" charset="2"/>
              <a:buChar char="§"/>
            </a:pPr>
            <a:r>
              <a:rPr lang="en-ZA" dirty="0" smtClean="0">
                <a:latin typeface="Arial" panose="020B0604020202020204" pitchFamily="34" charset="0"/>
                <a:cs typeface="Arial" panose="020B0604020202020204" pitchFamily="34" charset="0"/>
              </a:rPr>
              <a:t>They are allowed to serve liquor with a meal BUT are NOT allowed to let guests remove open bottles of alcohol from the premises</a:t>
            </a:r>
          </a:p>
        </p:txBody>
      </p:sp>
      <p:sp>
        <p:nvSpPr>
          <p:cNvPr id="6" name="TextBox 5"/>
          <p:cNvSpPr txBox="1"/>
          <p:nvPr/>
        </p:nvSpPr>
        <p:spPr>
          <a:xfrm>
            <a:off x="5127522" y="500249"/>
            <a:ext cx="3991897" cy="2308324"/>
          </a:xfrm>
          <a:prstGeom prst="rect">
            <a:avLst/>
          </a:prstGeom>
          <a:noFill/>
        </p:spPr>
        <p:txBody>
          <a:bodyPr wrap="square" rtlCol="0">
            <a:spAutoFit/>
          </a:bodyPr>
          <a:lstStyle/>
          <a:p>
            <a:r>
              <a:rPr lang="en-ZA" b="1" dirty="0" smtClean="0">
                <a:latin typeface="Arial" panose="020B0604020202020204" pitchFamily="34" charset="0"/>
                <a:cs typeface="Arial" panose="020B0604020202020204" pitchFamily="34" charset="0"/>
              </a:rPr>
              <a:t>OFF CONSUMPTION LICENSES</a:t>
            </a:r>
          </a:p>
          <a:p>
            <a:endParaRPr lang="en-ZA"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ZA" dirty="0" smtClean="0">
                <a:latin typeface="Arial" panose="020B0604020202020204" pitchFamily="34" charset="0"/>
                <a:cs typeface="Arial" panose="020B0604020202020204" pitchFamily="34" charset="0"/>
              </a:rPr>
              <a:t>Includes liquor stores, grocers etc…</a:t>
            </a:r>
          </a:p>
          <a:p>
            <a:pPr marL="285750" indent="-285750">
              <a:buFont typeface="Wingdings" panose="05000000000000000000" pitchFamily="2" charset="2"/>
              <a:buChar char="§"/>
            </a:pPr>
            <a:r>
              <a:rPr lang="en-ZA" dirty="0" smtClean="0">
                <a:latin typeface="Arial" panose="020B0604020202020204" pitchFamily="34" charset="0"/>
                <a:cs typeface="Arial" panose="020B0604020202020204" pitchFamily="34" charset="0"/>
              </a:rPr>
              <a:t>Sell liquor BUT may NOT all the opening or drinking of alcohol on their premises.</a:t>
            </a:r>
          </a:p>
          <a:p>
            <a:pPr marL="285750" indent="-285750">
              <a:buFont typeface="Wingdings" panose="05000000000000000000" pitchFamily="2" charset="2"/>
              <a:buChar char="§"/>
            </a:pPr>
            <a:endParaRPr lang="en-ZA" dirty="0"/>
          </a:p>
        </p:txBody>
      </p:sp>
      <p:sp>
        <p:nvSpPr>
          <p:cNvPr id="7" name="TextBox 6"/>
          <p:cNvSpPr txBox="1"/>
          <p:nvPr/>
        </p:nvSpPr>
        <p:spPr>
          <a:xfrm>
            <a:off x="1143000" y="5714239"/>
            <a:ext cx="6934200" cy="369332"/>
          </a:xfrm>
          <a:prstGeom prst="rect">
            <a:avLst/>
          </a:prstGeom>
          <a:noFill/>
        </p:spPr>
        <p:txBody>
          <a:bodyPr wrap="square" rtlCol="0">
            <a:spAutoFit/>
          </a:bodyPr>
          <a:lstStyle/>
          <a:p>
            <a:r>
              <a:rPr lang="en-ZA" b="1" i="1" dirty="0" smtClean="0">
                <a:latin typeface="Arial" panose="020B0604020202020204" pitchFamily="34" charset="0"/>
                <a:cs typeface="Arial" panose="020B0604020202020204" pitchFamily="34" charset="0"/>
              </a:rPr>
              <a:t>Any violation of the law may results in the loss of the license</a:t>
            </a:r>
            <a:endParaRPr lang="en-ZA" b="1" i="1" dirty="0">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952220495"/>
              </p:ext>
            </p:extLst>
          </p:nvPr>
        </p:nvGraphicFramePr>
        <p:xfrm>
          <a:off x="1088923" y="3248398"/>
          <a:ext cx="7750278" cy="2471953"/>
        </p:xfrm>
        <a:graphic>
          <a:graphicData uri="http://schemas.openxmlformats.org/drawingml/2006/table">
            <a:tbl>
              <a:tblPr firstRow="1" bandRow="1">
                <a:tableStyleId>{073A0DAA-6AF3-43AB-8588-CEC1D06C72B9}</a:tableStyleId>
              </a:tblPr>
              <a:tblGrid>
                <a:gridCol w="3875139">
                  <a:extLst>
                    <a:ext uri="{9D8B030D-6E8A-4147-A177-3AD203B41FA5}">
                      <a16:colId xmlns:a16="http://schemas.microsoft.com/office/drawing/2014/main" val="1495341867"/>
                    </a:ext>
                  </a:extLst>
                </a:gridCol>
                <a:gridCol w="3875139">
                  <a:extLst>
                    <a:ext uri="{9D8B030D-6E8A-4147-A177-3AD203B41FA5}">
                      <a16:colId xmlns:a16="http://schemas.microsoft.com/office/drawing/2014/main" val="1669747351"/>
                    </a:ext>
                  </a:extLst>
                </a:gridCol>
              </a:tblGrid>
              <a:tr h="482433">
                <a:tc>
                  <a:txBody>
                    <a:bodyPr/>
                    <a:lstStyle/>
                    <a:p>
                      <a:r>
                        <a:rPr lang="en-ZA" sz="1400" dirty="0" smtClean="0">
                          <a:latin typeface="Arial" panose="020B0604020202020204" pitchFamily="34" charset="0"/>
                          <a:cs typeface="Arial" panose="020B0604020202020204" pitchFamily="34" charset="0"/>
                        </a:rPr>
                        <a:t>DISQUALIFICATIONS</a:t>
                      </a:r>
                      <a:endParaRPr lang="en-ZA" sz="1400" dirty="0">
                        <a:latin typeface="Arial" panose="020B0604020202020204" pitchFamily="34" charset="0"/>
                        <a:cs typeface="Arial" panose="020B0604020202020204" pitchFamily="34" charset="0"/>
                      </a:endParaRPr>
                    </a:p>
                  </a:txBody>
                  <a:tcPr/>
                </a:tc>
                <a:tc>
                  <a:txBody>
                    <a:bodyPr/>
                    <a:lstStyle/>
                    <a:p>
                      <a:r>
                        <a:rPr lang="en-ZA" sz="1400" dirty="0" smtClean="0">
                          <a:latin typeface="Arial" panose="020B0604020202020204" pitchFamily="34" charset="0"/>
                          <a:cs typeface="Arial" panose="020B0604020202020204" pitchFamily="34" charset="0"/>
                        </a:rPr>
                        <a:t>GENERAL</a:t>
                      </a:r>
                      <a:r>
                        <a:rPr lang="en-ZA" sz="1400" baseline="0" dirty="0" smtClean="0">
                          <a:latin typeface="Arial" panose="020B0604020202020204" pitchFamily="34" charset="0"/>
                          <a:cs typeface="Arial" panose="020B0604020202020204" pitchFamily="34" charset="0"/>
                        </a:rPr>
                        <a:t> REQUIREMENTS FOR ON CONSUMPTION</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61748905"/>
                  </a:ext>
                </a:extLst>
              </a:tr>
              <a:tr h="502885">
                <a:tc>
                  <a:txBody>
                    <a:bodyPr/>
                    <a:lstStyle/>
                    <a:p>
                      <a:r>
                        <a:rPr lang="en-ZA" sz="1400" dirty="0" smtClean="0">
                          <a:latin typeface="Arial" panose="020B0604020202020204" pitchFamily="34" charset="0"/>
                          <a:cs typeface="Arial" panose="020B0604020202020204" pitchFamily="34" charset="0"/>
                        </a:rPr>
                        <a:t>A person</a:t>
                      </a:r>
                      <a:r>
                        <a:rPr lang="en-ZA" sz="1400" baseline="0" dirty="0" smtClean="0">
                          <a:latin typeface="Arial" panose="020B0604020202020204" pitchFamily="34" charset="0"/>
                          <a:cs typeface="Arial" panose="020B0604020202020204" pitchFamily="34" charset="0"/>
                        </a:rPr>
                        <a:t> who has in the preceding 10 years been sentenced to imprisonment</a:t>
                      </a:r>
                      <a:endParaRPr lang="en-ZA" sz="1400" dirty="0">
                        <a:latin typeface="Arial" panose="020B0604020202020204" pitchFamily="34" charset="0"/>
                        <a:cs typeface="Arial" panose="020B0604020202020204" pitchFamily="34" charset="0"/>
                      </a:endParaRPr>
                    </a:p>
                  </a:txBody>
                  <a:tcPr/>
                </a:tc>
                <a:tc>
                  <a:txBody>
                    <a:bodyPr/>
                    <a:lstStyle/>
                    <a:p>
                      <a:r>
                        <a:rPr lang="en-ZA" sz="1400" dirty="0" smtClean="0">
                          <a:latin typeface="Arial" panose="020B0604020202020204" pitchFamily="34" charset="0"/>
                          <a:cs typeface="Arial" panose="020B0604020202020204" pitchFamily="34" charset="0"/>
                        </a:rPr>
                        <a:t>No person under the age</a:t>
                      </a:r>
                      <a:r>
                        <a:rPr lang="en-ZA" sz="1400" baseline="0" dirty="0" smtClean="0">
                          <a:latin typeface="Arial" panose="020B0604020202020204" pitchFamily="34" charset="0"/>
                          <a:cs typeface="Arial" panose="020B0604020202020204" pitchFamily="34" charset="0"/>
                        </a:rPr>
                        <a:t> of 18 may be served alcohol</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24790706"/>
                  </a:ext>
                </a:extLst>
              </a:tr>
              <a:tr h="502885">
                <a:tc>
                  <a:txBody>
                    <a:bodyPr/>
                    <a:lstStyle/>
                    <a:p>
                      <a:r>
                        <a:rPr lang="en-ZA" sz="1400" dirty="0" smtClean="0">
                          <a:latin typeface="Arial" panose="020B0604020202020204" pitchFamily="34" charset="0"/>
                          <a:cs typeface="Arial" panose="020B0604020202020204" pitchFamily="34" charset="0"/>
                        </a:rPr>
                        <a:t>A person who is an rehabilitated insolvent</a:t>
                      </a:r>
                      <a:endParaRPr lang="en-ZA" sz="1400" dirty="0">
                        <a:latin typeface="Arial" panose="020B0604020202020204" pitchFamily="34" charset="0"/>
                        <a:cs typeface="Arial" panose="020B0604020202020204" pitchFamily="34" charset="0"/>
                      </a:endParaRPr>
                    </a:p>
                  </a:txBody>
                  <a:tcPr/>
                </a:tc>
                <a:tc>
                  <a:txBody>
                    <a:bodyPr/>
                    <a:lstStyle/>
                    <a:p>
                      <a:r>
                        <a:rPr lang="en-ZA" sz="1400" dirty="0" smtClean="0">
                          <a:latin typeface="Arial" panose="020B0604020202020204" pitchFamily="34" charset="0"/>
                          <a:cs typeface="Arial" panose="020B0604020202020204" pitchFamily="34" charset="0"/>
                        </a:rPr>
                        <a:t>Enough</a:t>
                      </a:r>
                      <a:r>
                        <a:rPr lang="en-ZA" sz="1400" baseline="0" dirty="0" smtClean="0">
                          <a:latin typeface="Arial" panose="020B0604020202020204" pitchFamily="34" charset="0"/>
                          <a:cs typeface="Arial" panose="020B0604020202020204" pitchFamily="34" charset="0"/>
                        </a:rPr>
                        <a:t> guest toilet facilities for males and females must be provided</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81835138"/>
                  </a:ext>
                </a:extLst>
              </a:tr>
              <a:tr h="502885">
                <a:tc>
                  <a:txBody>
                    <a:bodyPr/>
                    <a:lstStyle/>
                    <a:p>
                      <a:r>
                        <a:rPr lang="en-ZA" sz="1400" dirty="0" smtClean="0">
                          <a:latin typeface="Arial" panose="020B0604020202020204" pitchFamily="34" charset="0"/>
                          <a:cs typeface="Arial" panose="020B0604020202020204" pitchFamily="34" charset="0"/>
                        </a:rPr>
                        <a:t>A person who is a minor on the date of application</a:t>
                      </a:r>
                      <a:endParaRPr lang="en-ZA" sz="1400" dirty="0">
                        <a:latin typeface="Arial" panose="020B0604020202020204" pitchFamily="34" charset="0"/>
                        <a:cs typeface="Arial" panose="020B0604020202020204" pitchFamily="34" charset="0"/>
                      </a:endParaRPr>
                    </a:p>
                  </a:txBody>
                  <a:tcPr/>
                </a:tc>
                <a:tc>
                  <a:txBody>
                    <a:bodyPr/>
                    <a:lstStyle/>
                    <a:p>
                      <a:r>
                        <a:rPr lang="en-ZA" sz="1400" dirty="0" smtClean="0">
                          <a:latin typeface="Arial" panose="020B0604020202020204" pitchFamily="34" charset="0"/>
                          <a:cs typeface="Arial" panose="020B0604020202020204" pitchFamily="34" charset="0"/>
                        </a:rPr>
                        <a:t>Ordinary meals should be available during hours when</a:t>
                      </a:r>
                      <a:r>
                        <a:rPr lang="en-ZA" sz="1400" baseline="0" dirty="0" smtClean="0">
                          <a:latin typeface="Arial" panose="020B0604020202020204" pitchFamily="34" charset="0"/>
                          <a:cs typeface="Arial" panose="020B0604020202020204" pitchFamily="34" charset="0"/>
                        </a:rPr>
                        <a:t> liquor is sold</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30780598"/>
                  </a:ext>
                </a:extLst>
              </a:tr>
              <a:tr h="399313">
                <a:tc>
                  <a:txBody>
                    <a:bodyPr/>
                    <a:lstStyle/>
                    <a:p>
                      <a:r>
                        <a:rPr lang="en-ZA" sz="1400" dirty="0" smtClean="0"/>
                        <a:t>A husband or wife of the above</a:t>
                      </a:r>
                      <a:r>
                        <a:rPr lang="en-ZA" sz="1400" baseline="0" dirty="0" smtClean="0"/>
                        <a:t> persons</a:t>
                      </a:r>
                      <a:endParaRPr lang="en-ZA" sz="1400" dirty="0"/>
                    </a:p>
                  </a:txBody>
                  <a:tcPr/>
                </a:tc>
                <a:tc>
                  <a:txBody>
                    <a:bodyPr/>
                    <a:lstStyle/>
                    <a:p>
                      <a:endParaRPr lang="en-ZA" sz="1400" dirty="0"/>
                    </a:p>
                  </a:txBody>
                  <a:tcPr/>
                </a:tc>
                <a:extLst>
                  <a:ext uri="{0D108BD9-81ED-4DB2-BD59-A6C34878D82A}">
                    <a16:rowId xmlns:a16="http://schemas.microsoft.com/office/drawing/2014/main" val="2913236172"/>
                  </a:ext>
                </a:extLst>
              </a:tr>
            </a:tbl>
          </a:graphicData>
        </a:graphic>
      </p:graphicFrame>
    </p:spTree>
    <p:extLst>
      <p:ext uri="{BB962C8B-B14F-4D97-AF65-F5344CB8AC3E}">
        <p14:creationId xmlns:p14="http://schemas.microsoft.com/office/powerpoint/2010/main" val="82620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2533036" y="2496165"/>
            <a:ext cx="5980471" cy="914400"/>
          </a:xfrm>
          <a:prstGeom prst="rect">
            <a:avLst/>
          </a:prstGeom>
          <a:solidFill>
            <a:srgbClr val="FFC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ACTIVITES</a:t>
            </a:r>
            <a:endParaRPr lang="en-ZA" sz="2400" b="1" dirty="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8001000" y="76200"/>
            <a:ext cx="1066800" cy="1066800"/>
          </a:xfrm>
          <a:prstGeom prst="rect">
            <a:avLst/>
          </a:prstGeom>
        </p:spPr>
      </p:pic>
      <p:sp>
        <p:nvSpPr>
          <p:cNvPr id="4" name="TextBox 3"/>
          <p:cNvSpPr txBox="1"/>
          <p:nvPr/>
        </p:nvSpPr>
        <p:spPr>
          <a:xfrm>
            <a:off x="1219200" y="609600"/>
            <a:ext cx="6781800" cy="2585323"/>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1. Study </a:t>
            </a:r>
            <a:r>
              <a:rPr lang="en-US" dirty="0">
                <a:latin typeface="Arial" panose="020B0604020202020204" pitchFamily="34" charset="0"/>
                <a:cs typeface="Arial" panose="020B0604020202020204" pitchFamily="34" charset="0"/>
              </a:rPr>
              <a:t>the scenario below and answer the questions </a:t>
            </a:r>
            <a:r>
              <a:rPr lang="en-US" dirty="0" smtClean="0">
                <a:latin typeface="Arial" panose="020B0604020202020204" pitchFamily="34" charset="0"/>
                <a:cs typeface="Arial" panose="020B0604020202020204" pitchFamily="34" charset="0"/>
              </a:rPr>
              <a:t>that follow</a:t>
            </a:r>
            <a:endParaRPr lang="en-US" dirty="0" smtClean="0">
              <a:latin typeface="Arial" panose="020B0604020202020204" pitchFamily="34" charset="0"/>
              <a:cs typeface="Arial" panose="020B0604020202020204" pitchFamily="34" charset="0"/>
            </a:endParaRP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ZA" dirty="0"/>
          </a:p>
        </p:txBody>
      </p:sp>
      <p:pic>
        <p:nvPicPr>
          <p:cNvPr id="5" name="Picture 4"/>
          <p:cNvPicPr>
            <a:picLocks noChangeAspect="1"/>
          </p:cNvPicPr>
          <p:nvPr/>
        </p:nvPicPr>
        <p:blipFill rotWithShape="1">
          <a:blip r:embed="rId3"/>
          <a:srcRect l="2020" r="4377"/>
          <a:stretch/>
        </p:blipFill>
        <p:spPr>
          <a:xfrm>
            <a:off x="1295400" y="1143000"/>
            <a:ext cx="6248400" cy="2168274"/>
          </a:xfrm>
          <a:prstGeom prst="rect">
            <a:avLst/>
          </a:prstGeom>
        </p:spPr>
      </p:pic>
      <p:sp>
        <p:nvSpPr>
          <p:cNvPr id="6" name="TextBox 5"/>
          <p:cNvSpPr txBox="1"/>
          <p:nvPr/>
        </p:nvSpPr>
        <p:spPr>
          <a:xfrm>
            <a:off x="916858" y="3345687"/>
            <a:ext cx="8227142" cy="923330"/>
          </a:xfrm>
          <a:prstGeom prst="rect">
            <a:avLst/>
          </a:prstGeom>
          <a:noFill/>
        </p:spPr>
        <p:txBody>
          <a:bodyPr wrap="square" rtlCol="0">
            <a:spAutoFit/>
          </a:bodyPr>
          <a:lstStyle/>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1.1 </a:t>
            </a:r>
            <a:r>
              <a:rPr lang="en-US" dirty="0" smtClean="0">
                <a:latin typeface="Arial" panose="020B0604020202020204" pitchFamily="34" charset="0"/>
                <a:cs typeface="Arial" panose="020B0604020202020204" pitchFamily="34" charset="0"/>
              </a:rPr>
              <a:t>Match </a:t>
            </a:r>
            <a:r>
              <a:rPr lang="en-US" dirty="0">
                <a:latin typeface="Arial" panose="020B0604020202020204" pitchFamily="34" charset="0"/>
                <a:cs typeface="Arial" panose="020B0604020202020204" pitchFamily="34" charset="0"/>
              </a:rPr>
              <a:t>each dish named in the scenario above with a </a:t>
            </a:r>
            <a:r>
              <a:rPr lang="en-US" dirty="0" smtClean="0">
                <a:latin typeface="Arial" panose="020B0604020202020204" pitchFamily="34" charset="0"/>
                <a:cs typeface="Arial" panose="020B0604020202020204" pitchFamily="34" charset="0"/>
              </a:rPr>
              <a:t>suitable wine </a:t>
            </a:r>
            <a:r>
              <a:rPr lang="en-US" dirty="0">
                <a:latin typeface="Arial" panose="020B0604020202020204" pitchFamily="34" charset="0"/>
                <a:cs typeface="Arial" panose="020B0604020202020204" pitchFamily="34" charset="0"/>
              </a:rPr>
              <a:t>cultivar.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4)</a:t>
            </a:r>
          </a:p>
        </p:txBody>
      </p:sp>
      <p:sp>
        <p:nvSpPr>
          <p:cNvPr id="7" name="TextBox 6"/>
          <p:cNvSpPr txBox="1"/>
          <p:nvPr/>
        </p:nvSpPr>
        <p:spPr>
          <a:xfrm>
            <a:off x="1219200" y="4189275"/>
            <a:ext cx="7239000" cy="1754326"/>
          </a:xfrm>
          <a:prstGeom prst="rect">
            <a:avLst/>
          </a:prstGeom>
          <a:noFill/>
        </p:spPr>
        <p:txBody>
          <a:bodyPr wrap="square" rtlCol="0">
            <a:spAutoFit/>
          </a:bodyPr>
          <a:lstStyle/>
          <a:p>
            <a:r>
              <a:rPr lang="en-ZA" dirty="0"/>
              <a:t>• </a:t>
            </a:r>
            <a:r>
              <a:rPr lang="en-ZA" dirty="0">
                <a:latin typeface="Arial" panose="020B0604020202020204" pitchFamily="34" charset="0"/>
                <a:cs typeface="Arial" panose="020B0604020202020204" pitchFamily="34" charset="0"/>
              </a:rPr>
              <a:t>Lime Grilled Chicken Caesar Salad: White </a:t>
            </a:r>
            <a:r>
              <a:rPr lang="en-ZA" dirty="0" smtClean="0">
                <a:latin typeface="Arial" panose="020B0604020202020204" pitchFamily="34" charset="0"/>
                <a:cs typeface="Arial" panose="020B0604020202020204" pitchFamily="34" charset="0"/>
              </a:rPr>
              <a:t>wine</a:t>
            </a:r>
            <a:endParaRPr lang="en-ZA" dirty="0">
              <a:latin typeface="Arial" panose="020B0604020202020204" pitchFamily="34" charset="0"/>
              <a:cs typeface="Arial" panose="020B0604020202020204" pitchFamily="34" charset="0"/>
            </a:endParaRPr>
          </a:p>
          <a:p>
            <a:r>
              <a:rPr lang="en-ZA" dirty="0">
                <a:latin typeface="Arial" panose="020B0604020202020204" pitchFamily="34" charset="0"/>
                <a:cs typeface="Arial" panose="020B0604020202020204" pitchFamily="34" charset="0"/>
              </a:rPr>
              <a:t>• Smoked Salmon and Caviar: </a:t>
            </a:r>
            <a:r>
              <a:rPr lang="en-ZA" dirty="0" smtClean="0">
                <a:latin typeface="Arial" panose="020B0604020202020204" pitchFamily="34" charset="0"/>
                <a:cs typeface="Arial" panose="020B0604020202020204" pitchFamily="34" charset="0"/>
              </a:rPr>
              <a:t>Champagne</a:t>
            </a:r>
            <a:endParaRPr lang="en-ZA" dirty="0">
              <a:latin typeface="Arial" panose="020B0604020202020204" pitchFamily="34" charset="0"/>
              <a:cs typeface="Arial" panose="020B0604020202020204" pitchFamily="34" charset="0"/>
            </a:endParaRPr>
          </a:p>
          <a:p>
            <a:r>
              <a:rPr lang="en-ZA" dirty="0">
                <a:latin typeface="Arial" panose="020B0604020202020204" pitchFamily="34" charset="0"/>
                <a:cs typeface="Arial" panose="020B0604020202020204" pitchFamily="34" charset="0"/>
              </a:rPr>
              <a:t>• Lamb Shanks: Red </a:t>
            </a:r>
            <a:r>
              <a:rPr lang="en-ZA" dirty="0" smtClean="0">
                <a:latin typeface="Arial" panose="020B0604020202020204" pitchFamily="34" charset="0"/>
                <a:cs typeface="Arial" panose="020B0604020202020204" pitchFamily="34" charset="0"/>
              </a:rPr>
              <a:t>wine</a:t>
            </a:r>
            <a:endParaRPr lang="en-ZA" dirty="0">
              <a:latin typeface="Arial" panose="020B0604020202020204" pitchFamily="34" charset="0"/>
              <a:cs typeface="Arial" panose="020B0604020202020204" pitchFamily="34" charset="0"/>
            </a:endParaRPr>
          </a:p>
          <a:p>
            <a:r>
              <a:rPr lang="en-ZA" dirty="0">
                <a:latin typeface="Arial" panose="020B0604020202020204" pitchFamily="34" charset="0"/>
                <a:cs typeface="Arial" panose="020B0604020202020204" pitchFamily="34" charset="0"/>
              </a:rPr>
              <a:t>• Cherry Turnovers with Macadamia Nut Ice Cream: Dessert </a:t>
            </a:r>
          </a:p>
          <a:p>
            <a:r>
              <a:rPr lang="en-ZA" dirty="0">
                <a:latin typeface="Arial" panose="020B0604020202020204" pitchFamily="34" charset="0"/>
                <a:cs typeface="Arial" panose="020B0604020202020204" pitchFamily="34" charset="0"/>
              </a:rPr>
              <a:t>wine, sweet white wine, </a:t>
            </a:r>
            <a:r>
              <a:rPr lang="en-ZA" dirty="0" smtClean="0">
                <a:latin typeface="Arial" panose="020B0604020202020204" pitchFamily="34" charset="0"/>
                <a:cs typeface="Arial" panose="020B0604020202020204" pitchFamily="34" charset="0"/>
              </a:rPr>
              <a:t>port                   (Any </a:t>
            </a:r>
            <a:r>
              <a:rPr lang="en-ZA" dirty="0">
                <a:latin typeface="Arial" panose="020B0604020202020204" pitchFamily="34" charset="0"/>
                <a:cs typeface="Arial" panose="020B0604020202020204" pitchFamily="34" charset="0"/>
              </a:rPr>
              <a:t>suitable example)</a:t>
            </a:r>
          </a:p>
          <a:p>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433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2552699" y="2525661"/>
            <a:ext cx="6019800" cy="9143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DEFINITION</a:t>
            </a:r>
            <a:endParaRPr lang="en-ZA" sz="2400" b="1" dirty="0">
              <a:solidFill>
                <a:schemeClr val="tx1"/>
              </a:solidFill>
              <a:latin typeface="Arial" panose="020B0604020202020204" pitchFamily="34" charset="0"/>
              <a:cs typeface="Arial" panose="020B0604020202020204" pitchFamily="34" charset="0"/>
            </a:endParaRPr>
          </a:p>
        </p:txBody>
      </p:sp>
      <p:sp>
        <p:nvSpPr>
          <p:cNvPr id="4" name="TextBox 3"/>
          <p:cNvSpPr txBox="1"/>
          <p:nvPr/>
        </p:nvSpPr>
        <p:spPr>
          <a:xfrm>
            <a:off x="1600200" y="637449"/>
            <a:ext cx="6672262" cy="5355312"/>
          </a:xfrm>
          <a:prstGeom prst="rect">
            <a:avLst/>
          </a:prstGeom>
          <a:noFill/>
        </p:spPr>
        <p:txBody>
          <a:bodyPr wrap="square" rtlCol="0">
            <a:spAutoFit/>
          </a:bodyPr>
          <a:lstStyle/>
          <a:p>
            <a:pPr marL="285750" indent="-285750">
              <a:buFont typeface="Wingdings" panose="05000000000000000000" pitchFamily="2" charset="2"/>
              <a:buChar char="§"/>
            </a:pPr>
            <a:r>
              <a:rPr lang="en-ZA" dirty="0" smtClean="0">
                <a:latin typeface="Arial" panose="020B0604020202020204" pitchFamily="34" charset="0"/>
                <a:cs typeface="Arial" panose="020B0604020202020204" pitchFamily="34" charset="0"/>
              </a:rPr>
              <a:t>Wine is an alcoholic beverage made by fermenting the juice of fresh grapes. The grapes are grown specifically for this purpose. Grapes are different from table grapes. </a:t>
            </a:r>
          </a:p>
          <a:p>
            <a:endParaRPr lang="en-ZA"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ZA" dirty="0" smtClean="0">
                <a:latin typeface="Arial" panose="020B0604020202020204" pitchFamily="34" charset="0"/>
                <a:cs typeface="Arial" panose="020B0604020202020204" pitchFamily="34" charset="0"/>
              </a:rPr>
              <a:t>Guests in restaurants will ask for advice about suitable wines to accompany their meal. </a:t>
            </a:r>
          </a:p>
          <a:p>
            <a:pPr marL="285750" indent="-285750">
              <a:buFont typeface="Wingdings" panose="05000000000000000000" pitchFamily="2" charset="2"/>
              <a:buChar char="§"/>
            </a:pPr>
            <a:endParaRPr lang="en-ZA"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ZA" dirty="0" smtClean="0">
                <a:latin typeface="Arial" panose="020B0604020202020204" pitchFamily="34" charset="0"/>
                <a:cs typeface="Arial" panose="020B0604020202020204" pitchFamily="34" charset="0"/>
              </a:rPr>
              <a:t>Knowledge of the different types of wines will allow you to recommend an appropriate wine to accompany a particular dish. </a:t>
            </a:r>
          </a:p>
          <a:p>
            <a:pPr marL="285750" indent="-285750">
              <a:buFont typeface="Wingdings" panose="05000000000000000000" pitchFamily="2" charset="2"/>
              <a:buChar char="§"/>
            </a:pPr>
            <a:endParaRPr lang="en-ZA"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Wine is not only the result of the fermentation of grape juice but is the culmination of many factors that greatly affect the finished product. First and foremost are the grape itself. The many varieties of wine grapes grown worldwide produce varying degrees of sweetness, flavor, acidity, tannins</a:t>
            </a:r>
            <a:endParaRPr lang="en-ZA" dirty="0" smtClean="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a:p>
            <a:endParaRPr lang="en-ZA" dirty="0" smtClean="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552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13290" y="0"/>
            <a:ext cx="1143000" cy="1143000"/>
          </a:xfrm>
          <a:prstGeom prst="rect">
            <a:avLst/>
          </a:prstGeom>
        </p:spPr>
      </p:pic>
      <p:pic>
        <p:nvPicPr>
          <p:cNvPr id="3" name="Picture 2"/>
          <p:cNvPicPr>
            <a:picLocks noChangeAspect="1"/>
          </p:cNvPicPr>
          <p:nvPr/>
        </p:nvPicPr>
        <p:blipFill>
          <a:blip r:embed="rId3"/>
          <a:stretch>
            <a:fillRect/>
          </a:stretch>
        </p:blipFill>
        <p:spPr>
          <a:xfrm>
            <a:off x="-76200" y="-29497"/>
            <a:ext cx="1012024" cy="6078239"/>
          </a:xfrm>
          <a:prstGeom prst="rect">
            <a:avLst/>
          </a:prstGeom>
        </p:spPr>
      </p:pic>
      <p:sp>
        <p:nvSpPr>
          <p:cNvPr id="4" name="TextBox 3"/>
          <p:cNvSpPr txBox="1"/>
          <p:nvPr/>
        </p:nvSpPr>
        <p:spPr>
          <a:xfrm>
            <a:off x="935824" y="571500"/>
            <a:ext cx="7782931"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1.2 Advise </a:t>
            </a:r>
            <a:r>
              <a:rPr lang="en-US" dirty="0">
                <a:latin typeface="Arial" panose="020B0604020202020204" pitchFamily="34" charset="0"/>
                <a:cs typeface="Arial" panose="020B0604020202020204" pitchFamily="34" charset="0"/>
              </a:rPr>
              <a:t>the restaurant manager on how to store the wine correctly. (4)</a:t>
            </a:r>
            <a:endParaRPr lang="en-ZA" dirty="0">
              <a:latin typeface="Arial" panose="020B0604020202020204" pitchFamily="34" charset="0"/>
              <a:cs typeface="Arial" panose="020B0604020202020204" pitchFamily="34" charset="0"/>
            </a:endParaRPr>
          </a:p>
        </p:txBody>
      </p:sp>
      <p:sp>
        <p:nvSpPr>
          <p:cNvPr id="5" name="TextBox 4"/>
          <p:cNvSpPr txBox="1"/>
          <p:nvPr/>
        </p:nvSpPr>
        <p:spPr>
          <a:xfrm>
            <a:off x="1295400" y="1162962"/>
            <a:ext cx="7239000" cy="369331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wine:</a:t>
            </a:r>
          </a:p>
          <a:p>
            <a:r>
              <a:rPr lang="en-US" dirty="0">
                <a:latin typeface="Arial" panose="020B0604020202020204" pitchFamily="34" charset="0"/>
                <a:cs typeface="Arial" panose="020B0604020202020204" pitchFamily="34" charset="0"/>
              </a:rPr>
              <a:t>• needs to be kept in the dark to avoid damage from ultraviolet </a:t>
            </a:r>
          </a:p>
          <a:p>
            <a:r>
              <a:rPr lang="en-US" dirty="0" smtClean="0">
                <a:latin typeface="Arial" panose="020B0604020202020204" pitchFamily="34" charset="0"/>
                <a:cs typeface="Arial" panose="020B0604020202020204" pitchFamily="34" charset="0"/>
              </a:rPr>
              <a:t>light</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should preferably be stored in a damp </a:t>
            </a:r>
            <a:r>
              <a:rPr lang="en-US" dirty="0" smtClean="0">
                <a:latin typeface="Arial" panose="020B0604020202020204" pitchFamily="34" charset="0"/>
                <a:cs typeface="Arial" panose="020B0604020202020204" pitchFamily="34" charset="0"/>
              </a:rPr>
              <a:t>location</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should be free from </a:t>
            </a:r>
            <a:r>
              <a:rPr lang="en-US" dirty="0" smtClean="0">
                <a:latin typeface="Arial" panose="020B0604020202020204" pitchFamily="34" charset="0"/>
                <a:cs typeface="Arial" panose="020B0604020202020204" pitchFamily="34" charset="0"/>
              </a:rPr>
              <a:t>vibration</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bottles should be placed on their sides so that the corks stay </a:t>
            </a:r>
          </a:p>
          <a:p>
            <a:r>
              <a:rPr lang="en-US" dirty="0" smtClean="0">
                <a:latin typeface="Arial" panose="020B0604020202020204" pitchFamily="34" charset="0"/>
                <a:cs typeface="Arial" panose="020B0604020202020204" pitchFamily="34" charset="0"/>
              </a:rPr>
              <a:t>moist</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should be rotated on a regular </a:t>
            </a:r>
            <a:r>
              <a:rPr lang="en-US" dirty="0" smtClean="0">
                <a:latin typeface="Arial" panose="020B0604020202020204" pitchFamily="34" charset="0"/>
                <a:cs typeface="Arial" panose="020B0604020202020204" pitchFamily="34" charset="0"/>
              </a:rPr>
              <a:t>basis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that is similar should be stored </a:t>
            </a:r>
            <a:r>
              <a:rPr lang="en-US" dirty="0" smtClean="0">
                <a:latin typeface="Arial" panose="020B0604020202020204" pitchFamily="34" charset="0"/>
                <a:cs typeface="Arial" panose="020B0604020202020204" pitchFamily="34" charset="0"/>
              </a:rPr>
              <a:t>together</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bottles should be packed and stored with the label to the top or </a:t>
            </a:r>
          </a:p>
          <a:p>
            <a:r>
              <a:rPr lang="en-US" dirty="0">
                <a:latin typeface="Arial" panose="020B0604020202020204" pitchFamily="34" charset="0"/>
                <a:cs typeface="Arial" panose="020B0604020202020204" pitchFamily="34" charset="0"/>
              </a:rPr>
              <a:t>to the </a:t>
            </a:r>
            <a:r>
              <a:rPr lang="en-US" dirty="0" smtClean="0">
                <a:latin typeface="Arial" panose="020B0604020202020204" pitchFamily="34" charset="0"/>
                <a:cs typeface="Arial" panose="020B0604020202020204" pitchFamily="34" charset="0"/>
              </a:rPr>
              <a:t>front</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cellar should be clean and well </a:t>
            </a:r>
            <a:r>
              <a:rPr lang="en-US" dirty="0" smtClean="0">
                <a:latin typeface="Arial" panose="020B0604020202020204" pitchFamily="34" charset="0"/>
                <a:cs typeface="Arial" panose="020B0604020202020204" pitchFamily="34" charset="0"/>
              </a:rPr>
              <a:t>ventilated</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should be stored upside down in a </a:t>
            </a:r>
            <a:r>
              <a:rPr lang="en-US" dirty="0" smtClean="0">
                <a:latin typeface="Arial" panose="020B0604020202020204" pitchFamily="34" charset="0"/>
                <a:cs typeface="Arial" panose="020B0604020202020204" pitchFamily="34" charset="0"/>
              </a:rPr>
              <a:t>box                                  (</a:t>
            </a:r>
            <a:r>
              <a:rPr lang="en-US" dirty="0">
                <a:latin typeface="Arial" panose="020B0604020202020204" pitchFamily="34" charset="0"/>
                <a:cs typeface="Arial" panose="020B0604020202020204" pitchFamily="34" charset="0"/>
              </a:rPr>
              <a:t>Any 4)</a:t>
            </a:r>
          </a:p>
        </p:txBody>
      </p:sp>
    </p:spTree>
    <p:extLst>
      <p:ext uri="{BB962C8B-B14F-4D97-AF65-F5344CB8AC3E}">
        <p14:creationId xmlns:p14="http://schemas.microsoft.com/office/powerpoint/2010/main" val="159547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10500" y="24581"/>
            <a:ext cx="1333500" cy="1333500"/>
          </a:xfrm>
          <a:prstGeom prst="rect">
            <a:avLst/>
          </a:prstGeom>
        </p:spPr>
      </p:pic>
      <p:pic>
        <p:nvPicPr>
          <p:cNvPr id="3" name="Picture 2"/>
          <p:cNvPicPr>
            <a:picLocks noChangeAspect="1"/>
          </p:cNvPicPr>
          <p:nvPr/>
        </p:nvPicPr>
        <p:blipFill>
          <a:blip r:embed="rId3"/>
          <a:stretch>
            <a:fillRect/>
          </a:stretch>
        </p:blipFill>
        <p:spPr>
          <a:xfrm>
            <a:off x="-86911" y="24581"/>
            <a:ext cx="1012024" cy="5925839"/>
          </a:xfrm>
          <a:prstGeom prst="rect">
            <a:avLst/>
          </a:prstGeom>
        </p:spPr>
      </p:pic>
      <p:sp>
        <p:nvSpPr>
          <p:cNvPr id="4" name="TextBox 3"/>
          <p:cNvSpPr txBox="1"/>
          <p:nvPr/>
        </p:nvSpPr>
        <p:spPr>
          <a:xfrm>
            <a:off x="1066800" y="228600"/>
            <a:ext cx="7162800" cy="646331"/>
          </a:xfrm>
          <a:prstGeom prst="rect">
            <a:avLst/>
          </a:prstGeom>
          <a:noFill/>
        </p:spPr>
        <p:txBody>
          <a:bodyPr wrap="square" rtlCol="0">
            <a:spAutoFit/>
          </a:bodyPr>
          <a:lstStyle/>
          <a:p>
            <a:r>
              <a:rPr lang="en-ZA" dirty="0" smtClean="0">
                <a:latin typeface="Arial" panose="020B0604020202020204" pitchFamily="34" charset="0"/>
                <a:cs typeface="Arial" panose="020B0604020202020204" pitchFamily="34" charset="0"/>
              </a:rPr>
              <a:t>2. </a:t>
            </a:r>
            <a:r>
              <a:rPr lang="en-US" dirty="0">
                <a:latin typeface="Arial" panose="020B0604020202020204" pitchFamily="34" charset="0"/>
                <a:cs typeface="Arial" panose="020B0604020202020204" pitchFamily="34" charset="0"/>
              </a:rPr>
              <a:t>Study the wine label below and answer the questions that follow.</a:t>
            </a:r>
          </a:p>
          <a:p>
            <a:endParaRPr lang="en-ZA" dirty="0"/>
          </a:p>
        </p:txBody>
      </p:sp>
      <p:pic>
        <p:nvPicPr>
          <p:cNvPr id="5" name="Picture 4"/>
          <p:cNvPicPr>
            <a:picLocks noChangeAspect="1"/>
          </p:cNvPicPr>
          <p:nvPr/>
        </p:nvPicPr>
        <p:blipFill>
          <a:blip r:embed="rId4"/>
          <a:stretch>
            <a:fillRect/>
          </a:stretch>
        </p:blipFill>
        <p:spPr>
          <a:xfrm>
            <a:off x="1676401" y="676583"/>
            <a:ext cx="5486400" cy="3642732"/>
          </a:xfrm>
          <a:prstGeom prst="rect">
            <a:avLst/>
          </a:prstGeom>
        </p:spPr>
      </p:pic>
      <p:sp>
        <p:nvSpPr>
          <p:cNvPr id="6" name="TextBox 5"/>
          <p:cNvSpPr txBox="1"/>
          <p:nvPr/>
        </p:nvSpPr>
        <p:spPr>
          <a:xfrm>
            <a:off x="1371600" y="4572001"/>
            <a:ext cx="7315200" cy="381000"/>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2.1 Classify </a:t>
            </a:r>
            <a:r>
              <a:rPr lang="en-US" dirty="0">
                <a:latin typeface="Arial" panose="020B0604020202020204" pitchFamily="34" charset="0"/>
                <a:cs typeface="Arial" panose="020B0604020202020204" pitchFamily="34" charset="0"/>
              </a:rPr>
              <a:t>the wine above.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2)</a:t>
            </a:r>
          </a:p>
        </p:txBody>
      </p:sp>
      <p:sp>
        <p:nvSpPr>
          <p:cNvPr id="7" name="TextBox 6"/>
          <p:cNvSpPr txBox="1"/>
          <p:nvPr/>
        </p:nvSpPr>
        <p:spPr>
          <a:xfrm>
            <a:off x="1524000" y="5141284"/>
            <a:ext cx="76962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Natural√ / Still√ / Red wine√/ dealcoholized </a:t>
            </a:r>
            <a:r>
              <a:rPr lang="en-US" dirty="0" smtClean="0">
                <a:latin typeface="Arial" panose="020B0604020202020204" pitchFamily="34" charset="0"/>
                <a:cs typeface="Arial" panose="020B0604020202020204" pitchFamily="34" charset="0"/>
              </a:rPr>
              <a:t>wine           (Any </a:t>
            </a:r>
            <a:r>
              <a:rPr lang="en-US" dirty="0">
                <a:latin typeface="Arial" panose="020B0604020202020204" pitchFamily="34" charset="0"/>
                <a:cs typeface="Arial" panose="020B0604020202020204" pitchFamily="34" charset="0"/>
              </a:rPr>
              <a:t>2</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259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95752" y="0"/>
            <a:ext cx="1333500" cy="1333500"/>
          </a:xfrm>
          <a:prstGeom prst="rect">
            <a:avLst/>
          </a:prstGeom>
        </p:spPr>
      </p:pic>
      <p:pic>
        <p:nvPicPr>
          <p:cNvPr id="3" name="Picture 2"/>
          <p:cNvPicPr>
            <a:picLocks noChangeAspect="1"/>
          </p:cNvPicPr>
          <p:nvPr/>
        </p:nvPicPr>
        <p:blipFill>
          <a:blip r:embed="rId3"/>
          <a:stretch>
            <a:fillRect/>
          </a:stretch>
        </p:blipFill>
        <p:spPr>
          <a:xfrm>
            <a:off x="-76200" y="-27039"/>
            <a:ext cx="1012024" cy="6078239"/>
          </a:xfrm>
          <a:prstGeom prst="rect">
            <a:avLst/>
          </a:prstGeom>
        </p:spPr>
      </p:pic>
      <p:sp>
        <p:nvSpPr>
          <p:cNvPr id="4" name="TextBox 3"/>
          <p:cNvSpPr txBox="1"/>
          <p:nvPr/>
        </p:nvSpPr>
        <p:spPr>
          <a:xfrm>
            <a:off x="1066800" y="381000"/>
            <a:ext cx="7010400" cy="313932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2.2 Refer </a:t>
            </a:r>
            <a:r>
              <a:rPr lang="en-US" dirty="0">
                <a:latin typeface="Arial" panose="020B0604020202020204" pitchFamily="34" charset="0"/>
                <a:cs typeface="Arial" panose="020B0604020202020204" pitchFamily="34" charset="0"/>
              </a:rPr>
              <a:t>to the wine label above and give the following information:</a:t>
            </a:r>
          </a:p>
          <a:p>
            <a:r>
              <a:rPr lang="en-US" dirty="0">
                <a:latin typeface="Arial" panose="020B0604020202020204" pitchFamily="34" charset="0"/>
                <a:cs typeface="Arial" panose="020B0604020202020204" pitchFamily="34" charset="0"/>
              </a:rPr>
              <a:t> </a:t>
            </a:r>
          </a:p>
          <a:p>
            <a:pPr marL="342900" indent="-342900">
              <a:buAutoNum type="alphaLcParenBoth"/>
            </a:pPr>
            <a:r>
              <a:rPr lang="en-US" dirty="0" smtClean="0">
                <a:latin typeface="Arial" panose="020B0604020202020204" pitchFamily="34" charset="0"/>
                <a:cs typeface="Arial" panose="020B0604020202020204" pitchFamily="34" charset="0"/>
              </a:rPr>
              <a:t>Cultivar                                                                                (</a:t>
            </a:r>
            <a:r>
              <a:rPr lang="en-US" dirty="0">
                <a:latin typeface="Arial" panose="020B0604020202020204" pitchFamily="34" charset="0"/>
                <a:cs typeface="Arial" panose="020B0604020202020204" pitchFamily="34" charset="0"/>
              </a:rPr>
              <a:t>1</a:t>
            </a:r>
            <a:r>
              <a:rPr lang="en-US" dirty="0" smtClean="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Cabernet Sauvignon</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(b) </a:t>
            </a:r>
            <a:r>
              <a:rPr lang="en-US" dirty="0" smtClean="0">
                <a:latin typeface="Arial" panose="020B0604020202020204" pitchFamily="34" charset="0"/>
                <a:cs typeface="Arial" panose="020B0604020202020204" pitchFamily="34" charset="0"/>
              </a:rPr>
              <a:t>Producer       </a:t>
            </a: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Ariel√                                                    	                          (</a:t>
            </a:r>
            <a:r>
              <a:rPr lang="en-US" dirty="0">
                <a:latin typeface="Arial" panose="020B0604020202020204" pitchFamily="34" charset="0"/>
                <a:cs typeface="Arial" panose="020B0604020202020204" pitchFamily="34" charset="0"/>
              </a:rPr>
              <a:t>1)</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(c) Class designated </a:t>
            </a:r>
            <a:r>
              <a:rPr lang="en-US" dirty="0" smtClean="0">
                <a:latin typeface="Arial" panose="020B0604020202020204" pitchFamily="34" charset="0"/>
                <a:cs typeface="Arial" panose="020B0604020202020204" pitchFamily="34" charset="0"/>
              </a:rPr>
              <a:t>name                                                        (</a:t>
            </a:r>
            <a:r>
              <a:rPr lang="en-US" dirty="0">
                <a:latin typeface="Arial" panose="020B0604020202020204" pitchFamily="34" charset="0"/>
                <a:cs typeface="Arial" panose="020B0604020202020204" pitchFamily="34" charset="0"/>
              </a:rPr>
              <a:t>1</a:t>
            </a:r>
            <a:r>
              <a:rPr lang="en-US" dirty="0" smtClean="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Dealcoholized</a:t>
            </a:r>
          </a:p>
        </p:txBody>
      </p:sp>
      <p:sp>
        <p:nvSpPr>
          <p:cNvPr id="5" name="TextBox 4"/>
          <p:cNvSpPr txBox="1"/>
          <p:nvPr/>
        </p:nvSpPr>
        <p:spPr>
          <a:xfrm>
            <a:off x="935824" y="3657600"/>
            <a:ext cx="8589176"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2.3 Study </a:t>
            </a:r>
            <a:r>
              <a:rPr lang="en-US" dirty="0">
                <a:latin typeface="Arial" panose="020B0604020202020204" pitchFamily="34" charset="0"/>
                <a:cs typeface="Arial" panose="020B0604020202020204" pitchFamily="34" charset="0"/>
              </a:rPr>
              <a:t>the dishes below and identify TWO suitable and TWO </a:t>
            </a:r>
          </a:p>
          <a:p>
            <a:r>
              <a:rPr lang="en-US" dirty="0">
                <a:latin typeface="Arial" panose="020B0604020202020204" pitchFamily="34" charset="0"/>
                <a:cs typeface="Arial" panose="020B0604020202020204" pitchFamily="34" charset="0"/>
              </a:rPr>
              <a:t>unsuitable dishes for the wine in QUESTION </a:t>
            </a:r>
            <a:r>
              <a:rPr lang="en-US" dirty="0" smtClean="0">
                <a:latin typeface="Arial" panose="020B0604020202020204" pitchFamily="34" charset="0"/>
                <a:cs typeface="Arial" panose="020B0604020202020204" pitchFamily="34" charset="0"/>
              </a:rPr>
              <a:t>2.1</a:t>
            </a:r>
            <a:r>
              <a:rPr lang="en-US" dirty="0">
                <a:latin typeface="Arial" panose="020B0604020202020204" pitchFamily="34" charset="0"/>
                <a:cs typeface="Arial" panose="020B0604020202020204" pitchFamily="34" charset="0"/>
              </a:rPr>
              <a:t>. </a:t>
            </a:r>
          </a:p>
        </p:txBody>
      </p:sp>
      <p:pic>
        <p:nvPicPr>
          <p:cNvPr id="6" name="Picture 5"/>
          <p:cNvPicPr>
            <a:picLocks noChangeAspect="1"/>
          </p:cNvPicPr>
          <p:nvPr/>
        </p:nvPicPr>
        <p:blipFill rotWithShape="1">
          <a:blip r:embed="rId4"/>
          <a:srcRect b="55862"/>
          <a:stretch/>
        </p:blipFill>
        <p:spPr>
          <a:xfrm>
            <a:off x="908785" y="4303931"/>
            <a:ext cx="7701815" cy="1030070"/>
          </a:xfrm>
          <a:prstGeom prst="rect">
            <a:avLst/>
          </a:prstGeom>
        </p:spPr>
      </p:pic>
    </p:spTree>
    <p:extLst>
      <p:ext uri="{BB962C8B-B14F-4D97-AF65-F5344CB8AC3E}">
        <p14:creationId xmlns:p14="http://schemas.microsoft.com/office/powerpoint/2010/main" val="130948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95752" y="0"/>
            <a:ext cx="1333500" cy="1333500"/>
          </a:xfrm>
          <a:prstGeom prst="rect">
            <a:avLst/>
          </a:prstGeom>
        </p:spPr>
      </p:pic>
      <p:pic>
        <p:nvPicPr>
          <p:cNvPr id="3" name="Picture 2"/>
          <p:cNvPicPr>
            <a:picLocks noChangeAspect="1"/>
          </p:cNvPicPr>
          <p:nvPr/>
        </p:nvPicPr>
        <p:blipFill>
          <a:blip r:embed="rId3"/>
          <a:stretch>
            <a:fillRect/>
          </a:stretch>
        </p:blipFill>
        <p:spPr>
          <a:xfrm>
            <a:off x="-76200" y="-27039"/>
            <a:ext cx="1012024" cy="6078239"/>
          </a:xfrm>
          <a:prstGeom prst="rect">
            <a:avLst/>
          </a:prstGeom>
        </p:spPr>
      </p:pic>
      <p:sp>
        <p:nvSpPr>
          <p:cNvPr id="5" name="TextBox 4"/>
          <p:cNvSpPr txBox="1"/>
          <p:nvPr/>
        </p:nvSpPr>
        <p:spPr>
          <a:xfrm>
            <a:off x="930908" y="2209800"/>
            <a:ext cx="8589176"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2.4 Determine </a:t>
            </a:r>
            <a:r>
              <a:rPr lang="en-US" dirty="0">
                <a:latin typeface="Arial" panose="020B0604020202020204" pitchFamily="34" charset="0"/>
                <a:cs typeface="Arial" panose="020B0604020202020204" pitchFamily="34" charset="0"/>
              </a:rPr>
              <a:t>the procedure you will follow when presenting this wine to </a:t>
            </a:r>
          </a:p>
          <a:p>
            <a:r>
              <a:rPr lang="en-US" dirty="0">
                <a:latin typeface="Arial" panose="020B0604020202020204" pitchFamily="34" charset="0"/>
                <a:cs typeface="Arial" panose="020B0604020202020204" pitchFamily="34" charset="0"/>
              </a:rPr>
              <a:t>a guest.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4)</a:t>
            </a:r>
          </a:p>
        </p:txBody>
      </p:sp>
      <p:pic>
        <p:nvPicPr>
          <p:cNvPr id="7" name="Picture 6"/>
          <p:cNvPicPr>
            <a:picLocks noChangeAspect="1"/>
          </p:cNvPicPr>
          <p:nvPr/>
        </p:nvPicPr>
        <p:blipFill>
          <a:blip r:embed="rId4"/>
          <a:stretch>
            <a:fillRect/>
          </a:stretch>
        </p:blipFill>
        <p:spPr>
          <a:xfrm>
            <a:off x="930908" y="548371"/>
            <a:ext cx="7010400" cy="1086019"/>
          </a:xfrm>
          <a:prstGeom prst="rect">
            <a:avLst/>
          </a:prstGeom>
        </p:spPr>
      </p:pic>
      <p:sp>
        <p:nvSpPr>
          <p:cNvPr id="8" name="TextBox 7"/>
          <p:cNvSpPr txBox="1"/>
          <p:nvPr/>
        </p:nvSpPr>
        <p:spPr>
          <a:xfrm>
            <a:off x="1143000" y="3124200"/>
            <a:ext cx="7543800" cy="2308324"/>
          </a:xfrm>
          <a:prstGeom prst="rect">
            <a:avLst/>
          </a:prstGeom>
          <a:noFill/>
        </p:spPr>
        <p:txBody>
          <a:bodyPr wrap="square" rtlCol="0">
            <a:spAutoFit/>
          </a:bodyPr>
          <a:lstStyle/>
          <a:p>
            <a:r>
              <a:rPr lang="en-US" dirty="0"/>
              <a:t>-</a:t>
            </a:r>
            <a:r>
              <a:rPr lang="en-US" dirty="0">
                <a:latin typeface="Arial" panose="020B0604020202020204" pitchFamily="34" charset="0"/>
                <a:cs typeface="Arial" panose="020B0604020202020204" pitchFamily="34" charset="0"/>
              </a:rPr>
              <a:t>Stand on the right-hand side of the guest√</a:t>
            </a:r>
          </a:p>
          <a:p>
            <a:r>
              <a:rPr lang="en-US" dirty="0">
                <a:latin typeface="Arial" panose="020B0604020202020204" pitchFamily="34" charset="0"/>
                <a:cs typeface="Arial" panose="020B0604020202020204" pitchFamily="34" charset="0"/>
              </a:rPr>
              <a:t>-Hold the wine selected on a service cloth√</a:t>
            </a:r>
          </a:p>
          <a:p>
            <a:r>
              <a:rPr lang="en-US" dirty="0">
                <a:latin typeface="Arial" panose="020B0604020202020204" pitchFamily="34" charset="0"/>
                <a:cs typeface="Arial" panose="020B0604020202020204" pitchFamily="34" charset="0"/>
              </a:rPr>
              <a:t>-Label must face towards the guest√</a:t>
            </a:r>
          </a:p>
          <a:p>
            <a:r>
              <a:rPr lang="en-US" dirty="0">
                <a:latin typeface="Arial" panose="020B0604020202020204" pitchFamily="34" charset="0"/>
                <a:cs typeface="Arial" panose="020B0604020202020204" pitchFamily="34" charset="0"/>
              </a:rPr>
              <a:t>-Present the wine to the host whilst saying the name and vintage of </a:t>
            </a:r>
          </a:p>
          <a:p>
            <a:r>
              <a:rPr lang="en-US" dirty="0">
                <a:latin typeface="Arial" panose="020B0604020202020204" pitchFamily="34" charset="0"/>
                <a:cs typeface="Arial" panose="020B0604020202020204" pitchFamily="34" charset="0"/>
              </a:rPr>
              <a:t>the wine to confirm that it is the correct one√</a:t>
            </a:r>
          </a:p>
          <a:p>
            <a:r>
              <a:rPr lang="en-US" dirty="0">
                <a:latin typeface="Arial" panose="020B0604020202020204" pitchFamily="34" charset="0"/>
                <a:cs typeface="Arial" panose="020B0604020202020204" pitchFamily="34" charset="0"/>
              </a:rPr>
              <a:t>-Open the bottle once the host is satisfied√</a:t>
            </a:r>
          </a:p>
          <a:p>
            <a:r>
              <a:rPr lang="en-US" dirty="0">
                <a:latin typeface="Arial" panose="020B0604020202020204" pitchFamily="34" charset="0"/>
                <a:cs typeface="Arial" panose="020B0604020202020204" pitchFamily="34" charset="0"/>
              </a:rPr>
              <a:t>-Permit the guest to feel the temperature of the wine if they wish to </a:t>
            </a:r>
          </a:p>
          <a:p>
            <a:r>
              <a:rPr lang="en-US" dirty="0">
                <a:latin typeface="Arial" panose="020B0604020202020204" pitchFamily="34" charset="0"/>
                <a:cs typeface="Arial" panose="020B0604020202020204" pitchFamily="34" charset="0"/>
              </a:rPr>
              <a:t>do so</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Logical order - Any 4</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844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95752" y="0"/>
            <a:ext cx="1333500" cy="1333500"/>
          </a:xfrm>
          <a:prstGeom prst="rect">
            <a:avLst/>
          </a:prstGeom>
        </p:spPr>
      </p:pic>
      <p:pic>
        <p:nvPicPr>
          <p:cNvPr id="3" name="Picture 2"/>
          <p:cNvPicPr>
            <a:picLocks noChangeAspect="1"/>
          </p:cNvPicPr>
          <p:nvPr/>
        </p:nvPicPr>
        <p:blipFill>
          <a:blip r:embed="rId3"/>
          <a:stretch>
            <a:fillRect/>
          </a:stretch>
        </p:blipFill>
        <p:spPr>
          <a:xfrm>
            <a:off x="-73742" y="-76200"/>
            <a:ext cx="1012024" cy="6078239"/>
          </a:xfrm>
          <a:prstGeom prst="rect">
            <a:avLst/>
          </a:prstGeom>
        </p:spPr>
      </p:pic>
      <p:sp>
        <p:nvSpPr>
          <p:cNvPr id="4" name="Rectangle 3"/>
          <p:cNvSpPr/>
          <p:nvPr/>
        </p:nvSpPr>
        <p:spPr>
          <a:xfrm>
            <a:off x="1066800" y="781874"/>
            <a:ext cx="6934200" cy="646331"/>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2.5 </a:t>
            </a:r>
            <a:r>
              <a:rPr lang="en-US" dirty="0" err="1" smtClean="0">
                <a:latin typeface="Arial" panose="020B0604020202020204" pitchFamily="34" charset="0"/>
                <a:cs typeface="Arial" panose="020B0604020202020204" pitchFamily="34" charset="0"/>
              </a:rPr>
              <a:t>Ndumiso</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has failed several times to secure a liquor license. </a:t>
            </a:r>
          </a:p>
          <a:p>
            <a:r>
              <a:rPr lang="en-US" dirty="0">
                <a:latin typeface="Arial" panose="020B0604020202020204" pitchFamily="34" charset="0"/>
                <a:cs typeface="Arial" panose="020B0604020202020204" pitchFamily="34" charset="0"/>
              </a:rPr>
              <a:t>Discuss the statement above.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3)</a:t>
            </a:r>
          </a:p>
        </p:txBody>
      </p:sp>
      <p:sp>
        <p:nvSpPr>
          <p:cNvPr id="6" name="Rectangle 5"/>
          <p:cNvSpPr/>
          <p:nvPr/>
        </p:nvSpPr>
        <p:spPr>
          <a:xfrm>
            <a:off x="1066800" y="2133600"/>
            <a:ext cx="7848600" cy="2308324"/>
          </a:xfrm>
          <a:prstGeom prst="rect">
            <a:avLst/>
          </a:prstGeom>
        </p:spPr>
        <p:txBody>
          <a:bodyPr wrap="square">
            <a:spAutoFit/>
          </a:bodyPr>
          <a:lstStyle/>
          <a:p>
            <a:r>
              <a:rPr lang="en-US" dirty="0" err="1">
                <a:latin typeface="Arial" panose="020B0604020202020204" pitchFamily="34" charset="0"/>
                <a:cs typeface="Arial" panose="020B0604020202020204" pitchFamily="34" charset="0"/>
              </a:rPr>
              <a:t>Ndumiso</a:t>
            </a:r>
            <a:r>
              <a:rPr lang="en-US" dirty="0">
                <a:latin typeface="Arial" panose="020B0604020202020204" pitchFamily="34" charset="0"/>
                <a:cs typeface="Arial" panose="020B0604020202020204" pitchFamily="34" charset="0"/>
              </a:rPr>
              <a:t> might be failing to secure a liquor </a:t>
            </a:r>
            <a:r>
              <a:rPr lang="en-US" dirty="0" err="1">
                <a:latin typeface="Arial" panose="020B0604020202020204" pitchFamily="34" charset="0"/>
                <a:cs typeface="Arial" panose="020B0604020202020204" pitchFamily="34" charset="0"/>
              </a:rPr>
              <a:t>licence</a:t>
            </a:r>
            <a:r>
              <a:rPr lang="en-US" dirty="0">
                <a:latin typeface="Arial" panose="020B0604020202020204" pitchFamily="34" charset="0"/>
                <a:cs typeface="Arial" panose="020B0604020202020204" pitchFamily="34" charset="0"/>
              </a:rPr>
              <a:t> due to the following:</a:t>
            </a:r>
          </a:p>
          <a:p>
            <a:r>
              <a:rPr lang="en-US" dirty="0">
                <a:latin typeface="Arial" panose="020B0604020202020204" pitchFamily="34" charset="0"/>
                <a:cs typeface="Arial" panose="020B0604020202020204" pitchFamily="34" charset="0"/>
              </a:rPr>
              <a:t>-In the preceding 10 years, been sentenced to imprisonment, for any offence, </a:t>
            </a:r>
            <a:r>
              <a:rPr lang="en-US" dirty="0" smtClean="0">
                <a:latin typeface="Arial" panose="020B0604020202020204" pitchFamily="34" charset="0"/>
                <a:cs typeface="Arial" panose="020B0604020202020204" pitchFamily="34" charset="0"/>
              </a:rPr>
              <a:t>without </a:t>
            </a:r>
            <a:r>
              <a:rPr lang="en-US" dirty="0">
                <a:latin typeface="Arial" panose="020B0604020202020204" pitchFamily="34" charset="0"/>
                <a:cs typeface="Arial" panose="020B0604020202020204" pitchFamily="34" charset="0"/>
              </a:rPr>
              <a:t>the option of a fine√</a:t>
            </a:r>
          </a:p>
          <a:p>
            <a:r>
              <a:rPr lang="en-US" dirty="0">
                <a:latin typeface="Arial" panose="020B0604020202020204" pitchFamily="34" charset="0"/>
                <a:cs typeface="Arial" panose="020B0604020202020204" pitchFamily="34" charset="0"/>
              </a:rPr>
              <a:t>-Rehabilitated insolvent√</a:t>
            </a:r>
          </a:p>
          <a:p>
            <a:r>
              <a:rPr lang="en-US" dirty="0">
                <a:latin typeface="Arial" panose="020B0604020202020204" pitchFamily="34" charset="0"/>
                <a:cs typeface="Arial" panose="020B0604020202020204" pitchFamily="34" charset="0"/>
              </a:rPr>
              <a:t>-A minor/under 18 on the date of consideration of the application√</a:t>
            </a:r>
          </a:p>
          <a:p>
            <a:r>
              <a:rPr lang="en-US" dirty="0">
                <a:latin typeface="Arial" panose="020B0604020202020204" pitchFamily="34" charset="0"/>
                <a:cs typeface="Arial" panose="020B0604020202020204" pitchFamily="34" charset="0"/>
              </a:rPr>
              <a:t>-A husband of any of the above persons√ </a:t>
            </a:r>
          </a:p>
          <a:p>
            <a:r>
              <a:rPr lang="en-US" dirty="0">
                <a:latin typeface="Arial" panose="020B0604020202020204" pitchFamily="34" charset="0"/>
                <a:cs typeface="Arial" panose="020B0604020202020204" pitchFamily="34" charset="0"/>
              </a:rPr>
              <a:t>-The restaurant is next to the school and no permission is granted from the </a:t>
            </a:r>
          </a:p>
          <a:p>
            <a:r>
              <a:rPr lang="en-US" dirty="0">
                <a:latin typeface="Arial" panose="020B0604020202020204" pitchFamily="34" charset="0"/>
                <a:cs typeface="Arial" panose="020B0604020202020204" pitchFamily="34" charset="0"/>
              </a:rPr>
              <a:t>community.</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Any 3</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681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09600"/>
            <a:ext cx="80010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54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16200000">
            <a:off x="-2552699" y="2497961"/>
            <a:ext cx="6019800" cy="91439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CLASSIFICATION</a:t>
            </a:r>
            <a:endParaRPr lang="en-ZA" sz="2400" b="1" dirty="0">
              <a:solidFill>
                <a:schemeClr val="tx1"/>
              </a:solidFill>
              <a:latin typeface="Arial" panose="020B0604020202020204" pitchFamily="34" charset="0"/>
              <a:cs typeface="Arial" panose="020B0604020202020204" pitchFamily="34" charset="0"/>
            </a:endParaRPr>
          </a:p>
        </p:txBody>
      </p:sp>
      <p:sp>
        <p:nvSpPr>
          <p:cNvPr id="4" name="TextBox 3"/>
          <p:cNvSpPr txBox="1"/>
          <p:nvPr/>
        </p:nvSpPr>
        <p:spPr>
          <a:xfrm>
            <a:off x="1752600" y="1143000"/>
            <a:ext cx="6400800" cy="3170099"/>
          </a:xfrm>
          <a:prstGeom prst="rect">
            <a:avLst/>
          </a:prstGeom>
          <a:noFill/>
        </p:spPr>
        <p:txBody>
          <a:bodyPr wrap="square" rtlCol="0">
            <a:spAutoFit/>
          </a:bodyPr>
          <a:lstStyle/>
          <a:p>
            <a:pPr marL="342900" indent="-342900">
              <a:buFont typeface="Wingdings" panose="05000000000000000000" pitchFamily="2" charset="2"/>
              <a:buChar char="§"/>
            </a:pPr>
            <a:r>
              <a:rPr lang="en-ZA" sz="2000" dirty="0" smtClean="0">
                <a:latin typeface="Arial Black" panose="020B0A04020102020204" pitchFamily="34" charset="0"/>
                <a:cs typeface="Arial" panose="020B0604020202020204" pitchFamily="34" charset="0"/>
              </a:rPr>
              <a:t>Still / Natural wines </a:t>
            </a:r>
          </a:p>
          <a:p>
            <a:pPr marL="342900" indent="-342900">
              <a:buFont typeface="Wingdings" panose="05000000000000000000" pitchFamily="2" charset="2"/>
              <a:buChar char="§"/>
            </a:pPr>
            <a:endParaRPr lang="en-ZA" sz="2000" dirty="0">
              <a:latin typeface="Arial Black" panose="020B0A04020102020204" pitchFamily="34" charset="0"/>
              <a:cs typeface="Arial" panose="020B0604020202020204" pitchFamily="34" charset="0"/>
            </a:endParaRPr>
          </a:p>
          <a:p>
            <a:pPr marL="342900" indent="-342900">
              <a:buFont typeface="Wingdings" panose="05000000000000000000" pitchFamily="2" charset="2"/>
              <a:buChar char="§"/>
            </a:pPr>
            <a:endParaRPr lang="en-ZA" sz="2000" dirty="0" smtClean="0">
              <a:latin typeface="Arial Black" panose="020B0A04020102020204" pitchFamily="34" charset="0"/>
              <a:cs typeface="Arial" panose="020B0604020202020204" pitchFamily="34" charset="0"/>
            </a:endParaRPr>
          </a:p>
          <a:p>
            <a:pPr marL="342900" indent="-342900">
              <a:buFont typeface="Wingdings" panose="05000000000000000000" pitchFamily="2" charset="2"/>
              <a:buChar char="§"/>
            </a:pPr>
            <a:r>
              <a:rPr lang="en-ZA" sz="2000" dirty="0" smtClean="0">
                <a:latin typeface="Arial Black" panose="020B0A04020102020204" pitchFamily="34" charset="0"/>
                <a:cs typeface="Arial" panose="020B0604020202020204" pitchFamily="34" charset="0"/>
              </a:rPr>
              <a:t>Sparkling wines</a:t>
            </a:r>
          </a:p>
          <a:p>
            <a:pPr marL="342900" indent="-342900">
              <a:buFont typeface="Wingdings" panose="05000000000000000000" pitchFamily="2" charset="2"/>
              <a:buChar char="§"/>
            </a:pPr>
            <a:endParaRPr lang="en-ZA" sz="2000" dirty="0">
              <a:latin typeface="Arial Black" panose="020B0A04020102020204" pitchFamily="34" charset="0"/>
              <a:cs typeface="Arial" panose="020B0604020202020204" pitchFamily="34" charset="0"/>
            </a:endParaRPr>
          </a:p>
          <a:p>
            <a:pPr marL="342900" indent="-342900">
              <a:buFont typeface="Wingdings" panose="05000000000000000000" pitchFamily="2" charset="2"/>
              <a:buChar char="§"/>
            </a:pPr>
            <a:endParaRPr lang="en-ZA" sz="2000" dirty="0" smtClean="0">
              <a:latin typeface="Arial Black" panose="020B0A04020102020204" pitchFamily="34" charset="0"/>
              <a:cs typeface="Arial" panose="020B0604020202020204" pitchFamily="34" charset="0"/>
            </a:endParaRPr>
          </a:p>
          <a:p>
            <a:pPr marL="342900" indent="-342900">
              <a:buFont typeface="Wingdings" panose="05000000000000000000" pitchFamily="2" charset="2"/>
              <a:buChar char="§"/>
            </a:pPr>
            <a:r>
              <a:rPr lang="en-ZA" sz="2000" dirty="0" smtClean="0">
                <a:latin typeface="Arial Black" panose="020B0A04020102020204" pitchFamily="34" charset="0"/>
                <a:cs typeface="Arial" panose="020B0604020202020204" pitchFamily="34" charset="0"/>
              </a:rPr>
              <a:t>Non-alcoholic / Low alcohol wines</a:t>
            </a:r>
          </a:p>
          <a:p>
            <a:pPr marL="342900" indent="-342900">
              <a:buFont typeface="Wingdings" panose="05000000000000000000" pitchFamily="2" charset="2"/>
              <a:buChar char="§"/>
            </a:pPr>
            <a:endParaRPr lang="en-ZA" sz="2000" dirty="0" smtClean="0">
              <a:latin typeface="Arial Black" panose="020B0A04020102020204" pitchFamily="34" charset="0"/>
              <a:cs typeface="Arial" panose="020B0604020202020204" pitchFamily="34" charset="0"/>
            </a:endParaRPr>
          </a:p>
          <a:p>
            <a:pPr marL="342900" indent="-342900">
              <a:buFont typeface="Wingdings" panose="05000000000000000000" pitchFamily="2" charset="2"/>
              <a:buChar char="§"/>
            </a:pPr>
            <a:endParaRPr lang="en-ZA" sz="2000" dirty="0" smtClean="0">
              <a:latin typeface="Arial Black" panose="020B0A04020102020204" pitchFamily="34" charset="0"/>
              <a:cs typeface="Arial" panose="020B0604020202020204" pitchFamily="34" charset="0"/>
            </a:endParaRPr>
          </a:p>
          <a:p>
            <a:pPr marL="342900" indent="-342900">
              <a:buFont typeface="Wingdings" panose="05000000000000000000" pitchFamily="2" charset="2"/>
              <a:buChar char="§"/>
            </a:pPr>
            <a:r>
              <a:rPr lang="en-ZA" sz="2000" dirty="0" smtClean="0">
                <a:latin typeface="Arial Black" panose="020B0A04020102020204" pitchFamily="34" charset="0"/>
                <a:cs typeface="Arial" panose="020B0604020202020204" pitchFamily="34" charset="0"/>
              </a:rPr>
              <a:t>Fortified wines</a:t>
            </a:r>
            <a:endParaRPr lang="en-ZA" sz="2000"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42886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2531804" y="2531807"/>
            <a:ext cx="5978016" cy="91440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STILL / NATURAL WINES</a:t>
            </a:r>
            <a:endParaRPr lang="en-ZA" sz="2400" b="1" dirty="0">
              <a:solidFill>
                <a:schemeClr val="tx1"/>
              </a:solidFill>
              <a:latin typeface="Arial" panose="020B0604020202020204" pitchFamily="34" charset="0"/>
              <a:cs typeface="Arial" panose="020B0604020202020204" pitchFamily="34" charset="0"/>
            </a:endParaRPr>
          </a:p>
        </p:txBody>
      </p:sp>
      <p:sp>
        <p:nvSpPr>
          <p:cNvPr id="3" name="TextBox 2"/>
          <p:cNvSpPr txBox="1"/>
          <p:nvPr/>
        </p:nvSpPr>
        <p:spPr>
          <a:xfrm>
            <a:off x="1143000" y="1371600"/>
            <a:ext cx="7772400" cy="2585323"/>
          </a:xfrm>
          <a:prstGeom prst="rect">
            <a:avLst/>
          </a:prstGeom>
          <a:noFill/>
        </p:spPr>
        <p:txBody>
          <a:bodyPr wrap="square" rtlCol="0">
            <a:spAutoFit/>
          </a:bodyPr>
          <a:lstStyle/>
          <a:p>
            <a:r>
              <a:rPr lang="en-ZA" dirty="0" smtClean="0">
                <a:latin typeface="Arial" panose="020B0604020202020204" pitchFamily="34" charset="0"/>
                <a:cs typeface="Arial" panose="020B0604020202020204" pitchFamily="34" charset="0"/>
              </a:rPr>
              <a:t>Wine that has no bubbles. Referred as table wines. Nothing has been added during the fermentation process.  The different varieties of grapes used to make wine are called cultivars. </a:t>
            </a:r>
          </a:p>
          <a:p>
            <a:endParaRPr lang="en-ZA" dirty="0">
              <a:latin typeface="Arial" panose="020B0604020202020204" pitchFamily="34" charset="0"/>
              <a:cs typeface="Arial" panose="020B0604020202020204" pitchFamily="34" charset="0"/>
            </a:endParaRPr>
          </a:p>
          <a:p>
            <a:r>
              <a:rPr lang="en-ZA" dirty="0" smtClean="0">
                <a:latin typeface="Arial" panose="020B0604020202020204" pitchFamily="34" charset="0"/>
                <a:cs typeface="Arial" panose="020B0604020202020204" pitchFamily="34" charset="0"/>
              </a:rPr>
              <a:t>Cultivars: wine grape varieties that are the building blocks of the craft of wine making.</a:t>
            </a:r>
            <a:r>
              <a:rPr lang="en-US" dirty="0"/>
              <a:t> </a:t>
            </a:r>
            <a:r>
              <a:rPr lang="en-US" dirty="0">
                <a:latin typeface="Arial" panose="020B0604020202020204" pitchFamily="34" charset="0"/>
                <a:cs typeface="Arial" panose="020B0604020202020204" pitchFamily="34" charset="0"/>
              </a:rPr>
              <a:t>A cultivar is a grape variety which has been selectively cultivated</a:t>
            </a:r>
            <a:r>
              <a:rPr lang="en-US" dirty="0" smtClean="0">
                <a:latin typeface="Arial" panose="020B0604020202020204" pitchFamily="34" charset="0"/>
                <a:cs typeface="Arial" panose="020B0604020202020204" pitchFamily="34" charset="0"/>
              </a:rPr>
              <a:t>.  The main difference between cultivars is the </a:t>
            </a:r>
            <a:r>
              <a:rPr lang="en-US" dirty="0" err="1" smtClean="0">
                <a:latin typeface="Arial" panose="020B0604020202020204" pitchFamily="34" charset="0"/>
                <a:cs typeface="Arial" panose="020B0604020202020204" pitchFamily="34" charset="0"/>
              </a:rPr>
              <a:t>colour</a:t>
            </a:r>
            <a:r>
              <a:rPr lang="en-US" dirty="0" smtClean="0">
                <a:latin typeface="Arial" panose="020B0604020202020204" pitchFamily="34" charset="0"/>
                <a:cs typeface="Arial" panose="020B0604020202020204" pitchFamily="34" charset="0"/>
              </a:rPr>
              <a:t> of grapes used for making white, rosé and red wines.</a:t>
            </a:r>
            <a:endParaRPr lang="en-ZA" dirty="0" smtClean="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781800" y="3886200"/>
            <a:ext cx="2255716" cy="2030144"/>
          </a:xfrm>
          <a:prstGeom prst="rect">
            <a:avLst/>
          </a:prstGeom>
        </p:spPr>
      </p:pic>
    </p:spTree>
    <p:extLst>
      <p:ext uri="{BB962C8B-B14F-4D97-AF65-F5344CB8AC3E}">
        <p14:creationId xmlns:p14="http://schemas.microsoft.com/office/powerpoint/2010/main" val="310290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5734" y="228600"/>
            <a:ext cx="6420466" cy="9906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WINE MARKING PROCESS</a:t>
            </a:r>
            <a:endParaRPr lang="en-ZA" sz="2400" b="1" dirty="0">
              <a:solidFill>
                <a:schemeClr val="tx1"/>
              </a:solidFill>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777829850"/>
              </p:ext>
            </p:extLst>
          </p:nvPr>
        </p:nvGraphicFramePr>
        <p:xfrm>
          <a:off x="19664" y="1295400"/>
          <a:ext cx="9124336" cy="4648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962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2556387" y="2549013"/>
            <a:ext cx="5943600" cy="845574"/>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WHITE WINE</a:t>
            </a:r>
            <a:endParaRPr lang="en-ZA" sz="2400" b="1" dirty="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6945941" y="2640506"/>
            <a:ext cx="2198059" cy="3303094"/>
          </a:xfrm>
          <a:prstGeom prst="rect">
            <a:avLst/>
          </a:prstGeom>
        </p:spPr>
      </p:pic>
      <p:sp>
        <p:nvSpPr>
          <p:cNvPr id="6" name="TextBox 5"/>
          <p:cNvSpPr txBox="1"/>
          <p:nvPr/>
        </p:nvSpPr>
        <p:spPr>
          <a:xfrm>
            <a:off x="1524000" y="150247"/>
            <a:ext cx="6858000" cy="1200329"/>
          </a:xfrm>
          <a:prstGeom prst="rect">
            <a:avLst/>
          </a:prstGeom>
          <a:noFill/>
        </p:spPr>
        <p:txBody>
          <a:bodyPr wrap="square" rtlCol="0">
            <a:spAutoFit/>
          </a:bodyPr>
          <a:lstStyle/>
          <a:p>
            <a:pPr marL="285750" indent="-285750">
              <a:buFont typeface="Wingdings" panose="05000000000000000000" pitchFamily="2" charset="2"/>
              <a:buChar char="§"/>
            </a:pPr>
            <a:r>
              <a:rPr lang="en-ZA" dirty="0" smtClean="0">
                <a:latin typeface="Arial" panose="020B0604020202020204" pitchFamily="34" charset="0"/>
                <a:cs typeface="Arial" panose="020B0604020202020204" pitchFamily="34" charset="0"/>
              </a:rPr>
              <a:t>Light skinned grape varies from pale green to gold. </a:t>
            </a:r>
          </a:p>
          <a:p>
            <a:pPr marL="285750" indent="-285750">
              <a:buFont typeface="Wingdings" panose="05000000000000000000" pitchFamily="2" charset="2"/>
              <a:buChar char="§"/>
            </a:pPr>
            <a:r>
              <a:rPr lang="en-ZA" dirty="0" smtClean="0">
                <a:latin typeface="Arial" panose="020B0604020202020204" pitchFamily="34" charset="0"/>
                <a:cs typeface="Arial" panose="020B0604020202020204" pitchFamily="34" charset="0"/>
              </a:rPr>
              <a:t>Made using green and black grapes, if black grapes are used skin must be removed before crushing</a:t>
            </a:r>
          </a:p>
          <a:p>
            <a:pPr marL="285750" indent="-285750">
              <a:buFont typeface="Wingdings" panose="05000000000000000000" pitchFamily="2" charset="2"/>
              <a:buChar char="§"/>
            </a:pPr>
            <a:r>
              <a:rPr lang="en-ZA" dirty="0" smtClean="0">
                <a:latin typeface="Arial" panose="020B0604020202020204" pitchFamily="34" charset="0"/>
                <a:cs typeface="Arial" panose="020B0604020202020204" pitchFamily="34" charset="0"/>
              </a:rPr>
              <a:t>Based on sugar content = very dry, dry, semi-sweet, sweet</a:t>
            </a:r>
            <a:endParaRPr lang="en-ZA" dirty="0">
              <a:latin typeface="Arial" panose="020B0604020202020204" pitchFamily="34" charset="0"/>
              <a:cs typeface="Arial" panose="020B0604020202020204" pitchFamily="34" charset="0"/>
            </a:endParaRPr>
          </a:p>
        </p:txBody>
      </p:sp>
      <p:graphicFrame>
        <p:nvGraphicFramePr>
          <p:cNvPr id="11" name="Diagram 10"/>
          <p:cNvGraphicFramePr/>
          <p:nvPr>
            <p:extLst>
              <p:ext uri="{D42A27DB-BD31-4B8C-83A1-F6EECF244321}">
                <p14:modId xmlns:p14="http://schemas.microsoft.com/office/powerpoint/2010/main" val="3716722582"/>
              </p:ext>
            </p:extLst>
          </p:nvPr>
        </p:nvGraphicFramePr>
        <p:xfrm>
          <a:off x="1028700" y="1273190"/>
          <a:ext cx="8305800" cy="4519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544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1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2558845" y="2546555"/>
            <a:ext cx="5955890" cy="8382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ZA" sz="2400" b="1" dirty="0" smtClean="0">
                <a:solidFill>
                  <a:schemeClr val="bg1"/>
                </a:solidFill>
                <a:latin typeface="Arial" panose="020B0604020202020204" pitchFamily="34" charset="0"/>
                <a:cs typeface="Arial" panose="020B0604020202020204" pitchFamily="34" charset="0"/>
              </a:rPr>
              <a:t>RED WINE</a:t>
            </a:r>
            <a:endParaRPr lang="en-ZA" sz="2400" b="1"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990600" y="358862"/>
            <a:ext cx="8077200" cy="1477328"/>
          </a:xfrm>
          <a:prstGeom prst="rect">
            <a:avLst/>
          </a:prstGeom>
          <a:noFill/>
        </p:spPr>
        <p:txBody>
          <a:bodyPr wrap="square" rtlCol="0">
            <a:spAutoFit/>
          </a:bodyPr>
          <a:lstStyle/>
          <a:p>
            <a:pPr marL="285750" indent="-285750">
              <a:buFont typeface="Wingdings" panose="05000000000000000000" pitchFamily="2" charset="2"/>
              <a:buChar char="§"/>
            </a:pPr>
            <a:r>
              <a:rPr lang="en-ZA" dirty="0" smtClean="0">
                <a:latin typeface="Arial" panose="020B0604020202020204" pitchFamily="34" charset="0"/>
                <a:cs typeface="Arial" panose="020B0604020202020204" pitchFamily="34" charset="0"/>
              </a:rPr>
              <a:t>Usually dry, produced in wooded or unwooded styles. </a:t>
            </a:r>
          </a:p>
          <a:p>
            <a:pPr marL="285750" indent="-285750">
              <a:buFont typeface="Wingdings" panose="05000000000000000000" pitchFamily="2" charset="2"/>
              <a:buChar char="§"/>
            </a:pPr>
            <a:r>
              <a:rPr lang="en-ZA" dirty="0" smtClean="0">
                <a:latin typeface="Arial" panose="020B0604020202020204" pitchFamily="34" charset="0"/>
                <a:cs typeface="Arial" panose="020B0604020202020204" pitchFamily="34" charset="0"/>
              </a:rPr>
              <a:t>Made using black grapes and the skin remains through the fermentation process</a:t>
            </a:r>
          </a:p>
          <a:p>
            <a:pPr marL="285750" indent="-285750">
              <a:buFont typeface="Wingdings" panose="05000000000000000000" pitchFamily="2" charset="2"/>
              <a:buChar char="§"/>
            </a:pPr>
            <a:r>
              <a:rPr lang="en-ZA" dirty="0" smtClean="0">
                <a:latin typeface="Arial" panose="020B0604020202020204" pitchFamily="34" charset="0"/>
                <a:cs typeface="Arial" panose="020B0604020202020204" pitchFamily="34" charset="0"/>
              </a:rPr>
              <a:t>Available as a single cultivar or a blend of two or more types of grapes</a:t>
            </a:r>
          </a:p>
          <a:p>
            <a:endParaRPr lang="en-ZA" dirty="0" smtClean="0">
              <a:latin typeface="Arial" panose="020B0604020202020204" pitchFamily="34" charset="0"/>
              <a:cs typeface="Arial" panose="020B0604020202020204" pitchFamily="34" charset="0"/>
            </a:endParaRPr>
          </a:p>
        </p:txBody>
      </p:sp>
      <p:pic>
        <p:nvPicPr>
          <p:cNvPr id="2050" name="Picture 2" descr="Geoff Guthro Photography | Wine Bottle with Natural Light"/>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545" b="100000" l="6011" r="96721"/>
                    </a14:imgEffect>
                  </a14:imgLayer>
                </a14:imgProps>
              </a:ext>
              <a:ext uri="{28A0092B-C50C-407E-A947-70E740481C1C}">
                <a14:useLocalDpi xmlns:a14="http://schemas.microsoft.com/office/drawing/2010/main" val="0"/>
              </a:ext>
            </a:extLst>
          </a:blip>
          <a:srcRect/>
          <a:stretch>
            <a:fillRect/>
          </a:stretch>
        </p:blipFill>
        <p:spPr bwMode="auto">
          <a:xfrm>
            <a:off x="7162800" y="2743200"/>
            <a:ext cx="1743075" cy="26193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ext uri="{D42A27DB-BD31-4B8C-83A1-F6EECF244321}">
                <p14:modId xmlns:p14="http://schemas.microsoft.com/office/powerpoint/2010/main" val="2097124435"/>
              </p:ext>
            </p:extLst>
          </p:nvPr>
        </p:nvGraphicFramePr>
        <p:xfrm>
          <a:off x="533400" y="2088607"/>
          <a:ext cx="8677275" cy="3810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3137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2552700" y="2552700"/>
            <a:ext cx="5943600" cy="838200"/>
          </a:xfrm>
          <a:prstGeom prst="rect">
            <a:avLst/>
          </a:prstGeom>
          <a:solidFill>
            <a:srgbClr val="FF3399"/>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ZA" sz="2400" b="1" dirty="0" smtClean="0">
                <a:solidFill>
                  <a:schemeClr val="bg1"/>
                </a:solidFill>
                <a:latin typeface="Arial" panose="020B0604020202020204" pitchFamily="34" charset="0"/>
                <a:cs typeface="Arial" panose="020B0604020202020204" pitchFamily="34" charset="0"/>
              </a:rPr>
              <a:t>ROSÉ WINE</a:t>
            </a:r>
            <a:endParaRPr lang="en-ZA" sz="2400" b="1"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6934200" y="2667000"/>
            <a:ext cx="2209800" cy="2990850"/>
          </a:xfrm>
          <a:prstGeom prst="rect">
            <a:avLst/>
          </a:prstGeom>
        </p:spPr>
      </p:pic>
      <p:sp>
        <p:nvSpPr>
          <p:cNvPr id="4" name="TextBox 3"/>
          <p:cNvSpPr txBox="1"/>
          <p:nvPr/>
        </p:nvSpPr>
        <p:spPr>
          <a:xfrm>
            <a:off x="1371600" y="1981200"/>
            <a:ext cx="6553200" cy="1754326"/>
          </a:xfrm>
          <a:prstGeom prst="rect">
            <a:avLst/>
          </a:prstGeom>
          <a:noFill/>
        </p:spPr>
        <p:txBody>
          <a:bodyPr wrap="square" rtlCol="0">
            <a:spAutoFit/>
          </a:bodyPr>
          <a:lstStyle/>
          <a:p>
            <a:pPr marL="285750" indent="-285750">
              <a:buFont typeface="Wingdings" panose="05000000000000000000" pitchFamily="2" charset="2"/>
              <a:buChar char="§"/>
            </a:pPr>
            <a:r>
              <a:rPr lang="en-ZA" dirty="0" smtClean="0">
                <a:latin typeface="Arial" panose="020B0604020202020204" pitchFamily="34" charset="0"/>
                <a:cs typeface="Arial" panose="020B0604020202020204" pitchFamily="34" charset="0"/>
              </a:rPr>
              <a:t>Can be dry, off </a:t>
            </a:r>
            <a:r>
              <a:rPr lang="en-ZA" dirty="0" err="1" smtClean="0">
                <a:latin typeface="Arial" panose="020B0604020202020204" pitchFamily="34" charset="0"/>
                <a:cs typeface="Arial" panose="020B0604020202020204" pitchFamily="34" charset="0"/>
              </a:rPr>
              <a:t>dry,semi</a:t>
            </a:r>
            <a:r>
              <a:rPr lang="en-ZA" dirty="0" smtClean="0">
                <a:latin typeface="Arial" panose="020B0604020202020204" pitchFamily="34" charset="0"/>
                <a:cs typeface="Arial" panose="020B0604020202020204" pitchFamily="34" charset="0"/>
              </a:rPr>
              <a:t>-sweet</a:t>
            </a:r>
          </a:p>
          <a:p>
            <a:endParaRPr lang="en-ZA"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ZA" dirty="0" smtClean="0">
                <a:latin typeface="Arial" panose="020B0604020202020204" pitchFamily="34" charset="0"/>
                <a:cs typeface="Arial" panose="020B0604020202020204" pitchFamily="34" charset="0"/>
              </a:rPr>
              <a:t>Made from red grapes and the skins are removed from the juice as soon as a rosy colour appears</a:t>
            </a:r>
          </a:p>
          <a:p>
            <a:endParaRPr lang="en-ZA"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ZA" dirty="0" smtClean="0">
                <a:latin typeface="Arial" panose="020B0604020202020204" pitchFamily="34" charset="0"/>
                <a:cs typeface="Arial" panose="020B0604020202020204" pitchFamily="34" charset="0"/>
              </a:rPr>
              <a:t>Made by blending red and white wine</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400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2560688" y="2513985"/>
            <a:ext cx="5973097" cy="886134"/>
          </a:xfrm>
          <a:prstGeom prst="rect">
            <a:avLst/>
          </a:prstGeom>
          <a:solidFill>
            <a:schemeClr val="accent6">
              <a:lumMod val="60000"/>
              <a:lumOff val="4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ZA" sz="2400" b="1" dirty="0" smtClean="0">
                <a:solidFill>
                  <a:schemeClr val="bg1"/>
                </a:solidFill>
                <a:latin typeface="Arial" panose="020B0604020202020204" pitchFamily="34" charset="0"/>
                <a:cs typeface="Arial" panose="020B0604020202020204" pitchFamily="34" charset="0"/>
              </a:rPr>
              <a:t>SPARKLING WINE</a:t>
            </a:r>
            <a:endParaRPr lang="en-ZA" sz="2400" b="1"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1360930" y="152400"/>
            <a:ext cx="6629400" cy="923330"/>
          </a:xfrm>
          <a:prstGeom prst="rect">
            <a:avLst/>
          </a:prstGeom>
          <a:noFill/>
        </p:spPr>
        <p:txBody>
          <a:bodyPr wrap="square" rtlCol="0">
            <a:spAutoFit/>
          </a:bodyPr>
          <a:lstStyle/>
          <a:p>
            <a:pPr marL="285750" indent="-285750">
              <a:buFont typeface="Wingdings" panose="05000000000000000000" pitchFamily="2" charset="2"/>
              <a:buChar char="§"/>
            </a:pPr>
            <a:r>
              <a:rPr lang="en-ZA" dirty="0" smtClean="0">
                <a:latin typeface="Arial" panose="020B0604020202020204" pitchFamily="34" charset="0"/>
                <a:cs typeface="Arial" panose="020B0604020202020204" pitchFamily="34" charset="0"/>
              </a:rPr>
              <a:t>Large carbon dioxide bubbles.</a:t>
            </a:r>
          </a:p>
          <a:p>
            <a:pPr marL="285750" indent="-285750">
              <a:buFont typeface="Wingdings" panose="05000000000000000000" pitchFamily="2" charset="2"/>
              <a:buChar char="§"/>
            </a:pPr>
            <a:r>
              <a:rPr lang="en-ZA" dirty="0" smtClean="0">
                <a:latin typeface="Arial" panose="020B0604020202020204" pitchFamily="34" charset="0"/>
                <a:cs typeface="Arial" panose="020B0604020202020204" pitchFamily="34" charset="0"/>
              </a:rPr>
              <a:t>Carbonated by fermentation or by inserting carbon dioxide.</a:t>
            </a:r>
          </a:p>
          <a:p>
            <a:pPr marL="285750" indent="-285750">
              <a:buFont typeface="Wingdings" panose="05000000000000000000" pitchFamily="2" charset="2"/>
              <a:buChar char="§"/>
            </a:pPr>
            <a:endParaRPr lang="en-ZA" dirty="0">
              <a:latin typeface="Arial" panose="020B0604020202020204" pitchFamily="34"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1663047501"/>
              </p:ext>
            </p:extLst>
          </p:nvPr>
        </p:nvGraphicFramePr>
        <p:xfrm>
          <a:off x="1066800" y="685800"/>
          <a:ext cx="7563914" cy="2590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Everything you Need to Know about Sparkling Wine | ONEHOPE Wine"/>
          <p:cNvPicPr>
            <a:picLocks noChangeAspect="1" noChangeArrowheads="1"/>
          </p:cNvPicPr>
          <p:nvPr/>
        </p:nvPicPr>
        <p:blipFill rotWithShape="1">
          <a:blip r:embed="rId7">
            <a:extLst>
              <a:ext uri="{28A0092B-C50C-407E-A947-70E740481C1C}">
                <a14:useLocalDpi xmlns:a14="http://schemas.microsoft.com/office/drawing/2010/main" val="0"/>
              </a:ext>
            </a:extLst>
          </a:blip>
          <a:srcRect r="16940"/>
          <a:stretch/>
        </p:blipFill>
        <p:spPr bwMode="auto">
          <a:xfrm>
            <a:off x="7848600" y="3276601"/>
            <a:ext cx="1151659" cy="2667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90800" y="3581400"/>
            <a:ext cx="4953000" cy="1754326"/>
          </a:xfrm>
          <a:prstGeom prst="rect">
            <a:avLst/>
          </a:prstGeom>
          <a:noFill/>
        </p:spPr>
        <p:txBody>
          <a:bodyPr wrap="square" rtlCol="0">
            <a:spAutoFit/>
          </a:bodyPr>
          <a:lstStyle/>
          <a:p>
            <a:pPr algn="ctr"/>
            <a:r>
              <a:rPr lang="en-ZA" b="1" dirty="0" smtClean="0">
                <a:latin typeface="Arial" panose="020B0604020202020204" pitchFamily="34" charset="0"/>
                <a:cs typeface="Arial" panose="020B0604020202020204" pitchFamily="34" charset="0"/>
              </a:rPr>
              <a:t>DEGREE OF SWEETNESS</a:t>
            </a:r>
          </a:p>
          <a:p>
            <a:endParaRPr lang="en-ZA"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ZA" dirty="0" smtClean="0">
                <a:latin typeface="Arial" panose="020B0604020202020204" pitchFamily="34" charset="0"/>
                <a:cs typeface="Arial" panose="020B0604020202020204" pitchFamily="34" charset="0"/>
              </a:rPr>
              <a:t>Brut          = Very dry</a:t>
            </a:r>
          </a:p>
          <a:p>
            <a:pPr marL="285750" indent="-285750">
              <a:buFont typeface="Wingdings" panose="05000000000000000000" pitchFamily="2" charset="2"/>
              <a:buChar char="v"/>
            </a:pPr>
            <a:r>
              <a:rPr lang="en-ZA" dirty="0" smtClean="0">
                <a:latin typeface="Arial" panose="020B0604020202020204" pitchFamily="34" charset="0"/>
                <a:cs typeface="Arial" panose="020B0604020202020204" pitchFamily="34" charset="0"/>
              </a:rPr>
              <a:t>Sec          = Dry</a:t>
            </a:r>
          </a:p>
          <a:p>
            <a:pPr marL="285750" indent="-285750">
              <a:buFont typeface="Wingdings" panose="05000000000000000000" pitchFamily="2" charset="2"/>
              <a:buChar char="v"/>
            </a:pPr>
            <a:r>
              <a:rPr lang="en-ZA" dirty="0" smtClean="0">
                <a:latin typeface="Arial" panose="020B0604020202020204" pitchFamily="34" charset="0"/>
                <a:cs typeface="Arial" panose="020B0604020202020204" pitchFamily="34" charset="0"/>
              </a:rPr>
              <a:t>Demi-sec = Medium dry (slightly sweet)</a:t>
            </a:r>
          </a:p>
          <a:p>
            <a:pPr marL="285750" indent="-285750">
              <a:buFont typeface="Wingdings" panose="05000000000000000000" pitchFamily="2" charset="2"/>
              <a:buChar char="v"/>
            </a:pPr>
            <a:r>
              <a:rPr lang="en-ZA" dirty="0" err="1" smtClean="0">
                <a:latin typeface="Arial" panose="020B0604020202020204" pitchFamily="34" charset="0"/>
                <a:cs typeface="Arial" panose="020B0604020202020204" pitchFamily="34" charset="0"/>
              </a:rPr>
              <a:t>Doux</a:t>
            </a:r>
            <a:r>
              <a:rPr lang="en-ZA" dirty="0" smtClean="0">
                <a:latin typeface="Arial" panose="020B0604020202020204" pitchFamily="34" charset="0"/>
                <a:cs typeface="Arial" panose="020B0604020202020204" pitchFamily="34" charset="0"/>
              </a:rPr>
              <a:t>       = Sweet</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094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5" grpId="0">
        <p:bldAsOne/>
      </p:bldGraphic>
      <p:bldP spid="6"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8525</TotalTime>
  <Words>1672</Words>
  <Application>Microsoft Office PowerPoint</Application>
  <PresentationFormat>On-screen Show (4:3)</PresentationFormat>
  <Paragraphs>284</Paragraphs>
  <Slides>25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 Black</vt:lpstr>
      <vt:lpstr>Arial Rounded MT Bold</vt:lpstr>
      <vt:lpstr>Bradley Hand ITC</vt:lpstr>
      <vt:lpstr>Calibri</vt:lpstr>
      <vt:lpstr>Constantia</vt:lpstr>
      <vt:lpstr>Wingdings</vt:lpstr>
      <vt:lpstr>1_Office Theme</vt:lpstr>
      <vt:lpstr> WINE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Mpume Zulu</dc:creator>
  <cp:lastModifiedBy>Mpume Zulu</cp:lastModifiedBy>
  <cp:revision>815</cp:revision>
  <cp:lastPrinted>2015-01-30T09:51:56Z</cp:lastPrinted>
  <dcterms:created xsi:type="dcterms:W3CDTF">2009-04-29T10:12:29Z</dcterms:created>
  <dcterms:modified xsi:type="dcterms:W3CDTF">2020-04-22T19:08:23Z</dcterms:modified>
</cp:coreProperties>
</file>