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7" r:id="rId4"/>
    <p:sldId id="260" r:id="rId5"/>
    <p:sldId id="258" r:id="rId6"/>
    <p:sldId id="263" r:id="rId7"/>
    <p:sldId id="265" r:id="rId8"/>
    <p:sldId id="266" r:id="rId9"/>
    <p:sldId id="261" r:id="rId10"/>
    <p:sldId id="271" r:id="rId11"/>
    <p:sldId id="262" r:id="rId12"/>
    <p:sldId id="264" r:id="rId13"/>
    <p:sldId id="272" r:id="rId14"/>
    <p:sldId id="268" r:id="rId15"/>
    <p:sldId id="27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6CFCF-CC39-4108-8B63-191CF184D862}" type="doc">
      <dgm:prSet loTypeId="urn:microsoft.com/office/officeart/2005/8/layout/process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FB107F-9752-402C-92E7-4E89D6D430B0}">
      <dgm:prSet custT="1"/>
      <dgm:spPr/>
      <dgm:t>
        <a:bodyPr/>
        <a:lstStyle/>
        <a:p>
          <a:r>
            <a:rPr lang="en-US" sz="2800" dirty="0" err="1"/>
            <a:t>Gebaseer</a:t>
          </a:r>
          <a:r>
            <a:rPr lang="en-US" sz="2800" dirty="0"/>
            <a:t> op Mendel se </a:t>
          </a:r>
          <a:r>
            <a:rPr lang="en-US" sz="2800" dirty="0" err="1"/>
            <a:t>ondersoeke</a:t>
          </a:r>
          <a:r>
            <a:rPr lang="en-US" sz="2800" dirty="0"/>
            <a:t> met </a:t>
          </a:r>
          <a:r>
            <a:rPr lang="en-US" sz="2800" dirty="0" err="1"/>
            <a:t>pronkertjie</a:t>
          </a:r>
          <a:r>
            <a:rPr lang="en-US" sz="2800" dirty="0"/>
            <a:t> </a:t>
          </a:r>
          <a:r>
            <a:rPr lang="en-US" sz="2800" dirty="0" err="1"/>
            <a:t>plante</a:t>
          </a:r>
          <a:endParaRPr lang="en-US" sz="2800" dirty="0"/>
        </a:p>
      </dgm:t>
    </dgm:pt>
    <dgm:pt modelId="{16EA7E89-C5EE-452D-BF72-EF94B8EED9A6}" type="parTrans" cxnId="{D1E75A3F-CB57-4425-9552-DC214E26AB5A}">
      <dgm:prSet/>
      <dgm:spPr/>
      <dgm:t>
        <a:bodyPr/>
        <a:lstStyle/>
        <a:p>
          <a:endParaRPr lang="en-US"/>
        </a:p>
      </dgm:t>
    </dgm:pt>
    <dgm:pt modelId="{81F03D0F-BA3E-408F-A148-595E6D146AB4}" type="sibTrans" cxnId="{D1E75A3F-CB57-4425-9552-DC214E26AB5A}">
      <dgm:prSet/>
      <dgm:spPr/>
      <dgm:t>
        <a:bodyPr/>
        <a:lstStyle/>
        <a:p>
          <a:endParaRPr lang="en-US"/>
        </a:p>
      </dgm:t>
    </dgm:pt>
    <dgm:pt modelId="{98BE73DD-8233-4DCA-B61A-191CC7436DA2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dirty="0" err="1"/>
            <a:t>Reintelende</a:t>
          </a:r>
          <a:r>
            <a:rPr lang="en-US" sz="2000" dirty="0"/>
            <a:t> </a:t>
          </a:r>
          <a:r>
            <a:rPr lang="en-US" sz="2000" dirty="0" err="1"/>
            <a:t>pronkertjie</a:t>
          </a:r>
          <a:r>
            <a:rPr lang="en-US" sz="2000" dirty="0"/>
            <a:t> </a:t>
          </a:r>
          <a:r>
            <a:rPr lang="en-US" sz="2000" dirty="0" err="1"/>
            <a:t>plante</a:t>
          </a:r>
          <a:r>
            <a:rPr lang="en-US" sz="2000" dirty="0"/>
            <a:t> was </a:t>
          </a:r>
          <a:r>
            <a:rPr lang="en-US" sz="2000" dirty="0" err="1"/>
            <a:t>gekruis</a:t>
          </a:r>
          <a:r>
            <a:rPr lang="en-US" sz="2000" dirty="0"/>
            <a:t> om </a:t>
          </a:r>
          <a:r>
            <a:rPr lang="en-US" sz="2000" dirty="0" err="1"/>
            <a:t>oorerwing</a:t>
          </a:r>
          <a:r>
            <a:rPr lang="en-US" sz="2000" dirty="0"/>
            <a:t> van </a:t>
          </a:r>
          <a:r>
            <a:rPr lang="en-US" sz="2000" dirty="0" err="1"/>
            <a:t>een</a:t>
          </a:r>
          <a:r>
            <a:rPr lang="en-US" sz="2000" dirty="0"/>
            <a:t> </a:t>
          </a:r>
          <a:r>
            <a:rPr lang="en-US" sz="2000" dirty="0" err="1"/>
            <a:t>kenmerk</a:t>
          </a:r>
          <a:r>
            <a:rPr lang="en-US" sz="2000" dirty="0"/>
            <a:t> op ‘n </a:t>
          </a:r>
          <a:r>
            <a:rPr lang="en-US" sz="2000" dirty="0" err="1"/>
            <a:t>tyd</a:t>
          </a:r>
          <a:r>
            <a:rPr lang="en-US" sz="2000" dirty="0"/>
            <a:t>  </a:t>
          </a:r>
          <a:r>
            <a:rPr lang="en-US" sz="2000" dirty="0" err="1"/>
            <a:t>te</a:t>
          </a:r>
          <a:r>
            <a:rPr lang="en-US" sz="2000" dirty="0"/>
            <a:t> </a:t>
          </a:r>
          <a:r>
            <a:rPr lang="en-US" sz="2000" dirty="0" err="1"/>
            <a:t>bestudeer</a:t>
          </a:r>
          <a:r>
            <a:rPr lang="en-US" sz="2000" dirty="0"/>
            <a:t> </a:t>
          </a:r>
          <a:r>
            <a:rPr lang="en-US" sz="2000" dirty="0" err="1"/>
            <a:t>bv</a:t>
          </a:r>
          <a:r>
            <a:rPr lang="en-US" sz="2000" dirty="0"/>
            <a:t>. Lank </a:t>
          </a:r>
          <a:r>
            <a:rPr lang="en-US" sz="2000" dirty="0" err="1"/>
            <a:t>pronkertjie</a:t>
          </a:r>
          <a:r>
            <a:rPr lang="en-US" sz="2000" dirty="0"/>
            <a:t> plant was met </a:t>
          </a:r>
          <a:r>
            <a:rPr lang="en-US" sz="2000" dirty="0" err="1"/>
            <a:t>kort</a:t>
          </a:r>
          <a:r>
            <a:rPr lang="en-US" sz="2000" dirty="0"/>
            <a:t> </a:t>
          </a:r>
          <a:r>
            <a:rPr lang="en-US" sz="2000" dirty="0" err="1"/>
            <a:t>pronkertjie</a:t>
          </a:r>
          <a:r>
            <a:rPr lang="en-US" sz="2000" dirty="0"/>
            <a:t> plant </a:t>
          </a:r>
          <a:r>
            <a:rPr lang="en-US" sz="2000" dirty="0" err="1"/>
            <a:t>gekruis</a:t>
          </a:r>
          <a:endParaRPr lang="en-US" sz="2000" dirty="0"/>
        </a:p>
        <a:p>
          <a:r>
            <a:rPr lang="en-US" sz="2000" dirty="0"/>
            <a:t>VRAAG?</a:t>
          </a:r>
        </a:p>
        <a:p>
          <a:r>
            <a:rPr lang="en-US" sz="2000" dirty="0"/>
            <a:t>NOEM DIE KENMERK WAT IN HIERDIE EKSPERIMENT ONDERSOEK WORD.</a:t>
          </a:r>
        </a:p>
        <a:p>
          <a:r>
            <a:rPr lang="en-US" sz="2000" dirty="0"/>
            <a:t>ANTWOORD:</a:t>
          </a:r>
          <a:r>
            <a:rPr lang="en-US" sz="2000" b="1" dirty="0">
              <a:solidFill>
                <a:srgbClr val="FF0000"/>
              </a:solidFill>
            </a:rPr>
            <a:t>HOOGTE</a:t>
          </a:r>
        </a:p>
        <a:p>
          <a:r>
            <a:rPr lang="en-US" sz="2000" dirty="0"/>
            <a:t>Al die </a:t>
          </a:r>
          <a:r>
            <a:rPr lang="en-US" sz="2000" dirty="0" err="1"/>
            <a:t>nasate</a:t>
          </a:r>
          <a:r>
            <a:rPr lang="en-US" sz="2000" dirty="0"/>
            <a:t> in die </a:t>
          </a:r>
          <a:r>
            <a:rPr lang="en-US" sz="2000" dirty="0" err="1"/>
            <a:t>eerste</a:t>
          </a:r>
          <a:r>
            <a:rPr lang="en-US" sz="2000" dirty="0"/>
            <a:t> (F1) </a:t>
          </a:r>
          <a:r>
            <a:rPr lang="en-US" sz="2000" dirty="0" err="1"/>
            <a:t>generasie</a:t>
          </a:r>
          <a:r>
            <a:rPr lang="en-US" sz="2000" dirty="0"/>
            <a:t> was lank, </a:t>
          </a:r>
          <a:r>
            <a:rPr lang="en-US" sz="2000" dirty="0" err="1"/>
            <a:t>nie</a:t>
          </a:r>
          <a:r>
            <a:rPr lang="en-US" sz="2000" dirty="0"/>
            <a:t> </a:t>
          </a:r>
          <a:r>
            <a:rPr lang="en-US" sz="2000" dirty="0" err="1"/>
            <a:t>een</a:t>
          </a:r>
          <a:r>
            <a:rPr lang="en-US" sz="2000" dirty="0"/>
            <a:t> was </a:t>
          </a:r>
          <a:r>
            <a:rPr lang="en-US" sz="2000" dirty="0" err="1"/>
            <a:t>kort</a:t>
          </a:r>
          <a:r>
            <a:rPr lang="en-US" sz="2000" dirty="0"/>
            <a:t> </a:t>
          </a:r>
          <a:r>
            <a:rPr lang="en-US" sz="2000" dirty="0" err="1"/>
            <a:t>nie</a:t>
          </a:r>
          <a:r>
            <a:rPr lang="en-US" sz="2000" dirty="0"/>
            <a:t>. Hy </a:t>
          </a:r>
          <a:r>
            <a:rPr lang="en-US" sz="2000" dirty="0" err="1"/>
            <a:t>laat</a:t>
          </a:r>
          <a:r>
            <a:rPr lang="en-US" sz="2000" dirty="0"/>
            <a:t> die </a:t>
          </a:r>
          <a:r>
            <a:rPr lang="en-US" sz="2000" dirty="0" err="1"/>
            <a:t>nasate</a:t>
          </a:r>
          <a:r>
            <a:rPr lang="en-US" sz="2000" dirty="0"/>
            <a:t> van die F1 </a:t>
          </a:r>
          <a:r>
            <a:rPr lang="en-US" sz="2000" dirty="0" err="1"/>
            <a:t>generasie</a:t>
          </a:r>
          <a:r>
            <a:rPr lang="en-US" sz="2000" dirty="0"/>
            <a:t> </a:t>
          </a:r>
          <a:r>
            <a:rPr lang="en-US" sz="2000" dirty="0" err="1"/>
            <a:t>hulself</a:t>
          </a:r>
          <a:r>
            <a:rPr lang="en-US" sz="2000" dirty="0"/>
            <a:t> </a:t>
          </a:r>
          <a:r>
            <a:rPr lang="en-US" sz="2000" dirty="0" err="1"/>
            <a:t>bevrug</a:t>
          </a:r>
          <a:r>
            <a:rPr lang="en-US" sz="2000" dirty="0"/>
            <a:t> </a:t>
          </a:r>
          <a:r>
            <a:rPr lang="en-US" sz="2000" dirty="0" err="1"/>
            <a:t>en</a:t>
          </a:r>
          <a:r>
            <a:rPr lang="en-US" sz="2000" dirty="0"/>
            <a:t> die </a:t>
          </a:r>
          <a:r>
            <a:rPr lang="en-US" sz="2000" dirty="0" err="1"/>
            <a:t>nasate</a:t>
          </a:r>
          <a:r>
            <a:rPr lang="en-US" sz="2000" dirty="0"/>
            <a:t> van die </a:t>
          </a:r>
          <a:r>
            <a:rPr lang="en-US" sz="2000" dirty="0" err="1"/>
            <a:t>tweede</a:t>
          </a:r>
          <a:r>
            <a:rPr lang="en-US" sz="2000" dirty="0"/>
            <a:t> </a:t>
          </a:r>
          <a:r>
            <a:rPr lang="en-US" sz="2000" dirty="0" err="1"/>
            <a:t>generasie</a:t>
          </a:r>
          <a:r>
            <a:rPr lang="en-US" sz="2000" dirty="0"/>
            <a:t> toon die </a:t>
          </a:r>
          <a:r>
            <a:rPr lang="en-US" sz="2000" dirty="0" err="1"/>
            <a:t>volgende</a:t>
          </a:r>
          <a:r>
            <a:rPr lang="en-US" sz="2000" dirty="0"/>
            <a:t> </a:t>
          </a:r>
          <a:r>
            <a:rPr lang="en-US" sz="2000" dirty="0" err="1"/>
            <a:t>verhouding</a:t>
          </a:r>
          <a:endParaRPr lang="en-US" sz="2000" dirty="0"/>
        </a:p>
        <a:p>
          <a:r>
            <a:rPr lang="en-US" sz="2000" dirty="0"/>
            <a:t>3 Lank </a:t>
          </a:r>
          <a:r>
            <a:rPr lang="en-US" sz="2000" dirty="0" err="1"/>
            <a:t>plante</a:t>
          </a:r>
          <a:r>
            <a:rPr lang="en-US" sz="2000" dirty="0"/>
            <a:t> : 1 </a:t>
          </a:r>
          <a:r>
            <a:rPr lang="en-US" sz="2000" dirty="0" err="1"/>
            <a:t>Kort</a:t>
          </a:r>
          <a:r>
            <a:rPr lang="en-US" sz="2000" dirty="0"/>
            <a:t> plant</a:t>
          </a:r>
        </a:p>
      </dgm:t>
    </dgm:pt>
    <dgm:pt modelId="{EE31E49C-4A79-4BAD-BC47-B4408CB2DBC3}" type="parTrans" cxnId="{96DD3EF7-304B-41CD-AD2F-CE806267E809}">
      <dgm:prSet/>
      <dgm:spPr/>
      <dgm:t>
        <a:bodyPr/>
        <a:lstStyle/>
        <a:p>
          <a:endParaRPr lang="en-US"/>
        </a:p>
      </dgm:t>
    </dgm:pt>
    <dgm:pt modelId="{159690A3-56E9-49E4-B7E0-6A6683E1CAC0}" type="sibTrans" cxnId="{96DD3EF7-304B-41CD-AD2F-CE806267E809}">
      <dgm:prSet/>
      <dgm:spPr/>
      <dgm:t>
        <a:bodyPr/>
        <a:lstStyle/>
        <a:p>
          <a:endParaRPr lang="en-US"/>
        </a:p>
      </dgm:t>
    </dgm:pt>
    <dgm:pt modelId="{AE7CC7B7-E6EA-4C54-B931-8E1FE36773AF}" type="pres">
      <dgm:prSet presAssocID="{B8D6CFCF-CC39-4108-8B63-191CF184D86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CC25C-307F-47B9-A79E-6BD0B0071A19}" type="pres">
      <dgm:prSet presAssocID="{AFFB107F-9752-402C-92E7-4E89D6D430B0}" presName="node" presStyleLbl="node1" presStyleIdx="0" presStyleCnt="2" custScaleY="31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B0709-CEFD-41A8-B393-4FC82EABF33B}" type="pres">
      <dgm:prSet presAssocID="{81F03D0F-BA3E-408F-A148-595E6D146AB4}" presName="sibTrans" presStyleLbl="sibTrans2D1" presStyleIdx="0" presStyleCnt="1" custScaleX="100062"/>
      <dgm:spPr/>
      <dgm:t>
        <a:bodyPr/>
        <a:lstStyle/>
        <a:p>
          <a:endParaRPr lang="en-US"/>
        </a:p>
      </dgm:t>
    </dgm:pt>
    <dgm:pt modelId="{1DA80FA4-6386-4D35-AF92-9ED8EF064C73}" type="pres">
      <dgm:prSet presAssocID="{81F03D0F-BA3E-408F-A148-595E6D146AB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186C7C2-9429-4C40-B50C-E4DEF49CCFB4}" type="pres">
      <dgm:prSet presAssocID="{98BE73DD-8233-4DCA-B61A-191CC7436D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391877-6876-4C81-81F1-DCC33C156D4D}" type="presOf" srcId="{98BE73DD-8233-4DCA-B61A-191CC7436DA2}" destId="{B186C7C2-9429-4C40-B50C-E4DEF49CCFB4}" srcOrd="0" destOrd="0" presId="urn:microsoft.com/office/officeart/2005/8/layout/process2"/>
    <dgm:cxn modelId="{3E0D0F0E-2E99-4D8F-8947-4087355E6BFB}" type="presOf" srcId="{AFFB107F-9752-402C-92E7-4E89D6D430B0}" destId="{231CC25C-307F-47B9-A79E-6BD0B0071A19}" srcOrd="0" destOrd="0" presId="urn:microsoft.com/office/officeart/2005/8/layout/process2"/>
    <dgm:cxn modelId="{DDB01A12-15FB-40FA-98FC-FE1B0EC48A71}" type="presOf" srcId="{81F03D0F-BA3E-408F-A148-595E6D146AB4}" destId="{593B0709-CEFD-41A8-B393-4FC82EABF33B}" srcOrd="0" destOrd="0" presId="urn:microsoft.com/office/officeart/2005/8/layout/process2"/>
    <dgm:cxn modelId="{D1E75A3F-CB57-4425-9552-DC214E26AB5A}" srcId="{B8D6CFCF-CC39-4108-8B63-191CF184D862}" destId="{AFFB107F-9752-402C-92E7-4E89D6D430B0}" srcOrd="0" destOrd="0" parTransId="{16EA7E89-C5EE-452D-BF72-EF94B8EED9A6}" sibTransId="{81F03D0F-BA3E-408F-A148-595E6D146AB4}"/>
    <dgm:cxn modelId="{96DD3EF7-304B-41CD-AD2F-CE806267E809}" srcId="{B8D6CFCF-CC39-4108-8B63-191CF184D862}" destId="{98BE73DD-8233-4DCA-B61A-191CC7436DA2}" srcOrd="1" destOrd="0" parTransId="{EE31E49C-4A79-4BAD-BC47-B4408CB2DBC3}" sibTransId="{159690A3-56E9-49E4-B7E0-6A6683E1CAC0}"/>
    <dgm:cxn modelId="{218080E0-7398-4F25-A6AC-96C4D80D741A}" type="presOf" srcId="{B8D6CFCF-CC39-4108-8B63-191CF184D862}" destId="{AE7CC7B7-E6EA-4C54-B931-8E1FE36773AF}" srcOrd="0" destOrd="0" presId="urn:microsoft.com/office/officeart/2005/8/layout/process2"/>
    <dgm:cxn modelId="{81D6C6E0-EA1D-443B-B953-B96F5D14AD64}" type="presOf" srcId="{81F03D0F-BA3E-408F-A148-595E6D146AB4}" destId="{1DA80FA4-6386-4D35-AF92-9ED8EF064C73}" srcOrd="1" destOrd="0" presId="urn:microsoft.com/office/officeart/2005/8/layout/process2"/>
    <dgm:cxn modelId="{DD2FE974-373F-4E6D-A9CC-0F77754EF1CE}" type="presParOf" srcId="{AE7CC7B7-E6EA-4C54-B931-8E1FE36773AF}" destId="{231CC25C-307F-47B9-A79E-6BD0B0071A19}" srcOrd="0" destOrd="0" presId="urn:microsoft.com/office/officeart/2005/8/layout/process2"/>
    <dgm:cxn modelId="{80BCA8C3-DB79-437A-9ABD-2D84C206B84A}" type="presParOf" srcId="{AE7CC7B7-E6EA-4C54-B931-8E1FE36773AF}" destId="{593B0709-CEFD-41A8-B393-4FC82EABF33B}" srcOrd="1" destOrd="0" presId="urn:microsoft.com/office/officeart/2005/8/layout/process2"/>
    <dgm:cxn modelId="{7EAFB509-54E1-435C-ADCD-70DA892D8DB9}" type="presParOf" srcId="{593B0709-CEFD-41A8-B393-4FC82EABF33B}" destId="{1DA80FA4-6386-4D35-AF92-9ED8EF064C73}" srcOrd="0" destOrd="0" presId="urn:microsoft.com/office/officeart/2005/8/layout/process2"/>
    <dgm:cxn modelId="{5A35139F-0F73-4C6A-9CD6-D1C4F833E2DE}" type="presParOf" srcId="{AE7CC7B7-E6EA-4C54-B931-8E1FE36773AF}" destId="{B186C7C2-9429-4C40-B50C-E4DEF49CCFB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ECD8-0571-49CB-8DC5-8D4975C24CCF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CEB69-0A52-451F-8DEB-F0F1FA96F3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422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6E34BB-E7EB-499E-967E-433415613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842BFB-630D-4F89-AAD0-6FE04C6D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594396-248A-4992-BCC2-3B8187B7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51E-2B6A-432E-B915-57987DEF212D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A5435F-004C-4212-B3A5-A926844B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DE38-09B9-4373-9D48-85CC476E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73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95B86-D40B-4EA0-9E74-3ED430D8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9FC47B-F8F6-4871-9BD0-FBE5F8BB6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9E7EB8-8AF3-4723-8D85-CE1D14F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7376-705C-4580-9530-0BF41C586912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2E37AA-9D20-4DF1-AE4B-5DA09E7B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2D1786-EE80-492C-8794-FAD1780F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08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CBD51A-69F1-4E8B-AB71-5A7B4876C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5CFA9F-22DC-4535-9518-3B3F4470C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33D0E3-435E-488C-B651-1215DAC9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A89-4765-484D-8DD1-A6B3829FA000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5858D-6800-4A7A-B37E-5FCC8E86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2BB056-0301-4551-834D-5FBC1CCF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274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E8D3E-D462-4FEC-9622-FC57847B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26FCDB-17FB-4E89-A232-3A75D440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818FCA-D592-4E76-B50C-13804EA2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B1A8-7BB4-4FDB-9258-E328CC72ECF6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BF5CE7-F879-4375-BFEE-D1D994F6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56C234-218A-45F3-B8D3-BCAFB279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26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F4628-DD97-4320-A5DD-2AD33FC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9290B-BE8C-49F9-A111-F75D42386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3FCE24-28F0-4B30-9300-BB5E0C7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70DA-3534-4CF1-B315-116E17224CDE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E5B7A3-DE8C-48BB-9598-A001B087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370F4A-5B19-4C8E-87BA-0D153C86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9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D6540A-D45C-4648-A0BF-90DAF538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F3EF28-8FA3-4FA5-851A-BA2082B8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3CA0BD-7F63-45F9-A084-C81A35C5F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16D264-8A11-4137-8EC9-B1985FC2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4FC-310E-4FB8-B43E-90982619E651}" type="datetime1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866ABA-2DA7-4994-A3C5-634B7DD2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2A0561-0D4B-4E05-81D2-9B21E361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92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7A4F1-1301-46C4-9A2D-F4C384D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C6FA9-15ED-4E6B-B246-B63EBCE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0C9AC4-5B07-40FF-A803-3B0F1060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6E2D9-F56C-4CE9-BA1F-C34B920FF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2F02CD-FC1A-4EC0-AF43-4876CC375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CC70C9-36E1-48D1-8784-ECFC1C8F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E790-7F33-4D28-A3FB-6D1D628DF6C0}" type="datetime1">
              <a:rPr lang="en-ZA" smtClean="0"/>
              <a:t>2020-04-30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B8E88A0-01B0-4149-A3D3-78C8B447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B16589-CE05-4E8B-BB62-BD99E2D6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06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3B943-A034-4BEC-9728-E21465BC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19D037-1781-46CE-BA7B-00C29FBF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D8A-8C02-4B1C-AAAB-32EF0880AD1F}" type="datetime1">
              <a:rPr lang="en-ZA" smtClean="0"/>
              <a:t>2020-04-30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1B7512-2E06-4552-9879-95A89C77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3F3CB6-2208-41DA-AFC9-6D125B53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077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CF94AB-74C3-41F5-B1D0-DCD21FE6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A83A-6BB4-4C0E-9529-4CB134588B94}" type="datetime1">
              <a:rPr lang="en-ZA" smtClean="0"/>
              <a:t>2020-04-30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4C4C8A-7398-43FF-B09A-618BA008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114804-C990-4247-9E31-830CC147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12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61FAFD-50E5-4948-A11B-FF777806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438F00-C25B-4984-A081-C23903A43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19332D-0608-44EA-8D6A-709EE3E5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427BF9-B2C7-43FD-9E70-CDCA2BF0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4288-25F0-455D-A022-7DC08ECFBEA4}" type="datetime1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E5A5FE-9B63-41D2-95B8-F4067BE2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F58F6-C37F-460F-99B8-9A6827DB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58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06351-61F0-4528-B9DB-6E9F9D4C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EAC85A-56C8-47A5-94BC-58DA402E2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01573C-8007-4649-B54B-16108794D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CFD92A-7FE7-4268-BA6F-532D782B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C1-5971-4D8F-8B3E-A2E6B7C48B90}" type="datetime1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7C1977-C389-4418-A3A9-C8865B4A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3283A2-1D03-435F-8D53-E0979227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75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5BD537-25D7-4C51-BD06-7CDCB6FF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A8F5A2-85C2-4EFD-A85B-207C2182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0F615-32AB-453C-B88E-BA019BA61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EF85-02B3-444F-86C7-F4EBB8A5240E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E0FDBF-007F-4AF1-8A00-9CC2E4832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222F6F-59DA-431B-9568-7E526D467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48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wise.com/codominance-explained-with-exampl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="" xmlns:a16="http://schemas.microsoft.com/office/drawing/2014/main" id="{B538A7B5-B32D-421E-B110-AB5B1A7CC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="" xmlns:a16="http://schemas.microsoft.com/office/drawing/2014/main" id="{14D36999-26F8-45E4-AB41-D485D0B0B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2">
            <a:extLst>
              <a:ext uri="{FF2B5EF4-FFF2-40B4-BE49-F238E27FC236}">
                <a16:creationId xmlns="" xmlns:a16="http://schemas.microsoft.com/office/drawing/2014/main" id="{30F8DA27-CE91-4AEB-B854-6F06B5485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7BEA2-F9ED-4605-863B-8934F00C2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GENETIKA &amp; OORERWING</a:t>
            </a:r>
            <a:endParaRPr lang="en-ZA" sz="4400" dirty="0">
              <a:solidFill>
                <a:srgbClr val="FFFFFF"/>
              </a:solidFill>
            </a:endParaRPr>
          </a:p>
        </p:txBody>
      </p:sp>
      <p:pic>
        <p:nvPicPr>
          <p:cNvPr id="41" name="Picture 14">
            <a:extLst>
              <a:ext uri="{FF2B5EF4-FFF2-40B4-BE49-F238E27FC236}">
                <a16:creationId xmlns="" xmlns:a16="http://schemas.microsoft.com/office/drawing/2014/main" id="{F7AF4E20-3DDE-4998-96BE-44EE182540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8C014F-0953-43E5-98A3-EF3752C9E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MONOHIBRIEDE KRUISING</a:t>
            </a:r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D3FFF2-4998-4722-9BED-C7E0E7E7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3" y="582482"/>
            <a:ext cx="6027017" cy="15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TEMPLATE FOR A GENETIC CROSS</a:t>
            </a:r>
            <a:endParaRPr lang="en-ZA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D4959E4-0CC4-4B32-A250-F26AE50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68168"/>
            <a:ext cx="6708808" cy="66221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P1	</a:t>
            </a:r>
            <a:r>
              <a:rPr lang="en-ZA" dirty="0" err="1"/>
              <a:t>fenotipe</a:t>
            </a: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meiose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gamete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bevrugting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F1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genotipiese</a:t>
            </a:r>
            <a:r>
              <a:rPr lang="en-ZA" dirty="0"/>
              <a:t>           </a:t>
            </a:r>
          </a:p>
          <a:p>
            <a:pPr marL="0" indent="0">
              <a:buNone/>
            </a:pPr>
            <a:r>
              <a:rPr lang="en-ZA" dirty="0"/>
              <a:t>           </a:t>
            </a:r>
            <a:r>
              <a:rPr lang="en-ZA" dirty="0" err="1"/>
              <a:t>verhouding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         </a:t>
            </a:r>
            <a:r>
              <a:rPr lang="en-ZA" dirty="0" err="1"/>
              <a:t>fenotipe</a:t>
            </a:r>
            <a:endParaRPr lang="en-ZA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9A4F631-B580-41EC-B474-90D3DD7E5A73}"/>
              </a:ext>
            </a:extLst>
          </p:cNvPr>
          <p:cNvGrpSpPr/>
          <p:nvPr/>
        </p:nvGrpSpPr>
        <p:grpSpPr>
          <a:xfrm>
            <a:off x="2961862" y="607332"/>
            <a:ext cx="3610714" cy="5042395"/>
            <a:chOff x="8048224" y="577514"/>
            <a:chExt cx="3354655" cy="504239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9E0327-5D6C-4F04-B62A-3B6A1479A1E8}"/>
                </a:ext>
              </a:extLst>
            </p:cNvPr>
            <p:cNvSpPr txBox="1"/>
            <p:nvPr/>
          </p:nvSpPr>
          <p:spPr>
            <a:xfrm>
              <a:off x="8088328" y="577514"/>
              <a:ext cx="308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</a:rPr>
                <a:t>Rond</a:t>
              </a:r>
              <a:r>
                <a:rPr lang="en-US" sz="2800" b="1" dirty="0">
                  <a:solidFill>
                    <a:srgbClr val="FF0000"/>
                  </a:solidFill>
                </a:rPr>
                <a:t>   </a:t>
              </a:r>
              <a:r>
                <a:rPr lang="en-US" sz="2800" b="1" dirty="0"/>
                <a:t>X</a:t>
              </a:r>
              <a:r>
                <a:rPr lang="en-US" sz="2800" b="1" dirty="0">
                  <a:solidFill>
                    <a:srgbClr val="FF0000"/>
                  </a:solidFill>
                </a:rPr>
                <a:t>	</a:t>
              </a:r>
              <a:r>
                <a:rPr lang="en-US" sz="2800" b="1" dirty="0" err="1">
                  <a:solidFill>
                    <a:srgbClr val="FF0000"/>
                  </a:solidFill>
                </a:rPr>
                <a:t>Rond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D3314F2-C3DB-4C19-A14D-42B5CC9E9943}"/>
                </a:ext>
              </a:extLst>
            </p:cNvPr>
            <p:cNvGrpSpPr/>
            <p:nvPr/>
          </p:nvGrpSpPr>
          <p:grpSpPr>
            <a:xfrm>
              <a:off x="8048224" y="1066797"/>
              <a:ext cx="3354655" cy="4553112"/>
              <a:chOff x="8048224" y="1066797"/>
              <a:chExt cx="3354655" cy="4553112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DCDD83A-D957-4B85-BEAD-D34B62E4EAAF}"/>
                  </a:ext>
                </a:extLst>
              </p:cNvPr>
              <p:cNvSpPr txBox="1"/>
              <p:nvPr/>
            </p:nvSpPr>
            <p:spPr>
              <a:xfrm>
                <a:off x="8057849" y="1066797"/>
                <a:ext cx="27497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Rr	    </a:t>
                </a:r>
                <a:r>
                  <a:rPr lang="en-US" sz="2800" b="1" dirty="0"/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Rr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14F9A743-6030-483F-B109-2EA427BD543E}"/>
                  </a:ext>
                </a:extLst>
              </p:cNvPr>
              <p:cNvGrpSpPr/>
              <p:nvPr/>
            </p:nvGrpSpPr>
            <p:grpSpPr>
              <a:xfrm>
                <a:off x="8048224" y="2102310"/>
                <a:ext cx="3354655" cy="3517599"/>
                <a:chOff x="8048224" y="2102310"/>
                <a:chExt cx="3354655" cy="3517599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106E3630-222E-4D16-8E5D-E30F0C44285C}"/>
                    </a:ext>
                  </a:extLst>
                </p:cNvPr>
                <p:cNvSpPr txBox="1"/>
                <p:nvPr/>
              </p:nvSpPr>
              <p:spPr>
                <a:xfrm>
                  <a:off x="8048224" y="2102310"/>
                  <a:ext cx="27497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R, r	    </a:t>
                  </a:r>
                  <a:r>
                    <a:rPr lang="en-US" sz="2800" b="1" dirty="0"/>
                    <a:t>X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R, r</a:t>
                  </a:r>
                  <a:endParaRPr lang="en-ZA" sz="2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="" xmlns:a16="http://schemas.microsoft.com/office/drawing/2014/main" id="{57CAC842-E366-40F5-B8F7-6CE46C3EDC98}"/>
                    </a:ext>
                  </a:extLst>
                </p:cNvPr>
                <p:cNvGrpSpPr/>
                <p:nvPr/>
              </p:nvGrpSpPr>
              <p:grpSpPr>
                <a:xfrm>
                  <a:off x="8088328" y="2591606"/>
                  <a:ext cx="3314551" cy="3028303"/>
                  <a:chOff x="8088328" y="2591606"/>
                  <a:chExt cx="3314551" cy="3028303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="" xmlns:a16="http://schemas.microsoft.com/office/drawing/2014/main" id="{5D469CEA-1B08-4B3A-8506-57A529E5E4FF}"/>
                      </a:ext>
                    </a:extLst>
                  </p:cNvPr>
                  <p:cNvGrpSpPr/>
                  <p:nvPr/>
                </p:nvGrpSpPr>
                <p:grpSpPr>
                  <a:xfrm>
                    <a:off x="8259417" y="2591606"/>
                    <a:ext cx="2115435" cy="1135571"/>
                    <a:chOff x="8259417" y="2503285"/>
                    <a:chExt cx="2115435" cy="942558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="" xmlns:a16="http://schemas.microsoft.com/office/drawing/2014/main" id="{DEB32DA3-F9AE-45D9-845B-AD0AB87D12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1593" y="2503285"/>
                      <a:ext cx="1758306" cy="942558"/>
                      <a:chOff x="8261593" y="2503285"/>
                      <a:chExt cx="1758306" cy="942558"/>
                    </a:xfrm>
                  </p:grpSpPr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="" xmlns:a16="http://schemas.microsoft.com/office/drawing/2014/main" id="{9ECA1794-F2FE-480C-BBE3-BE05F1DCD6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61593" y="2531442"/>
                        <a:ext cx="747651" cy="91440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="" xmlns:a16="http://schemas.microsoft.com/office/drawing/2014/main" id="{27DC6F68-53B8-4ABF-A16E-4487358E30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009244" y="2503285"/>
                        <a:ext cx="1010655" cy="942558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="" xmlns:a16="http://schemas.microsoft.com/office/drawing/2014/main" id="{A378A0F1-7A6A-490A-9652-A4BC283B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9417" y="2530115"/>
                      <a:ext cx="2115435" cy="898884"/>
                      <a:chOff x="8259417" y="2530115"/>
                      <a:chExt cx="2115435" cy="898884"/>
                    </a:xfrm>
                  </p:grpSpPr>
                  <p:grpSp>
                    <p:nvGrpSpPr>
                      <p:cNvPr id="22" name="Group 21">
                        <a:extLst>
                          <a:ext uri="{FF2B5EF4-FFF2-40B4-BE49-F238E27FC236}">
                            <a16:creationId xmlns="" xmlns:a16="http://schemas.microsoft.com/office/drawing/2014/main" id="{3F22B9B3-EABC-4AC3-8E7E-89400E9000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59417" y="2530115"/>
                        <a:ext cx="2115435" cy="898884"/>
                        <a:chOff x="8259417" y="2530115"/>
                        <a:chExt cx="2115435" cy="898884"/>
                      </a:xfrm>
                    </p:grpSpPr>
                    <p:cxnSp>
                      <p:nvCxnSpPr>
                        <p:cNvPr id="27" name="Straight Connector 26">
                          <a:extLst>
                            <a:ext uri="{FF2B5EF4-FFF2-40B4-BE49-F238E27FC236}">
                              <a16:creationId xmlns="" xmlns:a16="http://schemas.microsoft.com/office/drawing/2014/main" id="{D1B7C8C4-4AC3-4B38-878B-B036103FF23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259417" y="2530115"/>
                          <a:ext cx="1250343" cy="89888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="" xmlns:a16="http://schemas.microsoft.com/office/drawing/2014/main" id="{72E5EB55-7957-4AAA-852B-D9A5562AE11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509760" y="2583177"/>
                          <a:ext cx="865092" cy="84582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="" xmlns:a16="http://schemas.microsoft.com/office/drawing/2014/main" id="{B0F1E195-5598-41AD-9BED-A0B5828271C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453415" cy="897555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="" xmlns:a16="http://schemas.microsoft.com/office/drawing/2014/main" id="{4CB6E612-80B8-4B0A-84BA-FD5B796A11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019899" y="2530115"/>
                        <a:ext cx="0" cy="898884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="" xmlns:a16="http://schemas.microsoft.com/office/drawing/2014/main" id="{31336FA9-280B-4D96-A73A-93198DBEBB8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808368" cy="897555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="" xmlns:a16="http://schemas.microsoft.com/office/drawing/2014/main" id="{9F85C6BC-2CAA-4732-82EA-8CCDED5CDA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374852" y="2618068"/>
                        <a:ext cx="0" cy="810931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" name="Group 13">
                    <a:extLst>
                      <a:ext uri="{FF2B5EF4-FFF2-40B4-BE49-F238E27FC236}">
                        <a16:creationId xmlns="" xmlns:a16="http://schemas.microsoft.com/office/drawing/2014/main" id="{D4D7EC61-8647-4DC9-846E-AD2EB527542F}"/>
                      </a:ext>
                    </a:extLst>
                  </p:cNvPr>
                  <p:cNvGrpSpPr/>
                  <p:nvPr/>
                </p:nvGrpSpPr>
                <p:grpSpPr>
                  <a:xfrm>
                    <a:off x="8088328" y="3627120"/>
                    <a:ext cx="3314551" cy="1992789"/>
                    <a:chOff x="8088328" y="3627120"/>
                    <a:chExt cx="3314551" cy="1992789"/>
                  </a:xfrm>
                </p:grpSpPr>
                <p:sp>
                  <p:nvSpPr>
                    <p:cNvPr id="15" name="TextBox 14">
                      <a:extLst>
                        <a:ext uri="{FF2B5EF4-FFF2-40B4-BE49-F238E27FC236}">
                          <a16:creationId xmlns="" xmlns:a16="http://schemas.microsoft.com/office/drawing/2014/main" id="{8EC7B316-B19F-45E3-9DAF-9B4E0D4E0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53161" y="3627120"/>
                      <a:ext cx="274971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RR   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</a:rPr>
                        <a:t>Rr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</a:rPr>
                        <a:t>Rr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rr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6" name="Group 15">
                      <a:extLst>
                        <a:ext uri="{FF2B5EF4-FFF2-40B4-BE49-F238E27FC236}">
                          <a16:creationId xmlns="" xmlns:a16="http://schemas.microsoft.com/office/drawing/2014/main" id="{41629FA8-76D4-4A32-81FB-52C0A776A0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88328" y="4028362"/>
                      <a:ext cx="3314551" cy="1591547"/>
                      <a:chOff x="8088328" y="4028362"/>
                      <a:chExt cx="3314551" cy="1591547"/>
                    </a:xfrm>
                  </p:grpSpPr>
                  <p:sp>
                    <p:nvSpPr>
                      <p:cNvPr id="17" name="Left Brace 16">
                        <a:extLst>
                          <a:ext uri="{FF2B5EF4-FFF2-40B4-BE49-F238E27FC236}">
                            <a16:creationId xmlns="" xmlns:a16="http://schemas.microsoft.com/office/drawing/2014/main" id="{594DED0A-0FAE-4596-A4CF-D05ACD7CD62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850644" y="3918519"/>
                        <a:ext cx="121977" cy="341666"/>
                      </a:xfrm>
                      <a:prstGeom prst="leftBrace">
                        <a:avLst/>
                      </a:prstGeom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ZA"/>
                      </a:p>
                    </p:txBody>
                  </p:sp>
                  <p:sp>
                    <p:nvSpPr>
                      <p:cNvPr id="18" name="Left Brace 17">
                        <a:extLst>
                          <a:ext uri="{FF2B5EF4-FFF2-40B4-BE49-F238E27FC236}">
                            <a16:creationId xmlns="" xmlns:a16="http://schemas.microsoft.com/office/drawing/2014/main" id="{0BDAF6EB-F5FC-4364-BD2E-740928191E7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0437439" y="3892314"/>
                        <a:ext cx="88041" cy="360138"/>
                      </a:xfrm>
                      <a:prstGeom prst="leftBrace">
                        <a:avLst/>
                      </a:prstGeom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ZA"/>
                      </a:p>
                    </p:txBody>
                  </p: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="" xmlns:a16="http://schemas.microsoft.com/office/drawing/2014/main" id="{385A3B53-AABE-40FE-A918-797EFE7FF2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88328" y="4665802"/>
                        <a:ext cx="3314551" cy="9541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</a:p>
                      <a:p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3 </a:t>
                        </a:r>
                        <a:r>
                          <a:rPr lang="en-US" sz="2800" b="1" dirty="0" err="1">
                            <a:solidFill>
                              <a:srgbClr val="FF0000"/>
                            </a:solidFill>
                          </a:rPr>
                          <a:t>Rond</a:t>
                        </a:r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,   1 </a:t>
                        </a:r>
                        <a:r>
                          <a:rPr lang="en-US" sz="2800" b="1" dirty="0" err="1">
                            <a:solidFill>
                              <a:srgbClr val="FF0000"/>
                            </a:solidFill>
                          </a:rPr>
                          <a:t>Gerimpeld</a:t>
                        </a:r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endParaRPr lang="en-ZA" sz="28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CB153BD-B2F9-4EFF-9615-A17523AAFDBA}"/>
              </a:ext>
            </a:extLst>
          </p:cNvPr>
          <p:cNvSpPr txBox="1"/>
          <p:nvPr/>
        </p:nvSpPr>
        <p:spPr>
          <a:xfrm>
            <a:off x="3566593" y="4326173"/>
            <a:ext cx="295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1RR:  2 Rr: 1 </a:t>
            </a:r>
            <a:r>
              <a:rPr lang="en-US" sz="2800" b="1" dirty="0" err="1">
                <a:solidFill>
                  <a:srgbClr val="FF0000"/>
                </a:solidFill>
              </a:rPr>
              <a:t>rr</a:t>
            </a:r>
            <a:endParaRPr lang="en-ZA" sz="2800" b="1" dirty="0">
              <a:solidFill>
                <a:srgbClr val="FF0000"/>
              </a:solidFill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="" xmlns:a16="http://schemas.microsoft.com/office/drawing/2014/main" id="{28CFCE46-37EC-47AF-BAC8-BC8AC9F6C913}"/>
              </a:ext>
            </a:extLst>
          </p:cNvPr>
          <p:cNvSpPr/>
          <p:nvPr/>
        </p:nvSpPr>
        <p:spPr>
          <a:xfrm rot="16200000">
            <a:off x="4343714" y="4135741"/>
            <a:ext cx="77238" cy="1350066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Left Brace 32">
            <a:extLst>
              <a:ext uri="{FF2B5EF4-FFF2-40B4-BE49-F238E27FC236}">
                <a16:creationId xmlns="" xmlns:a16="http://schemas.microsoft.com/office/drawing/2014/main" id="{6D29E8D9-1170-4DAC-B4FA-95B71670913B}"/>
              </a:ext>
            </a:extLst>
          </p:cNvPr>
          <p:cNvSpPr/>
          <p:nvPr/>
        </p:nvSpPr>
        <p:spPr>
          <a:xfrm rot="16200000">
            <a:off x="5490167" y="4616959"/>
            <a:ext cx="88041" cy="387627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378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0E8A14A-1FCF-44AE-9A8A-2B9D7C78F3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AKTIWITEIT 2 – </a:t>
            </a:r>
            <a:r>
              <a:rPr lang="en-US" dirty="0" err="1">
                <a:solidFill>
                  <a:schemeClr val="bg1"/>
                </a:solidFill>
              </a:rPr>
              <a:t>Vraag</a:t>
            </a:r>
            <a:r>
              <a:rPr lang="en-US" dirty="0">
                <a:solidFill>
                  <a:schemeClr val="bg1"/>
                </a:solidFill>
              </a:rPr>
              <a:t> 2.4 V2 NOV 2019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0D7627-D83E-45EC-A8F9-20CF7888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6349DE-27A6-4149-B063-54218FC7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9599"/>
            <a:ext cx="10515599" cy="44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B197BA6-623B-4AA0-B60F-82E3531FDA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VRAE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484040-468E-427D-9C06-9C0D6E24CF61}"/>
              </a:ext>
            </a:extLst>
          </p:cNvPr>
          <p:cNvSpPr txBox="1"/>
          <p:nvPr/>
        </p:nvSpPr>
        <p:spPr>
          <a:xfrm>
            <a:off x="6281531" y="2165626"/>
            <a:ext cx="14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Spotted back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F38971-6848-4C18-A3B6-04A965E486F0}"/>
              </a:ext>
            </a:extLst>
          </p:cNvPr>
          <p:cNvSpPr txBox="1"/>
          <p:nvPr/>
        </p:nvSpPr>
        <p:spPr>
          <a:xfrm>
            <a:off x="2175310" y="3102229"/>
            <a:ext cx="894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Spotted frogs produced offspring without spots</a:t>
            </a:r>
            <a:r>
              <a:rPr lang="en-US" dirty="0">
                <a:solidFill>
                  <a:srgbClr val="FF0000"/>
                </a:solidFill>
                <a:sym typeface="Wingdings 2" panose="05020102010507070707" pitchFamily="18" charset="2"/>
              </a:rPr>
              <a:t>/ </a:t>
            </a:r>
            <a:r>
              <a:rPr lang="en-US" dirty="0">
                <a:solidFill>
                  <a:srgbClr val="FF0000"/>
                </a:solidFill>
              </a:rPr>
              <a:t>The spotted offspring were three times more than offspring without spots/ ratio of spotted offspring to offspring without spots is 3:1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8FE0B75-B047-467D-9421-EAC1939E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" y="2005012"/>
            <a:ext cx="10923575" cy="34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7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TEMPLATE FOR A GENETIC CROSS</a:t>
            </a:r>
            <a:endParaRPr lang="en-ZA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7F2CBB5-4315-459E-A42D-0E05934A1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275"/>
              </p:ext>
            </p:extLst>
          </p:nvPr>
        </p:nvGraphicFramePr>
        <p:xfrm>
          <a:off x="1271528" y="0"/>
          <a:ext cx="8666922" cy="6332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314">
                  <a:extLst>
                    <a:ext uri="{9D8B030D-6E8A-4147-A177-3AD203B41FA5}">
                      <a16:colId xmlns="" xmlns:a16="http://schemas.microsoft.com/office/drawing/2014/main" val="1150556785"/>
                    </a:ext>
                  </a:extLst>
                </a:gridCol>
                <a:gridCol w="1848678">
                  <a:extLst>
                    <a:ext uri="{9D8B030D-6E8A-4147-A177-3AD203B41FA5}">
                      <a16:colId xmlns="" xmlns:a16="http://schemas.microsoft.com/office/drawing/2014/main" val="366990159"/>
                    </a:ext>
                  </a:extLst>
                </a:gridCol>
                <a:gridCol w="367205">
                  <a:extLst>
                    <a:ext uri="{9D8B030D-6E8A-4147-A177-3AD203B41FA5}">
                      <a16:colId xmlns="" xmlns:a16="http://schemas.microsoft.com/office/drawing/2014/main" val="4230211590"/>
                    </a:ext>
                  </a:extLst>
                </a:gridCol>
                <a:gridCol w="532864">
                  <a:extLst>
                    <a:ext uri="{9D8B030D-6E8A-4147-A177-3AD203B41FA5}">
                      <a16:colId xmlns="" xmlns:a16="http://schemas.microsoft.com/office/drawing/2014/main" val="3835386879"/>
                    </a:ext>
                  </a:extLst>
                </a:gridCol>
                <a:gridCol w="481836">
                  <a:extLst>
                    <a:ext uri="{9D8B030D-6E8A-4147-A177-3AD203B41FA5}">
                      <a16:colId xmlns="" xmlns:a16="http://schemas.microsoft.com/office/drawing/2014/main" val="903603969"/>
                    </a:ext>
                  </a:extLst>
                </a:gridCol>
                <a:gridCol w="664143">
                  <a:extLst>
                    <a:ext uri="{9D8B030D-6E8A-4147-A177-3AD203B41FA5}">
                      <a16:colId xmlns="" xmlns:a16="http://schemas.microsoft.com/office/drawing/2014/main" val="2677538962"/>
                    </a:ext>
                  </a:extLst>
                </a:gridCol>
                <a:gridCol w="2863882">
                  <a:extLst>
                    <a:ext uri="{9D8B030D-6E8A-4147-A177-3AD203B41FA5}">
                      <a16:colId xmlns="" xmlns:a16="http://schemas.microsoft.com/office/drawing/2014/main" val="2076231475"/>
                    </a:ext>
                  </a:extLst>
                </a:gridCol>
              </a:tblGrid>
              <a:tr h="8945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P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Fenotipe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 dirty="0" err="1">
                          <a:effectLst/>
                        </a:rPr>
                        <a:t>Gevlek</a:t>
                      </a:r>
                      <a:endParaRPr lang="en-ZA" dirty="0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x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  <a:sym typeface="Wingdings 2" panose="05020102010507070707" pitchFamily="18" charset="2"/>
                        </a:rPr>
                        <a:t>Sonder </a:t>
                      </a:r>
                      <a:r>
                        <a:rPr lang="en-GB" sz="2800" dirty="0" err="1">
                          <a:effectLst/>
                          <a:latin typeface="+mn-lt"/>
                          <a:sym typeface="Wingdings 2" panose="05020102010507070707" pitchFamily="18" charset="2"/>
                        </a:rPr>
                        <a:t>vlekke</a:t>
                      </a:r>
                      <a:r>
                        <a:rPr lang="en-GB" sz="2800" dirty="0">
                          <a:effectLst/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="" xmlns:a16="http://schemas.microsoft.com/office/drawing/2014/main" val="3929619598"/>
                  </a:ext>
                </a:extLst>
              </a:tr>
              <a:tr h="545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 err="1">
                          <a:effectLst/>
                        </a:rPr>
                        <a:t>Genotipe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Dd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x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dd</a:t>
                      </a:r>
                      <a:r>
                        <a:rPr lang="en-GB" sz="2800" dirty="0">
                          <a:effectLst/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="" xmlns:a16="http://schemas.microsoft.com/office/drawing/2014/main" val="1887166337"/>
                  </a:ext>
                </a:extLst>
              </a:tr>
              <a:tr h="299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 err="1">
                          <a:effectLst/>
                        </a:rPr>
                        <a:t>Meiose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 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 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  <a:latin typeface="+mn-lt"/>
                        </a:rPr>
                        <a:t> </a:t>
                      </a:r>
                      <a:endParaRPr lang="en-ZA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="" xmlns:a16="http://schemas.microsoft.com/office/drawing/2014/main" val="1267567301"/>
                  </a:ext>
                </a:extLst>
              </a:tr>
              <a:tr h="830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G/gamete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D ,  d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x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  <a:latin typeface="+mn-lt"/>
                        </a:rPr>
                        <a:t>      d</a:t>
                      </a:r>
                      <a:r>
                        <a:rPr lang="en-GB" sz="2800" baseline="30000">
                          <a:effectLst/>
                          <a:latin typeface="+mn-lt"/>
                        </a:rPr>
                        <a:t> </a:t>
                      </a:r>
                      <a:r>
                        <a:rPr lang="en-GB" sz="2800">
                          <a:effectLst/>
                          <a:latin typeface="+mn-lt"/>
                        </a:rPr>
                        <a:t>,  </a:t>
                      </a:r>
                      <a:r>
                        <a:rPr lang="en-GB" sz="2800" baseline="30000">
                          <a:effectLst/>
                          <a:latin typeface="+mn-lt"/>
                        </a:rPr>
                        <a:t> </a:t>
                      </a:r>
                      <a:r>
                        <a:rPr lang="en-GB" sz="2800">
                          <a:effectLst/>
                          <a:latin typeface="+mn-lt"/>
                        </a:rPr>
                        <a:t>d</a:t>
                      </a:r>
                      <a:r>
                        <a:rPr lang="en-GB" sz="2800" baseline="30000">
                          <a:effectLst/>
                          <a:latin typeface="+mn-lt"/>
                        </a:rPr>
                        <a:t> </a:t>
                      </a:r>
                      <a:r>
                        <a:rPr lang="en-GB" sz="2800">
                          <a:effectLst/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="" xmlns:a16="http://schemas.microsoft.com/office/drawing/2014/main" val="169515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Fertilisation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 </a:t>
                      </a:r>
                      <a:endParaRPr lang="en-ZA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endParaRPr lang="en-GB" sz="28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7" marR="63947" marT="0" marB="0"/>
                </a:tc>
                <a:extLst>
                  <a:ext uri="{0D108BD9-81ED-4DB2-BD59-A6C34878D82A}">
                    <a16:rowId xmlns="" xmlns:a16="http://schemas.microsoft.com/office/drawing/2014/main" val="4185262362"/>
                  </a:ext>
                </a:extLst>
              </a:tr>
              <a:tr h="547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F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 err="1">
                          <a:effectLst/>
                        </a:rPr>
                        <a:t>Genotipe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5">
                  <a:txBody>
                    <a:bodyPr/>
                    <a:lstStyle/>
                    <a:p>
                      <a:r>
                        <a:rPr lang="en-ZA" sz="2800" dirty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DD ;    Dd  ;    dd  ;  dd</a:t>
                      </a:r>
                      <a:r>
                        <a:rPr lang="en-GB" sz="28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GB" sz="2800" dirty="0">
                          <a:effectLst/>
                        </a:rPr>
                        <a:t>*</a:t>
                      </a:r>
                      <a:endParaRPr lang="en-ZA" dirty="0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085285"/>
                  </a:ext>
                </a:extLst>
              </a:tr>
              <a:tr h="173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5">
                  <a:txBody>
                    <a:bodyPr/>
                    <a:lstStyle/>
                    <a:p>
                      <a:r>
                        <a:rPr lang="en-GB" sz="2800">
                          <a:effectLst/>
                        </a:rPr>
                        <a:t> </a:t>
                      </a:r>
                      <a:endParaRPr lang="en-ZA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4972493"/>
                  </a:ext>
                </a:extLst>
              </a:tr>
              <a:tr h="545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Fenotipe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5"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(2) </a:t>
                      </a:r>
                      <a:r>
                        <a:rPr lang="en-GB" sz="2800" dirty="0" err="1">
                          <a:effectLst/>
                        </a:rPr>
                        <a:t>gevlek</a:t>
                      </a:r>
                      <a:r>
                        <a:rPr lang="en-GB" sz="2800" dirty="0">
                          <a:effectLst/>
                        </a:rPr>
                        <a:t>   ;  (2) sonder </a:t>
                      </a:r>
                      <a:r>
                        <a:rPr lang="en-GB" sz="2800" dirty="0" err="1">
                          <a:effectLst/>
                        </a:rPr>
                        <a:t>vlekke</a:t>
                      </a:r>
                      <a:r>
                        <a:rPr lang="en-GB" sz="2800" dirty="0">
                          <a:effectLst/>
                        </a:rPr>
                        <a:t>*                                </a:t>
                      </a:r>
                      <a:endParaRPr lang="en-ZA" dirty="0"/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5618524"/>
                  </a:ext>
                </a:extLst>
              </a:tr>
              <a:tr h="547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P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r>
                        <a:rPr lang="en-GB" sz="2800" dirty="0">
                          <a:effectLst/>
                        </a:rPr>
                        <a:t> and F</a:t>
                      </a:r>
                      <a:r>
                        <a:rPr lang="en-GB" sz="2800" baseline="-25000" dirty="0">
                          <a:effectLst/>
                        </a:rPr>
                        <a:t>1</a:t>
                      </a:r>
                      <a:r>
                        <a:rPr lang="en-GB" sz="28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  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ZA" sz="2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0186385"/>
                  </a:ext>
                </a:extLst>
              </a:tr>
              <a:tr h="54757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 err="1">
                          <a:effectLst/>
                        </a:rPr>
                        <a:t>Meiose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en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Bevrugting</a:t>
                      </a:r>
                      <a:r>
                        <a:rPr lang="en-GB" sz="28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81860" algn="l"/>
                          <a:tab pos="4543425" algn="r"/>
                        </a:tabLst>
                      </a:pPr>
                      <a:r>
                        <a:rPr lang="en-GB" sz="2800" dirty="0">
                          <a:effectLst/>
                        </a:rPr>
                        <a:t>2 </a:t>
                      </a:r>
                      <a:r>
                        <a:rPr lang="en-GB" sz="2800" dirty="0" err="1">
                          <a:effectLst/>
                        </a:rPr>
                        <a:t>verpligtend</a:t>
                      </a:r>
                      <a:r>
                        <a:rPr lang="en-GB" sz="2800" dirty="0">
                          <a:effectLst/>
                        </a:rPr>
                        <a:t> + any 4  </a:t>
                      </a:r>
                      <a:endParaRPr lang="en-ZA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7" marR="6394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319986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2D7A5A4-CA31-47E1-8D16-FFA9C48D71FC}"/>
              </a:ext>
            </a:extLst>
          </p:cNvPr>
          <p:cNvGrpSpPr>
            <a:grpSpLocks/>
          </p:cNvGrpSpPr>
          <p:nvPr/>
        </p:nvGrpSpPr>
        <p:grpSpPr bwMode="auto">
          <a:xfrm>
            <a:off x="5198165" y="2520288"/>
            <a:ext cx="2723322" cy="725147"/>
            <a:chOff x="6540" y="2940"/>
            <a:chExt cx="2190" cy="570"/>
          </a:xfrm>
        </p:grpSpPr>
        <p:cxnSp>
          <p:nvCxnSpPr>
            <p:cNvPr id="9" name="AutoShape 182">
              <a:extLst>
                <a:ext uri="{FF2B5EF4-FFF2-40B4-BE49-F238E27FC236}">
                  <a16:creationId xmlns="" xmlns:a16="http://schemas.microsoft.com/office/drawing/2014/main" id="{08F8DCFA-7091-49F8-AA3F-0F4E55E1AD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80" y="2940"/>
              <a:ext cx="1350" cy="5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1A1869A-24C8-446D-87EB-6CE9FCFB3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0" y="2940"/>
              <a:ext cx="2190" cy="570"/>
              <a:chOff x="6540" y="2940"/>
              <a:chExt cx="2190" cy="570"/>
            </a:xfrm>
          </p:grpSpPr>
          <p:cxnSp>
            <p:nvCxnSpPr>
              <p:cNvPr id="11" name="AutoShape 184">
                <a:extLst>
                  <a:ext uri="{FF2B5EF4-FFF2-40B4-BE49-F238E27FC236}">
                    <a16:creationId xmlns="" xmlns:a16="http://schemas.microsoft.com/office/drawing/2014/main" id="{FDD66936-D9E9-488B-818E-87CA4F0A9A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40" y="2940"/>
                <a:ext cx="1785" cy="57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8BAE487E-2E87-4827-B28D-B51E3C12C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0" y="2940"/>
                <a:ext cx="2190" cy="570"/>
                <a:chOff x="6540" y="2940"/>
                <a:chExt cx="2190" cy="570"/>
              </a:xfrm>
            </p:grpSpPr>
            <p:cxnSp>
              <p:nvCxnSpPr>
                <p:cNvPr id="13" name="AutoShape 186">
                  <a:extLst>
                    <a:ext uri="{FF2B5EF4-FFF2-40B4-BE49-F238E27FC236}">
                      <a16:creationId xmlns="" xmlns:a16="http://schemas.microsoft.com/office/drawing/2014/main" id="{C54A8A02-5145-44A8-9486-C2458EDE873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540" y="2940"/>
                  <a:ext cx="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" name="AutoShape 187">
                  <a:extLst>
                    <a:ext uri="{FF2B5EF4-FFF2-40B4-BE49-F238E27FC236}">
                      <a16:creationId xmlns="" xmlns:a16="http://schemas.microsoft.com/office/drawing/2014/main" id="{6C853FDC-ED14-43E3-82EE-401C6C549F0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540" y="2940"/>
                  <a:ext cx="84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" name="AutoShape 188">
                  <a:extLst>
                    <a:ext uri="{FF2B5EF4-FFF2-40B4-BE49-F238E27FC236}">
                      <a16:creationId xmlns="" xmlns:a16="http://schemas.microsoft.com/office/drawing/2014/main" id="{AF625049-67C5-4C6A-9E34-913ADB1993B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990" y="2940"/>
                  <a:ext cx="114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AutoShape 189">
                  <a:extLst>
                    <a:ext uri="{FF2B5EF4-FFF2-40B4-BE49-F238E27FC236}">
                      <a16:creationId xmlns="" xmlns:a16="http://schemas.microsoft.com/office/drawing/2014/main" id="{F0755A3A-8981-4C7E-BB68-2D60A7AC24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990" y="2940"/>
                  <a:ext cx="174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AutoShape 190">
                  <a:extLst>
                    <a:ext uri="{FF2B5EF4-FFF2-40B4-BE49-F238E27FC236}">
                      <a16:creationId xmlns="" xmlns:a16="http://schemas.microsoft.com/office/drawing/2014/main" id="{D895ECBB-A220-4DA7-804F-9E32322D68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8130" y="2940"/>
                  <a:ext cx="195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AutoShape 191">
                  <a:extLst>
                    <a:ext uri="{FF2B5EF4-FFF2-40B4-BE49-F238E27FC236}">
                      <a16:creationId xmlns="" xmlns:a16="http://schemas.microsoft.com/office/drawing/2014/main" id="{FE57307A-291B-4187-9F28-8DA9EC90AAB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730" y="2940"/>
                  <a:ext cx="0" cy="57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19" name="Left Brace 18">
            <a:extLst>
              <a:ext uri="{FF2B5EF4-FFF2-40B4-BE49-F238E27FC236}">
                <a16:creationId xmlns="" xmlns:a16="http://schemas.microsoft.com/office/drawing/2014/main" id="{1F4AAAE5-4C61-4900-A493-535D4FB4D706}"/>
              </a:ext>
            </a:extLst>
          </p:cNvPr>
          <p:cNvSpPr>
            <a:spLocks/>
          </p:cNvSpPr>
          <p:nvPr/>
        </p:nvSpPr>
        <p:spPr>
          <a:xfrm rot="16200000">
            <a:off x="7715939" y="3449602"/>
            <a:ext cx="63510" cy="159992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0" name="Left Brace 19">
            <a:extLst>
              <a:ext uri="{FF2B5EF4-FFF2-40B4-BE49-F238E27FC236}">
                <a16:creationId xmlns="" xmlns:a16="http://schemas.microsoft.com/office/drawing/2014/main" id="{75F59BFA-4FF9-44B1-9668-AD1FC4ED9F3B}"/>
              </a:ext>
            </a:extLst>
          </p:cNvPr>
          <p:cNvSpPr>
            <a:spLocks/>
          </p:cNvSpPr>
          <p:nvPr/>
        </p:nvSpPr>
        <p:spPr>
          <a:xfrm rot="16200000">
            <a:off x="5791268" y="3538403"/>
            <a:ext cx="63512" cy="137532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1322C29-4842-41DC-AA76-2063AA2E3C6E}"/>
              </a:ext>
            </a:extLst>
          </p:cNvPr>
          <p:cNvSpPr txBox="1"/>
          <p:nvPr/>
        </p:nvSpPr>
        <p:spPr>
          <a:xfrm>
            <a:off x="10028583" y="1073426"/>
            <a:ext cx="200922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Kan </a:t>
            </a:r>
            <a:r>
              <a:rPr lang="en-US" sz="2800" dirty="0" err="1">
                <a:solidFill>
                  <a:srgbClr val="FF0000"/>
                </a:solidFill>
              </a:rPr>
              <a:t>kruising</a:t>
            </a:r>
            <a:r>
              <a:rPr lang="en-US" sz="2800" dirty="0">
                <a:solidFill>
                  <a:srgbClr val="FF0000"/>
                </a:solidFill>
              </a:rPr>
              <a:t> met ‘n </a:t>
            </a:r>
            <a:r>
              <a:rPr lang="en-US" sz="2800" dirty="0" err="1">
                <a:solidFill>
                  <a:srgbClr val="FF0000"/>
                </a:solidFill>
              </a:rPr>
              <a:t>Punnet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gebruik</a:t>
            </a:r>
            <a:r>
              <a:rPr lang="en-US" sz="2800" dirty="0">
                <a:solidFill>
                  <a:srgbClr val="FF0000"/>
                </a:solidFill>
              </a:rPr>
              <a:t> as </a:t>
            </a:r>
            <a:r>
              <a:rPr lang="en-US" sz="2800" dirty="0" err="1">
                <a:solidFill>
                  <a:srgbClr val="FF0000"/>
                </a:solidFill>
              </a:rPr>
              <a:t>jy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verkies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4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5">
            <a:extLst>
              <a:ext uri="{FF2B5EF4-FFF2-40B4-BE49-F238E27FC236}">
                <a16:creationId xmlns="" xmlns:a16="http://schemas.microsoft.com/office/drawing/2014/main" id="{1CD81A2A-6ED4-4EF4-A14C-912D31E14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6DE2E-CF6C-4FF9-9DD2-1E5C75D3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SOORTE DOMINANSIE: VOLLEDIGE DOMINANSIE</a:t>
            </a:r>
            <a:endParaRPr lang="en-ZA" sz="4100" b="1" dirty="0"/>
          </a:p>
        </p:txBody>
      </p:sp>
      <p:sp>
        <p:nvSpPr>
          <p:cNvPr id="49" name="Freeform: Shape 37">
            <a:extLst>
              <a:ext uri="{FF2B5EF4-FFF2-40B4-BE49-F238E27FC236}">
                <a16:creationId xmlns="" xmlns:a16="http://schemas.microsoft.com/office/drawing/2014/main" id="{1661932C-CA15-4E17-B115-FAE7CBEE4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E5F6BF-5206-4AA7-AB31-13494525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787236"/>
            <a:ext cx="5511125" cy="43897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’n </a:t>
            </a:r>
            <a:r>
              <a:rPr lang="en-US" sz="3600" dirty="0" err="1"/>
              <a:t>Genetiese</a:t>
            </a:r>
            <a:r>
              <a:rPr lang="en-US" sz="3600" dirty="0"/>
              <a:t> </a:t>
            </a:r>
            <a:r>
              <a:rPr lang="en-US" sz="3600" dirty="0" err="1"/>
              <a:t>kruising</a:t>
            </a:r>
            <a:r>
              <a:rPr lang="en-US" sz="3600" dirty="0"/>
              <a:t> </a:t>
            </a:r>
            <a:r>
              <a:rPr lang="en-US" sz="3600" dirty="0" err="1"/>
              <a:t>waar</a:t>
            </a:r>
            <a:r>
              <a:rPr lang="en-US" sz="3600" dirty="0"/>
              <a:t> die </a:t>
            </a:r>
            <a:r>
              <a:rPr lang="en-US" sz="3600" dirty="0" err="1"/>
              <a:t>dominante</a:t>
            </a:r>
            <a:r>
              <a:rPr lang="en-US" sz="3600" dirty="0"/>
              <a:t> </a:t>
            </a:r>
            <a:r>
              <a:rPr lang="en-US" sz="3600" dirty="0" err="1"/>
              <a:t>allel</a:t>
            </a:r>
            <a:r>
              <a:rPr lang="en-US" sz="3600" dirty="0"/>
              <a:t> die </a:t>
            </a:r>
            <a:r>
              <a:rPr lang="en-US" sz="3600" dirty="0" err="1"/>
              <a:t>uitdrukking</a:t>
            </a:r>
            <a:r>
              <a:rPr lang="en-US" sz="3600" dirty="0"/>
              <a:t> van ‘n </a:t>
            </a:r>
            <a:r>
              <a:rPr lang="en-US" sz="3600" dirty="0" err="1"/>
              <a:t>resessiewe</a:t>
            </a:r>
            <a:r>
              <a:rPr lang="en-US" sz="3600" dirty="0"/>
              <a:t> </a:t>
            </a:r>
            <a:r>
              <a:rPr lang="en-US" sz="3600" dirty="0" err="1"/>
              <a:t>allel</a:t>
            </a:r>
            <a:r>
              <a:rPr lang="en-US" sz="3600" dirty="0"/>
              <a:t> </a:t>
            </a:r>
            <a:r>
              <a:rPr lang="en-US" sz="3600" dirty="0" err="1"/>
              <a:t>blokkeer</a:t>
            </a:r>
            <a:r>
              <a:rPr lang="en-US" sz="3600" dirty="0"/>
              <a:t> (</a:t>
            </a:r>
            <a:r>
              <a:rPr lang="en-US" sz="3600" dirty="0" err="1"/>
              <a:t>oorskadu</a:t>
            </a:r>
            <a:r>
              <a:rPr lang="en-US" sz="3600" dirty="0"/>
              <a:t>) in ‘n </a:t>
            </a:r>
            <a:r>
              <a:rPr lang="en-US" sz="3600" dirty="0" err="1"/>
              <a:t>heterosigotiese</a:t>
            </a:r>
            <a:r>
              <a:rPr lang="en-US" sz="3600" dirty="0"/>
              <a:t> </a:t>
            </a:r>
            <a:r>
              <a:rPr lang="en-US" sz="3600" dirty="0" err="1"/>
              <a:t>kruising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Bv</a:t>
            </a:r>
            <a:r>
              <a:rPr lang="en-US" sz="3600" dirty="0"/>
              <a:t> In </a:t>
            </a:r>
            <a:r>
              <a:rPr lang="en-US" sz="3600" dirty="0" err="1"/>
              <a:t>Pronkertjie</a:t>
            </a:r>
            <a:r>
              <a:rPr lang="en-US" sz="3600" dirty="0"/>
              <a:t> </a:t>
            </a:r>
            <a:r>
              <a:rPr lang="en-US" sz="3600" dirty="0" err="1"/>
              <a:t>plante</a:t>
            </a:r>
            <a:r>
              <a:rPr lang="en-US" sz="3600" dirty="0"/>
              <a:t> is lank (T)dominant, </a:t>
            </a:r>
            <a:r>
              <a:rPr lang="en-US" sz="3600" dirty="0" err="1"/>
              <a:t>kort</a:t>
            </a:r>
            <a:r>
              <a:rPr lang="en-US" sz="3600" dirty="0"/>
              <a:t> is </a:t>
            </a:r>
            <a:r>
              <a:rPr lang="en-US" sz="3600" dirty="0" err="1"/>
              <a:t>ressesief</a:t>
            </a:r>
            <a:r>
              <a:rPr lang="en-US" sz="3600" dirty="0"/>
              <a:t> (t)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endParaRPr lang="en-ZA" sz="3600" dirty="0"/>
          </a:p>
        </p:txBody>
      </p:sp>
      <p:sp>
        <p:nvSpPr>
          <p:cNvPr id="51" name="Oval 39">
            <a:extLst>
              <a:ext uri="{FF2B5EF4-FFF2-40B4-BE49-F238E27FC236}">
                <a16:creationId xmlns="" xmlns:a16="http://schemas.microsoft.com/office/drawing/2014/main" id="{8590ADD5-9383-4D3D-9047-3DA2593CC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41">
            <a:extLst>
              <a:ext uri="{FF2B5EF4-FFF2-40B4-BE49-F238E27FC236}">
                <a16:creationId xmlns="" xmlns:a16="http://schemas.microsoft.com/office/drawing/2014/main" id="{DABE3E45-88CF-45D8-8D40-C773324D9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3" name="Straight Connector 43">
            <a:extLst>
              <a:ext uri="{FF2B5EF4-FFF2-40B4-BE49-F238E27FC236}">
                <a16:creationId xmlns="" xmlns:a16="http://schemas.microsoft.com/office/drawing/2014/main" id="{49CD1692-827B-4C8D-B4A1-134FD04CF4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B91ECDA9-56DC-4270-8F33-01C5637B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75F47824-961D-465D-84F9-EAE11BC61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FEC9DA3E-C1D7-472D-B7C0-F71AE41FB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E5136EC-EA3A-44F9-9B2E-9D7D2D254E7C}"/>
              </a:ext>
            </a:extLst>
          </p:cNvPr>
          <p:cNvGrpSpPr/>
          <p:nvPr/>
        </p:nvGrpSpPr>
        <p:grpSpPr>
          <a:xfrm>
            <a:off x="8202868" y="1176556"/>
            <a:ext cx="3149683" cy="3860907"/>
            <a:chOff x="5236143" y="3188372"/>
            <a:chExt cx="2521818" cy="309126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AD769F9-1D85-436E-A083-946B3F7A792F}"/>
                </a:ext>
              </a:extLst>
            </p:cNvPr>
            <p:cNvSpPr txBox="1"/>
            <p:nvPr/>
          </p:nvSpPr>
          <p:spPr>
            <a:xfrm>
              <a:off x="5236143" y="3188372"/>
              <a:ext cx="2521818" cy="83099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dirty="0">
                  <a:solidFill>
                    <a:schemeClr val="accent5">
                      <a:lumMod val="75000"/>
                    </a:schemeClr>
                  </a:solidFill>
                </a:rPr>
                <a:t>T</a:t>
              </a:r>
              <a:r>
                <a:rPr lang="en-US" sz="5000" dirty="0"/>
                <a:t>	x	</a:t>
              </a:r>
              <a:r>
                <a:rPr lang="en-US" sz="5000" dirty="0">
                  <a:solidFill>
                    <a:srgbClr val="FF0000"/>
                  </a:solidFill>
                </a:rPr>
                <a:t>t</a:t>
              </a:r>
              <a:endParaRPr lang="en-ZA" sz="50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AC278A3-CB1C-4B89-8710-98DB9C981A1D}"/>
                </a:ext>
              </a:extLst>
            </p:cNvPr>
            <p:cNvCxnSpPr/>
            <p:nvPr/>
          </p:nvCxnSpPr>
          <p:spPr>
            <a:xfrm>
              <a:off x="5496025" y="3878981"/>
              <a:ext cx="875899" cy="80852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8EC2DC34-621A-4355-859B-41D5444EA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1924" y="3878981"/>
              <a:ext cx="462163" cy="80852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B8CDC6F-5006-49A8-B7D5-3D93FC90F52A}"/>
                </a:ext>
              </a:extLst>
            </p:cNvPr>
            <p:cNvSpPr txBox="1"/>
            <p:nvPr/>
          </p:nvSpPr>
          <p:spPr>
            <a:xfrm>
              <a:off x="5527189" y="4709978"/>
              <a:ext cx="1713295" cy="156966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dirty="0">
                  <a:solidFill>
                    <a:schemeClr val="accent5">
                      <a:lumMod val="75000"/>
                    </a:schemeClr>
                  </a:solidFill>
                </a:rPr>
                <a:t>    T</a:t>
              </a:r>
              <a:r>
                <a:rPr lang="en-US" sz="5000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>
                  <a:solidFill>
                    <a:srgbClr val="0070C0"/>
                  </a:solidFill>
                </a:rPr>
                <a:t>   Lank</a:t>
              </a:r>
              <a:endParaRPr lang="en-ZA" sz="5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BFE72-70D0-4BC0-A89F-74DCC99C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ONVOLLEDIGE DOMINANSIE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99E24E-B0D5-4C8C-B49C-4F34633A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3682" cy="49601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‘n </a:t>
            </a:r>
            <a:r>
              <a:rPr lang="en-US" dirty="0" err="1"/>
              <a:t>Genetiese</a:t>
            </a:r>
            <a:r>
              <a:rPr lang="en-US" dirty="0"/>
              <a:t> </a:t>
            </a:r>
            <a:r>
              <a:rPr lang="en-US" dirty="0" err="1"/>
              <a:t>kruising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twee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fenotipiese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verskillende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/>
              <a:t>ouers</a:t>
            </a:r>
            <a:r>
              <a:rPr lang="en-US" dirty="0"/>
              <a:t> </a:t>
            </a:r>
            <a:r>
              <a:rPr lang="en-US" dirty="0" err="1"/>
              <a:t>produseer</a:t>
            </a:r>
            <a:r>
              <a:rPr lang="en-US" dirty="0"/>
              <a:t> </a:t>
            </a:r>
            <a:r>
              <a:rPr lang="en-US" dirty="0" err="1"/>
              <a:t>nasate</a:t>
            </a:r>
            <a:r>
              <a:rPr lang="en-US" dirty="0"/>
              <a:t> </a:t>
            </a:r>
            <a:r>
              <a:rPr lang="en-US" dirty="0" err="1"/>
              <a:t>verskillend</a:t>
            </a:r>
            <a:r>
              <a:rPr lang="en-US" dirty="0"/>
              <a:t> van </a:t>
            </a: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ouers</a:t>
            </a:r>
            <a:r>
              <a:rPr lang="en-US" dirty="0"/>
              <a:t> maar met ‘n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intermediêre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fenotipe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van die twee allele van die gene is dominant </a:t>
            </a:r>
            <a:r>
              <a:rPr lang="en-US" dirty="0" err="1"/>
              <a:t>nie</a:t>
            </a:r>
            <a:r>
              <a:rPr lang="en-US" dirty="0"/>
              <a:t>.</a:t>
            </a:r>
          </a:p>
          <a:p>
            <a:r>
              <a:rPr lang="en-US" dirty="0" err="1"/>
              <a:t>Beide</a:t>
            </a:r>
            <a:r>
              <a:rPr lang="en-US" dirty="0"/>
              <a:t> allele word met ‘n </a:t>
            </a:r>
            <a:r>
              <a:rPr lang="en-US" dirty="0" err="1"/>
              <a:t>hoofletter</a:t>
            </a:r>
            <a:r>
              <a:rPr lang="en-US" dirty="0"/>
              <a:t> </a:t>
            </a:r>
            <a:r>
              <a:rPr lang="en-US" dirty="0" err="1"/>
              <a:t>aangedui</a:t>
            </a:r>
            <a:r>
              <a:rPr lang="en-US" dirty="0"/>
              <a:t> maar </a:t>
            </a:r>
            <a:r>
              <a:rPr lang="en-US" dirty="0" err="1"/>
              <a:t>verskillende</a:t>
            </a:r>
            <a:r>
              <a:rPr lang="en-US" dirty="0"/>
              <a:t> letters word </a:t>
            </a:r>
            <a:r>
              <a:rPr lang="en-US" dirty="0" err="1"/>
              <a:t>gebruik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F04BCD-7AC0-498C-9AE2-72783F30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25" y="2625002"/>
            <a:ext cx="1076325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CCB457-784C-4CA5-8F01-63EEFF5CD080}"/>
              </a:ext>
            </a:extLst>
          </p:cNvPr>
          <p:cNvSpPr txBox="1"/>
          <p:nvPr/>
        </p:nvSpPr>
        <p:spPr>
          <a:xfrm>
            <a:off x="6387413" y="288757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5A446B-8A3E-4149-BD60-DD35E94E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022" y="2644052"/>
            <a:ext cx="1190625" cy="9334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7F58A674-E757-42D2-BB1A-ED6A43F7AF0C}"/>
              </a:ext>
            </a:extLst>
          </p:cNvPr>
          <p:cNvSpPr/>
          <p:nvPr/>
        </p:nvSpPr>
        <p:spPr>
          <a:xfrm>
            <a:off x="8306602" y="2887579"/>
            <a:ext cx="798897" cy="3693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91915D3-CEA0-4C03-BAAD-6F6FB303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131" y="2624570"/>
            <a:ext cx="1219200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A74947-F55F-44B1-9EE1-A4E31F38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24" y="4511816"/>
            <a:ext cx="1076325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C90CAC8-AF7A-45C1-9AE5-77E3DC45D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647" y="4502291"/>
            <a:ext cx="1285875" cy="962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277830-46DA-4A77-88BE-EBFBEE398CF5}"/>
              </a:ext>
            </a:extLst>
          </p:cNvPr>
          <p:cNvSpPr txBox="1"/>
          <p:nvPr/>
        </p:nvSpPr>
        <p:spPr>
          <a:xfrm>
            <a:off x="6267998" y="488803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ZA" dirty="0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3887F90A-B803-4FCF-BD64-BEA6E64DB79D}"/>
              </a:ext>
            </a:extLst>
          </p:cNvPr>
          <p:cNvSpPr/>
          <p:nvPr/>
        </p:nvSpPr>
        <p:spPr>
          <a:xfrm>
            <a:off x="8189331" y="4798637"/>
            <a:ext cx="798897" cy="3693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D9B7DB-E3E5-4E04-BE43-32FB2BFBF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131" y="4445994"/>
            <a:ext cx="1123950" cy="9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B3FEC8-DE03-41B8-8229-4EC340C4ADF0}"/>
              </a:ext>
            </a:extLst>
          </p:cNvPr>
          <p:cNvSpPr txBox="1"/>
          <p:nvPr/>
        </p:nvSpPr>
        <p:spPr>
          <a:xfrm>
            <a:off x="5168349" y="2176670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Rooi</a:t>
            </a:r>
            <a:r>
              <a:rPr lang="en-US" dirty="0"/>
              <a:t> </a:t>
            </a:r>
            <a:r>
              <a:rPr lang="en-US" dirty="0" err="1"/>
              <a:t>blom</a:t>
            </a:r>
            <a:endParaRPr lang="en-ZA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B5B8B89-596E-4314-A402-454D110DA227}"/>
              </a:ext>
            </a:extLst>
          </p:cNvPr>
          <p:cNvSpPr txBox="1"/>
          <p:nvPr/>
        </p:nvSpPr>
        <p:spPr>
          <a:xfrm>
            <a:off x="6938939" y="217667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 </a:t>
            </a:r>
            <a:r>
              <a:rPr lang="en-US" dirty="0" err="1"/>
              <a:t>blom</a:t>
            </a:r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E2A2E9-B561-4214-B1B5-7277E51D994A}"/>
              </a:ext>
            </a:extLst>
          </p:cNvPr>
          <p:cNvSpPr txBox="1"/>
          <p:nvPr/>
        </p:nvSpPr>
        <p:spPr>
          <a:xfrm>
            <a:off x="9356336" y="217667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Pienk</a:t>
            </a:r>
            <a:r>
              <a:rPr lang="en-US" dirty="0"/>
              <a:t> </a:t>
            </a:r>
            <a:r>
              <a:rPr lang="en-US" dirty="0" err="1"/>
              <a:t>blom</a:t>
            </a:r>
            <a:endParaRPr lang="en-ZA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2380AA-820C-4B63-BE4D-198A124CB4A4}"/>
              </a:ext>
            </a:extLst>
          </p:cNvPr>
          <p:cNvSpPr txBox="1"/>
          <p:nvPr/>
        </p:nvSpPr>
        <p:spPr>
          <a:xfrm>
            <a:off x="5073091" y="35879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RR</a:t>
            </a:r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6454CA-8BBB-46B6-92D2-6B007A67A5F6}"/>
              </a:ext>
            </a:extLst>
          </p:cNvPr>
          <p:cNvSpPr txBox="1"/>
          <p:nvPr/>
        </p:nvSpPr>
        <p:spPr>
          <a:xfrm>
            <a:off x="7145066" y="35774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</a:t>
            </a:r>
            <a:endParaRPr lang="en-Z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27EE88-C7B2-4CEE-82F0-7C8108A5B46A}"/>
              </a:ext>
            </a:extLst>
          </p:cNvPr>
          <p:cNvSpPr txBox="1"/>
          <p:nvPr/>
        </p:nvSpPr>
        <p:spPr>
          <a:xfrm>
            <a:off x="9308711" y="3573290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11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extLst>
              <a:ext uri="{FF2B5EF4-FFF2-40B4-BE49-F238E27FC236}">
                <a16:creationId xmlns="" xmlns:a16="http://schemas.microsoft.com/office/drawing/2014/main" id="{546C4E63-5F8D-44B8-9860-1D7841E3D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3">
            <a:extLst>
              <a:ext uri="{FF2B5EF4-FFF2-40B4-BE49-F238E27FC236}">
                <a16:creationId xmlns=""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25">
            <a:extLst>
              <a:ext uri="{FF2B5EF4-FFF2-40B4-BE49-F238E27FC236}">
                <a16:creationId xmlns=""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B26758-1ABF-4CE8-BD11-A5B9773E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b="1" dirty="0"/>
              <a:t>KO-DOMINANSIE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D4B7A0-DD06-4F75-842B-B7007400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r>
              <a:rPr lang="en-US" dirty="0"/>
              <a:t>‘n </a:t>
            </a:r>
            <a:r>
              <a:rPr lang="en-US" dirty="0" err="1"/>
              <a:t>Genetiese</a:t>
            </a:r>
            <a:r>
              <a:rPr lang="en-US" dirty="0"/>
              <a:t> </a:t>
            </a:r>
            <a:r>
              <a:rPr lang="en-US" dirty="0" err="1"/>
              <a:t>kruising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b="1" dirty="0" err="1"/>
              <a:t>beide</a:t>
            </a:r>
            <a:r>
              <a:rPr lang="en-US" b="1" dirty="0"/>
              <a:t> allele </a:t>
            </a:r>
            <a:r>
              <a:rPr lang="en-US" b="1" dirty="0" err="1"/>
              <a:t>gelyk</a:t>
            </a:r>
            <a:r>
              <a:rPr lang="en-US" b="1" dirty="0"/>
              <a:t> dominant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gelyk</a:t>
            </a:r>
            <a:r>
              <a:rPr lang="en-US" b="1" dirty="0"/>
              <a:t> </a:t>
            </a:r>
            <a:r>
              <a:rPr lang="en-US" b="1" dirty="0" err="1"/>
              <a:t>uitgedruk</a:t>
            </a:r>
            <a:r>
              <a:rPr lang="en-US" b="1" dirty="0"/>
              <a:t> </a:t>
            </a:r>
            <a:r>
              <a:rPr lang="en-US" dirty="0"/>
              <a:t>in die </a:t>
            </a:r>
            <a:r>
              <a:rPr lang="en-US" dirty="0" err="1"/>
              <a:t>fenotipe</a:t>
            </a:r>
            <a:r>
              <a:rPr lang="en-US" dirty="0"/>
              <a:t> van die </a:t>
            </a:r>
            <a:r>
              <a:rPr lang="en-US" dirty="0" err="1"/>
              <a:t>nasate</a:t>
            </a:r>
            <a:r>
              <a:rPr lang="en-US" dirty="0"/>
              <a:t> in die </a:t>
            </a:r>
            <a:r>
              <a:rPr lang="en-US" dirty="0" err="1"/>
              <a:t>heterosigotiese</a:t>
            </a:r>
            <a:r>
              <a:rPr lang="en-US" dirty="0"/>
              <a:t> </a:t>
            </a:r>
            <a:r>
              <a:rPr lang="en-US" dirty="0" err="1"/>
              <a:t>toestand</a:t>
            </a:r>
            <a:r>
              <a:rPr lang="en-US" dirty="0"/>
              <a:t> </a:t>
            </a:r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05812DF-D117-487E-B641-E28E46BE5315}"/>
              </a:ext>
            </a:extLst>
          </p:cNvPr>
          <p:cNvGrpSpPr/>
          <p:nvPr/>
        </p:nvGrpSpPr>
        <p:grpSpPr>
          <a:xfrm>
            <a:off x="6357504" y="756505"/>
            <a:ext cx="6434157" cy="5544764"/>
            <a:chOff x="6357504" y="756505"/>
            <a:chExt cx="6434157" cy="5544764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A830EFC-5414-4F62-AB6F-395A5D948F95}"/>
                </a:ext>
              </a:extLst>
            </p:cNvPr>
            <p:cNvGrpSpPr/>
            <p:nvPr/>
          </p:nvGrpSpPr>
          <p:grpSpPr>
            <a:xfrm>
              <a:off x="6357504" y="756505"/>
              <a:ext cx="4869635" cy="4709051"/>
              <a:chOff x="6357504" y="756505"/>
              <a:chExt cx="4869635" cy="4709051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D697C8F3-8618-45AB-B2FB-087922CCD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57504" y="1070711"/>
                <a:ext cx="4869635" cy="439484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845D21B4-CDB2-4EC2-BD7B-9C6C9C5233BB}"/>
                  </a:ext>
                </a:extLst>
              </p:cNvPr>
              <p:cNvSpPr txBox="1"/>
              <p:nvPr/>
            </p:nvSpPr>
            <p:spPr>
              <a:xfrm>
                <a:off x="6582782" y="785362"/>
                <a:ext cx="18501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Wit camellia</a:t>
                </a:r>
                <a:endParaRPr lang="en-ZA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CE654EB-EB38-4B6C-BB3B-7B35045C937F}"/>
                  </a:ext>
                </a:extLst>
              </p:cNvPr>
              <p:cNvSpPr txBox="1"/>
              <p:nvPr/>
            </p:nvSpPr>
            <p:spPr>
              <a:xfrm>
                <a:off x="9255346" y="756505"/>
                <a:ext cx="1925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Rooi</a:t>
                </a:r>
                <a:r>
                  <a:rPr lang="en-US" sz="2400" b="1" dirty="0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 camellia</a:t>
                </a:r>
                <a:endParaRPr lang="en-ZA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3ED2C981-EBC7-459C-8C31-9773BF1F26AB}"/>
                  </a:ext>
                </a:extLst>
              </p:cNvPr>
              <p:cNvSpPr txBox="1"/>
              <p:nvPr/>
            </p:nvSpPr>
            <p:spPr>
              <a:xfrm>
                <a:off x="7193935" y="2890780"/>
                <a:ext cx="3092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Rooi</a:t>
                </a:r>
                <a:r>
                  <a:rPr lang="en-US" sz="2400" b="1" dirty="0">
                    <a:solidFill>
                      <a:schemeClr val="bg1"/>
                    </a:solidFill>
                    <a:latin typeface="Bradley Hand ITC" panose="03070402050302030203" pitchFamily="66" charset="0"/>
                  </a:rPr>
                  <a:t> and Wit camellia</a:t>
                </a:r>
                <a:endParaRPr lang="en-ZA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E210085-238F-4DBA-A154-67847493672C}"/>
                </a:ext>
              </a:extLst>
            </p:cNvPr>
            <p:cNvSpPr/>
            <p:nvPr/>
          </p:nvSpPr>
          <p:spPr>
            <a:xfrm>
              <a:off x="6695661" y="5654938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ZA" dirty="0">
                  <a:hlinkClick r:id="rId3"/>
                </a:rPr>
                <a:t>https://biologywise.com/codominance-explained-with-examples</a:t>
              </a:r>
              <a:endParaRPr lang="en-ZA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315AC4-E0D2-4CCD-AA0A-96B534FE042D}"/>
              </a:ext>
            </a:extLst>
          </p:cNvPr>
          <p:cNvSpPr txBox="1"/>
          <p:nvPr/>
        </p:nvSpPr>
        <p:spPr>
          <a:xfrm>
            <a:off x="7580626" y="120777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WW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E5A61F-B96B-4CCB-99A0-E65036BAE012}"/>
              </a:ext>
            </a:extLst>
          </p:cNvPr>
          <p:cNvSpPr txBox="1"/>
          <p:nvPr/>
        </p:nvSpPr>
        <p:spPr>
          <a:xfrm>
            <a:off x="10520116" y="115469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RR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BED733-6538-4125-A74D-6A0313000B4F}"/>
              </a:ext>
            </a:extLst>
          </p:cNvPr>
          <p:cNvSpPr txBox="1"/>
          <p:nvPr/>
        </p:nvSpPr>
        <p:spPr>
          <a:xfrm>
            <a:off x="10345750" y="2943746"/>
            <a:ext cx="51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RW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8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0FAF7C-AC84-42F4-84CA-EFDE8001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4" b="187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40CA114-B78B-4E3B-A785-96745276B6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F4F709-3658-4709-8F9E-6AEF7D9F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5149244"/>
            <a:ext cx="7768184" cy="1149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 b="1" dirty="0"/>
              <a:t> KO-DOMINANSIE IN DIERE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126E481-B945-4179-BD79-05E96E9B2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24797C-CC01-4989-90EE-260B29E1F01D}"/>
              </a:ext>
            </a:extLst>
          </p:cNvPr>
          <p:cNvSpPr txBox="1"/>
          <p:nvPr/>
        </p:nvSpPr>
        <p:spPr>
          <a:xfrm>
            <a:off x="8506358" y="5253563"/>
            <a:ext cx="266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Ander </a:t>
            </a:r>
            <a:r>
              <a:rPr lang="en-US" dirty="0" err="1"/>
              <a:t>voorbeelde</a:t>
            </a:r>
            <a:r>
              <a:rPr lang="en-US" dirty="0"/>
              <a:t>: </a:t>
            </a:r>
            <a:r>
              <a:rPr lang="en-US" dirty="0" err="1"/>
              <a:t>Bloedgroepe</a:t>
            </a:r>
            <a:r>
              <a:rPr lang="en-US" dirty="0"/>
              <a:t> in </a:t>
            </a:r>
            <a:r>
              <a:rPr lang="en-US" dirty="0" err="1"/>
              <a:t>mense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AB </a:t>
            </a:r>
            <a:r>
              <a:rPr lang="en-US" dirty="0" err="1"/>
              <a:t>bloedgroep</a:t>
            </a:r>
            <a:r>
              <a:rPr lang="en-US" dirty="0"/>
              <a:t> (SIEN LATER)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9E6264-138E-4179-9813-C8C82BCB436F}"/>
              </a:ext>
            </a:extLst>
          </p:cNvPr>
          <p:cNvSpPr txBox="1"/>
          <p:nvPr/>
        </p:nvSpPr>
        <p:spPr>
          <a:xfrm>
            <a:off x="7795966" y="3233394"/>
            <a:ext cx="4396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rial Black" panose="020B0A04020102020204" pitchFamily="34" charset="0"/>
              </a:rPr>
              <a:t>                         </a:t>
            </a:r>
          </a:p>
          <a:p>
            <a:endParaRPr lang="en-ZA" sz="2400" dirty="0">
              <a:latin typeface="Arial Black" panose="020B0A04020102020204" pitchFamily="34" charset="0"/>
            </a:endParaRPr>
          </a:p>
          <a:p>
            <a:r>
              <a:rPr lang="en-ZA" sz="2400" dirty="0">
                <a:latin typeface="Arial Black" panose="020B0A04020102020204" pitchFamily="34" charset="0"/>
              </a:rPr>
              <a:t>ROOI MET WIT VLEKKE</a:t>
            </a:r>
          </a:p>
        </p:txBody>
      </p:sp>
    </p:spTree>
    <p:extLst>
      <p:ext uri="{BB962C8B-B14F-4D97-AF65-F5344CB8AC3E}">
        <p14:creationId xmlns:p14="http://schemas.microsoft.com/office/powerpoint/2010/main" val="165407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F29E8-2FE0-473A-9DD6-85C99E22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ACTIWITEIT: GENETIESE WERKKAART 2 </a:t>
            </a:r>
            <a:endParaRPr lang="en-ZA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651F679-506F-4FDB-9C44-17D6950CECE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578311"/>
              </p:ext>
            </p:extLst>
          </p:nvPr>
        </p:nvGraphicFramePr>
        <p:xfrm>
          <a:off x="5638800" y="359727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showAsIcon="1" r:id="rId4" imgW="914597" imgH="806406" progId="Word.Document.12">
                  <p:embed/>
                </p:oleObj>
              </mc:Choice>
              <mc:Fallback>
                <p:oleObj name="Document" showAsIcon="1" r:id="rId4" imgW="914597" imgH="806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59727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37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69D5A45-BDDF-4A54-A3E2-883081A2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8" y="327259"/>
            <a:ext cx="10516402" cy="1363429"/>
          </a:xfrm>
        </p:spPr>
        <p:txBody>
          <a:bodyPr/>
          <a:lstStyle/>
          <a:p>
            <a:r>
              <a:rPr lang="en-ZA" b="1" dirty="0"/>
              <a:t>EKSAMENRIGLYNE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90227-9F86-4E74-BBC5-9CCF73649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FD69EA-AAC8-4F50-A853-9FE01866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20" y="1514475"/>
            <a:ext cx="11114994" cy="46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06870C9-3AFA-4B5B-A10F-57C478ACF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205" b="115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97545-7BA0-4119-9647-E3D89779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13" y="382468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MONOHIBRIEDE KRUISINGS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endParaRPr lang="en-ZA" sz="4000" dirty="0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2">
            <a:extLst>
              <a:ext uri="{FF2B5EF4-FFF2-40B4-BE49-F238E27FC236}">
                <a16:creationId xmlns="" xmlns:a16="http://schemas.microsoft.com/office/drawing/2014/main" id="{921DEF38-8A8F-4A0A-8F6F-DE456478D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039230"/>
              </p:ext>
            </p:extLst>
          </p:nvPr>
        </p:nvGraphicFramePr>
        <p:xfrm>
          <a:off x="4260229" y="105878"/>
          <a:ext cx="7636596" cy="675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509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AEAA7D-5CE9-451E-B5C3-9ABDF8FC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5" y="192233"/>
            <a:ext cx="11752446" cy="66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B6C291-6CAF-46DF-ACFF-AADF0FD03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EBADBCA-DA20-4279-93C6-011DEF18AA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TEMPLAAT VIR ‘N GENETIESE K</a:t>
            </a:r>
            <a:r>
              <a:rPr lang="en-ZA" b="1" dirty="0">
                <a:solidFill>
                  <a:srgbClr val="FFFFFF"/>
                </a:solidFill>
              </a:rPr>
              <a:t>RUISING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735DC46-5663-471D-AADB-81E00E65B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D4959E4-0CC4-4B32-A250-F26AE50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259" y="117909"/>
            <a:ext cx="6708808" cy="6622181"/>
          </a:xfr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P1	</a:t>
            </a:r>
            <a:r>
              <a:rPr lang="en-ZA" dirty="0" err="1"/>
              <a:t>fenotipe</a:t>
            </a: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meiose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gamete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bevrugting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F1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fenotipe</a:t>
            </a:r>
            <a:endParaRPr lang="en-ZA" dirty="0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D7266845-C82D-463B-8A85-BA862C16C36B}"/>
              </a:ext>
            </a:extLst>
          </p:cNvPr>
          <p:cNvGrpSpPr/>
          <p:nvPr/>
        </p:nvGrpSpPr>
        <p:grpSpPr>
          <a:xfrm>
            <a:off x="8048224" y="577514"/>
            <a:ext cx="3354655" cy="4611508"/>
            <a:chOff x="8048224" y="577514"/>
            <a:chExt cx="3354655" cy="461150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22D7131-D4F3-4903-9B26-3A7821C5B3BE}"/>
                </a:ext>
              </a:extLst>
            </p:cNvPr>
            <p:cNvSpPr txBox="1"/>
            <p:nvPr/>
          </p:nvSpPr>
          <p:spPr>
            <a:xfrm>
              <a:off x="8088328" y="577514"/>
              <a:ext cx="2932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Lank	</a:t>
              </a:r>
              <a:r>
                <a:rPr lang="en-US" sz="2800" b="1" dirty="0">
                  <a:solidFill>
                    <a:schemeClr val="bg1"/>
                  </a:solidFill>
                </a:rPr>
                <a:t>X</a:t>
              </a:r>
              <a:r>
                <a:rPr lang="en-US" sz="2800" b="1" dirty="0">
                  <a:solidFill>
                    <a:srgbClr val="FF0000"/>
                  </a:solidFill>
                </a:rPr>
                <a:t>	</a:t>
              </a:r>
              <a:r>
                <a:rPr lang="en-US" sz="2800" b="1" dirty="0" err="1">
                  <a:solidFill>
                    <a:srgbClr val="FF0000"/>
                  </a:solidFill>
                </a:rPr>
                <a:t>Kort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CA1BF6C9-BDC1-4751-90C0-3C345D3675D5}"/>
                </a:ext>
              </a:extLst>
            </p:cNvPr>
            <p:cNvGrpSpPr/>
            <p:nvPr/>
          </p:nvGrpSpPr>
          <p:grpSpPr>
            <a:xfrm>
              <a:off x="8048224" y="1066797"/>
              <a:ext cx="3354655" cy="4122225"/>
              <a:chOff x="8048224" y="1066797"/>
              <a:chExt cx="3354655" cy="4122225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1D339CA-B04D-4380-92FF-C9A464327331}"/>
                  </a:ext>
                </a:extLst>
              </p:cNvPr>
              <p:cNvSpPr txBox="1"/>
              <p:nvPr/>
            </p:nvSpPr>
            <p:spPr>
              <a:xfrm>
                <a:off x="8057849" y="1066797"/>
                <a:ext cx="27497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TT	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tt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="" xmlns:a16="http://schemas.microsoft.com/office/drawing/2014/main" id="{ABFE17FB-4A14-47C8-A16F-C14BD9A1CEB6}"/>
                  </a:ext>
                </a:extLst>
              </p:cNvPr>
              <p:cNvGrpSpPr/>
              <p:nvPr/>
            </p:nvGrpSpPr>
            <p:grpSpPr>
              <a:xfrm>
                <a:off x="8048224" y="2102310"/>
                <a:ext cx="3354655" cy="3086712"/>
                <a:chOff x="8048224" y="2102310"/>
                <a:chExt cx="3354655" cy="308671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8CFDBEE7-CBC5-4F8D-A40D-9D5307E43B51}"/>
                    </a:ext>
                  </a:extLst>
                </p:cNvPr>
                <p:cNvSpPr txBox="1"/>
                <p:nvPr/>
              </p:nvSpPr>
              <p:spPr>
                <a:xfrm>
                  <a:off x="8048224" y="2102310"/>
                  <a:ext cx="27497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T, T	</a:t>
                  </a:r>
                  <a:r>
                    <a:rPr lang="en-US" sz="2800" b="1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t, t</a:t>
                  </a:r>
                  <a:endParaRPr lang="en-ZA" sz="2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="" xmlns:a16="http://schemas.microsoft.com/office/drawing/2014/main" id="{BB8A996B-8425-4616-BF82-A1B5CF4676C0}"/>
                    </a:ext>
                  </a:extLst>
                </p:cNvPr>
                <p:cNvGrpSpPr/>
                <p:nvPr/>
              </p:nvGrpSpPr>
              <p:grpSpPr>
                <a:xfrm>
                  <a:off x="8240728" y="2591606"/>
                  <a:ext cx="3162151" cy="2597416"/>
                  <a:chOff x="8240728" y="2591606"/>
                  <a:chExt cx="3162151" cy="2597416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="" xmlns:a16="http://schemas.microsoft.com/office/drawing/2014/main" id="{79C090D4-29D9-4B0E-8C19-73A87B7F0202}"/>
                      </a:ext>
                    </a:extLst>
                  </p:cNvPr>
                  <p:cNvGrpSpPr/>
                  <p:nvPr/>
                </p:nvGrpSpPr>
                <p:grpSpPr>
                  <a:xfrm>
                    <a:off x="8259417" y="2591606"/>
                    <a:ext cx="2115435" cy="1135571"/>
                    <a:chOff x="8259417" y="2503285"/>
                    <a:chExt cx="2115435" cy="942558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="" xmlns:a16="http://schemas.microsoft.com/office/drawing/2014/main" id="{FD676F12-A4B3-4601-9D76-22C43618C9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1593" y="2503285"/>
                      <a:ext cx="1758306" cy="942558"/>
                      <a:chOff x="8261593" y="2503285"/>
                      <a:chExt cx="1758306" cy="942558"/>
                    </a:xfrm>
                  </p:grpSpPr>
                  <p:cxnSp>
                    <p:nvCxnSpPr>
                      <p:cNvPr id="5" name="Straight Connector 4">
                        <a:extLst>
                          <a:ext uri="{FF2B5EF4-FFF2-40B4-BE49-F238E27FC236}">
                            <a16:creationId xmlns="" xmlns:a16="http://schemas.microsoft.com/office/drawing/2014/main" id="{9ACCF497-5370-4471-AD43-0AE993B87E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61593" y="2531442"/>
                        <a:ext cx="747651" cy="91440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Straight Connector 9">
                        <a:extLst>
                          <a:ext uri="{FF2B5EF4-FFF2-40B4-BE49-F238E27FC236}">
                            <a16:creationId xmlns="" xmlns:a16="http://schemas.microsoft.com/office/drawing/2014/main" id="{52F5F345-063F-4D4C-8D38-D0E91564A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009244" y="2503285"/>
                        <a:ext cx="1010655" cy="942558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="" xmlns:a16="http://schemas.microsoft.com/office/drawing/2014/main" id="{8F1ACA75-2F46-4C8D-B0A2-F3E16F888D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9417" y="2530115"/>
                      <a:ext cx="2115435" cy="898884"/>
                      <a:chOff x="8259417" y="2530115"/>
                      <a:chExt cx="2115435" cy="898884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="" xmlns:a16="http://schemas.microsoft.com/office/drawing/2014/main" id="{AE27A34E-D5AD-4ADD-88FB-D59C9A10C0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59417" y="2530115"/>
                        <a:ext cx="2115435" cy="898884"/>
                        <a:chOff x="8259417" y="2530115"/>
                        <a:chExt cx="2115435" cy="898884"/>
                      </a:xfrm>
                    </p:grpSpPr>
                    <p:cxnSp>
                      <p:nvCxnSpPr>
                        <p:cNvPr id="14" name="Straight Connector 13">
                          <a:extLst>
                            <a:ext uri="{FF2B5EF4-FFF2-40B4-BE49-F238E27FC236}">
                              <a16:creationId xmlns="" xmlns:a16="http://schemas.microsoft.com/office/drawing/2014/main" id="{A33D33F9-44AF-4CBD-BFA3-EDF7EF9DFBB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259417" y="2530115"/>
                          <a:ext cx="1250343" cy="89888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>
                          <a:extLst>
                            <a:ext uri="{FF2B5EF4-FFF2-40B4-BE49-F238E27FC236}">
                              <a16:creationId xmlns="" xmlns:a16="http://schemas.microsoft.com/office/drawing/2014/main" id="{B50C591E-4A75-4919-A382-881EA617E18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509760" y="2583177"/>
                          <a:ext cx="865092" cy="84582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="" xmlns:a16="http://schemas.microsoft.com/office/drawing/2014/main" id="{89DDCD68-DE33-4963-AED9-48DAB0E3321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453415" cy="897555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="" xmlns:a16="http://schemas.microsoft.com/office/drawing/2014/main" id="{91995EF4-78D9-4F38-858A-2CD9AB653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019899" y="2530115"/>
                        <a:ext cx="0" cy="898884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="" xmlns:a16="http://schemas.microsoft.com/office/drawing/2014/main" id="{F00FF196-E4FF-418F-951A-6847CEB2EF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808368" cy="897555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="" xmlns:a16="http://schemas.microsoft.com/office/drawing/2014/main" id="{3A8858F3-985B-481D-A321-6226E3DF45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374852" y="2618068"/>
                        <a:ext cx="0" cy="810931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="" xmlns:a16="http://schemas.microsoft.com/office/drawing/2014/main" id="{521BBF48-9598-43CD-898F-6161943B3441}"/>
                      </a:ext>
                    </a:extLst>
                  </p:cNvPr>
                  <p:cNvGrpSpPr/>
                  <p:nvPr/>
                </p:nvGrpSpPr>
                <p:grpSpPr>
                  <a:xfrm>
                    <a:off x="8240728" y="3627120"/>
                    <a:ext cx="3162151" cy="1561902"/>
                    <a:chOff x="8240728" y="3627120"/>
                    <a:chExt cx="3162151" cy="1561902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="" xmlns:a16="http://schemas.microsoft.com/office/drawing/2014/main" id="{B1395CDA-701A-4FFA-821D-9F247BCEA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53161" y="3627120"/>
                      <a:ext cx="274971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   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</a:rPr>
                        <a:t>Tt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US" sz="2800" b="1" dirty="0" err="1">
                          <a:solidFill>
                            <a:srgbClr val="FFFF00"/>
                          </a:solidFill>
                        </a:rPr>
                        <a:t>Tt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="" xmlns:a16="http://schemas.microsoft.com/office/drawing/2014/main" id="{AA711658-59AE-4A4A-B868-7D338D9B7B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0728" y="4028363"/>
                      <a:ext cx="2932598" cy="1160659"/>
                      <a:chOff x="8240728" y="4028363"/>
                      <a:chExt cx="2932598" cy="1160659"/>
                    </a:xfrm>
                  </p:grpSpPr>
                  <p:sp>
                    <p:nvSpPr>
                      <p:cNvPr id="67" name="Left Brace 66">
                        <a:extLst>
                          <a:ext uri="{FF2B5EF4-FFF2-40B4-BE49-F238E27FC236}">
                            <a16:creationId xmlns="" xmlns:a16="http://schemas.microsoft.com/office/drawing/2014/main" id="{7C635102-F7FA-41E2-929D-ABF9C4A6586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9478040" y="3222639"/>
                        <a:ext cx="400278" cy="2011726"/>
                      </a:xfrm>
                      <a:prstGeom prst="leftBrace">
                        <a:avLst/>
                      </a:prstGeom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ZA"/>
                      </a:p>
                    </p:txBody>
                  </p:sp>
                  <p:sp>
                    <p:nvSpPr>
                      <p:cNvPr id="69" name="TextBox 68">
                        <a:extLst>
                          <a:ext uri="{FF2B5EF4-FFF2-40B4-BE49-F238E27FC236}">
                            <a16:creationId xmlns="" xmlns:a16="http://schemas.microsoft.com/office/drawing/2014/main" id="{D952F4CB-EF44-4A92-8C19-AD54863ADB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40728" y="4665802"/>
                        <a:ext cx="293259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      </a:t>
                        </a:r>
                        <a:r>
                          <a:rPr lang="en-US" sz="2800" b="1" dirty="0" err="1">
                            <a:solidFill>
                              <a:srgbClr val="FF0000"/>
                            </a:solidFill>
                          </a:rPr>
                          <a:t>Almal</a:t>
                        </a:r>
                        <a:r>
                          <a:rPr lang="en-US" sz="2800" b="1" dirty="0">
                            <a:solidFill>
                              <a:srgbClr val="FF0000"/>
                            </a:solidFill>
                          </a:rPr>
                          <a:t> Lank</a:t>
                        </a:r>
                        <a:endParaRPr lang="en-ZA" sz="28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075" name="Group 181"/>
          <p:cNvGrpSpPr>
            <a:grpSpLocks/>
          </p:cNvGrpSpPr>
          <p:nvPr/>
        </p:nvGrpSpPr>
        <p:grpSpPr bwMode="auto">
          <a:xfrm>
            <a:off x="50800" y="0"/>
            <a:ext cx="1943100" cy="446088"/>
            <a:chOff x="6540" y="2940"/>
            <a:chExt cx="2190" cy="570"/>
          </a:xfrm>
        </p:grpSpPr>
        <p:grpSp>
          <p:nvGrpSpPr>
            <p:cNvPr id="40" name="Group 183"/>
            <p:cNvGrpSpPr>
              <a:grpSpLocks/>
            </p:cNvGrpSpPr>
            <p:nvPr/>
          </p:nvGrpSpPr>
          <p:grpSpPr bwMode="auto">
            <a:xfrm>
              <a:off x="6540" y="2940"/>
              <a:ext cx="2190" cy="570"/>
              <a:chOff x="6540" y="2940"/>
              <a:chExt cx="2190" cy="570"/>
            </a:xfrm>
          </p:grpSpPr>
          <p:grpSp>
            <p:nvGrpSpPr>
              <p:cNvPr id="53" name="Group 185"/>
              <p:cNvGrpSpPr>
                <a:grpSpLocks/>
              </p:cNvGrpSpPr>
              <p:nvPr/>
            </p:nvGrpSpPr>
            <p:grpSpPr bwMode="auto">
              <a:xfrm>
                <a:off x="6540" y="2940"/>
                <a:ext cx="2190" cy="570"/>
                <a:chOff x="6540" y="2940"/>
                <a:chExt cx="2190" cy="570"/>
              </a:xfrm>
            </p:grpSpPr>
          </p:grpSp>
        </p:grpSp>
      </p:grpSp>
    </p:spTree>
    <p:extLst>
      <p:ext uri="{BB962C8B-B14F-4D97-AF65-F5344CB8AC3E}">
        <p14:creationId xmlns:p14="http://schemas.microsoft.com/office/powerpoint/2010/main" val="267914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0C60769-5425-4CDA-B979-1B360DB8F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59234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12C8A-1922-4C58-ABC5-46751008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39" y="2430218"/>
            <a:ext cx="4809068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GEBRUIK VAN ‘N PUNNET BLOK IN ‘N GENETIESE KRUISING</a:t>
            </a:r>
            <a:endParaRPr lang="en-ZA" sz="4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457DA52-5455-4635-8D8E-48A9CD45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7002"/>
            <a:ext cx="5923473" cy="66414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P2	</a:t>
            </a:r>
            <a:r>
              <a:rPr lang="en-ZA" dirty="0" err="1"/>
              <a:t>fenotipe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meiose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gamete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bevrugting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F2	</a:t>
            </a:r>
            <a:r>
              <a:rPr lang="en-ZA" dirty="0" err="1"/>
              <a:t>genotipe</a:t>
            </a:r>
            <a:r>
              <a:rPr lang="en-ZA" dirty="0"/>
              <a:t> </a:t>
            </a:r>
            <a:r>
              <a:rPr lang="en-US" b="1" dirty="0">
                <a:solidFill>
                  <a:srgbClr val="FF0000"/>
                </a:solidFill>
              </a:rPr>
              <a:t>TT, Tt, Tt, </a:t>
            </a:r>
            <a:r>
              <a:rPr lang="en-US" b="1" dirty="0" err="1">
                <a:solidFill>
                  <a:srgbClr val="FF0000"/>
                </a:solidFill>
              </a:rPr>
              <a:t>tt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fenotipe</a:t>
            </a:r>
            <a:r>
              <a:rPr lang="en-ZA" dirty="0"/>
              <a:t>  </a:t>
            </a:r>
            <a:r>
              <a:rPr lang="en-ZA" b="1" dirty="0">
                <a:solidFill>
                  <a:srgbClr val="FF0000"/>
                </a:solidFill>
              </a:rPr>
              <a:t>3 Lank: 1 </a:t>
            </a:r>
            <a:r>
              <a:rPr lang="en-ZA" b="1" dirty="0" err="1">
                <a:solidFill>
                  <a:srgbClr val="FF0000"/>
                </a:solidFill>
              </a:rPr>
              <a:t>Kort</a:t>
            </a:r>
            <a:endParaRPr lang="en-ZA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9AC0765-5FA4-4BEF-8C3C-1E3FB0F65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05414"/>
              </p:ext>
            </p:extLst>
          </p:nvPr>
        </p:nvGraphicFramePr>
        <p:xfrm>
          <a:off x="8149624" y="3024578"/>
          <a:ext cx="371973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9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9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178B7F9-1AA0-4A5A-A9AD-DC970F5333AE}"/>
              </a:ext>
            </a:extLst>
          </p:cNvPr>
          <p:cNvGrpSpPr/>
          <p:nvPr/>
        </p:nvGrpSpPr>
        <p:grpSpPr>
          <a:xfrm>
            <a:off x="8634633" y="547697"/>
            <a:ext cx="2972702" cy="2048016"/>
            <a:chOff x="8048224" y="577514"/>
            <a:chExt cx="2972702" cy="204801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CE306B6-E17C-4010-A6F3-3D2C9EB295E3}"/>
                </a:ext>
              </a:extLst>
            </p:cNvPr>
            <p:cNvSpPr txBox="1"/>
            <p:nvPr/>
          </p:nvSpPr>
          <p:spPr>
            <a:xfrm>
              <a:off x="8088328" y="577514"/>
              <a:ext cx="2932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Lank	</a:t>
              </a:r>
              <a:r>
                <a:rPr lang="en-US" sz="2800" b="1" dirty="0"/>
                <a:t>X</a:t>
              </a:r>
              <a:r>
                <a:rPr lang="en-US" sz="2800" b="1" dirty="0">
                  <a:solidFill>
                    <a:srgbClr val="FF0000"/>
                  </a:solidFill>
                </a:rPr>
                <a:t>	</a:t>
              </a:r>
              <a:r>
                <a:rPr lang="en-US" sz="2800" b="1" dirty="0" err="1">
                  <a:solidFill>
                    <a:srgbClr val="FF0000"/>
                  </a:solidFill>
                </a:rPr>
                <a:t>Kort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B0CDD4D-AAEF-410E-8D05-40C90457EA2F}"/>
                </a:ext>
              </a:extLst>
            </p:cNvPr>
            <p:cNvGrpSpPr/>
            <p:nvPr/>
          </p:nvGrpSpPr>
          <p:grpSpPr>
            <a:xfrm>
              <a:off x="8048224" y="1066797"/>
              <a:ext cx="2759343" cy="1558733"/>
              <a:chOff x="8048224" y="1066797"/>
              <a:chExt cx="2759343" cy="1558733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05588C5-4B03-42FF-90CE-BC043FAA1D80}"/>
                  </a:ext>
                </a:extLst>
              </p:cNvPr>
              <p:cNvSpPr txBox="1"/>
              <p:nvPr/>
            </p:nvSpPr>
            <p:spPr>
              <a:xfrm>
                <a:off x="8057849" y="1066797"/>
                <a:ext cx="27497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Tt	</a:t>
                </a:r>
                <a:r>
                  <a:rPr lang="en-US" sz="2800" b="1" dirty="0"/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Tt</a:t>
                </a:r>
              </a:p>
              <a:p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B7B370E-216E-4558-BA0A-098E1CD23B67}"/>
                  </a:ext>
                </a:extLst>
              </p:cNvPr>
              <p:cNvSpPr txBox="1"/>
              <p:nvPr/>
            </p:nvSpPr>
            <p:spPr>
              <a:xfrm>
                <a:off x="8048224" y="2102310"/>
                <a:ext cx="27497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T, t	</a:t>
                </a:r>
                <a:r>
                  <a:rPr lang="en-US" sz="2800" b="1" dirty="0"/>
                  <a:t>X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	T, t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55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22F8B-41FB-403C-8732-11A46BDB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MENDEL SE WET VAN SEGREGASIE 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0DC293-9D67-4E4B-B31D-6BEA2211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286" y="2978923"/>
            <a:ext cx="9684488" cy="3277384"/>
          </a:xfrm>
        </p:spPr>
        <p:txBody>
          <a:bodyPr>
            <a:noAutofit/>
          </a:bodyPr>
          <a:lstStyle/>
          <a:p>
            <a:r>
              <a:rPr lang="en-ZA" sz="4400" dirty="0" err="1">
                <a:solidFill>
                  <a:srgbClr val="000000"/>
                </a:solidFill>
              </a:rPr>
              <a:t>Stel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voor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dat</a:t>
            </a:r>
            <a:r>
              <a:rPr lang="en-ZA" sz="4400" dirty="0">
                <a:solidFill>
                  <a:srgbClr val="000000"/>
                </a:solidFill>
              </a:rPr>
              <a:t> twee allele </a:t>
            </a:r>
            <a:r>
              <a:rPr lang="en-ZA" sz="4400" dirty="0" err="1">
                <a:solidFill>
                  <a:srgbClr val="000000"/>
                </a:solidFill>
              </a:rPr>
              <a:t>vir</a:t>
            </a:r>
            <a:r>
              <a:rPr lang="en-ZA" sz="4400" dirty="0">
                <a:solidFill>
                  <a:srgbClr val="000000"/>
                </a:solidFill>
              </a:rPr>
              <a:t> ‘n </a:t>
            </a:r>
            <a:r>
              <a:rPr lang="en-ZA" sz="4400" dirty="0" err="1">
                <a:solidFill>
                  <a:srgbClr val="000000"/>
                </a:solidFill>
              </a:rPr>
              <a:t>kenmerk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skei</a:t>
            </a:r>
            <a:r>
              <a:rPr lang="en-ZA" sz="4400" dirty="0">
                <a:solidFill>
                  <a:srgbClr val="000000"/>
                </a:solidFill>
              </a:rPr>
              <a:t> of </a:t>
            </a:r>
            <a:r>
              <a:rPr lang="en-ZA" sz="4400" dirty="0" err="1">
                <a:solidFill>
                  <a:srgbClr val="000000"/>
                </a:solidFill>
              </a:rPr>
              <a:t>segregreer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tydens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gameet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vorming</a:t>
            </a:r>
            <a:r>
              <a:rPr lang="en-ZA" sz="4400" dirty="0">
                <a:solidFill>
                  <a:srgbClr val="000000"/>
                </a:solidFill>
              </a:rPr>
              <a:t> (</a:t>
            </a:r>
            <a:r>
              <a:rPr lang="en-ZA" sz="4400" dirty="0" err="1">
                <a:solidFill>
                  <a:srgbClr val="000000"/>
                </a:solidFill>
              </a:rPr>
              <a:t>meiose</a:t>
            </a:r>
            <a:r>
              <a:rPr lang="en-ZA" sz="4400" dirty="0">
                <a:solidFill>
                  <a:srgbClr val="000000"/>
                </a:solidFill>
              </a:rPr>
              <a:t>) </a:t>
            </a:r>
            <a:r>
              <a:rPr lang="en-ZA" sz="4400" dirty="0" err="1">
                <a:solidFill>
                  <a:srgbClr val="000000"/>
                </a:solidFill>
              </a:rPr>
              <a:t>sodat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elke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gameet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slegs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een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allel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vir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daardie</a:t>
            </a:r>
            <a:r>
              <a:rPr lang="en-ZA" sz="4400" dirty="0">
                <a:solidFill>
                  <a:srgbClr val="000000"/>
                </a:solidFill>
              </a:rPr>
              <a:t> </a:t>
            </a:r>
            <a:r>
              <a:rPr lang="en-ZA" sz="4400" dirty="0" err="1">
                <a:solidFill>
                  <a:srgbClr val="000000"/>
                </a:solidFill>
              </a:rPr>
              <a:t>kenmerk</a:t>
            </a:r>
            <a:r>
              <a:rPr lang="en-ZA" sz="4400" dirty="0">
                <a:solidFill>
                  <a:srgbClr val="000000"/>
                </a:solidFill>
              </a:rPr>
              <a:t> het.</a:t>
            </a:r>
          </a:p>
        </p:txBody>
      </p:sp>
    </p:spTree>
    <p:extLst>
      <p:ext uri="{BB962C8B-B14F-4D97-AF65-F5344CB8AC3E}">
        <p14:creationId xmlns:p14="http://schemas.microsoft.com/office/powerpoint/2010/main" val="252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C80DA-A2CA-42B3-8CEB-CF2C6347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MENDEL SE WET VAN DOMINANSIE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2AE6BE-7370-4964-A20D-54A667B2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ZA" sz="4400" i="1" dirty="0" err="1"/>
              <a:t>Stel</a:t>
            </a:r>
            <a:r>
              <a:rPr lang="en-ZA" sz="4400" i="1" dirty="0"/>
              <a:t> </a:t>
            </a:r>
            <a:r>
              <a:rPr lang="en-ZA" sz="4400" i="1" dirty="0" err="1"/>
              <a:t>voor</a:t>
            </a:r>
            <a:r>
              <a:rPr lang="en-ZA" sz="4400" i="1" dirty="0"/>
              <a:t> </a:t>
            </a:r>
            <a:r>
              <a:rPr lang="en-ZA" sz="4400" i="1" dirty="0" err="1"/>
              <a:t>dat</a:t>
            </a:r>
            <a:r>
              <a:rPr lang="en-ZA" sz="4400" i="1" dirty="0"/>
              <a:t> as </a:t>
            </a:r>
            <a:r>
              <a:rPr lang="en-ZA" sz="4400" i="1" dirty="0" err="1"/>
              <a:t>homosigotiese</a:t>
            </a:r>
            <a:r>
              <a:rPr lang="en-ZA" sz="4400" i="1" dirty="0"/>
              <a:t> </a:t>
            </a:r>
            <a:r>
              <a:rPr lang="en-ZA" sz="4400" i="1" dirty="0" err="1"/>
              <a:t>individue</a:t>
            </a:r>
            <a:r>
              <a:rPr lang="en-ZA" sz="4400" i="1" dirty="0"/>
              <a:t> met </a:t>
            </a:r>
            <a:r>
              <a:rPr lang="en-ZA" sz="4400" i="1" dirty="0" err="1"/>
              <a:t>kontrasterende</a:t>
            </a:r>
            <a:r>
              <a:rPr lang="en-ZA" sz="4400" i="1" dirty="0"/>
              <a:t> </a:t>
            </a:r>
            <a:r>
              <a:rPr lang="en-ZA" sz="4400" i="1" dirty="0" err="1"/>
              <a:t>kenmerke</a:t>
            </a:r>
            <a:r>
              <a:rPr lang="en-ZA" sz="4400" i="1" dirty="0"/>
              <a:t> </a:t>
            </a:r>
            <a:r>
              <a:rPr lang="en-ZA" sz="4400" i="1" dirty="0" err="1"/>
              <a:t>ingeteel</a:t>
            </a:r>
            <a:r>
              <a:rPr lang="en-ZA" sz="4400" i="1" dirty="0"/>
              <a:t> word, </a:t>
            </a:r>
            <a:r>
              <a:rPr lang="en-ZA" sz="4400" i="1" dirty="0" err="1"/>
              <a:t>sal</a:t>
            </a:r>
            <a:r>
              <a:rPr lang="en-ZA" sz="4400" i="1" dirty="0"/>
              <a:t> die F1 </a:t>
            </a:r>
            <a:r>
              <a:rPr lang="en-ZA" sz="4400" i="1" dirty="0" err="1"/>
              <a:t>generasie</a:t>
            </a:r>
            <a:r>
              <a:rPr lang="en-ZA" sz="4400" i="1" dirty="0"/>
              <a:t> die </a:t>
            </a:r>
            <a:r>
              <a:rPr lang="en-ZA" sz="4400" i="1" dirty="0" err="1"/>
              <a:t>dominante</a:t>
            </a:r>
            <a:r>
              <a:rPr lang="en-ZA" sz="4400" i="1" dirty="0"/>
              <a:t> </a:t>
            </a:r>
            <a:r>
              <a:rPr lang="en-ZA" sz="4400" i="1" dirty="0" err="1"/>
              <a:t>kenmerke</a:t>
            </a:r>
            <a:r>
              <a:rPr lang="en-ZA" sz="4400" i="1" dirty="0"/>
              <a:t> toon</a:t>
            </a:r>
            <a:endParaRPr lang="en-ZA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C374CC-7F41-4747-BF46-60B7A8AA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AKTIWITEIT 1</a:t>
            </a:r>
            <a:endParaRPr lang="en-ZA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4DE69F-685A-4B1C-A4ED-548397F3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In </a:t>
            </a:r>
            <a:r>
              <a:rPr lang="en-US" sz="3600" dirty="0" err="1">
                <a:solidFill>
                  <a:srgbClr val="000000"/>
                </a:solidFill>
              </a:rPr>
              <a:t>pronkertjie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plante</a:t>
            </a:r>
            <a:r>
              <a:rPr lang="en-US" sz="3600" dirty="0">
                <a:solidFill>
                  <a:srgbClr val="000000"/>
                </a:solidFill>
              </a:rPr>
              <a:t> is </a:t>
            </a:r>
            <a:r>
              <a:rPr lang="en-US" sz="3600" dirty="0" err="1">
                <a:solidFill>
                  <a:srgbClr val="000000"/>
                </a:solidFill>
              </a:rPr>
              <a:t>rond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(R)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saadvorm</a:t>
            </a:r>
            <a:r>
              <a:rPr lang="en-US" sz="3600" dirty="0">
                <a:solidFill>
                  <a:srgbClr val="000000"/>
                </a:solidFill>
              </a:rPr>
              <a:t> dominant </a:t>
            </a:r>
            <a:r>
              <a:rPr lang="en-US" sz="3600" dirty="0" err="1">
                <a:solidFill>
                  <a:srgbClr val="000000"/>
                </a:solidFill>
              </a:rPr>
              <a:t>oor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gerimpelde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(r) </a:t>
            </a:r>
            <a:r>
              <a:rPr lang="en-US" sz="3600" dirty="0" err="1">
                <a:solidFill>
                  <a:srgbClr val="000000"/>
                </a:solidFill>
              </a:rPr>
              <a:t>saadvorm</a:t>
            </a:r>
            <a:r>
              <a:rPr lang="en-US" sz="3600" dirty="0">
                <a:solidFill>
                  <a:srgbClr val="000000"/>
                </a:solidFill>
              </a:rPr>
              <a:t>.  </a:t>
            </a:r>
            <a:r>
              <a:rPr lang="en-US" sz="3600" dirty="0" err="1">
                <a:solidFill>
                  <a:srgbClr val="000000"/>
                </a:solidFill>
              </a:rPr>
              <a:t>Gebruik</a:t>
            </a:r>
            <a:r>
              <a:rPr lang="en-US" sz="3600" dirty="0">
                <a:solidFill>
                  <a:srgbClr val="000000"/>
                </a:solidFill>
              </a:rPr>
              <a:t> ‘n </a:t>
            </a:r>
            <a:r>
              <a:rPr lang="en-US" sz="3600" dirty="0" err="1">
                <a:solidFill>
                  <a:srgbClr val="000000"/>
                </a:solidFill>
              </a:rPr>
              <a:t>genetiese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kruising</a:t>
            </a:r>
            <a:r>
              <a:rPr lang="en-US" sz="3600" dirty="0">
                <a:solidFill>
                  <a:srgbClr val="000000"/>
                </a:solidFill>
              </a:rPr>
              <a:t> om die </a:t>
            </a:r>
            <a:r>
              <a:rPr lang="en-US" sz="3600" dirty="0" err="1">
                <a:solidFill>
                  <a:srgbClr val="000000"/>
                </a:solidFill>
              </a:rPr>
              <a:t>genotipiese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verhouding</a:t>
            </a:r>
            <a:r>
              <a:rPr lang="en-US" sz="3600" dirty="0">
                <a:solidFill>
                  <a:srgbClr val="000000"/>
                </a:solidFill>
              </a:rPr>
              <a:t> van die </a:t>
            </a:r>
            <a:r>
              <a:rPr lang="en-US" sz="3600" dirty="0" err="1">
                <a:solidFill>
                  <a:srgbClr val="000000"/>
                </a:solidFill>
              </a:rPr>
              <a:t>nasate</a:t>
            </a:r>
            <a:r>
              <a:rPr lang="en-US" sz="3600" dirty="0">
                <a:solidFill>
                  <a:srgbClr val="000000"/>
                </a:solidFill>
              </a:rPr>
              <a:t> van die twee </a:t>
            </a:r>
            <a:r>
              <a:rPr lang="en-US" sz="3600" dirty="0" err="1">
                <a:solidFill>
                  <a:srgbClr val="000000"/>
                </a:solidFill>
              </a:rPr>
              <a:t>heterosigotiese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pronkertjie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plante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bepaal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lang="en-ZA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571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Bradley Hand ITC</vt:lpstr>
      <vt:lpstr>Calibri</vt:lpstr>
      <vt:lpstr>Calibri Light</vt:lpstr>
      <vt:lpstr>Times New Roman</vt:lpstr>
      <vt:lpstr>Tw Cen MT</vt:lpstr>
      <vt:lpstr>Wingdings</vt:lpstr>
      <vt:lpstr>Wingdings 2</vt:lpstr>
      <vt:lpstr>Office Theme</vt:lpstr>
      <vt:lpstr>Document</vt:lpstr>
      <vt:lpstr>GENETIKA &amp; OORERWING</vt:lpstr>
      <vt:lpstr>EKSAMENRIGLYNE </vt:lpstr>
      <vt:lpstr>MONOHIBRIEDE KRUISINGS  </vt:lpstr>
      <vt:lpstr>PowerPoint Presentation</vt:lpstr>
      <vt:lpstr>TEMPLAAT VIR ‘N GENETIESE KRUISING</vt:lpstr>
      <vt:lpstr>GEBRUIK VAN ‘N PUNNET BLOK IN ‘N GENETIESE KRUISING</vt:lpstr>
      <vt:lpstr>MENDEL SE WET VAN SEGREGASIE </vt:lpstr>
      <vt:lpstr>MENDEL SE WET VAN DOMINANSIE</vt:lpstr>
      <vt:lpstr>AKTIWITEIT 1</vt:lpstr>
      <vt:lpstr>TEMPLATE FOR A GENETIC CROSS</vt:lpstr>
      <vt:lpstr>AKTIWITEIT 2 – Vraag 2.4 V2 NOV 2019</vt:lpstr>
      <vt:lpstr>VRAE</vt:lpstr>
      <vt:lpstr>TEMPLATE FOR A GENETIC CROSS</vt:lpstr>
      <vt:lpstr>SOORTE DOMINANSIE: VOLLEDIGE DOMINANSIE</vt:lpstr>
      <vt:lpstr>ONVOLLEDIGE DOMINANSIE</vt:lpstr>
      <vt:lpstr>KO-DOMINANSIE</vt:lpstr>
      <vt:lpstr> KO-DOMINANSIE IN DIERE</vt:lpstr>
      <vt:lpstr>ACTIWITEIT: GENETIESE WERKKAART 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INHERITANCE</dc:title>
  <dc:creator>Zimasa Sanda</dc:creator>
  <cp:lastModifiedBy>V.Westphal</cp:lastModifiedBy>
  <cp:revision>39</cp:revision>
  <dcterms:created xsi:type="dcterms:W3CDTF">2020-03-31T22:16:14Z</dcterms:created>
  <dcterms:modified xsi:type="dcterms:W3CDTF">2020-04-30T10:17:14Z</dcterms:modified>
</cp:coreProperties>
</file>