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5" r:id="rId6"/>
    <p:sldId id="292" r:id="rId7"/>
    <p:sldId id="266" r:id="rId8"/>
    <p:sldId id="267" r:id="rId9"/>
    <p:sldId id="306" r:id="rId10"/>
    <p:sldId id="296" r:id="rId11"/>
    <p:sldId id="297" r:id="rId12"/>
    <p:sldId id="302" r:id="rId13"/>
    <p:sldId id="303" r:id="rId14"/>
    <p:sldId id="304" r:id="rId15"/>
    <p:sldId id="305" r:id="rId16"/>
    <p:sldId id="300" r:id="rId17"/>
    <p:sldId id="309" r:id="rId18"/>
    <p:sldId id="307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CFBA4-52A1-4AD8-B3D5-D4C1D3FE2428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99FD0-A96A-4E14-94C7-875E06FC5CB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386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3E5910-D686-40C4-86CA-D82FB55AD56F}" type="slidenum">
              <a:rPr lang="en-US">
                <a:latin typeface="Times New Roman" pitchFamily="18" charset="0"/>
              </a:rPr>
              <a:pPr/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8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64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1pPr>
            <a:lvl2pPr marL="742950" indent="-28575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2pPr>
            <a:lvl3pPr marL="11430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3pPr>
            <a:lvl4pPr marL="16002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4pPr>
            <a:lvl5pPr marL="20574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9pPr>
          </a:lstStyle>
          <a:p>
            <a:pPr eaLnBrk="1" hangingPunct="1"/>
            <a:fld id="{B54D3EF4-8C79-4908-9C47-83DD0221856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78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1pPr>
            <a:lvl2pPr marL="742950" indent="-28575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2pPr>
            <a:lvl3pPr marL="11430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3pPr>
            <a:lvl4pPr marL="16002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4pPr>
            <a:lvl5pPr marL="2057400" indent="-228600" eaLnBrk="0" hangingPunct="0"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73029"/>
                </a:solidFill>
                <a:latin typeface="Hoefler Text" pitchFamily="1" charset="0"/>
                <a:ea typeface="ヒラギノ明朝 Pro W6" pitchFamily="1" charset="-128"/>
                <a:sym typeface="Hoefler Text" pitchFamily="1" charset="0"/>
              </a:defRPr>
            </a:lvl9pPr>
          </a:lstStyle>
          <a:p>
            <a:pPr eaLnBrk="1" hangingPunct="1"/>
            <a:fld id="{70E64574-89BF-482D-A192-9A866B3A5ABF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81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105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497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575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57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3E90A1-480F-49F9-9B3F-087A73EC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A7C08E5-60F8-47D7-8A02-4E1204D88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27246E-4FEE-49C0-9F66-8A209351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49842D-97D9-417D-A965-3FB01EF8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98C544-54D9-45D9-A098-9CA6EB1A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749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376EB3-1E14-4E03-925F-9339E099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0F57288-503E-40B5-B5EF-B00C52160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F9A0C-A57E-4476-A23D-4C9FF0AA5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EBCB2B-4E00-4D6C-9137-F1723EC9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74EE55-1D86-4FC0-91FC-18CF9584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299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3501FD5-0755-4C57-9B54-FC9D6EEAD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EC78D7-C45A-42EE-A488-C952B2B37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E25097-E89D-476F-99C2-CF75A0FC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615491-8CF0-4063-B116-7FBA8B6D8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29C3F7-2286-4B91-81F9-B8C5D149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810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FFA9FB-AA41-433A-BCF4-D64470CF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9E5A3F-9CE4-4628-86EA-E934DD4B4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875EDB-04B7-40BA-8117-3CE18B43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535C2D-8532-43C9-A9B5-1E4C4248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D95246-6065-454E-B068-5834565A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422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F38AEE-3A3A-43B1-9729-2C781A39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E8ADB9-4166-4506-A6D3-56C85C5FC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A46350-CEE8-450B-A2AE-00C910A1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5C8004-3FDA-4F88-97A1-3B24A5C1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E0BE8B-68AF-43BD-9D1C-6FBA00422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703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1C3FE-E7E8-455A-A5CE-45A0AD50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A35BDF-D52F-4575-A700-BCD6451D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EBCFABC-7BC9-483B-A905-2B488BA1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3FFAA1-8580-49ED-A3C3-F08191AB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F5E57B-1DA3-46A4-AFA9-43211534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5F04E2-F21F-441C-B63D-6327AF28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6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4D665-FC9A-4810-87FA-1E7684F4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8F2DD6-BA53-41B9-A37B-18D8BEF2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B0364A-96D0-4B8A-B4E6-3D2641D08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66E24C-6E6E-4343-A8F5-A4994DE08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CAC0ED-6481-4BC9-AA50-44B66124A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AD1CCF1-3895-467C-9E83-0BFF2BF4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1B69E6C-DA54-467E-BE3B-F7BDE83C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B91D0D0-AB0E-4958-9DF3-F564CB653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530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02F55B-10A1-4FB1-A273-5F43A619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D802D79-046C-406B-872D-C15FB707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AB5E0D4-92D9-4C05-AD94-8BCC420C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1284487-829F-4624-8F06-B9EBC7B9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27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18EB46-B9A9-4891-8B28-7F10836B1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F9B85A1-9CE4-4751-B03F-9A9DCA79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FA5B863-AFC7-4912-AA5B-E8359D5D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78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A61CBC-468D-4FF2-91B5-959A88A6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104208-4F47-4AAA-95F6-F9262993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6A250D-4853-4884-9397-E145EA5F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888A30-9E51-4DEE-9C79-8513C1893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7929F2-7430-42E5-9CE2-BAF34799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757C05-55A0-4279-B2E0-1D0A067F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93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707096-BA6F-473B-A37A-CF3DBDA58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EC8813-8890-4284-B250-2F385CF6A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FC0B03-230B-48F1-9B70-C0F78C393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46D89F-7A3F-4843-8268-8EC1BB51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012330-9A26-48B5-B9AF-E8770390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9C48C0-6D4A-482F-A78B-9F3AFDE2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361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7572D3-9E68-46CD-9A5B-6BAEFBD7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794CC4-FB28-435A-913B-02D5C545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8FEFAF-38B3-4FAB-B1DE-D7A74689D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0FFB-0C26-4FAB-9AEB-9623B778D9B7}" type="datetimeFigureOut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47238E-BEE5-4D1E-A9E3-6C20D6238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64BF04-F121-492F-9C45-FF0BE8F27A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07CA-4F81-4FFB-8180-153085C260F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953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5327CD12-A6CF-489C-ADCF-17D7E56C7B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4E48C8E-1009-4750-9630-436223C9EE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6" name="Freeform 5">
              <a:extLst>
                <a:ext uri="{FF2B5EF4-FFF2-40B4-BE49-F238E27FC236}">
                  <a16:creationId xmlns="" xmlns:a16="http://schemas.microsoft.com/office/drawing/2014/main" id="{70ACFF1E-E5E6-43E9-A5B7-33E0BEBD6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="" xmlns:a16="http://schemas.microsoft.com/office/drawing/2014/main" id="{C217FABC-C638-4392-847B-1D5D24ACF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="" xmlns:a16="http://schemas.microsoft.com/office/drawing/2014/main" id="{5F4D7986-89F7-4A82-BCE1-D3748FA19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="" xmlns:a16="http://schemas.microsoft.com/office/drawing/2014/main" id="{086EDA91-62A8-4A58-8FD1-50579B98C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="" xmlns:a16="http://schemas.microsoft.com/office/drawing/2014/main" id="{D2FE2666-E34E-4114-988D-0D6E0E7EFE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="" xmlns:a16="http://schemas.microsoft.com/office/drawing/2014/main" id="{30447EE7-0C29-4B15-AABB-C0C4A8F6A7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="" xmlns:a16="http://schemas.microsoft.com/office/drawing/2014/main" id="{D5347D5C-1205-4D74-AA55-A6AC8C781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="" xmlns:a16="http://schemas.microsoft.com/office/drawing/2014/main" id="{13696D3F-405F-490D-AF68-9BBDC7DDDA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="" xmlns:a16="http://schemas.microsoft.com/office/drawing/2014/main" id="{8194048F-FCD0-4944-9723-14BFD0715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="" xmlns:a16="http://schemas.microsoft.com/office/drawing/2014/main" id="{F634E52A-02AD-4955-AA3F-8E8935F41F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="" xmlns:a16="http://schemas.microsoft.com/office/drawing/2014/main" id="{99E661E3-26F4-4992-B424-91AAE0A00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="" xmlns:a16="http://schemas.microsoft.com/office/drawing/2014/main" id="{65FC5C1D-91B5-4EBF-9A3E-BB5DC1E2A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="" xmlns:a16="http://schemas.microsoft.com/office/drawing/2014/main" id="{6D39CDA7-D7D3-4FED-B2BA-40464AA42D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8">
              <a:extLst>
                <a:ext uri="{FF2B5EF4-FFF2-40B4-BE49-F238E27FC236}">
                  <a16:creationId xmlns="" xmlns:a16="http://schemas.microsoft.com/office/drawing/2014/main" id="{F7F716E2-501F-47E8-9626-D9EC5492C1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9">
              <a:extLst>
                <a:ext uri="{FF2B5EF4-FFF2-40B4-BE49-F238E27FC236}">
                  <a16:creationId xmlns="" xmlns:a16="http://schemas.microsoft.com/office/drawing/2014/main" id="{3074FC5C-533A-4B99-8B9E-ED1C65AE6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0">
              <a:extLst>
                <a:ext uri="{FF2B5EF4-FFF2-40B4-BE49-F238E27FC236}">
                  <a16:creationId xmlns="" xmlns:a16="http://schemas.microsoft.com/office/drawing/2014/main" id="{00EDCFC2-0B77-4D95-8F8E-DB60A85F2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1">
              <a:extLst>
                <a:ext uri="{FF2B5EF4-FFF2-40B4-BE49-F238E27FC236}">
                  <a16:creationId xmlns="" xmlns:a16="http://schemas.microsoft.com/office/drawing/2014/main" id="{974CB405-A36B-4456-9DE3-EBE212552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2">
              <a:extLst>
                <a:ext uri="{FF2B5EF4-FFF2-40B4-BE49-F238E27FC236}">
                  <a16:creationId xmlns="" xmlns:a16="http://schemas.microsoft.com/office/drawing/2014/main" id="{BD84B494-4095-4E61-B65F-34F5C6BC84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">
              <a:extLst>
                <a:ext uri="{FF2B5EF4-FFF2-40B4-BE49-F238E27FC236}">
                  <a16:creationId xmlns="" xmlns:a16="http://schemas.microsoft.com/office/drawing/2014/main" id="{33484AA0-BE6E-4F8B-85CF-9C4C750FF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C7D38E5F-6E59-41DA-B3CA-6AD28BF64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67" name="Isosceles Triangle 39">
              <a:extLst>
                <a:ext uri="{FF2B5EF4-FFF2-40B4-BE49-F238E27FC236}">
                  <a16:creationId xmlns="" xmlns:a16="http://schemas.microsoft.com/office/drawing/2014/main" id="{9AF9BC5C-44FD-4080-8C54-CC4E5F83F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BA884903-3516-494A-B966-3E7651567A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9C1EBE-39EA-408C-BF1C-55F42271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3980237"/>
            <a:ext cx="8672295" cy="72774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E"/>
                </a:solidFill>
              </a:rPr>
              <a:t>GENETIKA EN OORERFLIKHEID</a:t>
            </a:r>
            <a:endParaRPr lang="en-ZA" sz="4000" dirty="0">
              <a:solidFill>
                <a:srgbClr val="FFFFF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E0AF01D-A291-443E-BE17-49C6E8C10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4707986"/>
            <a:ext cx="8673427" cy="52263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FFFFFE"/>
                </a:solidFill>
              </a:rPr>
              <a:t>VRAESTEL 2 45 PUNTE</a:t>
            </a:r>
            <a:endParaRPr lang="en-ZA" sz="1600" dirty="0">
              <a:solidFill>
                <a:srgbClr val="FFFFFE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D2019510-1F68-48FE-8C72-905BF55826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5D3CB5ED-7809-4CAC-8DF1-F1F1AE0A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387" y="1436408"/>
            <a:ext cx="8513483" cy="2122474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2850193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FA02DA80-7495-4C81-9667-4824F46C16DA}"/>
              </a:ext>
            </a:extLst>
          </p:cNvPr>
          <p:cNvGrpSpPr/>
          <p:nvPr/>
        </p:nvGrpSpPr>
        <p:grpSpPr>
          <a:xfrm>
            <a:off x="8857725" y="1598244"/>
            <a:ext cx="984251" cy="4001770"/>
            <a:chOff x="0" y="0"/>
            <a:chExt cx="984299" cy="400177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4F7BA6AA-A043-4AA4-9BCA-E989CB9194AC}"/>
                </a:ext>
              </a:extLst>
            </p:cNvPr>
            <p:cNvGrpSpPr/>
            <p:nvPr/>
          </p:nvGrpSpPr>
          <p:grpSpPr>
            <a:xfrm>
              <a:off x="0" y="0"/>
              <a:ext cx="428625" cy="4001770"/>
              <a:chOff x="0" y="0"/>
              <a:chExt cx="429065" cy="400225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66BD94E5-D1A9-4718-BDE6-ECD5B9086869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="" xmlns:a16="http://schemas.microsoft.com/office/drawing/2014/main" id="{5C582CFD-C611-40B2-9479-AC3C8B3813E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="" xmlns:a16="http://schemas.microsoft.com/office/drawing/2014/main" id="{11316FE4-823B-4380-9952-06767A40B3BD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="" xmlns:a16="http://schemas.microsoft.com/office/drawing/2014/main" id="{F63B4F07-9760-46EB-BF7C-0766C0610C0C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="" xmlns:a16="http://schemas.microsoft.com/office/drawing/2014/main" id="{14ADE590-C5C8-4C41-8DCB-07DF94519C74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="" xmlns:a16="http://schemas.microsoft.com/office/drawing/2014/main" id="{0B014A3F-90D0-467E-8C94-2656DDCB7255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="" xmlns:a16="http://schemas.microsoft.com/office/drawing/2014/main" id="{D18313AA-317D-4940-8262-B30561244F46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="" xmlns:a16="http://schemas.microsoft.com/office/drawing/2014/main" id="{BF34FD22-3F3E-4441-BA1E-D0D02E15F51B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42" name="Text Box 2">
                  <a:extLst>
                    <a:ext uri="{FF2B5EF4-FFF2-40B4-BE49-F238E27FC236}">
                      <a16:creationId xmlns="" xmlns:a16="http://schemas.microsoft.com/office/drawing/2014/main" id="{95530906-EED4-43D9-ACEC-46E2499072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Text Box 2">
                  <a:extLst>
                    <a:ext uri="{FF2B5EF4-FFF2-40B4-BE49-F238E27FC236}">
                      <a16:creationId xmlns="" xmlns:a16="http://schemas.microsoft.com/office/drawing/2014/main" id="{14498652-4DBE-45BD-92A3-9931CB4DCA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739" y="1641379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 dirty="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 Box 2">
                  <a:extLst>
                    <a:ext uri="{FF2B5EF4-FFF2-40B4-BE49-F238E27FC236}">
                      <a16:creationId xmlns="" xmlns:a16="http://schemas.microsoft.com/office/drawing/2014/main" id="{CF9B95CA-F307-473A-9811-EA7B588705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B12B906-3900-4CBD-B4AC-8C3E4C72B791}"/>
                </a:ext>
              </a:extLst>
            </p:cNvPr>
            <p:cNvGrpSpPr/>
            <p:nvPr/>
          </p:nvGrpSpPr>
          <p:grpSpPr>
            <a:xfrm>
              <a:off x="555674" y="0"/>
              <a:ext cx="428625" cy="4001770"/>
              <a:chOff x="0" y="0"/>
              <a:chExt cx="429065" cy="400225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EAE44F4E-5A52-40B3-807F-F94CAC986C39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AA3734D2-9020-4D5D-B126-7D7D15891CA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="" xmlns:a16="http://schemas.microsoft.com/office/drawing/2014/main" id="{4DF3BF1A-8726-47AE-94BC-F41E54A1C486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="" xmlns:a16="http://schemas.microsoft.com/office/drawing/2014/main" id="{31F86F42-07BB-49CF-A5BE-67654A218111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="" xmlns:a16="http://schemas.microsoft.com/office/drawing/2014/main" id="{1AE3AF45-5328-4F2F-9CC8-29C4E00F7FCA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="" xmlns:a16="http://schemas.microsoft.com/office/drawing/2014/main" id="{9AA004E0-A756-4E78-99A0-6939BA2BBF3B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="" xmlns:a16="http://schemas.microsoft.com/office/drawing/2014/main" id="{0CE248ED-143C-4BFC-81C2-059E5E42BB50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="" xmlns:a16="http://schemas.microsoft.com/office/drawing/2014/main" id="{832DBFCC-E946-41AE-9512-28BC5A6F54AB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1" name="Text Box 2">
                  <a:extLst>
                    <a:ext uri="{FF2B5EF4-FFF2-40B4-BE49-F238E27FC236}">
                      <a16:creationId xmlns="" xmlns:a16="http://schemas.microsoft.com/office/drawing/2014/main" id="{C648098C-8A16-4646-AF75-BA63845A87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2">
                  <a:extLst>
                    <a:ext uri="{FF2B5EF4-FFF2-40B4-BE49-F238E27FC236}">
                      <a16:creationId xmlns="" xmlns:a16="http://schemas.microsoft.com/office/drawing/2014/main" id="{D2DEAD0D-EFA1-461A-BEC5-6F94135DA8B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1624818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Text Box 2">
                  <a:extLst>
                    <a:ext uri="{FF2B5EF4-FFF2-40B4-BE49-F238E27FC236}">
                      <a16:creationId xmlns="" xmlns:a16="http://schemas.microsoft.com/office/drawing/2014/main" id="{229B58AA-F6EE-4384-B12A-C07555174F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-33207" y="120551"/>
            <a:ext cx="9206508" cy="812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tabLst>
                <a:tab pos="66970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Allele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644" y="1129605"/>
            <a:ext cx="5259587" cy="32593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 marL="760113" lvl="1" indent="-402938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Font typeface="Wingdings" panose="05000000000000000000" pitchFamily="2" charset="2"/>
              <a:buChar char="v"/>
              <a:tabLst>
                <a:tab pos="721047" algn="l"/>
                <a:tab pos="1045853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Allele is </a:t>
            </a:r>
            <a:r>
              <a:rPr lang="en-US" altLang="en-US" sz="2800" dirty="0" err="1">
                <a:solidFill>
                  <a:srgbClr val="000000"/>
                </a:solidFill>
              </a:rPr>
              <a:t>verskillende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vorme</a:t>
            </a:r>
            <a:r>
              <a:rPr lang="en-US" altLang="en-US" sz="2800" dirty="0">
                <a:solidFill>
                  <a:srgbClr val="000000"/>
                </a:solidFill>
              </a:rPr>
              <a:t> van </a:t>
            </a:r>
            <a:r>
              <a:rPr lang="en-US" altLang="en-US" sz="2800" dirty="0" err="1">
                <a:solidFill>
                  <a:srgbClr val="000000"/>
                </a:solidFill>
              </a:rPr>
              <a:t>dieselfde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geen</a:t>
            </a:r>
            <a:r>
              <a:rPr lang="en-US" altLang="en-US" sz="2800" dirty="0">
                <a:solidFill>
                  <a:srgbClr val="000000"/>
                </a:solidFill>
              </a:rPr>
              <a:t> (wat </a:t>
            </a:r>
            <a:r>
              <a:rPr lang="en-US" altLang="en-US" sz="2800" dirty="0" err="1">
                <a:solidFill>
                  <a:srgbClr val="000000"/>
                </a:solidFill>
              </a:rPr>
              <a:t>verskillende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inligting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bevat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oor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dieselfde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eienskap</a:t>
            </a:r>
            <a:r>
              <a:rPr lang="en-US" altLang="en-US" sz="2800" dirty="0">
                <a:solidFill>
                  <a:srgbClr val="000000"/>
                </a:solidFill>
              </a:rPr>
              <a:t>).  </a:t>
            </a:r>
          </a:p>
          <a:p>
            <a:pPr marL="760113" lvl="1" indent="-402938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Font typeface="Wingdings" panose="05000000000000000000" pitchFamily="2" charset="2"/>
              <a:buChar char="v"/>
              <a:tabLst>
                <a:tab pos="721047" algn="l"/>
                <a:tab pos="1045853" algn="l"/>
              </a:tabLst>
            </a:pPr>
            <a:r>
              <a:rPr lang="en-US" altLang="en-US" sz="2800" dirty="0" err="1">
                <a:solidFill>
                  <a:srgbClr val="000000"/>
                </a:solidFill>
              </a:rPr>
              <a:t>Kom</a:t>
            </a:r>
            <a:r>
              <a:rPr lang="en-US" altLang="en-US" sz="2800" dirty="0">
                <a:solidFill>
                  <a:srgbClr val="000000"/>
                </a:solidFill>
              </a:rPr>
              <a:t> op </a:t>
            </a:r>
            <a:r>
              <a:rPr lang="en-US" altLang="en-US" sz="2800" dirty="0" err="1">
                <a:solidFill>
                  <a:srgbClr val="000000"/>
                </a:solidFill>
              </a:rPr>
              <a:t>dieselfde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lokus</a:t>
            </a:r>
            <a:r>
              <a:rPr lang="en-US" altLang="en-US" sz="2800" dirty="0">
                <a:solidFill>
                  <a:srgbClr val="000000"/>
                </a:solidFill>
              </a:rPr>
              <a:t> op ‘n </a:t>
            </a:r>
            <a:r>
              <a:rPr lang="en-US" altLang="en-US" sz="2800" dirty="0" err="1">
                <a:solidFill>
                  <a:srgbClr val="000000"/>
                </a:solidFill>
              </a:rPr>
              <a:t>bepaalde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homoloë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chromosoompaar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voor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  <a:p>
            <a:pPr marL="760113" lvl="1" indent="-402938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Font typeface="Wingdings" panose="05000000000000000000" pitchFamily="2" charset="2"/>
              <a:buChar char="v"/>
              <a:tabLst>
                <a:tab pos="721047" algn="l"/>
                <a:tab pos="1045853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In ‘n </a:t>
            </a:r>
            <a:r>
              <a:rPr lang="en-US" altLang="en-US" sz="2800" dirty="0" err="1">
                <a:solidFill>
                  <a:srgbClr val="000000"/>
                </a:solidFill>
              </a:rPr>
              <a:t>organisme</a:t>
            </a:r>
            <a:r>
              <a:rPr lang="en-US" altLang="en-US" sz="2800" dirty="0">
                <a:solidFill>
                  <a:srgbClr val="000000"/>
                </a:solidFill>
              </a:rPr>
              <a:t> is </a:t>
            </a:r>
            <a:r>
              <a:rPr lang="en-US" altLang="en-US" sz="2800" dirty="0" err="1">
                <a:solidFill>
                  <a:srgbClr val="000000"/>
                </a:solidFill>
              </a:rPr>
              <a:t>daar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altyd</a:t>
            </a:r>
            <a:r>
              <a:rPr lang="en-US" altLang="en-US" sz="2800" dirty="0">
                <a:solidFill>
                  <a:srgbClr val="000000"/>
                </a:solidFill>
              </a:rPr>
              <a:t> twee gene wat ‘n </a:t>
            </a:r>
            <a:r>
              <a:rPr lang="en-US" altLang="en-US" sz="2800" dirty="0" err="1">
                <a:solidFill>
                  <a:srgbClr val="000000"/>
                </a:solidFill>
              </a:rPr>
              <a:t>spesifieke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kenmerk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beheer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489835" y="4116586"/>
            <a:ext cx="5368930" cy="2928938"/>
            <a:chOff x="298" y="33"/>
            <a:chExt cx="4809" cy="2624"/>
          </a:xfrm>
        </p:grpSpPr>
        <p:pic>
          <p:nvPicPr>
            <p:cNvPr id="23570" name="Picture 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9200000">
              <a:off x="298" y="33"/>
              <a:ext cx="1810" cy="2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2306" name="Rectangle 19"/>
            <p:cNvSpPr>
              <a:spLocks/>
            </p:cNvSpPr>
            <p:nvPr/>
          </p:nvSpPr>
          <p:spPr bwMode="auto">
            <a:xfrm>
              <a:off x="2843" y="1093"/>
              <a:ext cx="2264" cy="1241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</a:pP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By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ertjieplante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word die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eienskap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peulkleur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bepaal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deur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‘n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enkele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geen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. Die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alleel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groen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peule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is dominant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oor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die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alleel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geel</a:t>
              </a:r>
              <a:r>
                <a:rPr lang="en-US" altLang="en-US" sz="14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.</a:t>
              </a:r>
            </a:p>
          </p:txBody>
        </p:sp>
      </p:grpSp>
      <p:sp>
        <p:nvSpPr>
          <p:cNvPr id="12298" name="Rectangle 11"/>
          <p:cNvSpPr>
            <a:spLocks/>
          </p:cNvSpPr>
          <p:nvPr/>
        </p:nvSpPr>
        <p:spPr bwMode="auto">
          <a:xfrm>
            <a:off x="6743700" y="4200112"/>
            <a:ext cx="1328993" cy="18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tabLst>
                <a:tab pos="366104" algn="l"/>
              </a:tabLst>
            </a:pP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Geen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lengte</a:t>
            </a:r>
            <a:endParaRPr lang="en-US" altLang="en-US" sz="13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E2256EB-B655-4D58-9451-38D50976CFC7}"/>
              </a:ext>
            </a:extLst>
          </p:cNvPr>
          <p:cNvGrpSpPr/>
          <p:nvPr/>
        </p:nvGrpSpPr>
        <p:grpSpPr>
          <a:xfrm>
            <a:off x="6505891" y="2494217"/>
            <a:ext cx="2301769" cy="207302"/>
            <a:chOff x="6505891" y="2494217"/>
            <a:chExt cx="2301769" cy="207302"/>
          </a:xfrm>
        </p:grpSpPr>
        <p:sp>
          <p:nvSpPr>
            <p:cNvPr id="12293" name="Rectangle 4"/>
            <p:cNvSpPr>
              <a:spLocks/>
            </p:cNvSpPr>
            <p:nvPr/>
          </p:nvSpPr>
          <p:spPr bwMode="auto">
            <a:xfrm>
              <a:off x="6505891" y="2494217"/>
              <a:ext cx="1661765" cy="207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</a:pP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Geen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peulkleur</a:t>
              </a:r>
              <a:endPara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2294" name="Line 5"/>
            <p:cNvSpPr>
              <a:spLocks noChangeShapeType="1"/>
            </p:cNvSpPr>
            <p:nvPr/>
          </p:nvSpPr>
          <p:spPr bwMode="auto">
            <a:xfrm flipH="1">
              <a:off x="8223796" y="2571838"/>
              <a:ext cx="583864" cy="0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</p:grpSp>
      <p:sp>
        <p:nvSpPr>
          <p:cNvPr id="12295" name="Line 6"/>
          <p:cNvSpPr>
            <a:spLocks noChangeShapeType="1"/>
          </p:cNvSpPr>
          <p:nvPr/>
        </p:nvSpPr>
        <p:spPr bwMode="auto">
          <a:xfrm flipH="1">
            <a:off x="8178884" y="4954955"/>
            <a:ext cx="583864" cy="0"/>
          </a:xfrm>
          <a:prstGeom prst="line">
            <a:avLst/>
          </a:prstGeom>
          <a:noFill/>
          <a:ln w="381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299" name="Line 12"/>
          <p:cNvSpPr>
            <a:spLocks noChangeShapeType="1"/>
          </p:cNvSpPr>
          <p:nvPr/>
        </p:nvSpPr>
        <p:spPr bwMode="auto">
          <a:xfrm flipH="1">
            <a:off x="8178884" y="4307960"/>
            <a:ext cx="583864" cy="0"/>
          </a:xfrm>
          <a:prstGeom prst="line">
            <a:avLst/>
          </a:prstGeom>
          <a:noFill/>
          <a:ln w="38100">
            <a:solidFill>
              <a:srgbClr val="FF0017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300" name="Rectangle 13"/>
          <p:cNvSpPr>
            <a:spLocks/>
          </p:cNvSpPr>
          <p:nvPr/>
        </p:nvSpPr>
        <p:spPr bwMode="auto">
          <a:xfrm>
            <a:off x="6655664" y="4752556"/>
            <a:ext cx="1493345" cy="40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tabLst>
                <a:tab pos="366104" algn="l"/>
              </a:tabLst>
            </a:pP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Geen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blomkleur</a:t>
            </a:r>
            <a:endParaRPr lang="en-US" altLang="en-US" sz="13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66D124E-890D-488C-96F3-B36D927410F4}"/>
              </a:ext>
            </a:extLst>
          </p:cNvPr>
          <p:cNvGrpSpPr/>
          <p:nvPr/>
        </p:nvGrpSpPr>
        <p:grpSpPr>
          <a:xfrm>
            <a:off x="9028014" y="2371424"/>
            <a:ext cx="2564227" cy="1343958"/>
            <a:chOff x="9028014" y="2371424"/>
            <a:chExt cx="2564227" cy="1343958"/>
          </a:xfrm>
        </p:grpSpPr>
        <p:sp>
          <p:nvSpPr>
            <p:cNvPr id="12307" name="Rectangle 9"/>
            <p:cNvSpPr>
              <a:spLocks/>
            </p:cNvSpPr>
            <p:nvPr/>
          </p:nvSpPr>
          <p:spPr bwMode="auto">
            <a:xfrm>
              <a:off x="10255360" y="2371424"/>
              <a:ext cx="1336881" cy="1343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</a:pP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Allele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kom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op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dieselfde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lokus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voor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‘n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spesifieke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4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kenmerk</a:t>
              </a:r>
              <a:r>
                <a:rPr lang="en-US" altLang="en-US" sz="14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.</a:t>
              </a:r>
            </a:p>
          </p:txBody>
        </p:sp>
        <p:sp>
          <p:nvSpPr>
            <p:cNvPr id="12308" name="AutoShape 10"/>
            <p:cNvSpPr>
              <a:spLocks/>
            </p:cNvSpPr>
            <p:nvPr/>
          </p:nvSpPr>
          <p:spPr bwMode="auto">
            <a:xfrm>
              <a:off x="9028014" y="2803200"/>
              <a:ext cx="1100961" cy="2239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11200 w 21600"/>
                <a:gd name="T5" fmla="*/ 21600 h 21600"/>
                <a:gd name="T6" fmla="*/ 21600 w 21600"/>
                <a:gd name="T7" fmla="*/ 21600 h 21600"/>
                <a:gd name="T8" fmla="*/ 11467 w 21600"/>
                <a:gd name="T9" fmla="*/ 21600 h 21600"/>
                <a:gd name="T10" fmla="*/ 11467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1200" y="21600"/>
                  </a:lnTo>
                  <a:lnTo>
                    <a:pt x="21600" y="21600"/>
                  </a:lnTo>
                  <a:lnTo>
                    <a:pt x="11467" y="21600"/>
                  </a:lnTo>
                  <a:lnTo>
                    <a:pt x="11467" y="0"/>
                  </a:lnTo>
                </a:path>
              </a:pathLst>
            </a:custGeom>
            <a:noFill/>
            <a:ln w="25400">
              <a:solidFill>
                <a:srgbClr val="FF0017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63891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8" grpId="0"/>
      <p:bldP spid="12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3472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b">
            <a:normAutofit/>
          </a:bodyPr>
          <a:lstStyle/>
          <a:p>
            <a:pPr>
              <a:tabLst>
                <a:tab pos="669703" algn="l"/>
              </a:tabLst>
            </a:pPr>
            <a:r>
              <a:rPr lang="en-US" altLang="en-US" dirty="0" err="1">
                <a:solidFill>
                  <a:srgbClr val="000000"/>
                </a:solidFill>
              </a:rPr>
              <a:t>Dominante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Resessiewe</a:t>
            </a:r>
            <a:r>
              <a:rPr lang="en-US" altLang="en-US" dirty="0">
                <a:solidFill>
                  <a:srgbClr val="000000"/>
                </a:solidFill>
              </a:rPr>
              <a:t> allele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DE729D-8AF7-4047-A770-DA2FE9422B84}"/>
              </a:ext>
            </a:extLst>
          </p:cNvPr>
          <p:cNvSpPr txBox="1"/>
          <p:nvPr/>
        </p:nvSpPr>
        <p:spPr>
          <a:xfrm>
            <a:off x="0" y="1063162"/>
            <a:ext cx="5353050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‘n </a:t>
            </a:r>
            <a:r>
              <a:rPr lang="en-US" dirty="0" err="1"/>
              <a:t>Dominante</a:t>
            </a:r>
            <a:r>
              <a:rPr lang="en-US" dirty="0"/>
              <a:t> </a:t>
            </a:r>
            <a:r>
              <a:rPr lang="en-US" dirty="0" err="1"/>
              <a:t>alleel</a:t>
            </a:r>
            <a:r>
              <a:rPr lang="en-US" dirty="0"/>
              <a:t> word </a:t>
            </a:r>
            <a:r>
              <a:rPr lang="en-US" dirty="0" err="1"/>
              <a:t>altyd</a:t>
            </a:r>
            <a:r>
              <a:rPr lang="en-US" dirty="0"/>
              <a:t> met ‘n </a:t>
            </a:r>
            <a:r>
              <a:rPr lang="en-US" dirty="0" err="1"/>
              <a:t>hoofletter</a:t>
            </a:r>
            <a:r>
              <a:rPr lang="en-US" dirty="0"/>
              <a:t> </a:t>
            </a:r>
            <a:r>
              <a:rPr lang="en-US" dirty="0" err="1"/>
              <a:t>aangedui</a:t>
            </a:r>
            <a:r>
              <a:rPr lang="en-US" dirty="0"/>
              <a:t>, </a:t>
            </a:r>
            <a:r>
              <a:rPr lang="en-US" dirty="0" err="1"/>
              <a:t>terwyl</a:t>
            </a:r>
            <a:r>
              <a:rPr lang="en-US" dirty="0"/>
              <a:t> ‘n </a:t>
            </a:r>
            <a:r>
              <a:rPr lang="en-US" dirty="0" err="1"/>
              <a:t>resessiewe</a:t>
            </a:r>
            <a:r>
              <a:rPr lang="en-US" dirty="0"/>
              <a:t> </a:t>
            </a:r>
            <a:r>
              <a:rPr lang="en-US" dirty="0" err="1"/>
              <a:t>alleel</a:t>
            </a:r>
            <a:r>
              <a:rPr lang="en-US" dirty="0"/>
              <a:t> met ‘n </a:t>
            </a:r>
            <a:r>
              <a:rPr lang="en-US" dirty="0" err="1"/>
              <a:t>kleinletter</a:t>
            </a:r>
            <a:r>
              <a:rPr lang="en-US" dirty="0"/>
              <a:t> </a:t>
            </a:r>
            <a:r>
              <a:rPr lang="en-US" dirty="0" err="1"/>
              <a:t>aangedui</a:t>
            </a:r>
            <a:r>
              <a:rPr lang="en-US" dirty="0"/>
              <a:t> word.</a:t>
            </a:r>
          </a:p>
          <a:p>
            <a:r>
              <a:rPr lang="en-US" b="1" dirty="0"/>
              <a:t>NB! DIESELFDE LETTER WORD GEBRUIK VIR ‘N BEPAALDE EIENSKAP</a:t>
            </a:r>
          </a:p>
          <a:p>
            <a:r>
              <a:rPr lang="en-US" dirty="0" err="1"/>
              <a:t>Bv</a:t>
            </a:r>
            <a:r>
              <a:rPr lang="en-US" dirty="0"/>
              <a:t>. By </a:t>
            </a:r>
            <a:r>
              <a:rPr lang="en-US" dirty="0" err="1"/>
              <a:t>mense</a:t>
            </a:r>
            <a:r>
              <a:rPr lang="en-US" dirty="0"/>
              <a:t> is bruin (</a:t>
            </a:r>
            <a:r>
              <a:rPr lang="en-US" b="1" dirty="0"/>
              <a:t>B</a:t>
            </a:r>
            <a:r>
              <a:rPr lang="en-US" dirty="0"/>
              <a:t>) </a:t>
            </a:r>
            <a:r>
              <a:rPr lang="en-US" dirty="0" err="1"/>
              <a:t>oogkleur</a:t>
            </a:r>
            <a:r>
              <a:rPr lang="en-US" dirty="0"/>
              <a:t> dominant </a:t>
            </a:r>
            <a:r>
              <a:rPr lang="en-US" dirty="0" err="1"/>
              <a:t>oor</a:t>
            </a:r>
            <a:r>
              <a:rPr lang="en-US" dirty="0"/>
              <a:t> </a:t>
            </a:r>
          </a:p>
          <a:p>
            <a:r>
              <a:rPr lang="en-US" dirty="0" err="1"/>
              <a:t>blou</a:t>
            </a:r>
            <a:r>
              <a:rPr lang="en-US" dirty="0"/>
              <a:t> (</a:t>
            </a:r>
            <a:r>
              <a:rPr lang="en-US" b="1" dirty="0"/>
              <a:t>b</a:t>
            </a:r>
            <a:r>
              <a:rPr lang="en-US" dirty="0"/>
              <a:t>) </a:t>
            </a:r>
            <a:r>
              <a:rPr lang="en-US" dirty="0" err="1"/>
              <a:t>oogkleur</a:t>
            </a:r>
            <a:endParaRPr lang="en-ZA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500C6B6-C099-4FB9-BECA-2B4165CEC717}"/>
              </a:ext>
            </a:extLst>
          </p:cNvPr>
          <p:cNvGrpSpPr/>
          <p:nvPr/>
        </p:nvGrpSpPr>
        <p:grpSpPr>
          <a:xfrm>
            <a:off x="1859565" y="3179742"/>
            <a:ext cx="3729225" cy="1754326"/>
            <a:chOff x="1859565" y="3179742"/>
            <a:chExt cx="3729225" cy="1754326"/>
          </a:xfrm>
        </p:grpSpPr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H="1">
              <a:off x="4995085" y="3327200"/>
              <a:ext cx="593705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stealth" w="med" len="med"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71913473-2387-4334-813B-5EB0B74FC9DF}"/>
                </a:ext>
              </a:extLst>
            </p:cNvPr>
            <p:cNvSpPr txBox="1"/>
            <p:nvPr/>
          </p:nvSpPr>
          <p:spPr>
            <a:xfrm>
              <a:off x="1859565" y="3179742"/>
              <a:ext cx="3383367" cy="175432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 err="1"/>
                <a:t>Dominante</a:t>
              </a:r>
              <a:r>
                <a:rPr lang="en-ZA" b="1" dirty="0"/>
                <a:t> </a:t>
              </a:r>
              <a:r>
                <a:rPr lang="en-ZA" b="1" dirty="0" err="1"/>
                <a:t>alleel</a:t>
              </a:r>
              <a:r>
                <a:rPr lang="en-ZA" b="1" dirty="0"/>
                <a:t> </a:t>
              </a:r>
            </a:p>
            <a:p>
              <a:r>
                <a:rPr lang="en-ZA" b="1" dirty="0" err="1"/>
                <a:t>Bv</a:t>
              </a:r>
              <a:r>
                <a:rPr lang="en-ZA" b="1" dirty="0"/>
                <a:t>. </a:t>
              </a:r>
              <a:r>
                <a:rPr lang="en-ZA" b="1" dirty="0" err="1"/>
                <a:t>Alleel</a:t>
              </a:r>
              <a:r>
                <a:rPr lang="en-ZA" b="1" dirty="0"/>
                <a:t> </a:t>
              </a:r>
              <a:r>
                <a:rPr lang="en-ZA" b="1" dirty="0" err="1"/>
                <a:t>vir</a:t>
              </a:r>
              <a:r>
                <a:rPr lang="en-ZA" b="1" dirty="0"/>
                <a:t> bruin </a:t>
              </a:r>
              <a:r>
                <a:rPr lang="en-ZA" b="1" dirty="0" err="1"/>
                <a:t>oë</a:t>
              </a:r>
              <a:r>
                <a:rPr lang="en-ZA" b="1" dirty="0"/>
                <a:t> (B)</a:t>
              </a:r>
            </a:p>
            <a:p>
              <a:r>
                <a:rPr lang="en-ZA" dirty="0"/>
                <a:t>Die </a:t>
              </a:r>
              <a:r>
                <a:rPr lang="en-ZA" dirty="0" err="1"/>
                <a:t>eienskap</a:t>
              </a:r>
              <a:r>
                <a:rPr lang="en-ZA" dirty="0"/>
                <a:t> wat </a:t>
              </a:r>
              <a:r>
                <a:rPr lang="en-ZA" dirty="0" err="1"/>
                <a:t>beheer</a:t>
              </a:r>
              <a:r>
                <a:rPr lang="en-ZA" dirty="0"/>
                <a:t> word </a:t>
              </a:r>
              <a:r>
                <a:rPr lang="en-ZA" dirty="0" err="1"/>
                <a:t>deur</a:t>
              </a:r>
              <a:r>
                <a:rPr lang="en-ZA" dirty="0"/>
                <a:t> die </a:t>
              </a:r>
              <a:r>
                <a:rPr lang="en-ZA" dirty="0" err="1"/>
                <a:t>dominante</a:t>
              </a:r>
              <a:r>
                <a:rPr lang="en-ZA" dirty="0"/>
                <a:t> </a:t>
              </a:r>
              <a:r>
                <a:rPr lang="en-ZA" dirty="0" err="1"/>
                <a:t>alleel</a:t>
              </a:r>
              <a:r>
                <a:rPr lang="en-ZA" dirty="0"/>
                <a:t> </a:t>
              </a:r>
              <a:r>
                <a:rPr lang="en-ZA" dirty="0" err="1"/>
                <a:t>sal</a:t>
              </a:r>
              <a:r>
                <a:rPr lang="en-ZA" dirty="0"/>
                <a:t> in ‘n </a:t>
              </a:r>
              <a:r>
                <a:rPr lang="en-ZA" dirty="0" err="1"/>
                <a:t>organisme</a:t>
              </a:r>
              <a:r>
                <a:rPr lang="en-ZA" dirty="0"/>
                <a:t> se </a:t>
              </a:r>
              <a:r>
                <a:rPr lang="en-ZA" dirty="0" err="1"/>
                <a:t>fenotipe</a:t>
              </a:r>
              <a:r>
                <a:rPr lang="en-ZA" dirty="0"/>
                <a:t> </a:t>
              </a:r>
              <a:r>
                <a:rPr lang="en-ZA" dirty="0" err="1"/>
                <a:t>sigbaar</a:t>
              </a:r>
              <a:r>
                <a:rPr lang="en-ZA" dirty="0"/>
                <a:t> wees.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8693050-BB24-4F85-B622-7D6C467D8740}"/>
              </a:ext>
            </a:extLst>
          </p:cNvPr>
          <p:cNvGrpSpPr/>
          <p:nvPr/>
        </p:nvGrpSpPr>
        <p:grpSpPr>
          <a:xfrm>
            <a:off x="5618961" y="2243800"/>
            <a:ext cx="984251" cy="4001770"/>
            <a:chOff x="0" y="0"/>
            <a:chExt cx="984299" cy="400177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A43FDB8-91FC-42BA-AE99-72642BF6FAE9}"/>
                </a:ext>
              </a:extLst>
            </p:cNvPr>
            <p:cNvGrpSpPr/>
            <p:nvPr/>
          </p:nvGrpSpPr>
          <p:grpSpPr>
            <a:xfrm>
              <a:off x="0" y="0"/>
              <a:ext cx="428625" cy="4001770"/>
              <a:chOff x="0" y="0"/>
              <a:chExt cx="429065" cy="400225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4E004302-DE05-4771-BFB1-AA2EB29ED366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="" xmlns:a16="http://schemas.microsoft.com/office/drawing/2014/main" id="{AC61E05E-A23E-4515-A703-4AE293AA12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="" xmlns:a16="http://schemas.microsoft.com/office/drawing/2014/main" id="{0F034408-EC6A-4B43-880B-3FD1EDA41E51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="" xmlns:a16="http://schemas.microsoft.com/office/drawing/2014/main" id="{AEFA5E67-80FB-4D8F-B5EF-7700B64C4075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B7475A37-A38A-44B2-BC9C-7C228F017337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="" xmlns:a16="http://schemas.microsoft.com/office/drawing/2014/main" id="{E957B464-FF58-4D8B-B70D-C666066C891D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="" xmlns:a16="http://schemas.microsoft.com/office/drawing/2014/main" id="{38C8F5CA-E6BF-4F8B-9216-CB0C4057F8D2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="" xmlns:a16="http://schemas.microsoft.com/office/drawing/2014/main" id="{0B145F84-BE24-4618-9B0B-ED3D91660492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7" name="Text Box 2">
                  <a:extLst>
                    <a:ext uri="{FF2B5EF4-FFF2-40B4-BE49-F238E27FC236}">
                      <a16:creationId xmlns="" xmlns:a16="http://schemas.microsoft.com/office/drawing/2014/main" id="{8200A896-9022-4256-8D74-343ACEBA6A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 dirty="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Z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 Box 2">
                  <a:extLst>
                    <a:ext uri="{FF2B5EF4-FFF2-40B4-BE49-F238E27FC236}">
                      <a16:creationId xmlns="" xmlns:a16="http://schemas.microsoft.com/office/drawing/2014/main" id="{C0A4DED2-5A5A-4FC3-8846-973CD914C3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1631853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 Box 2">
                  <a:extLst>
                    <a:ext uri="{FF2B5EF4-FFF2-40B4-BE49-F238E27FC236}">
                      <a16:creationId xmlns="" xmlns:a16="http://schemas.microsoft.com/office/drawing/2014/main" id="{084A1FCA-418F-4CFE-B9BD-CDE82A00C8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72D02B59-3D72-4307-8A53-675C9FAE0FA3}"/>
                </a:ext>
              </a:extLst>
            </p:cNvPr>
            <p:cNvGrpSpPr/>
            <p:nvPr/>
          </p:nvGrpSpPr>
          <p:grpSpPr>
            <a:xfrm>
              <a:off x="555674" y="0"/>
              <a:ext cx="428625" cy="4001770"/>
              <a:chOff x="0" y="0"/>
              <a:chExt cx="429065" cy="400225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F6002499-E6BF-4289-9887-EC3B4FE1EA41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="" xmlns:a16="http://schemas.microsoft.com/office/drawing/2014/main" id="{D0DB249A-85D0-4881-AB68-8A7C0B0D4E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="" xmlns:a16="http://schemas.microsoft.com/office/drawing/2014/main" id="{438EC0B8-E6DA-4FC2-860B-45463B4BB94C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7F5EC9F4-1159-4EFC-B887-613531513ACC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638ECEE3-ED7B-4BF0-8E7E-D794FAE122A7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="" xmlns:a16="http://schemas.microsoft.com/office/drawing/2014/main" id="{F1CBC594-76A2-4689-A8A4-61DE517F9E4E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4" name="Rectangle: Rounded Corners 23">
                  <a:extLst>
                    <a:ext uri="{FF2B5EF4-FFF2-40B4-BE49-F238E27FC236}">
                      <a16:creationId xmlns="" xmlns:a16="http://schemas.microsoft.com/office/drawing/2014/main" id="{5FD328C3-48A7-400C-86FF-65B3EB99C1ED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="" xmlns:a16="http://schemas.microsoft.com/office/drawing/2014/main" id="{1CC17F32-C6DB-45AD-9920-2D448FED8915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6" name="Text Box 2">
                  <a:extLst>
                    <a:ext uri="{FF2B5EF4-FFF2-40B4-BE49-F238E27FC236}">
                      <a16:creationId xmlns="" xmlns:a16="http://schemas.microsoft.com/office/drawing/2014/main" id="{36ACCD6A-6CBC-4785-9BC3-A34921736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 dirty="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Z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 Box 2">
                  <a:extLst>
                    <a:ext uri="{FF2B5EF4-FFF2-40B4-BE49-F238E27FC236}">
                      <a16:creationId xmlns="" xmlns:a16="http://schemas.microsoft.com/office/drawing/2014/main" id="{65244172-C161-4276-AB1B-6E3600C387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1624818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Text Box 2">
                  <a:extLst>
                    <a:ext uri="{FF2B5EF4-FFF2-40B4-BE49-F238E27FC236}">
                      <a16:creationId xmlns="" xmlns:a16="http://schemas.microsoft.com/office/drawing/2014/main" id="{4C80B765-9EB6-4A75-BF3F-33FC8C3A20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8296109-E71B-43CE-93B1-576DAAD972C4}"/>
              </a:ext>
            </a:extLst>
          </p:cNvPr>
          <p:cNvGrpSpPr/>
          <p:nvPr/>
        </p:nvGrpSpPr>
        <p:grpSpPr>
          <a:xfrm>
            <a:off x="6622261" y="2970709"/>
            <a:ext cx="5103014" cy="1477328"/>
            <a:chOff x="6622261" y="2970709"/>
            <a:chExt cx="5103014" cy="1477328"/>
          </a:xfrm>
        </p:grpSpPr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6622261" y="3284336"/>
              <a:ext cx="60689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stealth" w="med" len="med"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ZA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B3CD9CB-4327-41A5-8091-5833EAE59E98}"/>
                </a:ext>
              </a:extLst>
            </p:cNvPr>
            <p:cNvSpPr txBox="1"/>
            <p:nvPr/>
          </p:nvSpPr>
          <p:spPr>
            <a:xfrm>
              <a:off x="7248208" y="2970709"/>
              <a:ext cx="4477067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 err="1"/>
                <a:t>Resessiewe</a:t>
              </a:r>
              <a:r>
                <a:rPr lang="en-ZA" b="1" dirty="0"/>
                <a:t> </a:t>
              </a:r>
              <a:r>
                <a:rPr lang="en-ZA" b="1" dirty="0" err="1"/>
                <a:t>alleel</a:t>
              </a:r>
              <a:endParaRPr lang="en-ZA" b="1" dirty="0"/>
            </a:p>
            <a:p>
              <a:r>
                <a:rPr lang="en-ZA" b="1" dirty="0" err="1"/>
                <a:t>Bv</a:t>
              </a:r>
              <a:r>
                <a:rPr lang="en-ZA" b="1" dirty="0"/>
                <a:t>. </a:t>
              </a:r>
              <a:r>
                <a:rPr lang="en-ZA" b="1" dirty="0" err="1"/>
                <a:t>Alleel</a:t>
              </a:r>
              <a:r>
                <a:rPr lang="en-ZA" b="1" dirty="0"/>
                <a:t> </a:t>
              </a:r>
              <a:r>
                <a:rPr lang="en-ZA" b="1" dirty="0" err="1"/>
                <a:t>vir</a:t>
              </a:r>
              <a:r>
                <a:rPr lang="en-ZA" b="1" dirty="0"/>
                <a:t> </a:t>
              </a:r>
              <a:r>
                <a:rPr lang="en-ZA" b="1" dirty="0" err="1"/>
                <a:t>blou</a:t>
              </a:r>
              <a:r>
                <a:rPr lang="en-ZA" b="1" dirty="0"/>
                <a:t> </a:t>
              </a:r>
              <a:r>
                <a:rPr lang="en-ZA" b="1" dirty="0" err="1"/>
                <a:t>oë</a:t>
              </a:r>
              <a:r>
                <a:rPr lang="en-ZA" b="1" dirty="0"/>
                <a:t> (b)</a:t>
              </a:r>
            </a:p>
            <a:p>
              <a:r>
                <a:rPr lang="en-ZA" dirty="0"/>
                <a:t>Die </a:t>
              </a:r>
              <a:r>
                <a:rPr lang="en-ZA" dirty="0" err="1"/>
                <a:t>eienskap</a:t>
              </a:r>
              <a:r>
                <a:rPr lang="en-ZA" dirty="0"/>
                <a:t> wat </a:t>
              </a:r>
              <a:r>
                <a:rPr lang="en-ZA" dirty="0" err="1"/>
                <a:t>deur</a:t>
              </a:r>
              <a:r>
                <a:rPr lang="en-ZA" dirty="0"/>
                <a:t> die </a:t>
              </a:r>
              <a:r>
                <a:rPr lang="en-ZA" dirty="0" err="1"/>
                <a:t>resessiewe</a:t>
              </a:r>
              <a:r>
                <a:rPr lang="en-ZA" dirty="0"/>
                <a:t> </a:t>
              </a:r>
              <a:r>
                <a:rPr lang="en-ZA" dirty="0" err="1"/>
                <a:t>alleel</a:t>
              </a:r>
              <a:r>
                <a:rPr lang="en-ZA" dirty="0"/>
                <a:t> </a:t>
              </a:r>
              <a:r>
                <a:rPr lang="en-ZA" dirty="0" err="1"/>
                <a:t>beheer</a:t>
              </a:r>
              <a:r>
                <a:rPr lang="en-ZA" dirty="0"/>
                <a:t> word </a:t>
              </a:r>
              <a:r>
                <a:rPr lang="en-ZA" dirty="0" err="1"/>
                <a:t>sal</a:t>
              </a:r>
              <a:r>
                <a:rPr lang="en-ZA" dirty="0"/>
                <a:t> </a:t>
              </a:r>
              <a:r>
                <a:rPr lang="en-ZA" dirty="0" err="1"/>
                <a:t>altyd</a:t>
              </a:r>
              <a:r>
                <a:rPr lang="en-ZA" dirty="0"/>
                <a:t> </a:t>
              </a:r>
              <a:r>
                <a:rPr lang="en-ZA" dirty="0" err="1"/>
                <a:t>oorheers</a:t>
              </a:r>
              <a:r>
                <a:rPr lang="en-ZA" dirty="0"/>
                <a:t> word </a:t>
              </a:r>
              <a:r>
                <a:rPr lang="en-ZA" dirty="0" err="1"/>
                <a:t>deur</a:t>
              </a:r>
              <a:r>
                <a:rPr lang="en-ZA" dirty="0"/>
                <a:t> die </a:t>
              </a:r>
              <a:r>
                <a:rPr lang="en-ZA" dirty="0" err="1"/>
                <a:t>dominante</a:t>
              </a:r>
              <a:r>
                <a:rPr lang="en-ZA" dirty="0"/>
                <a:t> </a:t>
              </a:r>
              <a:r>
                <a:rPr lang="en-ZA" dirty="0" err="1"/>
                <a:t>alleel</a:t>
              </a:r>
              <a:r>
                <a:rPr lang="en-ZA" dirty="0"/>
                <a:t> </a:t>
              </a:r>
              <a:r>
                <a:rPr lang="en-ZA" dirty="0" err="1"/>
                <a:t>vir</a:t>
              </a:r>
              <a:r>
                <a:rPr lang="en-ZA" dirty="0"/>
                <a:t> </a:t>
              </a:r>
              <a:r>
                <a:rPr lang="en-ZA" dirty="0" err="1"/>
                <a:t>dieselfde</a:t>
              </a:r>
              <a:r>
                <a:rPr lang="en-ZA" dirty="0"/>
                <a:t> </a:t>
              </a:r>
              <a:r>
                <a:rPr lang="en-ZA" dirty="0" err="1"/>
                <a:t>eienskap</a:t>
              </a:r>
              <a:r>
                <a:rPr lang="en-ZA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24E8688-4CDF-48B3-997D-3890659E8749}"/>
              </a:ext>
            </a:extLst>
          </p:cNvPr>
          <p:cNvGrpSpPr/>
          <p:nvPr/>
        </p:nvGrpSpPr>
        <p:grpSpPr>
          <a:xfrm>
            <a:off x="5720895" y="4905947"/>
            <a:ext cx="4623255" cy="646331"/>
            <a:chOff x="5720895" y="4905947"/>
            <a:chExt cx="4623255" cy="646331"/>
          </a:xfrm>
        </p:grpSpPr>
        <p:sp>
          <p:nvSpPr>
            <p:cNvPr id="13326" name="AutoShape 17"/>
            <p:cNvSpPr>
              <a:spLocks/>
            </p:cNvSpPr>
            <p:nvPr/>
          </p:nvSpPr>
          <p:spPr bwMode="auto">
            <a:xfrm>
              <a:off x="5720895" y="4994167"/>
              <a:ext cx="1265372" cy="1778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11200 w 21600"/>
                <a:gd name="T5" fmla="*/ 21600 h 21600"/>
                <a:gd name="T6" fmla="*/ 21600 w 21600"/>
                <a:gd name="T7" fmla="*/ 21600 h 21600"/>
                <a:gd name="T8" fmla="*/ 11467 w 21600"/>
                <a:gd name="T9" fmla="*/ 21600 h 21600"/>
                <a:gd name="T10" fmla="*/ 11467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1200" y="21600"/>
                  </a:lnTo>
                  <a:lnTo>
                    <a:pt x="21600" y="21600"/>
                  </a:lnTo>
                  <a:lnTo>
                    <a:pt x="11467" y="21600"/>
                  </a:lnTo>
                  <a:lnTo>
                    <a:pt x="11467" y="0"/>
                  </a:lnTo>
                </a:path>
              </a:pathLst>
            </a:custGeom>
            <a:noFill/>
            <a:ln w="25400">
              <a:solidFill>
                <a:srgbClr val="FF0017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A0903EAB-D530-4199-A0E1-8EC15F791F50}"/>
                </a:ext>
              </a:extLst>
            </p:cNvPr>
            <p:cNvSpPr txBox="1"/>
            <p:nvPr/>
          </p:nvSpPr>
          <p:spPr>
            <a:xfrm>
              <a:off x="6969325" y="4905947"/>
              <a:ext cx="3374825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2 </a:t>
              </a:r>
              <a:r>
                <a:rPr lang="en-ZA" b="1" dirty="0" err="1"/>
                <a:t>Dominante</a:t>
              </a:r>
              <a:r>
                <a:rPr lang="en-ZA" b="1" dirty="0"/>
                <a:t> allele</a:t>
              </a:r>
            </a:p>
            <a:p>
              <a:r>
                <a:rPr lang="en-ZA" b="1" dirty="0" err="1"/>
                <a:t>Bv</a:t>
              </a:r>
              <a:r>
                <a:rPr lang="en-ZA" b="1" dirty="0"/>
                <a:t>. Allele </a:t>
              </a:r>
              <a:r>
                <a:rPr lang="en-ZA" b="1" dirty="0" err="1"/>
                <a:t>vir</a:t>
              </a:r>
              <a:r>
                <a:rPr lang="en-ZA" b="1" dirty="0"/>
                <a:t> tong </a:t>
              </a:r>
              <a:r>
                <a:rPr lang="en-ZA" b="1" dirty="0" err="1"/>
                <a:t>rol</a:t>
              </a:r>
              <a:r>
                <a:rPr lang="en-ZA" b="1" dirty="0"/>
                <a:t>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1AFE3FCD-A1D1-4AC1-9566-2CCC45DB31BA}"/>
              </a:ext>
            </a:extLst>
          </p:cNvPr>
          <p:cNvGrpSpPr/>
          <p:nvPr/>
        </p:nvGrpSpPr>
        <p:grpSpPr>
          <a:xfrm>
            <a:off x="5749470" y="5596377"/>
            <a:ext cx="6442530" cy="1200329"/>
            <a:chOff x="5749470" y="5596377"/>
            <a:chExt cx="6442530" cy="1200329"/>
          </a:xfrm>
        </p:grpSpPr>
        <p:sp>
          <p:nvSpPr>
            <p:cNvPr id="43" name="AutoShape 17">
              <a:extLst>
                <a:ext uri="{FF2B5EF4-FFF2-40B4-BE49-F238E27FC236}">
                  <a16:creationId xmlns="" xmlns:a16="http://schemas.microsoft.com/office/drawing/2014/main" id="{45ED94A3-C73D-4F17-B808-348C1AC66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470" y="5718067"/>
              <a:ext cx="1265372" cy="1778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11200 w 21600"/>
                <a:gd name="T5" fmla="*/ 21600 h 21600"/>
                <a:gd name="T6" fmla="*/ 21600 w 21600"/>
                <a:gd name="T7" fmla="*/ 21600 h 21600"/>
                <a:gd name="T8" fmla="*/ 11467 w 21600"/>
                <a:gd name="T9" fmla="*/ 21600 h 21600"/>
                <a:gd name="T10" fmla="*/ 11467 w 21600"/>
                <a:gd name="T11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1200" y="21600"/>
                  </a:lnTo>
                  <a:lnTo>
                    <a:pt x="21600" y="21600"/>
                  </a:lnTo>
                  <a:lnTo>
                    <a:pt x="11467" y="21600"/>
                  </a:lnTo>
                  <a:lnTo>
                    <a:pt x="11467" y="0"/>
                  </a:lnTo>
                </a:path>
              </a:pathLst>
            </a:custGeom>
            <a:noFill/>
            <a:ln w="25400">
              <a:solidFill>
                <a:srgbClr val="FF0017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752E842-91E4-4361-A14D-375C34AA2711}"/>
                </a:ext>
              </a:extLst>
            </p:cNvPr>
            <p:cNvSpPr txBox="1"/>
            <p:nvPr/>
          </p:nvSpPr>
          <p:spPr>
            <a:xfrm>
              <a:off x="6986267" y="5596377"/>
              <a:ext cx="5205733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ZA" b="1" dirty="0"/>
                <a:t>2 </a:t>
              </a:r>
              <a:r>
                <a:rPr lang="en-ZA" b="1" dirty="0" err="1"/>
                <a:t>Resesssiewe</a:t>
              </a:r>
              <a:r>
                <a:rPr lang="en-ZA" b="1" dirty="0"/>
                <a:t> allele </a:t>
              </a:r>
              <a:r>
                <a:rPr lang="en-ZA" b="1" dirty="0" err="1"/>
                <a:t>bv</a:t>
              </a:r>
              <a:r>
                <a:rPr lang="en-ZA" b="1" dirty="0"/>
                <a:t>. </a:t>
              </a:r>
              <a:r>
                <a:rPr lang="en-ZA" b="1" dirty="0" err="1"/>
                <a:t>alleel</a:t>
              </a:r>
              <a:r>
                <a:rPr lang="en-ZA" b="1" dirty="0"/>
                <a:t> </a:t>
              </a:r>
              <a:r>
                <a:rPr lang="en-ZA" b="1" dirty="0" err="1"/>
                <a:t>vir</a:t>
              </a:r>
              <a:r>
                <a:rPr lang="en-ZA" b="1" dirty="0"/>
                <a:t> vas </a:t>
              </a:r>
              <a:r>
                <a:rPr lang="en-ZA" b="1" dirty="0" err="1"/>
                <a:t>oorlobbe</a:t>
              </a:r>
              <a:r>
                <a:rPr lang="en-ZA" b="1" dirty="0"/>
                <a:t>  </a:t>
              </a:r>
            </a:p>
            <a:p>
              <a:r>
                <a:rPr lang="en-ZA" dirty="0" err="1"/>
                <a:t>Eienskap</a:t>
              </a:r>
              <a:r>
                <a:rPr lang="en-ZA" dirty="0"/>
                <a:t> </a:t>
              </a:r>
              <a:r>
                <a:rPr lang="en-ZA" dirty="0" err="1"/>
                <a:t>kan</a:t>
              </a:r>
              <a:r>
                <a:rPr lang="en-ZA" dirty="0"/>
                <a:t> </a:t>
              </a:r>
              <a:r>
                <a:rPr lang="en-ZA" dirty="0" err="1"/>
                <a:t>waargeneem</a:t>
              </a:r>
              <a:r>
                <a:rPr lang="en-ZA" dirty="0"/>
                <a:t> word in die </a:t>
              </a:r>
              <a:r>
                <a:rPr lang="en-ZA" dirty="0" err="1"/>
                <a:t>fenotipe</a:t>
              </a:r>
              <a:r>
                <a:rPr lang="en-ZA" dirty="0"/>
                <a:t> van ‘n </a:t>
              </a:r>
              <a:r>
                <a:rPr lang="en-ZA" dirty="0" err="1"/>
                <a:t>organisme</a:t>
              </a:r>
              <a:r>
                <a:rPr lang="en-ZA" dirty="0"/>
                <a:t> in die </a:t>
              </a:r>
              <a:r>
                <a:rPr lang="en-ZA" dirty="0" err="1"/>
                <a:t>afwesigheid</a:t>
              </a:r>
              <a:r>
                <a:rPr lang="en-ZA" dirty="0"/>
                <a:t> van ‘n </a:t>
              </a:r>
              <a:r>
                <a:rPr lang="en-ZA" dirty="0" err="1"/>
                <a:t>dominante</a:t>
              </a:r>
              <a:r>
                <a:rPr lang="en-ZA" dirty="0"/>
                <a:t> </a:t>
              </a:r>
              <a:r>
                <a:rPr lang="en-ZA" dirty="0" err="1"/>
                <a:t>alleel</a:t>
              </a:r>
              <a:r>
                <a:rPr lang="en-ZA" dirty="0"/>
                <a:t> (ff)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713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754" name="Group 2"/>
          <p:cNvGrpSpPr>
            <a:grpSpLocks/>
          </p:cNvGrpSpPr>
          <p:nvPr/>
        </p:nvGrpSpPr>
        <p:grpSpPr bwMode="auto">
          <a:xfrm>
            <a:off x="2345531" y="2849687"/>
            <a:ext cx="3542854" cy="3674566"/>
            <a:chOff x="736" y="2553"/>
            <a:chExt cx="3174" cy="3292"/>
          </a:xfrm>
        </p:grpSpPr>
        <p:sp>
          <p:nvSpPr>
            <p:cNvPr id="31775" name="Rectangle 3"/>
            <p:cNvSpPr>
              <a:spLocks/>
            </p:cNvSpPr>
            <p:nvPr/>
          </p:nvSpPr>
          <p:spPr bwMode="auto">
            <a:xfrm>
              <a:off x="736" y="2566"/>
              <a:ext cx="3174" cy="3279"/>
            </a:xfrm>
            <a:prstGeom prst="rect">
              <a:avLst/>
            </a:prstGeom>
            <a:solidFill>
              <a:srgbClr val="88A35C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6E362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31776" name="Rectangle 4"/>
            <p:cNvSpPr>
              <a:spLocks/>
            </p:cNvSpPr>
            <p:nvPr/>
          </p:nvSpPr>
          <p:spPr bwMode="auto">
            <a:xfrm>
              <a:off x="1616" y="2553"/>
              <a:ext cx="139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08000"/>
                </a:lnSpc>
                <a:tabLst>
                  <a:tab pos="366104" algn="l"/>
                </a:tabLst>
              </a:pPr>
              <a:r>
                <a:rPr lang="en-US" altLang="en-US" sz="25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Dominant</a:t>
              </a:r>
            </a:p>
          </p:txBody>
        </p:sp>
        <p:pic>
          <p:nvPicPr>
            <p:cNvPr id="33075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2" y="3007"/>
              <a:ext cx="2264" cy="1816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1747" name="Rectangle 6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94654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b">
            <a:normAutofit fontScale="90000"/>
          </a:bodyPr>
          <a:lstStyle/>
          <a:p>
            <a:pPr>
              <a:lnSpc>
                <a:spcPct val="69000"/>
              </a:lnSpc>
              <a:tabLst>
                <a:tab pos="669703" algn="l"/>
              </a:tabLst>
            </a:pPr>
            <a:r>
              <a:rPr lang="en-US" altLang="en-US" dirty="0" err="1">
                <a:solidFill>
                  <a:srgbClr val="000000"/>
                </a:solidFill>
              </a:rPr>
              <a:t>Voorbeelde</a:t>
            </a:r>
            <a:r>
              <a:rPr lang="en-US" altLang="en-US" dirty="0">
                <a:solidFill>
                  <a:srgbClr val="000000"/>
                </a:solidFill>
              </a:rPr>
              <a:t> van </a:t>
            </a:r>
            <a:r>
              <a:rPr lang="en-US" altLang="en-US" dirty="0" err="1">
                <a:solidFill>
                  <a:srgbClr val="000000"/>
                </a:solidFill>
              </a:rPr>
              <a:t>dominante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resessiewe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eienskappe</a:t>
            </a:r>
            <a:r>
              <a:rPr lang="en-US" altLang="en-US" dirty="0">
                <a:solidFill>
                  <a:srgbClr val="000000"/>
                </a:solidFill>
              </a:rPr>
              <a:t> by </a:t>
            </a:r>
            <a:r>
              <a:rPr lang="en-US" altLang="en-US" dirty="0" err="1">
                <a:solidFill>
                  <a:srgbClr val="000000"/>
                </a:solidFill>
              </a:rPr>
              <a:t>mense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03513" y="1098352"/>
            <a:ext cx="8784975" cy="14733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/>
          <a:p>
            <a:pPr marL="357175" lvl="1" indent="0">
              <a:lnSpc>
                <a:spcPts val="1969"/>
              </a:lnSpc>
              <a:spcBef>
                <a:spcPct val="0"/>
              </a:spcBef>
              <a:spcAft>
                <a:spcPts val="1406"/>
              </a:spcAft>
              <a:buSzPct val="120000"/>
              <a:buNone/>
              <a:tabLst>
                <a:tab pos="721047" algn="l"/>
                <a:tab pos="1045853" algn="l"/>
              </a:tabLst>
            </a:pPr>
            <a:r>
              <a:rPr lang="en-US" altLang="en-US" sz="3600" dirty="0" err="1">
                <a:solidFill>
                  <a:srgbClr val="000000"/>
                </a:solidFill>
              </a:rPr>
              <a:t>Vermoë</a:t>
            </a:r>
            <a:r>
              <a:rPr lang="en-US" altLang="en-US" sz="3600" dirty="0">
                <a:solidFill>
                  <a:srgbClr val="000000"/>
                </a:solidFill>
              </a:rPr>
              <a:t> om </a:t>
            </a:r>
            <a:r>
              <a:rPr lang="en-US" altLang="en-US" sz="3600" dirty="0" err="1">
                <a:solidFill>
                  <a:srgbClr val="000000"/>
                </a:solidFill>
              </a:rPr>
              <a:t>jou</a:t>
            </a:r>
            <a:r>
              <a:rPr lang="en-US" altLang="en-US" sz="3600" dirty="0">
                <a:solidFill>
                  <a:srgbClr val="000000"/>
                </a:solidFill>
              </a:rPr>
              <a:t> tong </a:t>
            </a:r>
            <a:r>
              <a:rPr lang="en-US" altLang="en-US" sz="3600" dirty="0" err="1">
                <a:solidFill>
                  <a:srgbClr val="000000"/>
                </a:solidFill>
              </a:rPr>
              <a:t>te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kan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rol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grpSp>
        <p:nvGrpSpPr>
          <p:cNvPr id="330760" name="Group 8"/>
          <p:cNvGrpSpPr>
            <a:grpSpLocks/>
          </p:cNvGrpSpPr>
          <p:nvPr/>
        </p:nvGrpSpPr>
        <p:grpSpPr bwMode="auto">
          <a:xfrm>
            <a:off x="6301383" y="2850804"/>
            <a:ext cx="3542854" cy="3675683"/>
            <a:chOff x="4280" y="2554"/>
            <a:chExt cx="3174" cy="3293"/>
          </a:xfrm>
        </p:grpSpPr>
        <p:sp>
          <p:nvSpPr>
            <p:cNvPr id="31772" name="Rectangle 9"/>
            <p:cNvSpPr>
              <a:spLocks/>
            </p:cNvSpPr>
            <p:nvPr/>
          </p:nvSpPr>
          <p:spPr bwMode="auto">
            <a:xfrm>
              <a:off x="4280" y="2568"/>
              <a:ext cx="3174" cy="3279"/>
            </a:xfrm>
            <a:prstGeom prst="rect">
              <a:avLst/>
            </a:prstGeom>
            <a:solidFill>
              <a:srgbClr val="88A35C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6E362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pic>
          <p:nvPicPr>
            <p:cNvPr id="33076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8" y="3024"/>
              <a:ext cx="2264" cy="1792"/>
            </a:xfrm>
            <a:prstGeom prst="rect">
              <a:avLst/>
            </a:prstGeom>
            <a:noFill/>
            <a:ln w="508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774" name="Rectangle 11"/>
            <p:cNvSpPr>
              <a:spLocks/>
            </p:cNvSpPr>
            <p:nvPr/>
          </p:nvSpPr>
          <p:spPr bwMode="auto">
            <a:xfrm>
              <a:off x="5120" y="2554"/>
              <a:ext cx="141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08000"/>
                </a:lnSpc>
                <a:tabLst>
                  <a:tab pos="366104" algn="l"/>
                </a:tabLst>
              </a:pPr>
              <a:r>
                <a:rPr lang="en-US" altLang="en-US" sz="25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Resessief</a:t>
              </a:r>
              <a:endParaRPr lang="en-US" altLang="en-US" sz="25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aphicFrame>
        <p:nvGraphicFramePr>
          <p:cNvPr id="33076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83283"/>
              </p:ext>
            </p:extLst>
          </p:nvPr>
        </p:nvGraphicFramePr>
        <p:xfrm>
          <a:off x="6801446" y="5518547"/>
          <a:ext cx="2530451" cy="946204"/>
        </p:xfrm>
        <a:graphic>
          <a:graphicData uri="http://schemas.openxmlformats.org/drawingml/2006/table">
            <a:tbl>
              <a:tblPr/>
              <a:tblGrid>
                <a:gridCol w="1035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46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320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Fenotipe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Kan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nie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tong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rol</a:t>
                      </a: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nie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176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Alleel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17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0781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17534"/>
              </p:ext>
            </p:extLst>
          </p:nvPr>
        </p:nvGraphicFramePr>
        <p:xfrm>
          <a:off x="2845595" y="5518547"/>
          <a:ext cx="2530451" cy="858496"/>
        </p:xfrm>
        <a:graphic>
          <a:graphicData uri="http://schemas.openxmlformats.org/drawingml/2006/table">
            <a:tbl>
              <a:tblPr/>
              <a:tblGrid>
                <a:gridCol w="1117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8320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Fenotipe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Kan tong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rol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176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Alleel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17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83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3075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778" name="Group 2"/>
          <p:cNvGrpSpPr>
            <a:grpSpLocks/>
          </p:cNvGrpSpPr>
          <p:nvPr/>
        </p:nvGrpSpPr>
        <p:grpSpPr bwMode="auto">
          <a:xfrm>
            <a:off x="1391920" y="1473200"/>
            <a:ext cx="4496465" cy="4845671"/>
            <a:chOff x="736" y="2382"/>
            <a:chExt cx="3174" cy="3279"/>
          </a:xfrm>
        </p:grpSpPr>
        <p:sp>
          <p:nvSpPr>
            <p:cNvPr id="34847" name="Rectangle 3"/>
            <p:cNvSpPr>
              <a:spLocks/>
            </p:cNvSpPr>
            <p:nvPr/>
          </p:nvSpPr>
          <p:spPr bwMode="auto">
            <a:xfrm>
              <a:off x="736" y="2382"/>
              <a:ext cx="3174" cy="3279"/>
            </a:xfrm>
            <a:prstGeom prst="rect">
              <a:avLst/>
            </a:prstGeom>
            <a:solidFill>
              <a:srgbClr val="88A35C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6E362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34848" name="Rectangle 4"/>
            <p:cNvSpPr>
              <a:spLocks/>
            </p:cNvSpPr>
            <p:nvPr/>
          </p:nvSpPr>
          <p:spPr bwMode="auto">
            <a:xfrm>
              <a:off x="1616" y="2415"/>
              <a:ext cx="139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08000"/>
                </a:lnSpc>
                <a:tabLst>
                  <a:tab pos="366104" algn="l"/>
                </a:tabLst>
              </a:pPr>
              <a:r>
                <a:rPr lang="en-US" altLang="en-US" sz="2500" b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Dominant</a:t>
              </a:r>
            </a:p>
          </p:txBody>
        </p:sp>
      </p:grpSp>
      <p:sp>
        <p:nvSpPr>
          <p:cNvPr id="34819" name="Rectangle 6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7510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b">
            <a:normAutofit/>
          </a:bodyPr>
          <a:lstStyle/>
          <a:p>
            <a:pPr>
              <a:lnSpc>
                <a:spcPct val="69000"/>
              </a:lnSpc>
              <a:tabLst>
                <a:tab pos="669703" algn="l"/>
              </a:tabLst>
            </a:pPr>
            <a:r>
              <a:rPr lang="en-US" altLang="en-US" dirty="0" err="1">
                <a:solidFill>
                  <a:srgbClr val="000000"/>
                </a:solidFill>
              </a:rPr>
              <a:t>Menslike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oorlob</a:t>
            </a:r>
            <a:r>
              <a:rPr lang="en-US" altLang="en-US" dirty="0">
                <a:solidFill>
                  <a:srgbClr val="000000"/>
                </a:solidFill>
              </a:rPr>
              <a:t> vas of los?</a:t>
            </a:r>
          </a:p>
        </p:txBody>
      </p:sp>
      <p:grpSp>
        <p:nvGrpSpPr>
          <p:cNvPr id="331784" name="Group 8"/>
          <p:cNvGrpSpPr>
            <a:grpSpLocks/>
          </p:cNvGrpSpPr>
          <p:nvPr/>
        </p:nvGrpSpPr>
        <p:grpSpPr bwMode="auto">
          <a:xfrm>
            <a:off x="6301383" y="1473200"/>
            <a:ext cx="4393406" cy="4847903"/>
            <a:chOff x="4280" y="2384"/>
            <a:chExt cx="3174" cy="3279"/>
          </a:xfrm>
        </p:grpSpPr>
        <p:sp>
          <p:nvSpPr>
            <p:cNvPr id="34844" name="Rectangle 9"/>
            <p:cNvSpPr>
              <a:spLocks/>
            </p:cNvSpPr>
            <p:nvPr/>
          </p:nvSpPr>
          <p:spPr bwMode="auto">
            <a:xfrm>
              <a:off x="4280" y="2384"/>
              <a:ext cx="3174" cy="3279"/>
            </a:xfrm>
            <a:prstGeom prst="rect">
              <a:avLst/>
            </a:prstGeom>
            <a:solidFill>
              <a:srgbClr val="88A35C">
                <a:alpha val="7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6E362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  <p:sp>
          <p:nvSpPr>
            <p:cNvPr id="34846" name="Rectangle 11"/>
            <p:cNvSpPr>
              <a:spLocks/>
            </p:cNvSpPr>
            <p:nvPr/>
          </p:nvSpPr>
          <p:spPr bwMode="auto">
            <a:xfrm>
              <a:off x="5120" y="2416"/>
              <a:ext cx="1139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08000"/>
                </a:lnSpc>
                <a:tabLst>
                  <a:tab pos="366104" algn="l"/>
                </a:tabLst>
              </a:pPr>
              <a:r>
                <a:rPr lang="en-US" altLang="en-US" sz="25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Resessief</a:t>
              </a:r>
              <a:endParaRPr lang="en-US" altLang="en-US" sz="25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</p:grpSp>
      <p:graphicFrame>
        <p:nvGraphicFramePr>
          <p:cNvPr id="33178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41405"/>
              </p:ext>
            </p:extLst>
          </p:nvPr>
        </p:nvGraphicFramePr>
        <p:xfrm>
          <a:off x="7205473" y="5384800"/>
          <a:ext cx="2449376" cy="855148"/>
        </p:xfrm>
        <a:graphic>
          <a:graphicData uri="http://schemas.openxmlformats.org/drawingml/2006/table">
            <a:tbl>
              <a:tblPr/>
              <a:tblGrid>
                <a:gridCol w="10815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7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4358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Fenotipe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Vas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oorlob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790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Alleel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17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1805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404077"/>
              </p:ext>
            </p:extLst>
          </p:nvPr>
        </p:nvGraphicFramePr>
        <p:xfrm>
          <a:off x="2681645" y="5336033"/>
          <a:ext cx="2530451" cy="854032"/>
        </p:xfrm>
        <a:graphic>
          <a:graphicData uri="http://schemas.openxmlformats.org/drawingml/2006/table">
            <a:tbl>
              <a:tblPr/>
              <a:tblGrid>
                <a:gridCol w="1117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3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3856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Fenotipe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Los </a:t>
                      </a:r>
                      <a:r>
                        <a:rPr kumimoji="0" lang="en-US" alt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oorlob</a:t>
                      </a:r>
                      <a:endParaRPr kumimoji="0" lang="en-US" alt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0176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1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Alleel</a:t>
                      </a: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: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ctr" defTabSz="914400" rtl="0" eaLnBrk="1" fontAlgn="base" latinLnBrk="0" hangingPunct="1">
                        <a:lnSpc>
                          <a:spcPct val="10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17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</a:t>
                      </a:r>
                    </a:p>
                  </a:txBody>
                  <a:tcPr marL="26789" marR="26789" marT="26781" marB="26781" anchor="ctr" horzOverflow="overflow">
                    <a:lnL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36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4902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C8C2724-4B77-42CE-9A8D-BB84F7AB1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114" y="2030583"/>
            <a:ext cx="2659515" cy="3191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839891-09EC-4A05-8A05-74B71BC2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99" y="2022816"/>
            <a:ext cx="2449376" cy="319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984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449450" y="-8930"/>
            <a:ext cx="11515241" cy="928688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69000"/>
              </a:lnSpc>
              <a:tabLst>
                <a:tab pos="669703" algn="l"/>
              </a:tabLst>
            </a:pPr>
            <a:r>
              <a:rPr lang="en-US" altLang="en-US" b="1" dirty="0" err="1">
                <a:solidFill>
                  <a:srgbClr val="000000"/>
                </a:solidFill>
              </a:rPr>
              <a:t>Interessante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inligting</a:t>
            </a:r>
            <a:r>
              <a:rPr lang="en-US" altLang="en-US" b="1" dirty="0">
                <a:solidFill>
                  <a:srgbClr val="000000"/>
                </a:solidFill>
              </a:rPr>
              <a:t>: Ander </a:t>
            </a:r>
            <a:r>
              <a:rPr lang="en-US" altLang="en-US" b="1" dirty="0" err="1">
                <a:solidFill>
                  <a:srgbClr val="000000"/>
                </a:solidFill>
              </a:rPr>
              <a:t>oorerflike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</a:rPr>
              <a:t>eienskappe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450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698190"/>
              </p:ext>
            </p:extLst>
          </p:nvPr>
        </p:nvGraphicFramePr>
        <p:xfrm>
          <a:off x="5685236" y="1169790"/>
          <a:ext cx="4473773" cy="5241729"/>
        </p:xfrm>
        <a:graphic>
          <a:graphicData uri="http://schemas.openxmlformats.org/drawingml/2006/table">
            <a:tbl>
              <a:tblPr/>
              <a:tblGrid>
                <a:gridCol w="2701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25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2846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Dominant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A35C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Resessief</a:t>
                      </a:r>
                      <a:endParaRPr kumimoji="0" lang="en-US" alt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A35C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Krulhare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Reguit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hare 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Donker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bruin hare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Enige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ander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kleur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072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Growwe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liggaamshare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                   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Fyn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liggaamshare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Syndactylism (webbed digits)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Normal digits</a:t>
                      </a: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Normale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vel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pigmentasie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Albinisme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072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Bruin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oë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Blou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/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grys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oë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By- of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versiendheid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Normale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visie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Normale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gehoor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Doofheid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Normale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kleur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vsise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Kleurblindheid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6072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Dik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lippe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Dun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lippe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Groot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oë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Klein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oë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4955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Tong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rol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</a:t>
                      </a: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Nie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tong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rol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6072"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A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en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 B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bloedfaktor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44648" marR="44648" marT="44648" marB="44648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14300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81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1pPr>
                      <a:lvl2pPr marL="10302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2pPr>
                      <a:lvl3pPr marL="1198563" indent="-322263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79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3pPr>
                      <a:lvl4pPr marL="1792288" indent="-5349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4pPr>
                      <a:lvl5pPr marL="2160588" indent="-522288">
                        <a:lnSpc>
                          <a:spcPct val="136000"/>
                        </a:lnSpc>
                        <a:spcBef>
                          <a:spcPts val="3200"/>
                        </a:spcBef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5pPr>
                      <a:lvl6pPr marL="26177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6pPr>
                      <a:lvl7pPr marL="30749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7pPr>
                      <a:lvl8pPr marL="35321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8pPr>
                      <a:lvl9pPr marL="3989388" indent="-522288" fontAlgn="base">
                        <a:lnSpc>
                          <a:spcPct val="136000"/>
                        </a:lnSpc>
                        <a:spcBef>
                          <a:spcPts val="3200"/>
                        </a:spcBef>
                        <a:spcAft>
                          <a:spcPct val="0"/>
                        </a:spcAft>
                        <a:buSzPct val="177000"/>
                        <a:tabLst>
                          <a:tab pos="5207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  <a:sym typeface="Arial" charset="0"/>
                        </a:defRPr>
                      </a:lvl9pPr>
                    </a:lstStyle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81000"/>
                        <a:buFontTx/>
                        <a:buNone/>
                        <a:tabLst>
                          <a:tab pos="520700" algn="l"/>
                        </a:tabLst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O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  <a:sym typeface="Arial" charset="0"/>
                        </a:rPr>
                        <a:t>bloedfaktor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  <a:sym typeface="Arial" charset="0"/>
                      </a:endParaRPr>
                    </a:p>
                  </a:txBody>
                  <a:tcPr marL="26789" marR="26789" marT="26789" marB="26789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E07E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45159" name="Group 103"/>
          <p:cNvGrpSpPr>
            <a:grpSpLocks/>
          </p:cNvGrpSpPr>
          <p:nvPr/>
        </p:nvGrpSpPr>
        <p:grpSpPr bwMode="auto">
          <a:xfrm>
            <a:off x="1809750" y="3973712"/>
            <a:ext cx="3827488" cy="2383111"/>
            <a:chOff x="0" y="0"/>
            <a:chExt cx="3429" cy="2135"/>
          </a:xfrm>
        </p:grpSpPr>
        <p:sp>
          <p:nvSpPr>
            <p:cNvPr id="35880" name="Rectangle 104"/>
            <p:cNvSpPr>
              <a:spLocks/>
            </p:cNvSpPr>
            <p:nvPr/>
          </p:nvSpPr>
          <p:spPr bwMode="auto">
            <a:xfrm>
              <a:off x="0" y="1944"/>
              <a:ext cx="3429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</a:pP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Donker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bruin hare is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dominat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oor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ander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haarkleure</a:t>
              </a:r>
              <a:endPara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45161" name="Picture 1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" y="0"/>
              <a:ext cx="3200" cy="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45162" name="Group 106"/>
          <p:cNvGrpSpPr>
            <a:grpSpLocks/>
          </p:cNvGrpSpPr>
          <p:nvPr/>
        </p:nvGrpSpPr>
        <p:grpSpPr bwMode="auto">
          <a:xfrm>
            <a:off x="1890118" y="1062634"/>
            <a:ext cx="3571875" cy="2704579"/>
            <a:chOff x="0" y="0"/>
            <a:chExt cx="3200" cy="2423"/>
          </a:xfrm>
        </p:grpSpPr>
        <p:sp>
          <p:nvSpPr>
            <p:cNvPr id="35878" name="Rectangle 107"/>
            <p:cNvSpPr>
              <a:spLocks/>
            </p:cNvSpPr>
            <p:nvPr/>
          </p:nvSpPr>
          <p:spPr bwMode="auto">
            <a:xfrm>
              <a:off x="424" y="2232"/>
              <a:ext cx="202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</a:pP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Bruin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oë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is dominant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oor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blou</a:t>
              </a:r>
              <a:endPara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</p:txBody>
        </p:sp>
        <p:pic>
          <p:nvPicPr>
            <p:cNvPr id="45164" name="Picture 1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3200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190500" dist="190499" dir="27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15716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211" y="-8930"/>
            <a:ext cx="9197578" cy="812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b">
            <a:normAutofit/>
          </a:bodyPr>
          <a:lstStyle/>
          <a:p>
            <a:pPr>
              <a:tabLst>
                <a:tab pos="66970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Allele: </a:t>
            </a:r>
            <a:r>
              <a:rPr lang="en-US" altLang="en-US" dirty="0" err="1">
                <a:solidFill>
                  <a:srgbClr val="000000"/>
                </a:solidFill>
              </a:rPr>
              <a:t>Homosigoties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Heterosigoties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4996976" y="4422407"/>
            <a:ext cx="606898" cy="0"/>
          </a:xfrm>
          <a:prstGeom prst="line">
            <a:avLst/>
          </a:prstGeom>
          <a:ln w="28575">
            <a:solidFill>
              <a:srgbClr val="FF0000"/>
            </a:solidFill>
            <a:headEnd type="stealth" w="med" len="med"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ZA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AEA32FF-B173-4BDD-AE9E-BEB95A1C6480}"/>
              </a:ext>
            </a:extLst>
          </p:cNvPr>
          <p:cNvGrpSpPr/>
          <p:nvPr/>
        </p:nvGrpSpPr>
        <p:grpSpPr>
          <a:xfrm>
            <a:off x="5603874" y="1157950"/>
            <a:ext cx="984251" cy="4001770"/>
            <a:chOff x="0" y="0"/>
            <a:chExt cx="984299" cy="400177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F5AF804-38AE-4F61-85EB-F226BEB2DE3E}"/>
                </a:ext>
              </a:extLst>
            </p:cNvPr>
            <p:cNvGrpSpPr/>
            <p:nvPr/>
          </p:nvGrpSpPr>
          <p:grpSpPr>
            <a:xfrm>
              <a:off x="0" y="0"/>
              <a:ext cx="428625" cy="4001770"/>
              <a:chOff x="0" y="0"/>
              <a:chExt cx="429065" cy="400225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4B54225D-519E-4F6A-8762-7A240FD3BB9B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="" xmlns:a16="http://schemas.microsoft.com/office/drawing/2014/main" id="{DB29F591-937C-4429-8191-4D2D5833DA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3CC81892-5976-4EA4-9133-ED9C84C17027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="" xmlns:a16="http://schemas.microsoft.com/office/drawing/2014/main" id="{63B9C36C-5843-43C5-8BD9-D8E51D271AC4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CF8CAFF0-9F96-41D5-9F28-77F02EF65A77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7" name="Rectangle: Rounded Corners 26">
                  <a:extLst>
                    <a:ext uri="{FF2B5EF4-FFF2-40B4-BE49-F238E27FC236}">
                      <a16:creationId xmlns="" xmlns:a16="http://schemas.microsoft.com/office/drawing/2014/main" id="{102E8C02-7BD7-4A64-A258-0EEE8E6621C1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="" xmlns:a16="http://schemas.microsoft.com/office/drawing/2014/main" id="{E0C32985-3E08-4C22-AA32-EC90E4B11869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="" xmlns:a16="http://schemas.microsoft.com/office/drawing/2014/main" id="{B3C82D9B-AF0E-412C-9643-E3B69DCE2DCF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30" name="Text Box 2">
                  <a:extLst>
                    <a:ext uri="{FF2B5EF4-FFF2-40B4-BE49-F238E27FC236}">
                      <a16:creationId xmlns="" xmlns:a16="http://schemas.microsoft.com/office/drawing/2014/main" id="{029839AD-5785-45D8-963C-B33792A4FC0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 dirty="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Z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 Box 2">
                  <a:extLst>
                    <a:ext uri="{FF2B5EF4-FFF2-40B4-BE49-F238E27FC236}">
                      <a16:creationId xmlns="" xmlns:a16="http://schemas.microsoft.com/office/drawing/2014/main" id="{28AB5742-013D-4D90-B85A-3E5935CF97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1631853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Text Box 2">
                  <a:extLst>
                    <a:ext uri="{FF2B5EF4-FFF2-40B4-BE49-F238E27FC236}">
                      <a16:creationId xmlns="" xmlns:a16="http://schemas.microsoft.com/office/drawing/2014/main" id="{E0871ABB-690A-4A97-9432-DBB151B90C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8B1F4FD-DFD3-4511-9F40-C299ACAC7CBF}"/>
                </a:ext>
              </a:extLst>
            </p:cNvPr>
            <p:cNvGrpSpPr/>
            <p:nvPr/>
          </p:nvGrpSpPr>
          <p:grpSpPr>
            <a:xfrm>
              <a:off x="555674" y="0"/>
              <a:ext cx="428625" cy="4001770"/>
              <a:chOff x="0" y="0"/>
              <a:chExt cx="429065" cy="40022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B7654E04-AFB9-4A78-A59B-0DF0277B70D6}"/>
                  </a:ext>
                </a:extLst>
              </p:cNvPr>
              <p:cNvGrpSpPr/>
              <p:nvPr/>
            </p:nvGrpSpPr>
            <p:grpSpPr>
              <a:xfrm>
                <a:off x="7034" y="0"/>
                <a:ext cx="422031" cy="4002257"/>
                <a:chOff x="0" y="0"/>
                <a:chExt cx="422031" cy="4002257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957AA09C-2468-4CDF-8A18-92AF5B719A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3B7A7346-7FD2-4184-806B-B9523BF09DF5}"/>
                    </a:ext>
                  </a:extLst>
                </p:cNvPr>
                <p:cNvSpPr/>
                <p:nvPr/>
              </p:nvSpPr>
              <p:spPr>
                <a:xfrm>
                  <a:off x="0" y="1927273"/>
                  <a:ext cx="422031" cy="2074984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FEBD3F3C-CDAD-459C-A53B-320CA18FEFBA}"/>
                  </a:ext>
                </a:extLst>
              </p:cNvPr>
              <p:cNvGrpSpPr/>
              <p:nvPr/>
            </p:nvGrpSpPr>
            <p:grpSpPr>
              <a:xfrm>
                <a:off x="0" y="879230"/>
                <a:ext cx="428674" cy="2559490"/>
                <a:chOff x="0" y="0"/>
                <a:chExt cx="428674" cy="255949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="" xmlns:a16="http://schemas.microsoft.com/office/drawing/2014/main" id="{4DB89764-345A-45A0-9136-55C6E2476B61}"/>
                    </a:ext>
                  </a:extLst>
                </p:cNvPr>
                <p:cNvSpPr/>
                <p:nvPr/>
              </p:nvSpPr>
              <p:spPr>
                <a:xfrm>
                  <a:off x="105508" y="970671"/>
                  <a:ext cx="246184" cy="231678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="" xmlns:a16="http://schemas.microsoft.com/office/drawing/2014/main" id="{727B1128-D949-47A5-A97B-241FBA7245CB}"/>
                    </a:ext>
                  </a:extLst>
                </p:cNvPr>
                <p:cNvSpPr/>
                <p:nvPr/>
              </p:nvSpPr>
              <p:spPr>
                <a:xfrm>
                  <a:off x="0" y="1624819"/>
                  <a:ext cx="421640" cy="309245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="" xmlns:a16="http://schemas.microsoft.com/office/drawing/2014/main" id="{E920DFD0-7BF2-4893-8D7F-9BD1200F54B3}"/>
                    </a:ext>
                  </a:extLst>
                </p:cNvPr>
                <p:cNvSpPr/>
                <p:nvPr/>
              </p:nvSpPr>
              <p:spPr>
                <a:xfrm>
                  <a:off x="7034" y="2243797"/>
                  <a:ext cx="421640" cy="309245"/>
                </a:xfrm>
                <a:prstGeom prst="round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="" xmlns:a16="http://schemas.microsoft.com/office/drawing/2014/main" id="{7E0A5697-B7E4-4EF8-8033-4D70A641BF21}"/>
                    </a:ext>
                  </a:extLst>
                </p:cNvPr>
                <p:cNvSpPr/>
                <p:nvPr/>
              </p:nvSpPr>
              <p:spPr>
                <a:xfrm>
                  <a:off x="7034" y="0"/>
                  <a:ext cx="421640" cy="309489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/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="" xmlns:a16="http://schemas.microsoft.com/office/drawing/2014/main" id="{E1F7E713-A8A4-47C5-B78D-36C83432AB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0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 dirty="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</a:t>
                  </a:r>
                  <a:endParaRPr lang="en-ZA" sz="1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="" xmlns:a16="http://schemas.microsoft.com/office/drawing/2014/main" id="{85BAE376-90BA-42A9-9ED9-B668E8C39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203" y="1624818"/>
                  <a:ext cx="322580" cy="30162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="" xmlns:a16="http://schemas.microsoft.com/office/drawing/2014/main" id="{60DD862F-A004-4482-A0AF-31BA14B0BF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35" y="2257865"/>
                  <a:ext cx="322580" cy="301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ZA" sz="1100">
                      <a:solidFill>
                        <a:srgbClr val="FFFFFF"/>
                      </a:solidFill>
                      <a:effectLst/>
                      <a:latin typeface="Arial Black" panose="020B0A040201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f</a:t>
                  </a:r>
                  <a:endParaRPr lang="en-ZA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7" name="AutoShape 14">
            <a:extLst>
              <a:ext uri="{FF2B5EF4-FFF2-40B4-BE49-F238E27FC236}">
                <a16:creationId xmlns="" xmlns:a16="http://schemas.microsoft.com/office/drawing/2014/main" id="{066068F8-C353-45A8-B05E-9C165C22367C}"/>
              </a:ext>
            </a:extLst>
          </p:cNvPr>
          <p:cNvSpPr>
            <a:spLocks/>
          </p:cNvSpPr>
          <p:nvPr/>
        </p:nvSpPr>
        <p:spPr bwMode="auto">
          <a:xfrm>
            <a:off x="6559044" y="2884677"/>
            <a:ext cx="884039" cy="928687"/>
          </a:xfrm>
          <a:custGeom>
            <a:avLst/>
            <a:gdLst>
              <a:gd name="T0" fmla="*/ 21483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483" y="0"/>
                </a:move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38100">
            <a:solidFill>
              <a:srgbClr val="FF0017"/>
            </a:solidFill>
            <a:miter lim="800000"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12">
            <a:extLst>
              <a:ext uri="{FF2B5EF4-FFF2-40B4-BE49-F238E27FC236}">
                <a16:creationId xmlns="" xmlns:a16="http://schemas.microsoft.com/office/drawing/2014/main" id="{E149A882-AA44-4196-969B-C2CA997CF5BE}"/>
              </a:ext>
            </a:extLst>
          </p:cNvPr>
          <p:cNvSpPr>
            <a:spLocks/>
          </p:cNvSpPr>
          <p:nvPr/>
        </p:nvSpPr>
        <p:spPr bwMode="auto">
          <a:xfrm>
            <a:off x="6891675" y="1232684"/>
            <a:ext cx="3370957" cy="185230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80364">
              <a:lnSpc>
                <a:spcPct val="110000"/>
              </a:lnSpc>
              <a:tabLst>
                <a:tab pos="366104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Wanneer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beide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allele op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homoloë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chromosome dominant is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dieselfde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geen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is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individu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homosigoties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dominant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bepaalde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eienskap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</p:txBody>
      </p:sp>
      <p:grpSp>
        <p:nvGrpSpPr>
          <p:cNvPr id="43" name="Group 3">
            <a:extLst>
              <a:ext uri="{FF2B5EF4-FFF2-40B4-BE49-F238E27FC236}">
                <a16:creationId xmlns="" xmlns:a16="http://schemas.microsoft.com/office/drawing/2014/main" id="{8C1D4BE6-5231-4690-97D2-89905F369F0A}"/>
              </a:ext>
            </a:extLst>
          </p:cNvPr>
          <p:cNvGrpSpPr>
            <a:grpSpLocks/>
          </p:cNvGrpSpPr>
          <p:nvPr/>
        </p:nvGrpSpPr>
        <p:grpSpPr bwMode="auto">
          <a:xfrm>
            <a:off x="1852861" y="1196578"/>
            <a:ext cx="3676401" cy="2472408"/>
            <a:chOff x="0" y="-568"/>
            <a:chExt cx="2576" cy="2215"/>
          </a:xfrm>
        </p:grpSpPr>
        <p:sp>
          <p:nvSpPr>
            <p:cNvPr id="44" name="Rectangle 4">
              <a:extLst>
                <a:ext uri="{FF2B5EF4-FFF2-40B4-BE49-F238E27FC236}">
                  <a16:creationId xmlns="" xmlns:a16="http://schemas.microsoft.com/office/drawing/2014/main" id="{00AC2689-B784-46BE-9CE1-BAD48CF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568"/>
              <a:ext cx="2104" cy="221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 marL="80364">
                <a:lnSpc>
                  <a:spcPct val="110000"/>
                </a:lnSpc>
                <a:tabLst>
                  <a:tab pos="366104" algn="l"/>
                </a:tabLst>
              </a:pP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Wanneer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twee allele op die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homoloë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chromosome van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mekaar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verskil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, is die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individu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heterosigoties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die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bepaalde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eienskap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.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Slegs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die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dominante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alleel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(B)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sal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in die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fenotipe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waargeneem</a:t>
              </a:r>
              <a:r>
                <a:rPr lang="en-US" altLang="en-US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word.</a:t>
              </a:r>
            </a:p>
          </p:txBody>
        </p:sp>
        <p:sp>
          <p:nvSpPr>
            <p:cNvPr id="45" name="Line 5">
              <a:extLst>
                <a:ext uri="{FF2B5EF4-FFF2-40B4-BE49-F238E27FC236}">
                  <a16:creationId xmlns="" xmlns:a16="http://schemas.microsoft.com/office/drawing/2014/main" id="{68D56F44-18B2-4C27-B67E-AD195996FE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304"/>
              <a:ext cx="416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stealth" w="med" len="med"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ZA"/>
            </a:p>
          </p:txBody>
        </p:sp>
      </p:grpSp>
      <p:sp>
        <p:nvSpPr>
          <p:cNvPr id="47" name="Rectangle 7">
            <a:extLst>
              <a:ext uri="{FF2B5EF4-FFF2-40B4-BE49-F238E27FC236}">
                <a16:creationId xmlns="" xmlns:a16="http://schemas.microsoft.com/office/drawing/2014/main" id="{64B17F3F-F518-4AA1-85FB-1F67C504B38B}"/>
              </a:ext>
            </a:extLst>
          </p:cNvPr>
          <p:cNvSpPr>
            <a:spLocks/>
          </p:cNvSpPr>
          <p:nvPr/>
        </p:nvSpPr>
        <p:spPr bwMode="auto">
          <a:xfrm>
            <a:off x="1045134" y="4122354"/>
            <a:ext cx="3897927" cy="22866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80364">
              <a:lnSpc>
                <a:spcPct val="110000"/>
              </a:lnSpc>
              <a:tabLst>
                <a:tab pos="366104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Indien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altwee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die allele op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homoloë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chromosoompaar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resessief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is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dieselfde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geen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is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individu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homosigoties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resessief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bepaalde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eienskap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resessiewe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eienskap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sal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in die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fenotipe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waargeneem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word.</a:t>
            </a:r>
          </a:p>
        </p:txBody>
      </p:sp>
    </p:spTree>
    <p:extLst>
      <p:ext uri="{BB962C8B-B14F-4D97-AF65-F5344CB8AC3E}">
        <p14:creationId xmlns:p14="http://schemas.microsoft.com/office/powerpoint/2010/main" val="40765974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38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000DC488-5460-41A1-8092-B3FCFE9C62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FENOTIPE EN GENOTIPE</a:t>
            </a:r>
            <a:endParaRPr lang="en-ZA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00895EEF-C7F9-4F09-AB77-BE9FE247A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FENOTIPE – </a:t>
            </a:r>
            <a:r>
              <a:rPr lang="en-US" dirty="0" err="1"/>
              <a:t>verskaf</a:t>
            </a:r>
            <a:r>
              <a:rPr lang="en-US" dirty="0"/>
              <a:t> </a:t>
            </a:r>
            <a:r>
              <a:rPr lang="en-US" dirty="0" err="1"/>
              <a:t>inligting</a:t>
            </a:r>
            <a:r>
              <a:rPr lang="en-US" dirty="0"/>
              <a:t> </a:t>
            </a:r>
            <a:r>
              <a:rPr lang="en-US" dirty="0" err="1"/>
              <a:t>oor</a:t>
            </a:r>
            <a:r>
              <a:rPr lang="en-US" dirty="0"/>
              <a:t> hoe ‘n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lyk</a:t>
            </a:r>
            <a:r>
              <a:rPr lang="en-US" dirty="0"/>
              <a:t> (</a:t>
            </a:r>
            <a:r>
              <a:rPr lang="en-US" b="1" dirty="0" err="1"/>
              <a:t>fisiese</a:t>
            </a:r>
            <a:r>
              <a:rPr lang="en-US" b="1" dirty="0"/>
              <a:t> </a:t>
            </a:r>
            <a:r>
              <a:rPr lang="en-US" b="1" dirty="0" err="1"/>
              <a:t>voorkoms</a:t>
            </a:r>
            <a:r>
              <a:rPr lang="en-US" dirty="0"/>
              <a:t>), </a:t>
            </a:r>
            <a:r>
              <a:rPr lang="en-US" dirty="0" err="1"/>
              <a:t>ongeag</a:t>
            </a:r>
            <a:r>
              <a:rPr lang="en-US" dirty="0"/>
              <a:t> van die gene wat </a:t>
            </a:r>
            <a:r>
              <a:rPr lang="en-US" dirty="0" err="1"/>
              <a:t>binne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chromosome </a:t>
            </a:r>
            <a:r>
              <a:rPr lang="en-US" dirty="0" err="1"/>
              <a:t>voorkom</a:t>
            </a:r>
            <a:r>
              <a:rPr lang="en-US" dirty="0"/>
              <a:t>, </a:t>
            </a:r>
            <a:r>
              <a:rPr lang="en-US" dirty="0" err="1"/>
              <a:t>bv</a:t>
            </a:r>
            <a:r>
              <a:rPr lang="en-US" dirty="0"/>
              <a:t>. </a:t>
            </a:r>
            <a:r>
              <a:rPr lang="en-US" i="1" dirty="0" err="1"/>
              <a:t>lengte</a:t>
            </a:r>
            <a:r>
              <a:rPr lang="en-US" i="1" dirty="0"/>
              <a:t>, </a:t>
            </a:r>
            <a:r>
              <a:rPr lang="en-US" i="1" dirty="0" err="1"/>
              <a:t>kleur</a:t>
            </a:r>
            <a:r>
              <a:rPr lang="en-US" i="1" dirty="0"/>
              <a:t>, </a:t>
            </a:r>
            <a:r>
              <a:rPr lang="en-US" dirty="0"/>
              <a:t>ens.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FE6532-B692-4FCD-9A8B-B166CEBF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GENOTIPE- </a:t>
            </a:r>
            <a:r>
              <a:rPr lang="en-US" dirty="0" err="1"/>
              <a:t>verwys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die </a:t>
            </a:r>
            <a:r>
              <a:rPr lang="en-US" dirty="0" err="1"/>
              <a:t>genetiese</a:t>
            </a:r>
            <a:r>
              <a:rPr lang="en-US" dirty="0"/>
              <a:t> </a:t>
            </a:r>
            <a:r>
              <a:rPr lang="en-US" dirty="0" err="1"/>
              <a:t>samestelling</a:t>
            </a:r>
            <a:r>
              <a:rPr lang="en-US" dirty="0"/>
              <a:t> (allele) van ‘n </a:t>
            </a:r>
            <a:r>
              <a:rPr lang="en-US" dirty="0" err="1"/>
              <a:t>organisme</a:t>
            </a:r>
            <a:r>
              <a:rPr lang="en-US" dirty="0"/>
              <a:t>, </a:t>
            </a:r>
            <a:r>
              <a:rPr lang="en-US" dirty="0" err="1"/>
              <a:t>bv</a:t>
            </a:r>
            <a:r>
              <a:rPr lang="en-US" dirty="0"/>
              <a:t>.. </a:t>
            </a:r>
            <a:r>
              <a:rPr lang="en-US" b="1" dirty="0"/>
              <a:t>RR, Rr, </a:t>
            </a:r>
            <a:r>
              <a:rPr lang="en-US" dirty="0"/>
              <a:t>or </a:t>
            </a:r>
            <a:r>
              <a:rPr lang="en-US" b="1" dirty="0" err="1"/>
              <a:t>rr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24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0C02726-2F0E-47AA-8F06-3DB62B014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In </a:t>
            </a:r>
            <a:r>
              <a:rPr lang="en-US" sz="4000" b="1" dirty="0" err="1"/>
              <a:t>ertjieplante</a:t>
            </a:r>
            <a:r>
              <a:rPr lang="en-US" sz="4000" b="1" dirty="0"/>
              <a:t> is </a:t>
            </a:r>
            <a:r>
              <a:rPr lang="en-US" sz="4000" b="1" dirty="0" err="1"/>
              <a:t>daar</a:t>
            </a:r>
            <a:r>
              <a:rPr lang="en-US" sz="4000" b="1" dirty="0"/>
              <a:t> twee allele </a:t>
            </a:r>
            <a:r>
              <a:rPr lang="en-US" sz="4000" b="1" dirty="0" err="1"/>
              <a:t>vir</a:t>
            </a:r>
            <a:r>
              <a:rPr lang="en-US" sz="4000" b="1" dirty="0"/>
              <a:t> </a:t>
            </a:r>
            <a:r>
              <a:rPr lang="en-US" sz="4000" b="1" dirty="0" err="1"/>
              <a:t>blomkleur</a:t>
            </a:r>
            <a:r>
              <a:rPr lang="en-US" sz="4000" b="1" dirty="0"/>
              <a:t>:</a:t>
            </a:r>
            <a:endParaRPr lang="en-ZA" sz="4000" b="1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975E7CD6-B038-411B-93F5-346E20590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06540"/>
            <a:ext cx="10515600" cy="701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GENOTIPE EN FENOTIPE</a:t>
            </a:r>
            <a:endParaRPr lang="en-ZA" b="1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75EBE230-330F-487B-BF5F-F298B5DAA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785020"/>
              </p:ext>
            </p:extLst>
          </p:nvPr>
        </p:nvGraphicFramePr>
        <p:xfrm>
          <a:off x="685799" y="2229492"/>
          <a:ext cx="10515600" cy="42124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1525312465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4123495962"/>
                    </a:ext>
                  </a:extLst>
                </a:gridCol>
              </a:tblGrid>
              <a:tr h="1053101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GENOTIPE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FENOTIPE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5956057"/>
                  </a:ext>
                </a:extLst>
              </a:tr>
              <a:tr h="105310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Homosigoties</a:t>
                      </a:r>
                      <a:r>
                        <a:rPr lang="en-US" sz="3200" dirty="0"/>
                        <a:t> dominant (FF)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Pers </a:t>
                      </a:r>
                      <a:r>
                        <a:rPr lang="en-US" sz="3200" dirty="0" err="1"/>
                        <a:t>blomme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3146764"/>
                  </a:ext>
                </a:extLst>
              </a:tr>
              <a:tr h="105310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Heterosigoties</a:t>
                      </a:r>
                      <a:r>
                        <a:rPr lang="en-US" sz="3200" dirty="0"/>
                        <a:t> dominant (Ff)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Pers </a:t>
                      </a:r>
                      <a:r>
                        <a:rPr lang="en-US" sz="3200" dirty="0" err="1"/>
                        <a:t>blomme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992093"/>
                  </a:ext>
                </a:extLst>
              </a:tr>
              <a:tr h="1053101"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/>
                        <a:t>Homosigoties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resessief</a:t>
                      </a:r>
                      <a:r>
                        <a:rPr lang="en-US" sz="3200" dirty="0"/>
                        <a:t> (ff)</a:t>
                      </a:r>
                      <a:endParaRPr lang="en-Z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Wit </a:t>
                      </a:r>
                      <a:r>
                        <a:rPr lang="en-US" sz="3200" dirty="0" err="1"/>
                        <a:t>blomme</a:t>
                      </a:r>
                      <a:endParaRPr lang="en-ZA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9422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8B81123-5F71-4211-8336-1CDA4C40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16" t="18946" r="13183" b="59148"/>
          <a:stretch/>
        </p:blipFill>
        <p:spPr>
          <a:xfrm>
            <a:off x="8887147" y="3339078"/>
            <a:ext cx="1366464" cy="904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6F95C4-7609-45C1-AD71-9CE3555EF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989" y="4450504"/>
            <a:ext cx="1365622" cy="902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8EC3AC-4428-4AA7-8CB9-827072260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16" t="72466" r="14863" b="9860"/>
          <a:stretch/>
        </p:blipFill>
        <p:spPr>
          <a:xfrm>
            <a:off x="8887147" y="5473638"/>
            <a:ext cx="1365622" cy="8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64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9E54BB-8E1A-4AC8-969B-41BCA239952A}"/>
              </a:ext>
            </a:extLst>
          </p:cNvPr>
          <p:cNvSpPr txBox="1"/>
          <p:nvPr/>
        </p:nvSpPr>
        <p:spPr>
          <a:xfrm>
            <a:off x="651495" y="57303"/>
            <a:ext cx="204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Fenotipe</a:t>
            </a:r>
            <a:r>
              <a:rPr lang="en-US" sz="3200" dirty="0"/>
              <a:t> = </a:t>
            </a:r>
            <a:endParaRPr lang="en-ZA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401031-870D-4DDE-A8FB-A3F1761B5EEC}"/>
              </a:ext>
            </a:extLst>
          </p:cNvPr>
          <p:cNvSpPr txBox="1"/>
          <p:nvPr/>
        </p:nvSpPr>
        <p:spPr>
          <a:xfrm>
            <a:off x="5653992" y="84886"/>
            <a:ext cx="2047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Fenotipe</a:t>
            </a:r>
            <a:r>
              <a:rPr lang="en-US" sz="3200" dirty="0"/>
              <a:t> = </a:t>
            </a:r>
            <a:endParaRPr lang="en-ZA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BAF05CD-46CA-4F38-B421-CD96FB1B8014}"/>
              </a:ext>
            </a:extLst>
          </p:cNvPr>
          <p:cNvSpPr txBox="1"/>
          <p:nvPr/>
        </p:nvSpPr>
        <p:spPr>
          <a:xfrm>
            <a:off x="642024" y="5623081"/>
            <a:ext cx="344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Resessiewe</a:t>
            </a:r>
            <a:r>
              <a:rPr lang="en-US" sz="3200" dirty="0"/>
              <a:t> </a:t>
            </a:r>
            <a:r>
              <a:rPr lang="en-US" sz="3200" dirty="0" err="1"/>
              <a:t>alleel</a:t>
            </a:r>
            <a:r>
              <a:rPr lang="en-US" sz="3200" dirty="0"/>
              <a:t> = </a:t>
            </a:r>
            <a:endParaRPr lang="en-ZA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9722142-2601-4FF1-BF1C-8BA557F6DA1F}"/>
              </a:ext>
            </a:extLst>
          </p:cNvPr>
          <p:cNvSpPr txBox="1"/>
          <p:nvPr/>
        </p:nvSpPr>
        <p:spPr>
          <a:xfrm>
            <a:off x="7765664" y="5612824"/>
            <a:ext cx="375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Dominante</a:t>
            </a:r>
            <a:r>
              <a:rPr lang="en-US" sz="3200" dirty="0"/>
              <a:t>  </a:t>
            </a:r>
            <a:r>
              <a:rPr lang="en-US" sz="3200" dirty="0" err="1"/>
              <a:t>alleel</a:t>
            </a:r>
            <a:r>
              <a:rPr lang="en-US" sz="3200" dirty="0"/>
              <a:t> = </a:t>
            </a:r>
            <a:endParaRPr lang="en-ZA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02DC59A-2C33-411F-B0A7-D1C932897459}"/>
              </a:ext>
            </a:extLst>
          </p:cNvPr>
          <p:cNvSpPr txBox="1"/>
          <p:nvPr/>
        </p:nvSpPr>
        <p:spPr>
          <a:xfrm>
            <a:off x="651544" y="6175535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Genotipe</a:t>
            </a:r>
            <a:r>
              <a:rPr lang="en-US" sz="3200" dirty="0"/>
              <a:t> = </a:t>
            </a:r>
            <a:endParaRPr lang="en-ZA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403C25A-9E0C-4111-9FE6-FF8D40E896B3}"/>
              </a:ext>
            </a:extLst>
          </p:cNvPr>
          <p:cNvSpPr txBox="1"/>
          <p:nvPr/>
        </p:nvSpPr>
        <p:spPr>
          <a:xfrm>
            <a:off x="7976344" y="6125740"/>
            <a:ext cx="212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Genotipe</a:t>
            </a:r>
            <a:r>
              <a:rPr lang="en-US" sz="3200" dirty="0"/>
              <a:t> =                   </a:t>
            </a:r>
            <a:endParaRPr lang="en-Z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3C9E2C-6D7D-40EF-B7F0-84BE6CE2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73" y="699381"/>
            <a:ext cx="5000625" cy="4981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6C9333F-892B-4DA0-9072-B7D4E8D5B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907" y="762312"/>
            <a:ext cx="5886450" cy="49244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A2844E4-B736-4A89-AE06-19B8B01C6BC8}"/>
              </a:ext>
            </a:extLst>
          </p:cNvPr>
          <p:cNvSpPr txBox="1"/>
          <p:nvPr/>
        </p:nvSpPr>
        <p:spPr>
          <a:xfrm>
            <a:off x="2766045" y="57303"/>
            <a:ext cx="95731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Blou</a:t>
            </a:r>
            <a:endParaRPr lang="en-ZA" sz="3200" b="1" dirty="0">
              <a:solidFill>
                <a:srgbClr val="00B0F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9BF9834-582D-490E-9EAF-CDB70B5AD2A4}"/>
              </a:ext>
            </a:extLst>
          </p:cNvPr>
          <p:cNvSpPr txBox="1"/>
          <p:nvPr/>
        </p:nvSpPr>
        <p:spPr>
          <a:xfrm flipH="1">
            <a:off x="7865124" y="57303"/>
            <a:ext cx="136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Bruin</a:t>
            </a:r>
            <a:r>
              <a:rPr lang="en-US" sz="3200" dirty="0"/>
              <a:t> </a:t>
            </a:r>
            <a:endParaRPr lang="en-ZA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733EE8A-DB60-4811-B7A6-9BCCD5EBB468}"/>
              </a:ext>
            </a:extLst>
          </p:cNvPr>
          <p:cNvSpPr txBox="1"/>
          <p:nvPr/>
        </p:nvSpPr>
        <p:spPr>
          <a:xfrm>
            <a:off x="3929087" y="5623080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dirty="0"/>
              <a:t> </a:t>
            </a:r>
            <a:endParaRPr lang="en-ZA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1B635E3-7DE8-4632-8149-A0C2F9315DC1}"/>
              </a:ext>
            </a:extLst>
          </p:cNvPr>
          <p:cNvSpPr txBox="1"/>
          <p:nvPr/>
        </p:nvSpPr>
        <p:spPr>
          <a:xfrm>
            <a:off x="2594561" y="6194362"/>
            <a:ext cx="867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bb</a:t>
            </a:r>
            <a:r>
              <a:rPr lang="en-US" sz="3200" dirty="0"/>
              <a:t> </a:t>
            </a:r>
            <a:endParaRPr lang="en-ZA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74A9EE7-C03E-42FA-8E40-2147DA8643DB}"/>
              </a:ext>
            </a:extLst>
          </p:cNvPr>
          <p:cNvSpPr txBox="1"/>
          <p:nvPr/>
        </p:nvSpPr>
        <p:spPr>
          <a:xfrm>
            <a:off x="11069644" y="5608667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dirty="0"/>
              <a:t> </a:t>
            </a:r>
            <a:endParaRPr lang="en-ZA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4B642EC-17E5-416E-AE73-54BFF8C68584}"/>
              </a:ext>
            </a:extLst>
          </p:cNvPr>
          <p:cNvSpPr txBox="1"/>
          <p:nvPr/>
        </p:nvSpPr>
        <p:spPr>
          <a:xfrm>
            <a:off x="10026094" y="6118253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BB/ Bb</a:t>
            </a:r>
            <a:r>
              <a:rPr lang="en-US" sz="3200" dirty="0"/>
              <a:t> 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17330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7FB763-9AE2-46C9-A297-7F40B70B6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AKTIWITEIT: WERKKAART OOR GENETIKA</a:t>
            </a:r>
            <a:endParaRPr lang="en-Z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C8101F6-F696-4FA9-B1C8-9CF4EE26792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890964"/>
              </p:ext>
            </p:extLst>
          </p:nvPr>
        </p:nvGraphicFramePr>
        <p:xfrm>
          <a:off x="5638800" y="359727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showAsIcon="1" r:id="rId4" imgW="914400" imgH="806400" progId="Word.Document.12">
                  <p:embed/>
                </p:oleObj>
              </mc:Choice>
              <mc:Fallback>
                <p:oleObj name="Document" showAsIcon="1" r:id="rId4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59727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98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5E50FC-C8C9-4FCD-A509-CF10AB68F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9" y="883578"/>
            <a:ext cx="11151401" cy="43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/>
              <a:t>INLEIDING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b="1" dirty="0" err="1"/>
              <a:t>Oorerwing</a:t>
            </a:r>
            <a:r>
              <a:rPr lang="en-US" altLang="en-US" dirty="0"/>
              <a:t> is die </a:t>
            </a:r>
            <a:r>
              <a:rPr lang="en-US" altLang="en-US" dirty="0" err="1"/>
              <a:t>oordra</a:t>
            </a:r>
            <a:r>
              <a:rPr lang="en-US" altLang="en-US" dirty="0"/>
              <a:t> van </a:t>
            </a:r>
            <a:r>
              <a:rPr lang="en-US" altLang="en-US" dirty="0" err="1"/>
              <a:t>eienskappe</a:t>
            </a:r>
            <a:r>
              <a:rPr lang="en-US" altLang="en-US" dirty="0"/>
              <a:t> </a:t>
            </a:r>
            <a:r>
              <a:rPr lang="en-US" altLang="en-US" dirty="0" err="1"/>
              <a:t>vanaf</a:t>
            </a:r>
            <a:r>
              <a:rPr lang="en-US" altLang="en-US" dirty="0"/>
              <a:t> die </a:t>
            </a:r>
            <a:r>
              <a:rPr lang="en-US" altLang="en-US" dirty="0" err="1"/>
              <a:t>ouers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hul</a:t>
            </a:r>
            <a:r>
              <a:rPr lang="en-US" altLang="en-US" dirty="0"/>
              <a:t> </a:t>
            </a:r>
            <a:r>
              <a:rPr lang="en-US" altLang="en-US" dirty="0" err="1"/>
              <a:t>nakomelinge</a:t>
            </a:r>
            <a:r>
              <a:rPr lang="en-US" altLang="en-US" dirty="0"/>
              <a:t>.</a:t>
            </a:r>
            <a:endParaRPr lang="en-US" altLang="en-US" b="1" dirty="0"/>
          </a:p>
          <a:p>
            <a:pPr>
              <a:spcBef>
                <a:spcPct val="50000"/>
              </a:spcBef>
              <a:buNone/>
            </a:pPr>
            <a:r>
              <a:rPr lang="en-US" altLang="en-US" b="1" dirty="0" err="1"/>
              <a:t>Erfenis</a:t>
            </a:r>
            <a:r>
              <a:rPr lang="en-US" altLang="en-US" b="1" dirty="0"/>
              <a:t> </a:t>
            </a:r>
            <a:r>
              <a:rPr lang="en-US" altLang="en-US" dirty="0"/>
              <a:t>is die </a:t>
            </a:r>
            <a:r>
              <a:rPr lang="en-US" altLang="en-US" dirty="0" err="1"/>
              <a:t>eienskappe</a:t>
            </a:r>
            <a:r>
              <a:rPr lang="en-US" altLang="en-US" dirty="0"/>
              <a:t> wat </a:t>
            </a:r>
            <a:r>
              <a:rPr lang="en-US" altLang="en-US" dirty="0" err="1"/>
              <a:t>oorgedra</a:t>
            </a:r>
            <a:r>
              <a:rPr lang="en-US" altLang="en-US" dirty="0"/>
              <a:t> is </a:t>
            </a:r>
            <a:r>
              <a:rPr lang="en-US" altLang="en-US" dirty="0" err="1"/>
              <a:t>vanaf</a:t>
            </a:r>
            <a:r>
              <a:rPr lang="en-US" altLang="en-US" dirty="0"/>
              <a:t> die </a:t>
            </a:r>
            <a:r>
              <a:rPr lang="en-US" altLang="en-US" dirty="0" err="1"/>
              <a:t>ouers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hul</a:t>
            </a:r>
            <a:r>
              <a:rPr lang="en-US" altLang="en-US" dirty="0"/>
              <a:t> </a:t>
            </a:r>
            <a:r>
              <a:rPr lang="en-US" altLang="en-US" dirty="0" err="1"/>
              <a:t>nakomelinge</a:t>
            </a:r>
            <a:r>
              <a:rPr lang="en-US" altLang="en-US" dirty="0"/>
              <a:t>.</a:t>
            </a:r>
            <a:endParaRPr lang="en-US" altLang="en-US" b="1" dirty="0"/>
          </a:p>
          <a:p>
            <a:pPr>
              <a:spcBef>
                <a:spcPct val="50000"/>
              </a:spcBef>
              <a:buNone/>
            </a:pPr>
            <a:r>
              <a:rPr lang="en-US" altLang="en-US" b="1" dirty="0" err="1"/>
              <a:t>Genetika</a:t>
            </a:r>
            <a:r>
              <a:rPr lang="en-US" altLang="en-US" dirty="0"/>
              <a:t> is die </a:t>
            </a:r>
            <a:r>
              <a:rPr lang="en-US" altLang="en-US" dirty="0" err="1"/>
              <a:t>studie</a:t>
            </a:r>
            <a:r>
              <a:rPr lang="en-US" altLang="en-US" dirty="0"/>
              <a:t> van </a:t>
            </a:r>
            <a:r>
              <a:rPr lang="en-US" altLang="en-US" dirty="0" err="1"/>
              <a:t>oorerwing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variasie</a:t>
            </a:r>
            <a:r>
              <a:rPr lang="en-US" altLang="en-US" dirty="0"/>
              <a:t> in </a:t>
            </a:r>
            <a:r>
              <a:rPr lang="en-US" altLang="en-US" dirty="0" err="1"/>
              <a:t>lewende</a:t>
            </a:r>
            <a:r>
              <a:rPr lang="en-US" altLang="en-US" dirty="0"/>
              <a:t> </a:t>
            </a:r>
            <a:r>
              <a:rPr lang="en-US" altLang="en-US" dirty="0" err="1"/>
              <a:t>organismes</a:t>
            </a:r>
            <a:r>
              <a:rPr lang="en-US" altLang="en-US" dirty="0"/>
              <a:t>. 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b="1" dirty="0" err="1"/>
              <a:t>Variasie</a:t>
            </a:r>
            <a:r>
              <a:rPr lang="en-US" altLang="en-US" b="1" dirty="0"/>
              <a:t> </a:t>
            </a:r>
            <a:r>
              <a:rPr lang="en-US" altLang="en-US" dirty="0"/>
              <a:t>is die </a:t>
            </a:r>
            <a:r>
              <a:rPr lang="en-US" altLang="en-US" dirty="0" err="1"/>
              <a:t>waarneembare</a:t>
            </a:r>
            <a:r>
              <a:rPr lang="en-US" altLang="en-US" dirty="0"/>
              <a:t> </a:t>
            </a:r>
            <a:r>
              <a:rPr lang="en-US" altLang="en-US" dirty="0" err="1"/>
              <a:t>verskille</a:t>
            </a:r>
            <a:r>
              <a:rPr lang="en-US" altLang="en-US" dirty="0"/>
              <a:t> in die </a:t>
            </a:r>
            <a:r>
              <a:rPr lang="en-US" altLang="en-US" dirty="0" err="1"/>
              <a:t>fenotipes</a:t>
            </a:r>
            <a:r>
              <a:rPr lang="en-US" altLang="en-US" dirty="0"/>
              <a:t> (</a:t>
            </a:r>
            <a:r>
              <a:rPr lang="en-US" altLang="en-US" dirty="0" err="1"/>
              <a:t>fisiese</a:t>
            </a:r>
            <a:r>
              <a:rPr lang="en-US" altLang="en-US" dirty="0"/>
              <a:t> </a:t>
            </a:r>
            <a:r>
              <a:rPr lang="en-US" altLang="en-US" dirty="0" err="1"/>
              <a:t>voorkoms</a:t>
            </a:r>
            <a:r>
              <a:rPr lang="en-US" altLang="en-US" dirty="0"/>
              <a:t>) </a:t>
            </a:r>
            <a:r>
              <a:rPr lang="en-US" altLang="en-US" dirty="0" err="1"/>
              <a:t>tussen</a:t>
            </a:r>
            <a:r>
              <a:rPr lang="en-US" altLang="en-US" dirty="0"/>
              <a:t> </a:t>
            </a:r>
            <a:r>
              <a:rPr lang="en-US" altLang="en-US" dirty="0" err="1"/>
              <a:t>organismes</a:t>
            </a:r>
            <a:r>
              <a:rPr lang="en-US" altLang="en-US" dirty="0"/>
              <a:t> van </a:t>
            </a:r>
            <a:r>
              <a:rPr lang="en-US" altLang="en-US" dirty="0" err="1"/>
              <a:t>dieselfde</a:t>
            </a:r>
            <a:r>
              <a:rPr lang="en-US" altLang="en-US" dirty="0"/>
              <a:t> </a:t>
            </a:r>
            <a:r>
              <a:rPr lang="en-US" altLang="en-US" dirty="0" err="1"/>
              <a:t>spesie</a:t>
            </a:r>
            <a:r>
              <a:rPr lang="en-US" altLang="en-US" dirty="0"/>
              <a:t>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08002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 err="1"/>
              <a:t>Oorerwing</a:t>
            </a:r>
            <a:r>
              <a:rPr lang="en-GB" altLang="en-US" sz="4000" b="1" dirty="0"/>
              <a:t> </a:t>
            </a:r>
            <a:r>
              <a:rPr lang="en-GB" altLang="en-US" sz="4000" b="1" dirty="0" err="1"/>
              <a:t>en</a:t>
            </a:r>
            <a:r>
              <a:rPr lang="en-GB" altLang="en-US" sz="4000" b="1" dirty="0"/>
              <a:t> </a:t>
            </a:r>
            <a:r>
              <a:rPr lang="en-GB" altLang="en-US" sz="4000" b="1" dirty="0" err="1"/>
              <a:t>variasie</a:t>
            </a:r>
            <a:endParaRPr lang="en-US" altLang="en-US" sz="4000" b="1" dirty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9" y="1052513"/>
            <a:ext cx="3362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lum bright="-42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3573463"/>
            <a:ext cx="727392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6096000" y="2565400"/>
            <a:ext cx="0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143250" y="12684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Vader</a:t>
            </a:r>
            <a:endParaRPr lang="en-US" altLang="en-US" sz="1800" b="1" dirty="0"/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206625" y="3068638"/>
            <a:ext cx="1657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/>
              <a:t>Nakomelinge</a:t>
            </a:r>
            <a:endParaRPr lang="en-US" altLang="en-US" sz="1800" b="1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7824788" y="1268413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/>
              <a:t>Moeder</a:t>
            </a: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7859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  <p:bldP spid="86023" grpId="0"/>
      <p:bldP spid="86024" grpId="0"/>
      <p:bldP spid="86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Gregor Mendel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120113" cy="42829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Gregor Mendel,  was ‘n </a:t>
            </a:r>
            <a:r>
              <a:rPr lang="en-US" sz="2400" dirty="0" err="1">
                <a:solidFill>
                  <a:schemeClr val="tx1"/>
                </a:solidFill>
              </a:rPr>
              <a:t>Oostenrykse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monnik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en</a:t>
            </a:r>
            <a:r>
              <a:rPr lang="en-US" sz="2400" dirty="0">
                <a:solidFill>
                  <a:schemeClr val="tx1"/>
                </a:solidFill>
              </a:rPr>
              <a:t> word </a:t>
            </a:r>
            <a:r>
              <a:rPr lang="en-US" sz="2400" dirty="0" err="1">
                <a:solidFill>
                  <a:schemeClr val="tx1"/>
                </a:solidFill>
              </a:rPr>
              <a:t>beskou</a:t>
            </a:r>
            <a:r>
              <a:rPr lang="en-US" sz="2400" dirty="0">
                <a:solidFill>
                  <a:schemeClr val="tx1"/>
                </a:solidFill>
              </a:rPr>
              <a:t> as die ‘Vader van </a:t>
            </a:r>
            <a:r>
              <a:rPr lang="en-US" sz="2400" dirty="0" err="1">
                <a:solidFill>
                  <a:schemeClr val="tx1"/>
                </a:solidFill>
              </a:rPr>
              <a:t>Genetika</a:t>
            </a:r>
            <a:r>
              <a:rPr lang="en-US" sz="2400" dirty="0">
                <a:solidFill>
                  <a:schemeClr val="tx1"/>
                </a:solidFill>
              </a:rPr>
              <a:t>’.</a:t>
            </a:r>
          </a:p>
          <a:p>
            <a:r>
              <a:rPr lang="en-US" sz="2400" dirty="0">
                <a:solidFill>
                  <a:schemeClr val="tx1"/>
                </a:solidFill>
              </a:rPr>
              <a:t>Hy het </a:t>
            </a:r>
            <a:r>
              <a:rPr lang="en-US" sz="2400" dirty="0" err="1">
                <a:solidFill>
                  <a:schemeClr val="tx1"/>
                </a:solidFill>
              </a:rPr>
              <a:t>ertjieplante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gebruik</a:t>
            </a:r>
            <a:r>
              <a:rPr lang="en-US" sz="2400" dirty="0">
                <a:solidFill>
                  <a:schemeClr val="tx1"/>
                </a:solidFill>
              </a:rPr>
              <a:t> om </a:t>
            </a:r>
            <a:r>
              <a:rPr lang="en-US" sz="2400" dirty="0" err="1">
                <a:solidFill>
                  <a:schemeClr val="tx1"/>
                </a:solidFill>
              </a:rPr>
              <a:t>sy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erflikheidseksperimente</a:t>
            </a:r>
            <a:r>
              <a:rPr lang="en-US" sz="2400" dirty="0">
                <a:solidFill>
                  <a:schemeClr val="tx1"/>
                </a:solidFill>
              </a:rPr>
              <a:t> mee </a:t>
            </a:r>
            <a:r>
              <a:rPr lang="en-US" sz="2400" dirty="0" err="1">
                <a:solidFill>
                  <a:schemeClr val="tx1"/>
                </a:solidFill>
              </a:rPr>
              <a:t>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doen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</a:rPr>
              <a:t>Hy het </a:t>
            </a:r>
            <a:r>
              <a:rPr lang="en-US" sz="2400" dirty="0" err="1">
                <a:solidFill>
                  <a:schemeClr val="tx1"/>
                </a:solidFill>
              </a:rPr>
              <a:t>kruisingseksperimente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uitgevoer</a:t>
            </a:r>
            <a:r>
              <a:rPr lang="en-US" sz="2400" dirty="0">
                <a:solidFill>
                  <a:schemeClr val="tx1"/>
                </a:solidFill>
              </a:rPr>
              <a:t> om die </a:t>
            </a:r>
            <a:r>
              <a:rPr lang="en-US" sz="2400" dirty="0" err="1">
                <a:solidFill>
                  <a:schemeClr val="tx1"/>
                </a:solidFill>
              </a:rPr>
              <a:t>oordrag</a:t>
            </a:r>
            <a:r>
              <a:rPr lang="en-US" sz="2400" dirty="0">
                <a:solidFill>
                  <a:schemeClr val="tx1"/>
                </a:solidFill>
              </a:rPr>
              <a:t> van 7 </a:t>
            </a:r>
            <a:r>
              <a:rPr lang="en-US" sz="2400" dirty="0" err="1">
                <a:solidFill>
                  <a:schemeClr val="tx1"/>
                </a:solidFill>
              </a:rPr>
              <a:t>kontrasterende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eienskappe</a:t>
            </a:r>
            <a:r>
              <a:rPr lang="en-US" sz="2400" dirty="0">
                <a:solidFill>
                  <a:schemeClr val="tx1"/>
                </a:solidFill>
              </a:rPr>
              <a:t> van </a:t>
            </a:r>
            <a:r>
              <a:rPr lang="en-US" sz="2400" dirty="0" err="1">
                <a:solidFill>
                  <a:schemeClr val="tx1"/>
                </a:solidFill>
              </a:rPr>
              <a:t>een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generasie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‘n </a:t>
            </a:r>
            <a:r>
              <a:rPr lang="en-US" sz="2400" dirty="0" err="1">
                <a:solidFill>
                  <a:schemeClr val="tx1"/>
                </a:solidFill>
              </a:rPr>
              <a:t>volgende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bestudeer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Hy het die </a:t>
            </a:r>
            <a:r>
              <a:rPr lang="en-US" sz="2400" dirty="0" err="1">
                <a:solidFill>
                  <a:schemeClr val="tx1"/>
                </a:solidFill>
              </a:rPr>
              <a:t>basiese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wette</a:t>
            </a:r>
            <a:r>
              <a:rPr lang="en-US" sz="2400" dirty="0">
                <a:solidFill>
                  <a:schemeClr val="tx1"/>
                </a:solidFill>
              </a:rPr>
              <a:t> van </a:t>
            </a:r>
            <a:r>
              <a:rPr lang="en-US" sz="2400" dirty="0" err="1">
                <a:solidFill>
                  <a:schemeClr val="tx1"/>
                </a:solidFill>
              </a:rPr>
              <a:t>genetika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geformuleer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media-2.web.britannica.com/eb-media/96/118096-004-547374A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887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78849" y="6172199"/>
            <a:ext cx="6313150" cy="68579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ZA" sz="1400" err="1">
                <a:solidFill>
                  <a:srgbClr val="FFFFFF"/>
                </a:solidFill>
              </a:rPr>
              <a:t>Gregor</a:t>
            </a:r>
            <a:r>
              <a:rPr lang="en-ZA" sz="1400">
                <a:solidFill>
                  <a:srgbClr val="FFFFFF"/>
                </a:solidFill>
              </a:rPr>
              <a:t> Mendel 1822-1884</a:t>
            </a:r>
          </a:p>
        </p:txBody>
      </p:sp>
    </p:spTree>
    <p:extLst>
      <p:ext uri="{BB962C8B-B14F-4D97-AF65-F5344CB8AC3E}">
        <p14:creationId xmlns:p14="http://schemas.microsoft.com/office/powerpoint/2010/main" val="50515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2"/>
          <a:stretch>
            <a:fillRect/>
          </a:stretch>
        </p:blipFill>
        <p:spPr bwMode="auto">
          <a:xfrm>
            <a:off x="6735763" y="76200"/>
            <a:ext cx="375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81000"/>
            <a:ext cx="3657600" cy="12557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dirty="0"/>
              <a:t>Mendel het </a:t>
            </a:r>
            <a:r>
              <a:rPr lang="en-US" dirty="0" err="1"/>
              <a:t>sewe</a:t>
            </a:r>
            <a:r>
              <a:rPr lang="en-US" dirty="0"/>
              <a:t> </a:t>
            </a:r>
            <a:r>
              <a:rPr lang="en-US" dirty="0" err="1"/>
              <a:t>kontrasterende</a:t>
            </a:r>
            <a:r>
              <a:rPr lang="en-US" dirty="0"/>
              <a:t> </a:t>
            </a:r>
            <a:r>
              <a:rPr lang="en-US" dirty="0" err="1"/>
              <a:t>ertjie</a:t>
            </a:r>
            <a:r>
              <a:rPr lang="en-US" dirty="0"/>
              <a:t> </a:t>
            </a:r>
            <a:r>
              <a:rPr lang="en-US" dirty="0" err="1"/>
              <a:t>eienskappe</a:t>
            </a:r>
            <a:r>
              <a:rPr lang="en-US" dirty="0"/>
              <a:t> </a:t>
            </a:r>
            <a:r>
              <a:rPr lang="en-US" dirty="0" err="1"/>
              <a:t>bestudeer</a:t>
            </a:r>
            <a:r>
              <a:rPr lang="en-US" dirty="0"/>
              <a:t>.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1828800" y="2133601"/>
            <a:ext cx="3505200" cy="39703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err="1"/>
              <a:t>Afleiding</a:t>
            </a:r>
            <a:r>
              <a:rPr lang="en-US" sz="2800" dirty="0"/>
              <a:t>: ‘n </a:t>
            </a:r>
            <a:r>
              <a:rPr lang="en-US" sz="2800" dirty="0" err="1"/>
              <a:t>Erflike</a:t>
            </a:r>
            <a:r>
              <a:rPr lang="en-US" sz="2800" dirty="0"/>
              <a:t> </a:t>
            </a:r>
            <a:r>
              <a:rPr lang="en-US" sz="2800" dirty="0" err="1"/>
              <a:t>eienskap</a:t>
            </a:r>
            <a:r>
              <a:rPr lang="en-US" sz="2800" dirty="0"/>
              <a:t> word </a:t>
            </a:r>
            <a:r>
              <a:rPr lang="en-US" sz="2800" dirty="0" err="1"/>
              <a:t>deur</a:t>
            </a:r>
            <a:r>
              <a:rPr lang="en-US" sz="2800" dirty="0"/>
              <a:t> twee ‘</a:t>
            </a:r>
            <a:r>
              <a:rPr lang="en-US" sz="2800" dirty="0" err="1"/>
              <a:t>faktore</a:t>
            </a:r>
            <a:r>
              <a:rPr lang="en-US" sz="2800" dirty="0"/>
              <a:t>’ (gene) </a:t>
            </a:r>
            <a:r>
              <a:rPr lang="en-US" sz="2800" dirty="0" err="1"/>
              <a:t>bepaal</a:t>
            </a:r>
            <a:r>
              <a:rPr lang="en-US" sz="2800" dirty="0"/>
              <a:t>.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geen</a:t>
            </a:r>
            <a:r>
              <a:rPr lang="en-US" sz="2800" dirty="0"/>
              <a:t> van die </a:t>
            </a:r>
            <a:r>
              <a:rPr lang="en-US" sz="2800" dirty="0" err="1"/>
              <a:t>geenpaar</a:t>
            </a:r>
            <a:r>
              <a:rPr lang="en-US" sz="2800" dirty="0"/>
              <a:t> </a:t>
            </a:r>
            <a:r>
              <a:rPr lang="en-US" sz="2800" dirty="0" err="1"/>
              <a:t>kom</a:t>
            </a:r>
            <a:r>
              <a:rPr lang="en-US" sz="2800" dirty="0"/>
              <a:t> </a:t>
            </a:r>
            <a:r>
              <a:rPr lang="en-US" sz="2800" dirty="0" err="1"/>
              <a:t>vanaf</a:t>
            </a:r>
            <a:r>
              <a:rPr lang="en-US" sz="2800" dirty="0"/>
              <a:t> die </a:t>
            </a:r>
            <a:r>
              <a:rPr lang="en-US" sz="2800" dirty="0" err="1"/>
              <a:t>moeder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die </a:t>
            </a:r>
            <a:r>
              <a:rPr lang="en-US" sz="2800" dirty="0" err="1"/>
              <a:t>ander</a:t>
            </a:r>
            <a:r>
              <a:rPr lang="en-US" sz="2800" dirty="0"/>
              <a:t> </a:t>
            </a:r>
            <a:r>
              <a:rPr lang="en-US" sz="2800" dirty="0" err="1"/>
              <a:t>geen</a:t>
            </a:r>
            <a:r>
              <a:rPr lang="en-US" sz="2800" dirty="0"/>
              <a:t> van die </a:t>
            </a:r>
            <a:r>
              <a:rPr lang="en-US" sz="2800" dirty="0" err="1"/>
              <a:t>vader</a:t>
            </a:r>
            <a:r>
              <a:rPr lang="en-US" sz="2800" dirty="0"/>
              <a:t>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858000" y="6096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BLOM- KLEUR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58000" y="17526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BLOM POSISIE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58000" y="25019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SAAD-KLEUR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858000" y="31242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SAAD-VORM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0" y="38100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PEUL-VORM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58000" y="45720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PEUL-KLEUR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58000" y="6019800"/>
            <a:ext cx="9144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100" b="1" dirty="0"/>
              <a:t>PLANT-LENGTE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8001000" y="7620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/>
              <a:t>Pers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372600" y="7620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/>
              <a:t>Wit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8001000" y="19812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Sydelings</a:t>
            </a:r>
            <a:endParaRPr lang="en-US" sz="1100" b="1" dirty="0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9372600" y="19812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Terminaal</a:t>
            </a:r>
            <a:endParaRPr lang="en-US" sz="1100" b="1" dirty="0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8001000" y="2652714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Geel</a:t>
            </a:r>
            <a:endParaRPr lang="en-US" sz="1100" b="1" dirty="0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9372600" y="2652714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/>
              <a:t>Groen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8001000" y="32766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Rond</a:t>
            </a:r>
            <a:endParaRPr lang="en-US" sz="1100" b="1" dirty="0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9372600" y="32766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Gerimpeld</a:t>
            </a:r>
            <a:endParaRPr lang="en-US" sz="1100" b="1" dirty="0"/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8001000" y="4024314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Opgeblaas</a:t>
            </a:r>
            <a:endParaRPr lang="en-US" sz="1100" b="1" dirty="0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9220200" y="4024314"/>
            <a:ext cx="1143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Ingesnoer</a:t>
            </a:r>
            <a:endParaRPr lang="en-US" sz="1100" b="1" dirty="0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8001000" y="47244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/>
              <a:t>Groen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9372600" y="4724400"/>
            <a:ext cx="914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Geel</a:t>
            </a:r>
            <a:endParaRPr lang="en-US" sz="1100" b="1" dirty="0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8001000" y="6234114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/>
              <a:t>Lank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9372600" y="6234114"/>
            <a:ext cx="914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100" b="1" dirty="0" err="1"/>
              <a:t>Kort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794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70D4CB-17AC-407E-A03D-D3D72961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202187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3F3F3F"/>
                </a:solidFill>
              </a:rPr>
              <a:t>DEFINISIES: </a:t>
            </a:r>
            <a:br>
              <a:rPr lang="en-US" sz="3600" b="1" dirty="0">
                <a:solidFill>
                  <a:srgbClr val="3F3F3F"/>
                </a:solidFill>
              </a:rPr>
            </a:br>
            <a:r>
              <a:rPr lang="en-US" sz="3600" b="1" dirty="0" err="1">
                <a:solidFill>
                  <a:srgbClr val="3F3F3F"/>
                </a:solidFill>
              </a:rPr>
              <a:t>Chromatiennetwerk</a:t>
            </a:r>
            <a:r>
              <a:rPr lang="en-US" sz="3600" b="1" dirty="0">
                <a:solidFill>
                  <a:srgbClr val="3F3F3F"/>
                </a:solidFill>
              </a:rPr>
              <a:t> </a:t>
            </a:r>
            <a:r>
              <a:rPr lang="en-US" sz="3600" b="1" dirty="0" err="1">
                <a:solidFill>
                  <a:srgbClr val="3F3F3F"/>
                </a:solidFill>
              </a:rPr>
              <a:t>en</a:t>
            </a:r>
            <a:r>
              <a:rPr lang="en-US" sz="3600" b="1" dirty="0">
                <a:solidFill>
                  <a:srgbClr val="3F3F3F"/>
                </a:solidFill>
              </a:rPr>
              <a:t> Chromosome</a:t>
            </a:r>
            <a:endParaRPr lang="en-ZA" sz="3600" b="1" dirty="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D8638A-5168-4429-B949-94E27095E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933" y="1689370"/>
            <a:ext cx="4297351" cy="2959777"/>
          </a:xfrm>
        </p:spPr>
        <p:txBody>
          <a:bodyPr anchor="t">
            <a:normAutofit/>
          </a:bodyPr>
          <a:lstStyle/>
          <a:p>
            <a:r>
              <a:rPr lang="en-US" sz="2000" dirty="0" err="1"/>
              <a:t>Chromatiennetwerk</a:t>
            </a:r>
            <a:r>
              <a:rPr lang="en-US" sz="2000" dirty="0"/>
              <a:t> – </a:t>
            </a:r>
            <a:r>
              <a:rPr lang="en-US" sz="2000" dirty="0" err="1"/>
              <a:t>ineengestrengelde</a:t>
            </a:r>
            <a:r>
              <a:rPr lang="en-US" sz="2000" dirty="0"/>
              <a:t> </a:t>
            </a:r>
            <a:r>
              <a:rPr lang="en-US" sz="2000" dirty="0" err="1"/>
              <a:t>drade</a:t>
            </a:r>
            <a:r>
              <a:rPr lang="en-US" sz="2000" dirty="0"/>
              <a:t> wat in die </a:t>
            </a:r>
            <a:r>
              <a:rPr lang="en-US" sz="2000" dirty="0" err="1"/>
              <a:t>nukleus</a:t>
            </a:r>
            <a:r>
              <a:rPr lang="en-US" sz="2000" dirty="0"/>
              <a:t> </a:t>
            </a:r>
            <a:r>
              <a:rPr lang="en-US" sz="2000" dirty="0" err="1"/>
              <a:t>voorkom</a:t>
            </a:r>
            <a:r>
              <a:rPr lang="en-US" sz="2000" dirty="0"/>
              <a:t> van </a:t>
            </a:r>
            <a:r>
              <a:rPr lang="en-US" sz="2000" dirty="0" err="1"/>
              <a:t>selle</a:t>
            </a:r>
            <a:r>
              <a:rPr lang="en-US" sz="2000" dirty="0"/>
              <a:t> wat </a:t>
            </a:r>
            <a:r>
              <a:rPr lang="en-US" sz="2000" dirty="0" err="1"/>
              <a:t>nie</a:t>
            </a:r>
            <a:r>
              <a:rPr lang="en-US" sz="2000" dirty="0"/>
              <a:t> </a:t>
            </a:r>
            <a:r>
              <a:rPr lang="en-US" sz="2000" dirty="0" err="1"/>
              <a:t>besig</a:t>
            </a:r>
            <a:r>
              <a:rPr lang="en-US" sz="2000" dirty="0"/>
              <a:t> is 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verdeel</a:t>
            </a:r>
            <a:r>
              <a:rPr lang="en-US" sz="2000" dirty="0"/>
              <a:t> </a:t>
            </a:r>
            <a:r>
              <a:rPr lang="en-US" sz="2000" dirty="0" err="1"/>
              <a:t>nie</a:t>
            </a:r>
            <a:endParaRPr lang="en-US" sz="2000" dirty="0"/>
          </a:p>
          <a:p>
            <a:endParaRPr lang="en-ZA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BA03FD-2812-4434-8EBE-4C650F992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0291" y="1712909"/>
            <a:ext cx="4292594" cy="2959778"/>
          </a:xfrm>
        </p:spPr>
        <p:txBody>
          <a:bodyPr anchor="t">
            <a:normAutofit/>
          </a:bodyPr>
          <a:lstStyle/>
          <a:p>
            <a:r>
              <a:rPr lang="en-US" sz="2000" dirty="0"/>
              <a:t>Chromosome – </a:t>
            </a:r>
            <a:r>
              <a:rPr lang="en-US" sz="2000" dirty="0" err="1"/>
              <a:t>draadvormige</a:t>
            </a:r>
            <a:r>
              <a:rPr lang="en-US" sz="2000" dirty="0"/>
              <a:t> </a:t>
            </a:r>
            <a:r>
              <a:rPr lang="en-US" sz="2000" dirty="0" err="1"/>
              <a:t>strukture</a:t>
            </a:r>
            <a:r>
              <a:rPr lang="en-US" sz="2000" dirty="0"/>
              <a:t> wat in die </a:t>
            </a:r>
            <a:r>
              <a:rPr lang="en-US" sz="2000" dirty="0" err="1"/>
              <a:t>nukleus</a:t>
            </a:r>
            <a:r>
              <a:rPr lang="en-US" sz="2000" dirty="0"/>
              <a:t> </a:t>
            </a:r>
            <a:r>
              <a:rPr lang="en-US" sz="2000" dirty="0" err="1"/>
              <a:t>voorkom</a:t>
            </a:r>
            <a:r>
              <a:rPr lang="en-US" sz="2000" dirty="0"/>
              <a:t> van </a:t>
            </a:r>
            <a:r>
              <a:rPr lang="en-US" sz="2000" dirty="0" err="1"/>
              <a:t>selle</a:t>
            </a:r>
            <a:r>
              <a:rPr lang="en-US" sz="2000" dirty="0"/>
              <a:t> wat </a:t>
            </a:r>
            <a:r>
              <a:rPr lang="en-US" sz="2000" dirty="0" err="1"/>
              <a:t>besig</a:t>
            </a:r>
            <a:r>
              <a:rPr lang="en-US" sz="2000" dirty="0"/>
              <a:t> is 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verdeel</a:t>
            </a:r>
            <a:r>
              <a:rPr lang="en-US" sz="2000" dirty="0"/>
              <a:t>; </a:t>
            </a:r>
            <a:r>
              <a:rPr lang="en-US" sz="2000" dirty="0" err="1"/>
              <a:t>dra</a:t>
            </a:r>
            <a:r>
              <a:rPr lang="en-US" sz="2000" dirty="0"/>
              <a:t> </a:t>
            </a:r>
            <a:r>
              <a:rPr lang="en-US" sz="2000" dirty="0" err="1"/>
              <a:t>erflikheidseienskappe</a:t>
            </a:r>
            <a:r>
              <a:rPr lang="en-US" sz="2000" dirty="0"/>
              <a:t> (DNA).</a:t>
            </a:r>
            <a:endParaRPr lang="en-ZA" sz="2000" dirty="0"/>
          </a:p>
          <a:p>
            <a:endParaRPr lang="en-Z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49C0474-8F39-4ED1-806D-A1272C150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580" y="3169258"/>
            <a:ext cx="4533900" cy="3248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3B4350-4EB8-45AB-B7AF-66533C3AE8AF}"/>
              </a:ext>
            </a:extLst>
          </p:cNvPr>
          <p:cNvSpPr txBox="1"/>
          <p:nvPr/>
        </p:nvSpPr>
        <p:spPr>
          <a:xfrm>
            <a:off x="4781037" y="4523439"/>
            <a:ext cx="214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Chromatien</a:t>
            </a:r>
            <a:endParaRPr lang="en-ZA" sz="3200" dirty="0">
              <a:solidFill>
                <a:srgbClr val="00B05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B9C0955-76A5-429F-9921-B2785BC2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487" y="3321658"/>
            <a:ext cx="5057775" cy="30956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11B0F69-E3B1-4946-B6A9-5B9846F39D9E}"/>
              </a:ext>
            </a:extLst>
          </p:cNvPr>
          <p:cNvSpPr txBox="1"/>
          <p:nvPr/>
        </p:nvSpPr>
        <p:spPr>
          <a:xfrm rot="16200000">
            <a:off x="6627009" y="4565434"/>
            <a:ext cx="2668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</a:rPr>
              <a:t>chromosoom</a:t>
            </a:r>
            <a:endParaRPr lang="en-ZA" sz="3600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8F33179-2ED6-4B09-AAF0-9E8C9D59525A}"/>
              </a:ext>
            </a:extLst>
          </p:cNvPr>
          <p:cNvSpPr txBox="1"/>
          <p:nvPr/>
        </p:nvSpPr>
        <p:spPr>
          <a:xfrm>
            <a:off x="9694928" y="3321658"/>
            <a:ext cx="228729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chromatiede</a:t>
            </a:r>
            <a:endParaRPr lang="en-ZA" sz="3200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3DE6CE9-7B75-4869-AC4C-F039CBB9C531}"/>
              </a:ext>
            </a:extLst>
          </p:cNvPr>
          <p:cNvSpPr txBox="1"/>
          <p:nvPr/>
        </p:nvSpPr>
        <p:spPr>
          <a:xfrm>
            <a:off x="9617653" y="4531011"/>
            <a:ext cx="2129942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sentromeer</a:t>
            </a:r>
            <a:endParaRPr lang="en-Z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95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9" grpId="0"/>
      <p:bldP spid="26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FE6E13-7F30-4A98-8EAC-7ACAA8D1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Gene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53141F-19CE-4491-9E6A-9F1F2BE8B4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altLang="en-US" sz="3600" b="1" i="1" dirty="0" err="1"/>
              <a:t>Geen</a:t>
            </a:r>
            <a:r>
              <a:rPr lang="en-US" altLang="en-US" sz="3600" dirty="0"/>
              <a:t>- ‘n </a:t>
            </a:r>
            <a:r>
              <a:rPr lang="en-US" altLang="en-US" sz="3600" dirty="0" err="1"/>
              <a:t>Kort</a:t>
            </a:r>
            <a:r>
              <a:rPr lang="en-US" altLang="en-US" sz="3600" dirty="0"/>
              <a:t> DNA-segment met ‘n </a:t>
            </a:r>
            <a:r>
              <a:rPr lang="en-US" altLang="en-US" sz="3600" dirty="0" err="1"/>
              <a:t>spesifieke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stikstofbasis-volgorde</a:t>
            </a:r>
            <a:r>
              <a:rPr lang="en-US" altLang="en-US" sz="3600" dirty="0"/>
              <a:t> wat ‘n </a:t>
            </a:r>
            <a:r>
              <a:rPr lang="en-US" altLang="en-US" sz="3600" dirty="0" err="1"/>
              <a:t>bepaalde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kenmerk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beheer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bv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lengte</a:t>
            </a:r>
            <a:endParaRPr lang="en-US" altLang="en-US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0958BC0-2104-4749-B621-28F2E0270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744" y="2756504"/>
            <a:ext cx="6579910" cy="345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/>
          </p:cNvSpPr>
          <p:nvPr/>
        </p:nvSpPr>
        <p:spPr bwMode="auto">
          <a:xfrm>
            <a:off x="6229945" y="1553767"/>
            <a:ext cx="2687836" cy="4143375"/>
          </a:xfrm>
          <a:prstGeom prst="rect">
            <a:avLst/>
          </a:prstGeom>
          <a:solidFill>
            <a:srgbClr val="95B265">
              <a:alpha val="4196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6E36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ZA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497211" y="-17860"/>
            <a:ext cx="9197578" cy="81260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>
              <a:tabLst>
                <a:tab pos="669703" algn="l"/>
              </a:tabLst>
            </a:pPr>
            <a:r>
              <a:rPr lang="en-US" altLang="en-US" dirty="0" err="1">
                <a:solidFill>
                  <a:srgbClr val="000000"/>
                </a:solidFill>
              </a:rPr>
              <a:t>Posisie</a:t>
            </a:r>
            <a:r>
              <a:rPr lang="en-US" altLang="en-US" dirty="0">
                <a:solidFill>
                  <a:srgbClr val="000000"/>
                </a:solidFill>
              </a:rPr>
              <a:t> van ‘n </a:t>
            </a:r>
            <a:r>
              <a:rPr lang="en-US" altLang="en-US" dirty="0" err="1">
                <a:solidFill>
                  <a:srgbClr val="000000"/>
                </a:solidFill>
              </a:rPr>
              <a:t>geen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43695" y="1268016"/>
            <a:ext cx="4054078" cy="52238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/>
          <a:p>
            <a:pPr marL="546494" indent="-457200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Font typeface="Wingdings" panose="05000000000000000000" pitchFamily="2" charset="2"/>
              <a:buChar char="Ø"/>
              <a:tabLst>
                <a:tab pos="721047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Die </a:t>
            </a:r>
            <a:r>
              <a:rPr lang="en-US" altLang="en-US" dirty="0" err="1">
                <a:solidFill>
                  <a:srgbClr val="000000"/>
                </a:solidFill>
              </a:rPr>
              <a:t>posisie</a:t>
            </a:r>
            <a:r>
              <a:rPr lang="en-US" altLang="en-US" dirty="0">
                <a:solidFill>
                  <a:srgbClr val="000000"/>
                </a:solidFill>
              </a:rPr>
              <a:t> van ‘n </a:t>
            </a:r>
            <a:r>
              <a:rPr lang="en-US" altLang="en-US" dirty="0" err="1">
                <a:solidFill>
                  <a:srgbClr val="000000"/>
                </a:solidFill>
              </a:rPr>
              <a:t>geen</a:t>
            </a:r>
            <a:r>
              <a:rPr lang="en-US" altLang="en-US" dirty="0">
                <a:solidFill>
                  <a:srgbClr val="000000"/>
                </a:solidFill>
              </a:rPr>
              <a:t> op ‘n </a:t>
            </a:r>
            <a:r>
              <a:rPr lang="en-US" altLang="en-US" dirty="0" err="1">
                <a:solidFill>
                  <a:srgbClr val="000000"/>
                </a:solidFill>
              </a:rPr>
              <a:t>chromosoom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staan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bekend</a:t>
            </a:r>
            <a:r>
              <a:rPr lang="en-US" altLang="en-US" dirty="0">
                <a:solidFill>
                  <a:srgbClr val="000000"/>
                </a:solidFill>
              </a:rPr>
              <a:t> as die </a:t>
            </a:r>
            <a:r>
              <a:rPr lang="en-US" altLang="en-US" dirty="0" err="1">
                <a:solidFill>
                  <a:srgbClr val="000000"/>
                </a:solidFill>
              </a:rPr>
              <a:t>lokus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pPr marL="546494" indent="-457200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Font typeface="Wingdings" panose="05000000000000000000" pitchFamily="2" charset="2"/>
              <a:buChar char="Ø"/>
              <a:tabLst>
                <a:tab pos="721047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By </a:t>
            </a:r>
            <a:r>
              <a:rPr lang="en-US" altLang="en-US" dirty="0" err="1">
                <a:solidFill>
                  <a:srgbClr val="000000"/>
                </a:solidFill>
              </a:rPr>
              <a:t>organismes</a:t>
            </a:r>
            <a:r>
              <a:rPr lang="en-US" altLang="en-US" dirty="0">
                <a:solidFill>
                  <a:srgbClr val="000000"/>
                </a:solidFill>
              </a:rPr>
              <a:t> wat </a:t>
            </a:r>
            <a:r>
              <a:rPr lang="en-US" altLang="en-US" dirty="0" err="1">
                <a:solidFill>
                  <a:srgbClr val="000000"/>
                </a:solidFill>
              </a:rPr>
              <a:t>geslagtelik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voortplant</a:t>
            </a:r>
            <a:r>
              <a:rPr lang="en-US" altLang="en-US" dirty="0">
                <a:solidFill>
                  <a:srgbClr val="000000"/>
                </a:solidFill>
              </a:rPr>
              <a:t> het </a:t>
            </a:r>
            <a:r>
              <a:rPr lang="en-US" altLang="en-US" dirty="0" err="1">
                <a:solidFill>
                  <a:srgbClr val="000000"/>
                </a:solidFill>
              </a:rPr>
              <a:t>meeste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selle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homoloë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chromosoompare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een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vanaf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elke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ouer</a:t>
            </a:r>
            <a:r>
              <a:rPr lang="en-US" altLang="en-US" dirty="0">
                <a:solidFill>
                  <a:srgbClr val="000000"/>
                </a:solidFill>
              </a:rPr>
              <a:t>).</a:t>
            </a:r>
          </a:p>
          <a:p>
            <a:pPr marL="546494" indent="-457200">
              <a:lnSpc>
                <a:spcPts val="2250"/>
              </a:lnSpc>
              <a:spcBef>
                <a:spcPct val="0"/>
              </a:spcBef>
              <a:spcAft>
                <a:spcPts val="1406"/>
              </a:spcAft>
              <a:buSzPct val="130000"/>
              <a:buFont typeface="Wingdings" panose="05000000000000000000" pitchFamily="2" charset="2"/>
              <a:buChar char="Ø"/>
              <a:tabLst>
                <a:tab pos="721047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Gene van </a:t>
            </a:r>
            <a:r>
              <a:rPr lang="en-US" altLang="en-US" dirty="0" err="1">
                <a:solidFill>
                  <a:srgbClr val="000000"/>
                </a:solidFill>
              </a:rPr>
              <a:t>homoloë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chromosoompare</a:t>
            </a:r>
            <a:r>
              <a:rPr lang="en-US" altLang="en-US" dirty="0">
                <a:solidFill>
                  <a:srgbClr val="000000"/>
                </a:solidFill>
              </a:rPr>
              <a:t> wat </a:t>
            </a:r>
            <a:r>
              <a:rPr lang="en-US" altLang="en-US" dirty="0" err="1">
                <a:solidFill>
                  <a:srgbClr val="000000"/>
                </a:solidFill>
              </a:rPr>
              <a:t>dieselfde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kenmerke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beheer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kom</a:t>
            </a:r>
            <a:r>
              <a:rPr lang="en-US" altLang="en-US" dirty="0">
                <a:solidFill>
                  <a:srgbClr val="000000"/>
                </a:solidFill>
              </a:rPr>
              <a:t> op </a:t>
            </a:r>
            <a:r>
              <a:rPr lang="en-US" altLang="en-US" dirty="0" err="1">
                <a:solidFill>
                  <a:srgbClr val="000000"/>
                </a:solidFill>
              </a:rPr>
              <a:t>dieselfde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lokusse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voor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  <a:endParaRPr lang="en-US" altLang="en-US" sz="1700" dirty="0">
              <a:solidFill>
                <a:srgbClr val="000000"/>
              </a:solidFill>
            </a:endParaRP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9096376" y="3304805"/>
            <a:ext cx="1526977" cy="158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>
              <a:lnSpc>
                <a:spcPct val="117000"/>
              </a:lnSpc>
              <a:tabLst>
                <a:tab pos="366104" algn="l"/>
              </a:tabLst>
            </a:pP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Twee gene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vir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verskillende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eienskappe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op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verskillende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lokusse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van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dieselfde</a:t>
            </a:r>
            <a:r>
              <a: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chromosoom</a:t>
            </a:r>
            <a:endParaRPr lang="en-US" altLang="en-US" sz="13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8" name="Rectangle 7"/>
          <p:cNvSpPr>
            <a:spLocks/>
          </p:cNvSpPr>
          <p:nvPr/>
        </p:nvSpPr>
        <p:spPr bwMode="auto">
          <a:xfrm>
            <a:off x="6587134" y="5982891"/>
            <a:ext cx="2018109" cy="50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0364" algn="ctr">
              <a:lnSpc>
                <a:spcPct val="108000"/>
              </a:lnSpc>
              <a:tabLst>
                <a:tab pos="366104" algn="l"/>
              </a:tabLst>
            </a:pPr>
            <a:r>
              <a:rPr lang="en-US" altLang="en-US" sz="1700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Homoloë</a:t>
            </a:r>
            <a:r>
              <a:rPr lang="en-US" altLang="en-US" sz="1700" b="1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chromosoompaar</a:t>
            </a:r>
            <a:endParaRPr lang="en-US" altLang="en-US" sz="1700" b="1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9856" y="1704455"/>
            <a:ext cx="1298154" cy="39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90500" dist="190499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B638951-8F56-4619-88F9-AA41454B3EE6}"/>
              </a:ext>
            </a:extLst>
          </p:cNvPr>
          <p:cNvGrpSpPr/>
          <p:nvPr/>
        </p:nvGrpSpPr>
        <p:grpSpPr>
          <a:xfrm>
            <a:off x="8236893" y="2553891"/>
            <a:ext cx="1788170" cy="392906"/>
            <a:chOff x="8236893" y="2553891"/>
            <a:chExt cx="1788170" cy="392906"/>
          </a:xfrm>
        </p:grpSpPr>
        <p:sp>
          <p:nvSpPr>
            <p:cNvPr id="10256" name="Rectangle 10"/>
            <p:cNvSpPr>
              <a:spLocks/>
            </p:cNvSpPr>
            <p:nvPr/>
          </p:nvSpPr>
          <p:spPr bwMode="auto">
            <a:xfrm>
              <a:off x="9185148" y="2553891"/>
              <a:ext cx="839915" cy="392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</a:pP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Lokus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geen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A.</a:t>
              </a:r>
            </a:p>
          </p:txBody>
        </p:sp>
        <p:sp>
          <p:nvSpPr>
            <p:cNvPr id="10257" name="Line 11"/>
            <p:cNvSpPr>
              <a:spLocks noChangeShapeType="1"/>
            </p:cNvSpPr>
            <p:nvPr/>
          </p:nvSpPr>
          <p:spPr bwMode="auto">
            <a:xfrm>
              <a:off x="8236893" y="2738066"/>
              <a:ext cx="858902" cy="0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A12A8C12-B096-4EB6-B46C-734836F8F4BD}"/>
              </a:ext>
            </a:extLst>
          </p:cNvPr>
          <p:cNvGrpSpPr/>
          <p:nvPr/>
        </p:nvGrpSpPr>
        <p:grpSpPr>
          <a:xfrm>
            <a:off x="8250288" y="5080992"/>
            <a:ext cx="1747986" cy="392906"/>
            <a:chOff x="8250288" y="5080992"/>
            <a:chExt cx="1747986" cy="392906"/>
          </a:xfrm>
        </p:grpSpPr>
        <p:sp>
          <p:nvSpPr>
            <p:cNvPr id="10254" name="Rectangle 13"/>
            <p:cNvSpPr>
              <a:spLocks/>
            </p:cNvSpPr>
            <p:nvPr/>
          </p:nvSpPr>
          <p:spPr bwMode="auto">
            <a:xfrm>
              <a:off x="9185153" y="5080992"/>
              <a:ext cx="813121" cy="3929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lnSpc>
                  <a:spcPct val="117000"/>
                </a:lnSpc>
                <a:tabLst>
                  <a:tab pos="366104" algn="l"/>
                </a:tabLst>
              </a:pP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Lokus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vir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b="1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geen</a:t>
              </a:r>
              <a:r>
                <a:rPr lang="en-US" altLang="en-US" sz="1300" b="1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B.</a:t>
              </a:r>
            </a:p>
          </p:txBody>
        </p:sp>
        <p:sp>
          <p:nvSpPr>
            <p:cNvPr id="10255" name="Line 14"/>
            <p:cNvSpPr>
              <a:spLocks noChangeShapeType="1"/>
            </p:cNvSpPr>
            <p:nvPr/>
          </p:nvSpPr>
          <p:spPr bwMode="auto">
            <a:xfrm>
              <a:off x="8250288" y="5265167"/>
              <a:ext cx="905825" cy="0"/>
            </a:xfrm>
            <a:prstGeom prst="line">
              <a:avLst/>
            </a:prstGeom>
            <a:noFill/>
            <a:ln w="38100">
              <a:solidFill>
                <a:srgbClr val="FF0017"/>
              </a:solidFill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1C9C116-2D63-46EF-B0E3-99A8BCA14A26}"/>
              </a:ext>
            </a:extLst>
          </p:cNvPr>
          <p:cNvGrpSpPr/>
          <p:nvPr/>
        </p:nvGrpSpPr>
        <p:grpSpPr>
          <a:xfrm>
            <a:off x="7676553" y="807840"/>
            <a:ext cx="1419229" cy="998190"/>
            <a:chOff x="7676553" y="807840"/>
            <a:chExt cx="1419229" cy="998190"/>
          </a:xfrm>
        </p:grpSpPr>
        <p:sp>
          <p:nvSpPr>
            <p:cNvPr id="10246" name="Rectangle 5"/>
            <p:cNvSpPr>
              <a:spLocks/>
            </p:cNvSpPr>
            <p:nvPr/>
          </p:nvSpPr>
          <p:spPr bwMode="auto">
            <a:xfrm>
              <a:off x="7676553" y="807840"/>
              <a:ext cx="1419229" cy="553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</a:pP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Chromosoom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vanaf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spermsel</a:t>
              </a:r>
              <a:endParaRPr lang="en-US" altLang="en-US" sz="13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endParaRPr>
            </a:p>
            <a:p>
              <a:pPr marL="80364">
                <a:tabLst>
                  <a:tab pos="366104" algn="l"/>
                </a:tabLst>
              </a:pP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vanaf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vader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  <p:sp>
          <p:nvSpPr>
            <p:cNvPr id="10252" name="Line 15"/>
            <p:cNvSpPr>
              <a:spLocks noChangeShapeType="1"/>
            </p:cNvSpPr>
            <p:nvPr/>
          </p:nvSpPr>
          <p:spPr bwMode="auto">
            <a:xfrm rot="10800000" flipH="1">
              <a:off x="8021464" y="1478981"/>
              <a:ext cx="0" cy="327049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3C000C4-15B4-4C75-9AC3-7FABD76D20E3}"/>
              </a:ext>
            </a:extLst>
          </p:cNvPr>
          <p:cNvGrpSpPr/>
          <p:nvPr/>
        </p:nvGrpSpPr>
        <p:grpSpPr>
          <a:xfrm>
            <a:off x="6191260" y="836415"/>
            <a:ext cx="1419225" cy="969615"/>
            <a:chOff x="6191260" y="836415"/>
            <a:chExt cx="1419225" cy="969615"/>
          </a:xfrm>
        </p:grpSpPr>
        <p:sp>
          <p:nvSpPr>
            <p:cNvPr id="10247" name="Rectangle 6"/>
            <p:cNvSpPr>
              <a:spLocks/>
            </p:cNvSpPr>
            <p:nvPr/>
          </p:nvSpPr>
          <p:spPr bwMode="auto">
            <a:xfrm>
              <a:off x="6191260" y="836415"/>
              <a:ext cx="1419225" cy="553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80364">
                <a:tabLst>
                  <a:tab pos="366104" algn="l"/>
                </a:tabLst>
              </a:pP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Chromosoom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vanaf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‘n ovum</a:t>
              </a:r>
            </a:p>
            <a:p>
              <a:pPr marL="80364">
                <a:tabLst>
                  <a:tab pos="366104" algn="l"/>
                </a:tabLst>
              </a:pP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vanaf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 </a:t>
              </a:r>
              <a:r>
                <a:rPr lang="en-US" altLang="en-US" sz="1300" dirty="0" err="1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moeder</a:t>
              </a:r>
              <a:r>
                <a:rPr lang="en-US" altLang="en-US" sz="1300" dirty="0">
                  <a:solidFill>
                    <a:srgbClr val="000000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</a:p>
          </p:txBody>
        </p:sp>
        <p:sp>
          <p:nvSpPr>
            <p:cNvPr id="10253" name="Line 16"/>
            <p:cNvSpPr>
              <a:spLocks noChangeShapeType="1"/>
            </p:cNvSpPr>
            <p:nvPr/>
          </p:nvSpPr>
          <p:spPr bwMode="auto">
            <a:xfrm rot="10800000" flipH="1">
              <a:off x="7182074" y="1478981"/>
              <a:ext cx="0" cy="327049"/>
            </a:xfrm>
            <a:prstGeom prst="line">
              <a:avLst/>
            </a:prstGeom>
            <a:noFill/>
            <a:ln w="25400">
              <a:solidFill>
                <a:srgbClr val="FF0017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4291" tIns="32146" rIns="64291" bIns="32146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120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21508" grpId="0"/>
      <p:bldP spid="102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984</Words>
  <Application>Microsoft Office PowerPoint</Application>
  <PresentationFormat>Widescreen</PresentationFormat>
  <Paragraphs>190</Paragraphs>
  <Slides>19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Hoefler Text</vt:lpstr>
      <vt:lpstr>Times New Roman</vt:lpstr>
      <vt:lpstr>Wingdings</vt:lpstr>
      <vt:lpstr>ヒラギノ明朝 Pro W6</vt:lpstr>
      <vt:lpstr>ヒラギノ角ゴ Pro W3</vt:lpstr>
      <vt:lpstr>Office Theme</vt:lpstr>
      <vt:lpstr>Document</vt:lpstr>
      <vt:lpstr>GENETIKA EN OORERFLIKHEID</vt:lpstr>
      <vt:lpstr>PowerPoint Presentation</vt:lpstr>
      <vt:lpstr>INLEIDING</vt:lpstr>
      <vt:lpstr>Oorerwing en variasie</vt:lpstr>
      <vt:lpstr>Gregor Mendel</vt:lpstr>
      <vt:lpstr>PowerPoint Presentation</vt:lpstr>
      <vt:lpstr>DEFINISIES:  Chromatiennetwerk en Chromosome</vt:lpstr>
      <vt:lpstr>Gene</vt:lpstr>
      <vt:lpstr>Posisie van ‘n geen.</vt:lpstr>
      <vt:lpstr>Allele</vt:lpstr>
      <vt:lpstr>Dominante en Resessiewe allele</vt:lpstr>
      <vt:lpstr>Voorbeelde van dominante en resessiewe eienskappe by mense: </vt:lpstr>
      <vt:lpstr>Menslike oorlob vas of los?</vt:lpstr>
      <vt:lpstr>Interessante inligting: Ander oorerflike eienskappe</vt:lpstr>
      <vt:lpstr>Allele: Homosigoties en Heterosigoties</vt:lpstr>
      <vt:lpstr>FENOTIPE EN GENOTIPE</vt:lpstr>
      <vt:lpstr>GENOTIPE EN FENOTIPE</vt:lpstr>
      <vt:lpstr>PowerPoint Presentation</vt:lpstr>
      <vt:lpstr>AKTIWITEIT: WERKKAART OOR GENETIKA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INHERITANCE</dc:title>
  <dc:creator>Zimasa Sanda</dc:creator>
  <cp:lastModifiedBy>V.Westphal</cp:lastModifiedBy>
  <cp:revision>61</cp:revision>
  <dcterms:created xsi:type="dcterms:W3CDTF">2020-03-27T10:43:56Z</dcterms:created>
  <dcterms:modified xsi:type="dcterms:W3CDTF">2020-04-30T10:16:40Z</dcterms:modified>
</cp:coreProperties>
</file>