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75" r:id="rId4"/>
    <p:sldId id="278" r:id="rId5"/>
    <p:sldId id="276" r:id="rId6"/>
    <p:sldId id="277" r:id="rId7"/>
    <p:sldId id="280" r:id="rId8"/>
    <p:sldId id="279" r:id="rId9"/>
    <p:sldId id="281" r:id="rId10"/>
    <p:sldId id="283" r:id="rId11"/>
    <p:sldId id="284" r:id="rId12"/>
    <p:sldId id="286" r:id="rId13"/>
    <p:sldId id="287" r:id="rId14"/>
    <p:sldId id="288" r:id="rId15"/>
    <p:sldId id="258" r:id="rId16"/>
    <p:sldId id="302" r:id="rId17"/>
    <p:sldId id="303" r:id="rId18"/>
    <p:sldId id="305" r:id="rId19"/>
    <p:sldId id="307" r:id="rId20"/>
    <p:sldId id="311" r:id="rId21"/>
    <p:sldId id="31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3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39883-31F2-4205-86DB-CAEBB48502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6F6411C-4FC3-4710-B2C7-5D083FD49260}">
      <dgm:prSet custT="1"/>
      <dgm:spPr/>
      <dgm:t>
        <a:bodyPr/>
        <a:lstStyle/>
        <a:p>
          <a:r>
            <a:rPr lang="en-US" sz="2400" dirty="0" err="1"/>
            <a:t>Hemofilie</a:t>
          </a:r>
          <a:r>
            <a:rPr lang="en-US" sz="2400" dirty="0"/>
            <a:t> is ‘n </a:t>
          </a:r>
          <a:r>
            <a:rPr lang="en-US" sz="2400" dirty="0" err="1"/>
            <a:t>skaars</a:t>
          </a:r>
          <a:r>
            <a:rPr lang="en-US" sz="2400" dirty="0"/>
            <a:t> </a:t>
          </a:r>
          <a:r>
            <a:rPr lang="en-US" sz="2400" dirty="0" err="1"/>
            <a:t>genetiese</a:t>
          </a:r>
          <a:r>
            <a:rPr lang="en-US" sz="2400" dirty="0"/>
            <a:t> </a:t>
          </a:r>
          <a:r>
            <a:rPr lang="en-US" sz="2400" dirty="0" err="1"/>
            <a:t>toestand</a:t>
          </a:r>
          <a:r>
            <a:rPr lang="en-US" sz="2400" dirty="0"/>
            <a:t> </a:t>
          </a:r>
          <a:r>
            <a:rPr lang="en-US" sz="2400" dirty="0" err="1"/>
            <a:t>waarin</a:t>
          </a:r>
          <a:r>
            <a:rPr lang="en-US" sz="2400" dirty="0"/>
            <a:t> </a:t>
          </a:r>
          <a:r>
            <a:rPr lang="en-US" sz="2400" dirty="0" err="1"/>
            <a:t>bloed</a:t>
          </a:r>
          <a:r>
            <a:rPr lang="en-US" sz="2400" dirty="0"/>
            <a:t> </a:t>
          </a:r>
          <a:r>
            <a:rPr lang="en-US" sz="2400" dirty="0" err="1"/>
            <a:t>nie</a:t>
          </a:r>
          <a:r>
            <a:rPr lang="en-US" sz="2400" dirty="0"/>
            <a:t> </a:t>
          </a:r>
          <a:r>
            <a:rPr lang="en-US" sz="2400" dirty="0" err="1"/>
            <a:t>korrek</a:t>
          </a:r>
          <a:r>
            <a:rPr lang="en-US" sz="2400" dirty="0"/>
            <a:t> </a:t>
          </a:r>
          <a:r>
            <a:rPr lang="en-US" sz="2400" dirty="0" err="1"/>
            <a:t>stol</a:t>
          </a:r>
          <a:r>
            <a:rPr lang="en-US" sz="2400" dirty="0"/>
            <a:t> </a:t>
          </a:r>
          <a:r>
            <a:rPr lang="en-US" sz="2400" dirty="0" err="1"/>
            <a:t>nie</a:t>
          </a:r>
          <a:r>
            <a:rPr lang="en-US" sz="2400" dirty="0"/>
            <a:t> </a:t>
          </a:r>
          <a:r>
            <a:rPr lang="en-US" sz="2400" dirty="0" err="1"/>
            <a:t>agv</a:t>
          </a:r>
          <a:r>
            <a:rPr lang="en-US" sz="2400" dirty="0"/>
            <a:t> </a:t>
          </a:r>
          <a:r>
            <a:rPr lang="en-US" sz="2400" dirty="0" err="1"/>
            <a:t>bloedstollings</a:t>
          </a:r>
          <a:r>
            <a:rPr lang="en-US" sz="2400" dirty="0"/>
            <a:t> </a:t>
          </a:r>
          <a:r>
            <a:rPr lang="en-US" sz="2400" dirty="0" err="1"/>
            <a:t>faktore</a:t>
          </a:r>
          <a:endParaRPr lang="en-US" sz="2400" dirty="0"/>
        </a:p>
      </dgm:t>
    </dgm:pt>
    <dgm:pt modelId="{B5363189-24A7-46DE-ABF4-B1C1E9463594}" type="parTrans" cxnId="{24E661E8-AFEA-47D1-9BBA-3261347597F8}">
      <dgm:prSet/>
      <dgm:spPr/>
      <dgm:t>
        <a:bodyPr/>
        <a:lstStyle/>
        <a:p>
          <a:endParaRPr lang="en-US"/>
        </a:p>
      </dgm:t>
    </dgm:pt>
    <dgm:pt modelId="{68A0D9BC-2F7B-4218-B0D4-4217E52D5D72}" type="sibTrans" cxnId="{24E661E8-AFEA-47D1-9BBA-3261347597F8}">
      <dgm:prSet/>
      <dgm:spPr/>
      <dgm:t>
        <a:bodyPr/>
        <a:lstStyle/>
        <a:p>
          <a:endParaRPr lang="en-US"/>
        </a:p>
      </dgm:t>
    </dgm:pt>
    <dgm:pt modelId="{282E0997-50E2-48C0-A564-ECDF3D7AD9D1}">
      <dgm:prSet custT="1"/>
      <dgm:spPr/>
      <dgm:t>
        <a:bodyPr/>
        <a:lstStyle/>
        <a:p>
          <a:r>
            <a:rPr lang="en-US" sz="2400" b="0" dirty="0"/>
            <a:t>Die </a:t>
          </a:r>
          <a:r>
            <a:rPr lang="en-US" sz="2400" b="0" dirty="0" err="1"/>
            <a:t>dominante</a:t>
          </a:r>
          <a:r>
            <a:rPr lang="en-US" sz="2400" b="0" dirty="0"/>
            <a:t> </a:t>
          </a:r>
          <a:r>
            <a:rPr lang="en-US" sz="2400" b="0" dirty="0" err="1"/>
            <a:t>allel</a:t>
          </a:r>
          <a:r>
            <a:rPr lang="en-US" sz="2400" b="0" dirty="0"/>
            <a:t> </a:t>
          </a:r>
          <a:r>
            <a:rPr lang="en-US" sz="2400" b="0" dirty="0" err="1"/>
            <a:t>vir</a:t>
          </a:r>
          <a:r>
            <a:rPr lang="en-US" sz="2400" b="0" dirty="0"/>
            <a:t> die </a:t>
          </a:r>
          <a:r>
            <a:rPr lang="en-US" sz="2400" b="0" dirty="0" err="1"/>
            <a:t>geen</a:t>
          </a:r>
          <a:r>
            <a:rPr lang="en-US" sz="2400" b="0" dirty="0"/>
            <a:t> wat </a:t>
          </a:r>
          <a:r>
            <a:rPr lang="en-US" sz="2400" b="0" dirty="0" err="1"/>
            <a:t>veroorsaak</a:t>
          </a:r>
          <a:r>
            <a:rPr lang="en-US" sz="2400" b="0" dirty="0"/>
            <a:t> </a:t>
          </a:r>
          <a:r>
            <a:rPr lang="en-US" sz="2400" b="0" dirty="0" err="1"/>
            <a:t>dat</a:t>
          </a:r>
          <a:r>
            <a:rPr lang="en-US" sz="2400" b="0" dirty="0"/>
            <a:t> die </a:t>
          </a:r>
          <a:r>
            <a:rPr lang="en-US" sz="2400" b="0" dirty="0" err="1"/>
            <a:t>bloed</a:t>
          </a:r>
          <a:r>
            <a:rPr lang="en-US" sz="2400" b="0" dirty="0"/>
            <a:t> </a:t>
          </a:r>
          <a:r>
            <a:rPr lang="en-US" sz="2400" b="0" dirty="0" err="1"/>
            <a:t>stol</a:t>
          </a:r>
          <a:r>
            <a:rPr lang="en-US" sz="2400" b="0" dirty="0"/>
            <a:t> word </a:t>
          </a:r>
          <a:r>
            <a:rPr lang="en-US" sz="2400" b="0" dirty="0" err="1"/>
            <a:t>gewoonlik</a:t>
          </a:r>
          <a:r>
            <a:rPr lang="en-US" sz="2400" b="0" dirty="0"/>
            <a:t> </a:t>
          </a:r>
          <a:r>
            <a:rPr lang="en-US" sz="2400" b="0" dirty="0" err="1"/>
            <a:t>deur</a:t>
          </a:r>
          <a:r>
            <a:rPr lang="en-US" sz="2400" b="0" dirty="0"/>
            <a:t> </a:t>
          </a:r>
          <a:r>
            <a:rPr lang="en-US" sz="2400" b="1" dirty="0"/>
            <a:t>H </a:t>
          </a:r>
          <a:r>
            <a:rPr lang="en-US" sz="2400" b="0" dirty="0" err="1"/>
            <a:t>voorgestel</a:t>
          </a:r>
          <a:endParaRPr lang="en-US" sz="2400" b="0" dirty="0"/>
        </a:p>
      </dgm:t>
    </dgm:pt>
    <dgm:pt modelId="{916F6898-613E-493D-B0C6-C46959AF9D09}" type="parTrans" cxnId="{7D3234C5-83DD-427C-B9F3-81A2DA8B2FC4}">
      <dgm:prSet/>
      <dgm:spPr/>
      <dgm:t>
        <a:bodyPr/>
        <a:lstStyle/>
        <a:p>
          <a:endParaRPr lang="en-US"/>
        </a:p>
      </dgm:t>
    </dgm:pt>
    <dgm:pt modelId="{ABDFD0D7-40BE-4CB5-99DB-B9E94D867A52}" type="sibTrans" cxnId="{7D3234C5-83DD-427C-B9F3-81A2DA8B2FC4}">
      <dgm:prSet/>
      <dgm:spPr/>
      <dgm:t>
        <a:bodyPr/>
        <a:lstStyle/>
        <a:p>
          <a:endParaRPr lang="en-US"/>
        </a:p>
      </dgm:t>
    </dgm:pt>
    <dgm:pt modelId="{3520B02E-6AEB-4B90-AE3F-90F7C76194FF}">
      <dgm:prSet custT="1"/>
      <dgm:spPr/>
      <dgm:t>
        <a:bodyPr/>
        <a:lstStyle/>
        <a:p>
          <a:r>
            <a:rPr lang="en-US" sz="2400" dirty="0"/>
            <a:t>Die </a:t>
          </a:r>
          <a:r>
            <a:rPr lang="en-US" sz="2400" b="1" dirty="0" err="1"/>
            <a:t>ressesiewe</a:t>
          </a:r>
          <a:r>
            <a:rPr lang="en-US" sz="2400" b="1" dirty="0"/>
            <a:t> </a:t>
          </a:r>
          <a:r>
            <a:rPr lang="en-US" sz="2400" b="1" dirty="0" err="1"/>
            <a:t>allel</a:t>
          </a:r>
          <a:r>
            <a:rPr lang="en-US" sz="2400" b="1" dirty="0"/>
            <a:t>, h </a:t>
          </a:r>
          <a:r>
            <a:rPr lang="en-US" sz="2400" dirty="0" err="1"/>
            <a:t>laat</a:t>
          </a:r>
          <a:r>
            <a:rPr lang="en-US" sz="2400" dirty="0"/>
            <a:t> </a:t>
          </a:r>
          <a:r>
            <a:rPr lang="en-US" sz="2400" dirty="0" err="1"/>
            <a:t>nie</a:t>
          </a:r>
          <a:r>
            <a:rPr lang="en-US" sz="2400" dirty="0"/>
            <a:t> toe </a:t>
          </a:r>
          <a:r>
            <a:rPr lang="en-US" sz="2400" dirty="0" err="1"/>
            <a:t>dat</a:t>
          </a:r>
          <a:r>
            <a:rPr lang="en-US" sz="2400" dirty="0"/>
            <a:t> die </a:t>
          </a:r>
          <a:r>
            <a:rPr lang="en-US" sz="2400" dirty="0" err="1"/>
            <a:t>bloed</a:t>
          </a:r>
          <a:r>
            <a:rPr lang="en-US" sz="2400" dirty="0"/>
            <a:t> </a:t>
          </a:r>
          <a:r>
            <a:rPr lang="en-US" sz="2400" dirty="0" err="1"/>
            <a:t>normaalweg</a:t>
          </a:r>
          <a:r>
            <a:rPr lang="en-US" sz="2400" dirty="0"/>
            <a:t> </a:t>
          </a:r>
          <a:r>
            <a:rPr lang="en-US" sz="2400" dirty="0" err="1"/>
            <a:t>stol</a:t>
          </a:r>
          <a:r>
            <a:rPr lang="en-US" sz="2400" dirty="0"/>
            <a:t> </a:t>
          </a:r>
          <a:r>
            <a:rPr lang="en-US" sz="2400" dirty="0" err="1"/>
            <a:t>nie</a:t>
          </a:r>
          <a:r>
            <a:rPr lang="en-US" sz="2400" dirty="0"/>
            <a:t> </a:t>
          </a:r>
          <a:r>
            <a:rPr lang="en-US" sz="2400" dirty="0" err="1"/>
            <a:t>en</a:t>
          </a:r>
          <a:r>
            <a:rPr lang="en-US" sz="2400" dirty="0"/>
            <a:t> </a:t>
          </a:r>
          <a:r>
            <a:rPr lang="en-US" sz="2400" dirty="0" err="1"/>
            <a:t>veroorsaak</a:t>
          </a:r>
          <a:r>
            <a:rPr lang="en-US" sz="2400" dirty="0"/>
            <a:t> </a:t>
          </a:r>
          <a:r>
            <a:rPr lang="en-US" sz="2400" dirty="0" err="1"/>
            <a:t>hemofilie</a:t>
          </a:r>
          <a:endParaRPr lang="en-US" sz="2400" dirty="0"/>
        </a:p>
      </dgm:t>
    </dgm:pt>
    <dgm:pt modelId="{F815E1FA-3288-40C6-B15F-993668542DB7}" type="parTrans" cxnId="{4DFA2D23-D38C-4CCC-AEC3-46672A030E47}">
      <dgm:prSet/>
      <dgm:spPr/>
      <dgm:t>
        <a:bodyPr/>
        <a:lstStyle/>
        <a:p>
          <a:endParaRPr lang="en-US"/>
        </a:p>
      </dgm:t>
    </dgm:pt>
    <dgm:pt modelId="{40083633-199C-4E4E-83D2-0CF66E7E04A5}" type="sibTrans" cxnId="{4DFA2D23-D38C-4CCC-AEC3-46672A030E47}">
      <dgm:prSet/>
      <dgm:spPr/>
      <dgm:t>
        <a:bodyPr/>
        <a:lstStyle/>
        <a:p>
          <a:endParaRPr lang="en-US"/>
        </a:p>
      </dgm:t>
    </dgm:pt>
    <dgm:pt modelId="{99C8259B-FBC4-4B25-9C86-A7CE4D75F70F}">
      <dgm:prSet custT="1"/>
      <dgm:spPr/>
      <dgm:t>
        <a:bodyPr/>
        <a:lstStyle/>
        <a:p>
          <a:r>
            <a:rPr lang="en-US" sz="2400" dirty="0"/>
            <a:t>Die gene wat </a:t>
          </a:r>
          <a:r>
            <a:rPr lang="en-US" sz="2400" dirty="0" err="1"/>
            <a:t>bloedstolling</a:t>
          </a:r>
          <a:r>
            <a:rPr lang="en-US" sz="2400" dirty="0"/>
            <a:t> </a:t>
          </a:r>
          <a:r>
            <a:rPr lang="en-US" sz="2400" dirty="0" err="1"/>
            <a:t>faktore</a:t>
          </a:r>
          <a:r>
            <a:rPr lang="en-US" sz="2400" dirty="0"/>
            <a:t> </a:t>
          </a:r>
          <a:r>
            <a:rPr lang="en-US" sz="2400" dirty="0" err="1"/>
            <a:t>beheer</a:t>
          </a:r>
          <a:r>
            <a:rPr lang="en-US" sz="2400" dirty="0"/>
            <a:t> is op die X </a:t>
          </a:r>
          <a:r>
            <a:rPr lang="en-US" sz="2400" dirty="0" err="1"/>
            <a:t>chromosoom</a:t>
          </a:r>
          <a:r>
            <a:rPr lang="en-US" sz="2400" dirty="0"/>
            <a:t>    (</a:t>
          </a:r>
          <a:r>
            <a:rPr lang="en-US" sz="2400" dirty="0" err="1"/>
            <a:t>X</a:t>
          </a:r>
          <a:r>
            <a:rPr lang="en-US" sz="2400" b="1" baseline="30000" dirty="0" err="1"/>
            <a:t>h</a:t>
          </a:r>
          <a:r>
            <a:rPr lang="en-US" sz="2400" dirty="0" err="1"/>
            <a:t>Y</a:t>
          </a:r>
          <a:r>
            <a:rPr lang="en-US" sz="2400" dirty="0"/>
            <a:t>)  gelee.  </a:t>
          </a:r>
          <a:r>
            <a:rPr lang="en-US" sz="2400" dirty="0" err="1"/>
            <a:t>Daar</a:t>
          </a:r>
          <a:r>
            <a:rPr lang="en-US" sz="2400" dirty="0"/>
            <a:t> is </a:t>
          </a:r>
          <a:r>
            <a:rPr lang="en-US" sz="2400" dirty="0" err="1"/>
            <a:t>nie</a:t>
          </a:r>
          <a:r>
            <a:rPr lang="en-US" sz="2400" dirty="0"/>
            <a:t> ‘n </a:t>
          </a:r>
          <a:r>
            <a:rPr lang="en-US" sz="2400" dirty="0" err="1"/>
            <a:t>geen</a:t>
          </a:r>
          <a:r>
            <a:rPr lang="en-US" sz="2400" dirty="0"/>
            <a:t> </a:t>
          </a:r>
          <a:r>
            <a:rPr lang="en-US" sz="2400" dirty="0" err="1"/>
            <a:t>vir</a:t>
          </a:r>
          <a:r>
            <a:rPr lang="en-US" sz="2400" dirty="0"/>
            <a:t> </a:t>
          </a:r>
          <a:r>
            <a:rPr lang="en-US" sz="2400" dirty="0" err="1"/>
            <a:t>bloedstolling</a:t>
          </a:r>
          <a:r>
            <a:rPr lang="en-US" sz="2400" dirty="0"/>
            <a:t> op die Y </a:t>
          </a:r>
          <a:r>
            <a:rPr lang="en-US" sz="2400" dirty="0" err="1"/>
            <a:t>chromosoom</a:t>
          </a:r>
          <a:r>
            <a:rPr lang="en-US" sz="2400" dirty="0"/>
            <a:t> </a:t>
          </a:r>
          <a:r>
            <a:rPr lang="en-US" sz="2400" dirty="0" err="1"/>
            <a:t>nie</a:t>
          </a:r>
          <a:r>
            <a:rPr lang="en-US" sz="2400" dirty="0"/>
            <a:t>.</a:t>
          </a:r>
        </a:p>
      </dgm:t>
    </dgm:pt>
    <dgm:pt modelId="{ACF04A0A-56DC-468B-8A24-3ABC2C2A26A3}" type="parTrans" cxnId="{3AB4DC2A-9386-4C04-9254-049E3369B27A}">
      <dgm:prSet/>
      <dgm:spPr/>
      <dgm:t>
        <a:bodyPr/>
        <a:lstStyle/>
        <a:p>
          <a:endParaRPr lang="en-US"/>
        </a:p>
      </dgm:t>
    </dgm:pt>
    <dgm:pt modelId="{AC5C4C59-1428-48ED-A0F0-BA6868AD1283}" type="sibTrans" cxnId="{3AB4DC2A-9386-4C04-9254-049E3369B27A}">
      <dgm:prSet/>
      <dgm:spPr/>
      <dgm:t>
        <a:bodyPr/>
        <a:lstStyle/>
        <a:p>
          <a:endParaRPr lang="en-US"/>
        </a:p>
      </dgm:t>
    </dgm:pt>
    <dgm:pt modelId="{9C2986D8-7AD0-4FC2-86F3-72D5AC0B9A58}" type="pres">
      <dgm:prSet presAssocID="{1C839883-31F2-4205-86DB-CAEBB485024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FE6534-5AD0-4C28-96A8-EC3C6F72D5F3}" type="pres">
      <dgm:prSet presAssocID="{E6F6411C-4FC3-4710-B2C7-5D083FD49260}" presName="compNode" presStyleCnt="0"/>
      <dgm:spPr/>
    </dgm:pt>
    <dgm:pt modelId="{3DCF7DA1-AA7D-4BC8-8888-BE69A8B10413}" type="pres">
      <dgm:prSet presAssocID="{E6F6411C-4FC3-4710-B2C7-5D083FD49260}" presName="bgRect" presStyleLbl="bgShp" presStyleIdx="0" presStyleCnt="4"/>
      <dgm:spPr/>
    </dgm:pt>
    <dgm:pt modelId="{0E4BF3A6-6C65-4C27-A662-EB8C04C343C6}" type="pres">
      <dgm:prSet presAssocID="{E6F6411C-4FC3-4710-B2C7-5D083FD492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39A0E625-3FD8-442F-98B4-25DA602636B2}" type="pres">
      <dgm:prSet presAssocID="{E6F6411C-4FC3-4710-B2C7-5D083FD49260}" presName="spaceRect" presStyleCnt="0"/>
      <dgm:spPr/>
    </dgm:pt>
    <dgm:pt modelId="{D4D8F92B-4242-499E-B069-5D05DBED322B}" type="pres">
      <dgm:prSet presAssocID="{E6F6411C-4FC3-4710-B2C7-5D083FD4926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4385AA5-37AD-4FF3-AECF-4777BFEC4821}" type="pres">
      <dgm:prSet presAssocID="{68A0D9BC-2F7B-4218-B0D4-4217E52D5D72}" presName="sibTrans" presStyleCnt="0"/>
      <dgm:spPr/>
    </dgm:pt>
    <dgm:pt modelId="{A713D722-E6E0-4DFF-9CA4-A8F70663650F}" type="pres">
      <dgm:prSet presAssocID="{282E0997-50E2-48C0-A564-ECDF3D7AD9D1}" presName="compNode" presStyleCnt="0"/>
      <dgm:spPr/>
    </dgm:pt>
    <dgm:pt modelId="{DE733FD7-A2D4-449D-BF0B-551A6F4BF20D}" type="pres">
      <dgm:prSet presAssocID="{282E0997-50E2-48C0-A564-ECDF3D7AD9D1}" presName="bgRect" presStyleLbl="bgShp" presStyleIdx="1" presStyleCnt="4"/>
      <dgm:spPr/>
    </dgm:pt>
    <dgm:pt modelId="{B125E814-9AB1-4B5B-AC26-4A019034D541}" type="pres">
      <dgm:prSet presAssocID="{282E0997-50E2-48C0-A564-ECDF3D7AD9D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48D501BA-7EF0-490A-9559-6BB334094527}" type="pres">
      <dgm:prSet presAssocID="{282E0997-50E2-48C0-A564-ECDF3D7AD9D1}" presName="spaceRect" presStyleCnt="0"/>
      <dgm:spPr/>
    </dgm:pt>
    <dgm:pt modelId="{D2DAB22E-111D-425D-8088-AA39BAE20DBF}" type="pres">
      <dgm:prSet presAssocID="{282E0997-50E2-48C0-A564-ECDF3D7AD9D1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FF579CC-5EAB-46DF-9FCF-6B81E72C3E7C}" type="pres">
      <dgm:prSet presAssocID="{ABDFD0D7-40BE-4CB5-99DB-B9E94D867A52}" presName="sibTrans" presStyleCnt="0"/>
      <dgm:spPr/>
    </dgm:pt>
    <dgm:pt modelId="{D1228249-212F-498E-846E-00AE8CD3B74C}" type="pres">
      <dgm:prSet presAssocID="{3520B02E-6AEB-4B90-AE3F-90F7C76194FF}" presName="compNode" presStyleCnt="0"/>
      <dgm:spPr/>
    </dgm:pt>
    <dgm:pt modelId="{0A5675A3-81DA-4EB4-B95A-44967CB3439D}" type="pres">
      <dgm:prSet presAssocID="{3520B02E-6AEB-4B90-AE3F-90F7C76194FF}" presName="bgRect" presStyleLbl="bgShp" presStyleIdx="2" presStyleCnt="4"/>
      <dgm:spPr/>
    </dgm:pt>
    <dgm:pt modelId="{8F127368-8DFE-429C-9E52-13AE13C6C9C6}" type="pres">
      <dgm:prSet presAssocID="{3520B02E-6AEB-4B90-AE3F-90F7C76194F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EEF0448-B460-406C-985F-540460949E1C}" type="pres">
      <dgm:prSet presAssocID="{3520B02E-6AEB-4B90-AE3F-90F7C76194FF}" presName="spaceRect" presStyleCnt="0"/>
      <dgm:spPr/>
    </dgm:pt>
    <dgm:pt modelId="{49201A57-D175-4D1A-BAF6-AA553B8BDBB0}" type="pres">
      <dgm:prSet presAssocID="{3520B02E-6AEB-4B90-AE3F-90F7C76194F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4244792-AF97-4C6A-A5F3-54AF090ED5A0}" type="pres">
      <dgm:prSet presAssocID="{40083633-199C-4E4E-83D2-0CF66E7E04A5}" presName="sibTrans" presStyleCnt="0"/>
      <dgm:spPr/>
    </dgm:pt>
    <dgm:pt modelId="{0A10C10A-0D0E-4AF1-AC19-B4BCCB345A73}" type="pres">
      <dgm:prSet presAssocID="{99C8259B-FBC4-4B25-9C86-A7CE4D75F70F}" presName="compNode" presStyleCnt="0"/>
      <dgm:spPr/>
    </dgm:pt>
    <dgm:pt modelId="{1158D3AF-084E-46F9-9DA4-4B00E9AE4569}" type="pres">
      <dgm:prSet presAssocID="{99C8259B-FBC4-4B25-9C86-A7CE4D75F70F}" presName="bgRect" presStyleLbl="bgShp" presStyleIdx="3" presStyleCnt="4"/>
      <dgm:spPr/>
    </dgm:pt>
    <dgm:pt modelId="{34B999DC-4AD5-496F-8587-44A2D53A3F65}" type="pres">
      <dgm:prSet presAssocID="{99C8259B-FBC4-4B25-9C86-A7CE4D75F70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126A31D3-EF50-4541-8310-5D7BE25ED456}" type="pres">
      <dgm:prSet presAssocID="{99C8259B-FBC4-4B25-9C86-A7CE4D75F70F}" presName="spaceRect" presStyleCnt="0"/>
      <dgm:spPr/>
    </dgm:pt>
    <dgm:pt modelId="{597B0336-1B16-45C0-9CA0-81F444EB11A9}" type="pres">
      <dgm:prSet presAssocID="{99C8259B-FBC4-4B25-9C86-A7CE4D75F70F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FDD4949-5C10-4FF1-A921-6AE67F164ADE}" type="presOf" srcId="{1C839883-31F2-4205-86DB-CAEBB485024B}" destId="{9C2986D8-7AD0-4FC2-86F3-72D5AC0B9A58}" srcOrd="0" destOrd="0" presId="urn:microsoft.com/office/officeart/2018/2/layout/IconVerticalSolidList"/>
    <dgm:cxn modelId="{C3F529F3-980A-4A9A-8391-D4AC23E973AF}" type="presOf" srcId="{99C8259B-FBC4-4B25-9C86-A7CE4D75F70F}" destId="{597B0336-1B16-45C0-9CA0-81F444EB11A9}" srcOrd="0" destOrd="0" presId="urn:microsoft.com/office/officeart/2018/2/layout/IconVerticalSolidList"/>
    <dgm:cxn modelId="{BCCB280E-CA25-42F3-BE42-21E0B50FA865}" type="presOf" srcId="{3520B02E-6AEB-4B90-AE3F-90F7C76194FF}" destId="{49201A57-D175-4D1A-BAF6-AA553B8BDBB0}" srcOrd="0" destOrd="0" presId="urn:microsoft.com/office/officeart/2018/2/layout/IconVerticalSolidList"/>
    <dgm:cxn modelId="{D1E68B91-189E-4EA2-9E35-956835AC3A14}" type="presOf" srcId="{E6F6411C-4FC3-4710-B2C7-5D083FD49260}" destId="{D4D8F92B-4242-499E-B069-5D05DBED322B}" srcOrd="0" destOrd="0" presId="urn:microsoft.com/office/officeart/2018/2/layout/IconVerticalSolidList"/>
    <dgm:cxn modelId="{7D3234C5-83DD-427C-B9F3-81A2DA8B2FC4}" srcId="{1C839883-31F2-4205-86DB-CAEBB485024B}" destId="{282E0997-50E2-48C0-A564-ECDF3D7AD9D1}" srcOrd="1" destOrd="0" parTransId="{916F6898-613E-493D-B0C6-C46959AF9D09}" sibTransId="{ABDFD0D7-40BE-4CB5-99DB-B9E94D867A52}"/>
    <dgm:cxn modelId="{24E661E8-AFEA-47D1-9BBA-3261347597F8}" srcId="{1C839883-31F2-4205-86DB-CAEBB485024B}" destId="{E6F6411C-4FC3-4710-B2C7-5D083FD49260}" srcOrd="0" destOrd="0" parTransId="{B5363189-24A7-46DE-ABF4-B1C1E9463594}" sibTransId="{68A0D9BC-2F7B-4218-B0D4-4217E52D5D72}"/>
    <dgm:cxn modelId="{4DFA2D23-D38C-4CCC-AEC3-46672A030E47}" srcId="{1C839883-31F2-4205-86DB-CAEBB485024B}" destId="{3520B02E-6AEB-4B90-AE3F-90F7C76194FF}" srcOrd="2" destOrd="0" parTransId="{F815E1FA-3288-40C6-B15F-993668542DB7}" sibTransId="{40083633-199C-4E4E-83D2-0CF66E7E04A5}"/>
    <dgm:cxn modelId="{3AB4DC2A-9386-4C04-9254-049E3369B27A}" srcId="{1C839883-31F2-4205-86DB-CAEBB485024B}" destId="{99C8259B-FBC4-4B25-9C86-A7CE4D75F70F}" srcOrd="3" destOrd="0" parTransId="{ACF04A0A-56DC-468B-8A24-3ABC2C2A26A3}" sibTransId="{AC5C4C59-1428-48ED-A0F0-BA6868AD1283}"/>
    <dgm:cxn modelId="{F2CF7EE6-B308-42B8-B8E7-26BA1271F69C}" type="presOf" srcId="{282E0997-50E2-48C0-A564-ECDF3D7AD9D1}" destId="{D2DAB22E-111D-425D-8088-AA39BAE20DBF}" srcOrd="0" destOrd="0" presId="urn:microsoft.com/office/officeart/2018/2/layout/IconVerticalSolidList"/>
    <dgm:cxn modelId="{046BB521-A489-41FC-8076-5D3384E15FB2}" type="presParOf" srcId="{9C2986D8-7AD0-4FC2-86F3-72D5AC0B9A58}" destId="{51FE6534-5AD0-4C28-96A8-EC3C6F72D5F3}" srcOrd="0" destOrd="0" presId="urn:microsoft.com/office/officeart/2018/2/layout/IconVerticalSolidList"/>
    <dgm:cxn modelId="{88270DD0-C294-4767-BEB3-D34DE4A7545F}" type="presParOf" srcId="{51FE6534-5AD0-4C28-96A8-EC3C6F72D5F3}" destId="{3DCF7DA1-AA7D-4BC8-8888-BE69A8B10413}" srcOrd="0" destOrd="0" presId="urn:microsoft.com/office/officeart/2018/2/layout/IconVerticalSolidList"/>
    <dgm:cxn modelId="{E19A2814-12F9-45DC-8FBE-6F0C0C03E156}" type="presParOf" srcId="{51FE6534-5AD0-4C28-96A8-EC3C6F72D5F3}" destId="{0E4BF3A6-6C65-4C27-A662-EB8C04C343C6}" srcOrd="1" destOrd="0" presId="urn:microsoft.com/office/officeart/2018/2/layout/IconVerticalSolidList"/>
    <dgm:cxn modelId="{C384ABEB-AFB1-49E9-B322-2BB434A45F27}" type="presParOf" srcId="{51FE6534-5AD0-4C28-96A8-EC3C6F72D5F3}" destId="{39A0E625-3FD8-442F-98B4-25DA602636B2}" srcOrd="2" destOrd="0" presId="urn:microsoft.com/office/officeart/2018/2/layout/IconVerticalSolidList"/>
    <dgm:cxn modelId="{910F12A0-F991-4902-9555-62B0D75E3F06}" type="presParOf" srcId="{51FE6534-5AD0-4C28-96A8-EC3C6F72D5F3}" destId="{D4D8F92B-4242-499E-B069-5D05DBED322B}" srcOrd="3" destOrd="0" presId="urn:microsoft.com/office/officeart/2018/2/layout/IconVerticalSolidList"/>
    <dgm:cxn modelId="{BD198685-EBBB-4CBE-B2C0-E7502FF332D3}" type="presParOf" srcId="{9C2986D8-7AD0-4FC2-86F3-72D5AC0B9A58}" destId="{54385AA5-37AD-4FF3-AECF-4777BFEC4821}" srcOrd="1" destOrd="0" presId="urn:microsoft.com/office/officeart/2018/2/layout/IconVerticalSolidList"/>
    <dgm:cxn modelId="{53E0D209-65BB-4628-800C-BC07451791AB}" type="presParOf" srcId="{9C2986D8-7AD0-4FC2-86F3-72D5AC0B9A58}" destId="{A713D722-E6E0-4DFF-9CA4-A8F70663650F}" srcOrd="2" destOrd="0" presId="urn:microsoft.com/office/officeart/2018/2/layout/IconVerticalSolidList"/>
    <dgm:cxn modelId="{2C61E884-FEDC-4521-8D65-27B5E749E223}" type="presParOf" srcId="{A713D722-E6E0-4DFF-9CA4-A8F70663650F}" destId="{DE733FD7-A2D4-449D-BF0B-551A6F4BF20D}" srcOrd="0" destOrd="0" presId="urn:microsoft.com/office/officeart/2018/2/layout/IconVerticalSolidList"/>
    <dgm:cxn modelId="{94246B4A-9428-4C73-BAA9-2B107D98BE57}" type="presParOf" srcId="{A713D722-E6E0-4DFF-9CA4-A8F70663650F}" destId="{B125E814-9AB1-4B5B-AC26-4A019034D541}" srcOrd="1" destOrd="0" presId="urn:microsoft.com/office/officeart/2018/2/layout/IconVerticalSolidList"/>
    <dgm:cxn modelId="{A5284E3C-EFE2-457A-B034-59C213859B97}" type="presParOf" srcId="{A713D722-E6E0-4DFF-9CA4-A8F70663650F}" destId="{48D501BA-7EF0-490A-9559-6BB334094527}" srcOrd="2" destOrd="0" presId="urn:microsoft.com/office/officeart/2018/2/layout/IconVerticalSolidList"/>
    <dgm:cxn modelId="{D443B77D-F83D-44C7-8A64-5897AC0D9512}" type="presParOf" srcId="{A713D722-E6E0-4DFF-9CA4-A8F70663650F}" destId="{D2DAB22E-111D-425D-8088-AA39BAE20DBF}" srcOrd="3" destOrd="0" presId="urn:microsoft.com/office/officeart/2018/2/layout/IconVerticalSolidList"/>
    <dgm:cxn modelId="{9150CF66-A746-4B68-AE4E-6E75CF9CFE3D}" type="presParOf" srcId="{9C2986D8-7AD0-4FC2-86F3-72D5AC0B9A58}" destId="{2FF579CC-5EAB-46DF-9FCF-6B81E72C3E7C}" srcOrd="3" destOrd="0" presId="urn:microsoft.com/office/officeart/2018/2/layout/IconVerticalSolidList"/>
    <dgm:cxn modelId="{21F05725-82DB-468A-B9E8-5B4F53B08A1F}" type="presParOf" srcId="{9C2986D8-7AD0-4FC2-86F3-72D5AC0B9A58}" destId="{D1228249-212F-498E-846E-00AE8CD3B74C}" srcOrd="4" destOrd="0" presId="urn:microsoft.com/office/officeart/2018/2/layout/IconVerticalSolidList"/>
    <dgm:cxn modelId="{BE392417-4951-4AD3-83E4-3599A6F32BFA}" type="presParOf" srcId="{D1228249-212F-498E-846E-00AE8CD3B74C}" destId="{0A5675A3-81DA-4EB4-B95A-44967CB3439D}" srcOrd="0" destOrd="0" presId="urn:microsoft.com/office/officeart/2018/2/layout/IconVerticalSolidList"/>
    <dgm:cxn modelId="{25D7E8B2-7D37-4824-8C71-8DC4F0F01829}" type="presParOf" srcId="{D1228249-212F-498E-846E-00AE8CD3B74C}" destId="{8F127368-8DFE-429C-9E52-13AE13C6C9C6}" srcOrd="1" destOrd="0" presId="urn:microsoft.com/office/officeart/2018/2/layout/IconVerticalSolidList"/>
    <dgm:cxn modelId="{8A9197A4-F183-4A94-8464-F26B9377C0AA}" type="presParOf" srcId="{D1228249-212F-498E-846E-00AE8CD3B74C}" destId="{BEEF0448-B460-406C-985F-540460949E1C}" srcOrd="2" destOrd="0" presId="urn:microsoft.com/office/officeart/2018/2/layout/IconVerticalSolidList"/>
    <dgm:cxn modelId="{30ABE2A9-C784-4A1C-91A2-5C38D382A3BA}" type="presParOf" srcId="{D1228249-212F-498E-846E-00AE8CD3B74C}" destId="{49201A57-D175-4D1A-BAF6-AA553B8BDBB0}" srcOrd="3" destOrd="0" presId="urn:microsoft.com/office/officeart/2018/2/layout/IconVerticalSolidList"/>
    <dgm:cxn modelId="{BAD0A311-D61A-45A9-AAD9-18E9C5A04091}" type="presParOf" srcId="{9C2986D8-7AD0-4FC2-86F3-72D5AC0B9A58}" destId="{34244792-AF97-4C6A-A5F3-54AF090ED5A0}" srcOrd="5" destOrd="0" presId="urn:microsoft.com/office/officeart/2018/2/layout/IconVerticalSolidList"/>
    <dgm:cxn modelId="{37CA375E-41D2-4793-BAE3-165892CA0FA9}" type="presParOf" srcId="{9C2986D8-7AD0-4FC2-86F3-72D5AC0B9A58}" destId="{0A10C10A-0D0E-4AF1-AC19-B4BCCB345A73}" srcOrd="6" destOrd="0" presId="urn:microsoft.com/office/officeart/2018/2/layout/IconVerticalSolidList"/>
    <dgm:cxn modelId="{47A8BD79-5F55-4ACB-9EE5-785C082F2C74}" type="presParOf" srcId="{0A10C10A-0D0E-4AF1-AC19-B4BCCB345A73}" destId="{1158D3AF-084E-46F9-9DA4-4B00E9AE4569}" srcOrd="0" destOrd="0" presId="urn:microsoft.com/office/officeart/2018/2/layout/IconVerticalSolidList"/>
    <dgm:cxn modelId="{CEBF47A4-6DE4-45CE-A0A0-ABE074F3F82F}" type="presParOf" srcId="{0A10C10A-0D0E-4AF1-AC19-B4BCCB345A73}" destId="{34B999DC-4AD5-496F-8587-44A2D53A3F65}" srcOrd="1" destOrd="0" presId="urn:microsoft.com/office/officeart/2018/2/layout/IconVerticalSolidList"/>
    <dgm:cxn modelId="{99F785E0-1AC7-4A3B-9ACD-994E94648328}" type="presParOf" srcId="{0A10C10A-0D0E-4AF1-AC19-B4BCCB345A73}" destId="{126A31D3-EF50-4541-8310-5D7BE25ED456}" srcOrd="2" destOrd="0" presId="urn:microsoft.com/office/officeart/2018/2/layout/IconVerticalSolidList"/>
    <dgm:cxn modelId="{1F5D5A8E-E14A-4C8D-A56E-D132CFBC1C38}" type="presParOf" srcId="{0A10C10A-0D0E-4AF1-AC19-B4BCCB345A73}" destId="{597B0336-1B16-45C0-9CA0-81F444EB11A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6E34BB-E7EB-499E-967E-433415613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D842BFB-630D-4F89-AAD0-6FE04C6DE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594396-248A-4992-BCC2-3B8187B7A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851E-2B6A-432E-B915-57987DEF212D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A5435F-004C-4212-B3A5-A926844B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DE38-09B9-4373-9D48-85CC476E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68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95B86-D40B-4EA0-9E74-3ED430D8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9FC47B-F8F6-4871-9BD0-FBE5F8BB6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9E7EB8-8AF3-4723-8D85-CE1D14F9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E7376-705C-4580-9530-0BF41C586912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2E37AA-9D20-4DF1-AE4B-5DA09E7B1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2D1786-EE80-492C-8794-FAD1780FE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285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CBD51A-69F1-4E8B-AB71-5A7B4876C5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5CFA9F-22DC-4535-9518-3B3F4470C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33D0E3-435E-488C-B651-1215DAC96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6A89-4765-484D-8DD1-A6B3829FA000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35858D-6800-4A7A-B37E-5FCC8E862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2BB056-0301-4551-834D-5FBC1CCF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50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2E8D3E-D462-4FEC-9622-FC57847B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26FCDB-17FB-4E89-A232-3A75D4405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818FCA-D592-4E76-B50C-13804EA27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CB1A8-7BB4-4FDB-9258-E328CC72ECF6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BF5CE7-F879-4375-BFEE-D1D994F6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956C234-218A-45F3-B8D3-BCAFB279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282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EF4628-DD97-4320-A5DD-2AD33FC6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9290B-BE8C-49F9-A111-F75D42386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3FCE24-28F0-4B30-9300-BB5E0C73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B70DA-3534-4CF1-B315-116E17224CDE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E5B7A3-DE8C-48BB-9598-A001B087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370F4A-5B19-4C8E-87BA-0D153C86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2166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D6540A-D45C-4648-A0BF-90DAF538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F3EF28-8FA3-4FA5-851A-BA2082B8C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3CA0BD-7F63-45F9-A084-C81A35C5F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16D264-8A11-4137-8EC9-B1985FC2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4FC-310E-4FB8-B43E-90982619E651}" type="datetime1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866ABA-2DA7-4994-A3C5-634B7DD27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A2A0561-0D4B-4E05-81D2-9B21E361B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217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7A4F1-1301-46C4-9A2D-F4C384D6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C6FA9-15ED-4E6B-B246-B63EBCED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0C9AC4-5B07-40FF-A803-3B0F10608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6E2D9-F56C-4CE9-BA1F-C34B920FF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2F02CD-FC1A-4EC0-AF43-4876CC375C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6CC70C9-36E1-48D1-8784-ECFC1C8F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2E790-7F33-4D28-A3FB-6D1D628DF6C0}" type="datetime1">
              <a:rPr lang="en-ZA" smtClean="0"/>
              <a:t>2020-04-30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B8E88A0-01B0-4149-A3D3-78C8B447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1B16589-CE05-4E8B-BB62-BD99E2D62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630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23B943-A034-4BEC-9728-E21465BCC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19D037-1781-46CE-BA7B-00C29FBF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9D8A-8C02-4B1C-AAAB-32EF0880AD1F}" type="datetime1">
              <a:rPr lang="en-ZA" smtClean="0"/>
              <a:t>2020-04-30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A1B7512-2E06-4552-9879-95A89C77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3F3CB6-2208-41DA-AFC9-6D125B53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819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FCF94AB-74C3-41F5-B1D0-DCD21FE6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A83A-6BB4-4C0E-9529-4CB134588B94}" type="datetime1">
              <a:rPr lang="en-ZA" smtClean="0"/>
              <a:t>2020-04-30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F4C4C8A-7398-43FF-B09A-618BA0086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114804-C990-4247-9E31-830CC147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344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61FAFD-50E5-4948-A11B-FF777806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438F00-C25B-4984-A081-C23903A43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119332D-0608-44EA-8D6A-709EE3E5E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427BF9-B2C7-43FD-9E70-CDCA2BF08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C4288-25F0-455D-A022-7DC08ECFBEA4}" type="datetime1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E5A5FE-9B63-41D2-95B8-F4067BE2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68F58F6-C37F-460F-99B8-9A6827DB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062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806351-61F0-4528-B9DB-6E9F9D4C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EEAC85A-56C8-47A5-94BC-58DA402E2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E01573C-8007-4649-B54B-16108794D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6CFD92A-7FE7-4268-BA6F-532D782B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F2C1-5971-4D8F-8B3E-A2E6B7C48B90}" type="datetime1">
              <a:rPr lang="en-ZA" smtClean="0"/>
              <a:t>2020-04-30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E7C1977-C389-4418-A3A9-C8865B4A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3283A2-1D03-435F-8D53-E0979227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2415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35BD537-25D7-4C51-BD06-7CDCB6FF5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EA8F5A2-85C2-4EFD-A85B-207C21825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80F615-32AB-453C-B88E-BA019BA61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EF85-02B3-444F-86C7-F4EBB8A5240E}" type="datetime1">
              <a:rPr lang="en-ZA" smtClean="0"/>
              <a:t>2020-04-30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E0FDBF-007F-4AF1-8A00-9CC2E48321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222F6F-59DA-431B-9568-7E526D467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2BD2B-11E9-4C0C-859C-4604A0BF47B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69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1.docx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MP3mm04OrQg" TargetMode="Externa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538A7B5-B32D-421E-B110-AB5B1A7CC2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4D36999-26F8-45E4-AB41-D485D0B0B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0F8DA27-CE91-4AEB-B854-6F06B5485E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77BEA2-F9ED-4605-863B-8934F00C2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GENETIKA EN OORERWING</a:t>
            </a:r>
            <a:endParaRPr lang="en-ZA" sz="4400" dirty="0">
              <a:solidFill>
                <a:srgbClr val="FFFF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AF4E20-3DDE-4998-96BE-44EE182540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8C014F-0953-43E5-98A3-EF3752C9E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GESLAGSBEPALING EN GESLAGSGEKOPPELDE OORERFLIKHEID</a:t>
            </a:r>
            <a:endParaRPr lang="en-ZA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4D3FFF2-4998-4722-9BED-C7E0E7E7C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2" y="582481"/>
            <a:ext cx="10590997" cy="278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2B65D-16F9-439B-B91F-8F3202D9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Oorkruis</a:t>
            </a:r>
            <a:r>
              <a:rPr lang="en-US" b="1" dirty="0"/>
              <a:t> ‘n </a:t>
            </a:r>
            <a:r>
              <a:rPr lang="en-US" b="1" dirty="0" err="1"/>
              <a:t>normale</a:t>
            </a:r>
            <a:r>
              <a:rPr lang="en-US" b="1" dirty="0"/>
              <a:t> man </a:t>
            </a:r>
            <a:r>
              <a:rPr lang="en-US" b="1" dirty="0" err="1"/>
              <a:t>en</a:t>
            </a:r>
            <a:r>
              <a:rPr lang="en-US" b="1" dirty="0"/>
              <a:t> ‘n </a:t>
            </a:r>
            <a:r>
              <a:rPr lang="en-US" b="1" dirty="0" err="1"/>
              <a:t>draer</a:t>
            </a:r>
            <a:r>
              <a:rPr lang="en-US" b="1" dirty="0"/>
              <a:t> </a:t>
            </a:r>
            <a:r>
              <a:rPr lang="en-US" b="1" dirty="0" err="1"/>
              <a:t>vrou</a:t>
            </a:r>
            <a:r>
              <a:rPr lang="en-US" b="1" dirty="0"/>
              <a:t> </a:t>
            </a:r>
            <a:endParaRPr lang="en-ZA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B6C4EC7-508F-42BF-A07D-F355201763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47984" y="1883460"/>
            <a:ext cx="4496031" cy="4235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04DE2C2-5065-46F2-BB5D-4AABCBE44196}"/>
              </a:ext>
            </a:extLst>
          </p:cNvPr>
          <p:cNvSpPr txBox="1"/>
          <p:nvPr/>
        </p:nvSpPr>
        <p:spPr>
          <a:xfrm>
            <a:off x="3952875" y="1490281"/>
            <a:ext cx="938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  <a:r>
              <a:rPr lang="en-US" sz="4000" b="1" baseline="30000" dirty="0"/>
              <a:t>D</a:t>
            </a:r>
            <a:r>
              <a:rPr lang="en-US" sz="4000" b="1" dirty="0"/>
              <a:t>Y</a:t>
            </a:r>
            <a:endParaRPr lang="en-ZA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2FD2F49-D231-47FE-8781-BBABCED30A0D}"/>
              </a:ext>
            </a:extLst>
          </p:cNvPr>
          <p:cNvSpPr txBox="1"/>
          <p:nvPr/>
        </p:nvSpPr>
        <p:spPr>
          <a:xfrm>
            <a:off x="7217616" y="1490281"/>
            <a:ext cx="112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X</a:t>
            </a:r>
            <a:r>
              <a:rPr lang="en-US" sz="4000" b="1" baseline="30000" dirty="0" err="1"/>
              <a:t>D</a:t>
            </a:r>
            <a:r>
              <a:rPr lang="en-US" sz="4000" b="1" dirty="0" err="1"/>
              <a:t>X</a:t>
            </a:r>
            <a:r>
              <a:rPr lang="en-US" sz="4000" b="1" baseline="30000" dirty="0" err="1"/>
              <a:t>d</a:t>
            </a:r>
            <a:endParaRPr lang="en-ZA" sz="4000" b="1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5565813-1E48-4758-A802-0D5FE93A210F}"/>
              </a:ext>
            </a:extLst>
          </p:cNvPr>
          <p:cNvSpPr txBox="1"/>
          <p:nvPr/>
        </p:nvSpPr>
        <p:spPr>
          <a:xfrm>
            <a:off x="838199" y="2198167"/>
            <a:ext cx="307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Ongeaffekteerde</a:t>
            </a:r>
            <a:r>
              <a:rPr lang="en-US" sz="3200" b="1" dirty="0"/>
              <a:t> man</a:t>
            </a:r>
            <a:endParaRPr lang="en-ZA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0053E3-9FFA-4126-BBD9-4579378AFDFA}"/>
              </a:ext>
            </a:extLst>
          </p:cNvPr>
          <p:cNvSpPr txBox="1"/>
          <p:nvPr/>
        </p:nvSpPr>
        <p:spPr>
          <a:xfrm>
            <a:off x="8280188" y="2215422"/>
            <a:ext cx="3073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Ongeaffekteerde</a:t>
            </a:r>
            <a:r>
              <a:rPr lang="en-US" sz="3200" b="1" dirty="0"/>
              <a:t> </a:t>
            </a:r>
            <a:r>
              <a:rPr lang="en-US" sz="3200" b="1" dirty="0" err="1"/>
              <a:t>vrou</a:t>
            </a:r>
            <a:endParaRPr lang="en-ZA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3E5557C-DB28-44BB-8CE2-C94917FC3D64}"/>
              </a:ext>
            </a:extLst>
          </p:cNvPr>
          <p:cNvSpPr txBox="1"/>
          <p:nvPr/>
        </p:nvSpPr>
        <p:spPr>
          <a:xfrm>
            <a:off x="5394112" y="4374327"/>
            <a:ext cx="2712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Geaffekteerde</a:t>
            </a:r>
            <a:r>
              <a:rPr lang="en-US" sz="3200" b="1" dirty="0"/>
              <a:t> </a:t>
            </a:r>
            <a:r>
              <a:rPr lang="en-US" sz="3200" b="1" dirty="0" err="1"/>
              <a:t>seun</a:t>
            </a:r>
            <a:endParaRPr lang="en-ZA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AD6E234-D069-49A6-A8C9-8496B9E30C74}"/>
              </a:ext>
            </a:extLst>
          </p:cNvPr>
          <p:cNvSpPr txBox="1"/>
          <p:nvPr/>
        </p:nvSpPr>
        <p:spPr>
          <a:xfrm>
            <a:off x="5503116" y="5547931"/>
            <a:ext cx="90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X</a:t>
            </a:r>
            <a:r>
              <a:rPr lang="en-US" sz="4000" b="1" baseline="30000" dirty="0" err="1"/>
              <a:t>d</a:t>
            </a:r>
            <a:r>
              <a:rPr lang="en-US" sz="4000" b="1" dirty="0" err="1"/>
              <a:t>Y</a:t>
            </a:r>
            <a:endParaRPr lang="en-ZA" sz="4000" b="1" baseline="30000" dirty="0"/>
          </a:p>
        </p:txBody>
      </p:sp>
    </p:spTree>
    <p:extLst>
      <p:ext uri="{BB962C8B-B14F-4D97-AF65-F5344CB8AC3E}">
        <p14:creationId xmlns:p14="http://schemas.microsoft.com/office/powerpoint/2010/main" val="246206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D3B6C5-3780-4F44-AEB4-70CEE942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61" y="643467"/>
            <a:ext cx="9170478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CA2253-9C6E-4ADD-81C1-E327449FFD73}"/>
              </a:ext>
            </a:extLst>
          </p:cNvPr>
          <p:cNvSpPr txBox="1"/>
          <p:nvPr/>
        </p:nvSpPr>
        <p:spPr>
          <a:xfrm>
            <a:off x="77441" y="3996487"/>
            <a:ext cx="2384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Ongeaffekteerde</a:t>
            </a:r>
            <a:r>
              <a:rPr lang="en-US" sz="2400" b="1" dirty="0"/>
              <a:t> man</a:t>
            </a:r>
            <a:endParaRPr lang="en-Z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D9C4CA-5107-4D02-961C-267466D9CDC3}"/>
              </a:ext>
            </a:extLst>
          </p:cNvPr>
          <p:cNvSpPr txBox="1"/>
          <p:nvPr/>
        </p:nvSpPr>
        <p:spPr>
          <a:xfrm>
            <a:off x="10203687" y="1297210"/>
            <a:ext cx="2741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Ongeaffekteerde</a:t>
            </a:r>
            <a:r>
              <a:rPr lang="en-US" sz="2400" b="1" dirty="0"/>
              <a:t> </a:t>
            </a:r>
            <a:r>
              <a:rPr lang="en-US" sz="2400" b="1" dirty="0" err="1"/>
              <a:t>vrou</a:t>
            </a:r>
            <a:endParaRPr lang="en-ZA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E87CEA8-6A02-4AF2-8EC2-4B24EC0E55F0}"/>
              </a:ext>
            </a:extLst>
          </p:cNvPr>
          <p:cNvSpPr txBox="1"/>
          <p:nvPr/>
        </p:nvSpPr>
        <p:spPr>
          <a:xfrm>
            <a:off x="4969601" y="452056"/>
            <a:ext cx="681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  <a:r>
              <a:rPr lang="en-US" sz="4000" b="1" baseline="30000" dirty="0"/>
              <a:t>D</a:t>
            </a:r>
            <a:endParaRPr lang="en-ZA" sz="4000" b="1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82B53A2-ECB0-4521-9771-AFB152F21CE1}"/>
              </a:ext>
            </a:extLst>
          </p:cNvPr>
          <p:cNvSpPr txBox="1"/>
          <p:nvPr/>
        </p:nvSpPr>
        <p:spPr>
          <a:xfrm>
            <a:off x="7122366" y="452056"/>
            <a:ext cx="637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X</a:t>
            </a:r>
            <a:r>
              <a:rPr lang="en-US" sz="4000" b="1" baseline="30000" dirty="0" err="1"/>
              <a:t>d</a:t>
            </a:r>
            <a:endParaRPr lang="en-ZA" sz="4000" b="1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C8B473F-A177-4C1C-BC92-FD455CEBB349}"/>
              </a:ext>
            </a:extLst>
          </p:cNvPr>
          <p:cNvSpPr txBox="1"/>
          <p:nvPr/>
        </p:nvSpPr>
        <p:spPr>
          <a:xfrm>
            <a:off x="5119598" y="1107763"/>
            <a:ext cx="11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  <a:r>
              <a:rPr lang="en-US" sz="4000" b="1" baseline="30000" dirty="0"/>
              <a:t>D</a:t>
            </a:r>
            <a:r>
              <a:rPr lang="en-US" sz="4000" b="1" dirty="0"/>
              <a:t>X</a:t>
            </a:r>
            <a:r>
              <a:rPr lang="en-US" sz="4000" b="1" baseline="30000" dirty="0"/>
              <a:t>D</a:t>
            </a:r>
            <a:endParaRPr lang="en-ZA" sz="4000" b="1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6C5DD0D-5E81-43DF-84A7-0F9EE884FF42}"/>
              </a:ext>
            </a:extLst>
          </p:cNvPr>
          <p:cNvSpPr txBox="1"/>
          <p:nvPr/>
        </p:nvSpPr>
        <p:spPr>
          <a:xfrm>
            <a:off x="7262723" y="1079188"/>
            <a:ext cx="1126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X</a:t>
            </a:r>
            <a:r>
              <a:rPr lang="en-US" sz="4000" b="1" baseline="30000" dirty="0" err="1"/>
              <a:t>D</a:t>
            </a:r>
            <a:r>
              <a:rPr lang="en-US" sz="4000" b="1" dirty="0" err="1"/>
              <a:t>X</a:t>
            </a:r>
            <a:r>
              <a:rPr lang="en-US" sz="4000" b="1" baseline="30000" dirty="0" err="1"/>
              <a:t>d</a:t>
            </a:r>
            <a:endParaRPr lang="en-ZA" sz="4000" b="1" baseline="300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472E62E-DFC9-4F49-BA72-2519CF7CA7BA}"/>
              </a:ext>
            </a:extLst>
          </p:cNvPr>
          <p:cNvSpPr txBox="1"/>
          <p:nvPr/>
        </p:nvSpPr>
        <p:spPr>
          <a:xfrm>
            <a:off x="4010025" y="2047875"/>
            <a:ext cx="234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Ongeaffekteerde</a:t>
            </a:r>
            <a:r>
              <a:rPr lang="en-US" sz="2400" b="1" dirty="0"/>
              <a:t> </a:t>
            </a:r>
            <a:r>
              <a:rPr lang="en-US" sz="2400" b="1" dirty="0" err="1"/>
              <a:t>vrou</a:t>
            </a:r>
            <a:endParaRPr lang="en-ZA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6D7828C-F4E9-43AC-8521-ADC2D52E2E34}"/>
              </a:ext>
            </a:extLst>
          </p:cNvPr>
          <p:cNvSpPr txBox="1"/>
          <p:nvPr/>
        </p:nvSpPr>
        <p:spPr>
          <a:xfrm>
            <a:off x="6315075" y="2057400"/>
            <a:ext cx="237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Ongeaffekteerde</a:t>
            </a:r>
            <a:r>
              <a:rPr lang="en-US" sz="2400" b="1" dirty="0"/>
              <a:t> </a:t>
            </a:r>
            <a:r>
              <a:rPr lang="en-US" sz="2400" b="1" dirty="0" err="1"/>
              <a:t>vrou</a:t>
            </a:r>
            <a:endParaRPr lang="en-ZA" sz="24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494C92F-3A8F-4CC9-8D1D-A0D944D147C2}"/>
              </a:ext>
            </a:extLst>
          </p:cNvPr>
          <p:cNvSpPr txBox="1"/>
          <p:nvPr/>
        </p:nvSpPr>
        <p:spPr>
          <a:xfrm>
            <a:off x="4010026" y="4619625"/>
            <a:ext cx="234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Ongeaffekteerde</a:t>
            </a:r>
            <a:r>
              <a:rPr lang="en-US" sz="2400" b="1" dirty="0"/>
              <a:t> man</a:t>
            </a:r>
            <a:endParaRPr lang="en-ZA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28D39A5-1070-4F27-9936-20011D3D200F}"/>
              </a:ext>
            </a:extLst>
          </p:cNvPr>
          <p:cNvSpPr txBox="1"/>
          <p:nvPr/>
        </p:nvSpPr>
        <p:spPr>
          <a:xfrm>
            <a:off x="6305550" y="4619625"/>
            <a:ext cx="225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Geaffekteerde</a:t>
            </a:r>
            <a:r>
              <a:rPr lang="en-US" sz="2400" b="1" dirty="0"/>
              <a:t> man</a:t>
            </a:r>
            <a:endParaRPr lang="en-ZA" sz="2400" b="1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BD00F9-AF4B-4161-9D84-8466173A47FC}"/>
              </a:ext>
            </a:extLst>
          </p:cNvPr>
          <p:cNvSpPr txBox="1"/>
          <p:nvPr/>
        </p:nvSpPr>
        <p:spPr>
          <a:xfrm>
            <a:off x="4933950" y="3471481"/>
            <a:ext cx="938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X</a:t>
            </a:r>
            <a:r>
              <a:rPr lang="en-US" sz="4000" b="1" baseline="30000" dirty="0"/>
              <a:t>D</a:t>
            </a:r>
            <a:r>
              <a:rPr lang="en-US" sz="4000" b="1" dirty="0"/>
              <a:t>Y</a:t>
            </a:r>
            <a:endParaRPr lang="en-ZA" sz="4000" b="1" dirty="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AE6B4D3-5910-4D35-93D8-84C31E583AE4}"/>
              </a:ext>
            </a:extLst>
          </p:cNvPr>
          <p:cNvSpPr txBox="1"/>
          <p:nvPr/>
        </p:nvSpPr>
        <p:spPr>
          <a:xfrm>
            <a:off x="7429500" y="3461956"/>
            <a:ext cx="9040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X</a:t>
            </a:r>
            <a:r>
              <a:rPr lang="en-US" sz="4000" b="1" baseline="30000" dirty="0" err="1"/>
              <a:t>d</a:t>
            </a:r>
            <a:r>
              <a:rPr lang="en-US" sz="4000" b="1" dirty="0" err="1"/>
              <a:t>Y</a:t>
            </a:r>
            <a:endParaRPr lang="en-ZA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6B019A-D39E-4626-9ABA-585E43F609D3}"/>
              </a:ext>
            </a:extLst>
          </p:cNvPr>
          <p:cNvSpPr txBox="1"/>
          <p:nvPr/>
        </p:nvSpPr>
        <p:spPr>
          <a:xfrm>
            <a:off x="9353550" y="3829050"/>
            <a:ext cx="23848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% </a:t>
            </a:r>
            <a:r>
              <a:rPr lang="en-US" sz="2800" dirty="0" err="1">
                <a:solidFill>
                  <a:srgbClr val="FF0000"/>
                </a:solidFill>
              </a:rPr>
              <a:t>geaffekteerde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kinders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¼  x 100 = 25% </a:t>
            </a:r>
            <a:r>
              <a:rPr lang="en-US" sz="2800" dirty="0" err="1">
                <a:solidFill>
                  <a:srgbClr val="FF0000"/>
                </a:solidFill>
              </a:rPr>
              <a:t>geaffekteer</a:t>
            </a:r>
            <a:endParaRPr lang="en-Z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B11825-C3EA-40BF-895D-25ECCCB3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95" y="1153571"/>
            <a:ext cx="4167271" cy="4461163"/>
          </a:xfrm>
        </p:spPr>
        <p:txBody>
          <a:bodyPr>
            <a:normAutofit/>
          </a:bodyPr>
          <a:lstStyle/>
          <a:p>
            <a:r>
              <a:rPr lang="en-US" altLang="en-US" sz="4000" b="1" dirty="0" err="1"/>
              <a:t>Voorbeelde</a:t>
            </a:r>
            <a:r>
              <a:rPr lang="en-US" altLang="en-US" sz="4000" b="1" dirty="0"/>
              <a:t> van </a:t>
            </a:r>
            <a:r>
              <a:rPr lang="en-US" altLang="en-US" sz="4000" b="1" dirty="0" err="1"/>
              <a:t>Geslagsgekoppelde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Siektes</a:t>
            </a:r>
            <a:endParaRPr lang="en-ZA" sz="4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CDFF8B-B511-424C-B895-B0FA09550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altLang="en-US" sz="3600" dirty="0" err="1"/>
              <a:t>Daar</a:t>
            </a:r>
            <a:r>
              <a:rPr lang="en-US" altLang="en-US" sz="3600" dirty="0"/>
              <a:t> is </a:t>
            </a:r>
            <a:r>
              <a:rPr lang="en-US" altLang="en-US" sz="3600" dirty="0" err="1"/>
              <a:t>meer</a:t>
            </a:r>
            <a:r>
              <a:rPr lang="en-US" altLang="en-US" sz="3600" dirty="0"/>
              <a:t> as 120 </a:t>
            </a:r>
            <a:r>
              <a:rPr lang="en-US" altLang="en-US" sz="3600" dirty="0" err="1"/>
              <a:t>geslagsgekoppelde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siektes</a:t>
            </a:r>
            <a:r>
              <a:rPr lang="en-US" altLang="en-US" sz="3600" dirty="0"/>
              <a:t> in </a:t>
            </a:r>
            <a:r>
              <a:rPr lang="en-US" altLang="en-US" sz="3600" dirty="0" err="1"/>
              <a:t>mense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soos</a:t>
            </a:r>
            <a:r>
              <a:rPr lang="en-US" altLang="en-US" sz="3600" dirty="0"/>
              <a:t>:</a:t>
            </a:r>
          </a:p>
          <a:p>
            <a:r>
              <a:rPr lang="en-US" altLang="en-US" sz="3600" dirty="0" err="1"/>
              <a:t>Hemofilie</a:t>
            </a:r>
            <a:r>
              <a:rPr lang="en-US" altLang="en-US" sz="3600" dirty="0"/>
              <a:t> </a:t>
            </a:r>
          </a:p>
          <a:p>
            <a:r>
              <a:rPr lang="en-US" altLang="en-US" sz="3600" dirty="0" err="1"/>
              <a:t>Kleurblindheid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bv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Rooi-groen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kleurblindheid</a:t>
            </a:r>
            <a:endParaRPr lang="en-US" altLang="en-US" sz="3600" dirty="0"/>
          </a:p>
          <a:p>
            <a:endParaRPr lang="en-ZA" sz="3600" dirty="0"/>
          </a:p>
        </p:txBody>
      </p:sp>
    </p:spTree>
    <p:extLst>
      <p:ext uri="{BB962C8B-B14F-4D97-AF65-F5344CB8AC3E}">
        <p14:creationId xmlns:p14="http://schemas.microsoft.com/office/powerpoint/2010/main" val="4084213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CE0DC0-1A3C-444B-B969-02500AE6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485" y="91440"/>
            <a:ext cx="6902048" cy="777077"/>
          </a:xfrm>
        </p:spPr>
        <p:txBody>
          <a:bodyPr>
            <a:normAutofit/>
          </a:bodyPr>
          <a:lstStyle/>
          <a:p>
            <a:r>
              <a:rPr lang="en-US" altLang="en-US" sz="3600" b="1" dirty="0" err="1"/>
              <a:t>Hemofilie</a:t>
            </a:r>
            <a:endParaRPr lang="en-ZA" sz="3600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A851DB67-023F-4A01-A8CA-710BB47D0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40" r="29268" b="-1"/>
          <a:stretch/>
        </p:blipFill>
        <p:spPr>
          <a:xfrm>
            <a:off x="-2" y="10"/>
            <a:ext cx="4067749" cy="685799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07EAA094-9CF6-4695-958A-33D9BCAA94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2E80C965-DB6D-4F81-9E9E-B027384D0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="" xmlns:a16="http://schemas.microsoft.com/office/drawing/2014/main" id="{A580F890-B085-4E95-96AA-55AEBEC5CE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4" name="Isosceles Triangle 43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="" xmlns:a16="http://schemas.microsoft.com/office/drawing/2014/main" id="{C61A95C7-91A2-46D5-A66F-2FA86266C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053765"/>
              </p:ext>
            </p:extLst>
          </p:nvPr>
        </p:nvGraphicFramePr>
        <p:xfrm>
          <a:off x="4460240" y="713128"/>
          <a:ext cx="7579359" cy="605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061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F9D69-5068-4DFF-B522-054EC8E01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AKTIWITEIT 1:</a:t>
            </a:r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0232E4-F1EC-40C9-8336-450573AA6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/>
              <a:t>Oorkruis</a:t>
            </a:r>
            <a:r>
              <a:rPr lang="en-US" dirty="0"/>
              <a:t> ‘n </a:t>
            </a:r>
            <a:r>
              <a:rPr lang="en-US" dirty="0" err="1"/>
              <a:t>ongeaffekteerde</a:t>
            </a:r>
            <a:r>
              <a:rPr lang="en-US" dirty="0"/>
              <a:t> </a:t>
            </a:r>
            <a:r>
              <a:rPr lang="en-US" dirty="0" err="1"/>
              <a:t>hemofilie</a:t>
            </a:r>
            <a:r>
              <a:rPr lang="en-US" dirty="0"/>
              <a:t> </a:t>
            </a:r>
            <a:r>
              <a:rPr lang="en-US" dirty="0" err="1"/>
              <a:t>vrou</a:t>
            </a:r>
            <a:r>
              <a:rPr lang="en-US" dirty="0"/>
              <a:t>  wat ‘n </a:t>
            </a:r>
            <a:r>
              <a:rPr lang="en-US" dirty="0" err="1"/>
              <a:t>homosigotiese</a:t>
            </a:r>
            <a:r>
              <a:rPr lang="en-US" dirty="0"/>
              <a:t> </a:t>
            </a:r>
            <a:r>
              <a:rPr lang="en-US" dirty="0" err="1"/>
              <a:t>genotipe</a:t>
            </a:r>
            <a:r>
              <a:rPr lang="en-US" dirty="0"/>
              <a:t> het met ‘n </a:t>
            </a:r>
            <a:r>
              <a:rPr lang="en-US" dirty="0" err="1"/>
              <a:t>ongeaffekteerde</a:t>
            </a:r>
            <a:r>
              <a:rPr lang="en-US" dirty="0"/>
              <a:t> man om die </a:t>
            </a:r>
            <a:r>
              <a:rPr lang="en-US" dirty="0" err="1"/>
              <a:t>genotipes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fenotipes</a:t>
            </a:r>
            <a:r>
              <a:rPr lang="en-US" dirty="0"/>
              <a:t> van die F1 </a:t>
            </a:r>
            <a:r>
              <a:rPr lang="en-US" dirty="0" err="1"/>
              <a:t>generasie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bepaal</a:t>
            </a:r>
            <a:r>
              <a:rPr lang="en-US" dirty="0"/>
              <a:t>.</a:t>
            </a: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134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46" y="1243013"/>
            <a:ext cx="3163402" cy="437197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err="1"/>
              <a:t>Aktiwiteit</a:t>
            </a:r>
            <a:r>
              <a:rPr lang="en-US" b="1" dirty="0"/>
              <a:t> 1</a:t>
            </a:r>
            <a:endParaRPr lang="en-ZA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D4959E4-0CC4-4B32-A250-F26AE50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575" y="180975"/>
            <a:ext cx="8222492" cy="6559115"/>
          </a:xfr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baseline="30000" dirty="0"/>
          </a:p>
          <a:p>
            <a:pPr marL="0" indent="0">
              <a:buNone/>
            </a:pPr>
            <a:r>
              <a:rPr lang="en-ZA" dirty="0"/>
              <a:t>P1	</a:t>
            </a:r>
            <a:r>
              <a:rPr lang="en-ZA" dirty="0" err="1"/>
              <a:t>fenotipe</a:t>
            </a: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meiose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gamete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bevrugting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F1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fenotipe</a:t>
            </a:r>
            <a:endParaRPr lang="en-ZA" dirty="0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D7266845-C82D-463B-8A85-BA862C16C36B}"/>
              </a:ext>
            </a:extLst>
          </p:cNvPr>
          <p:cNvGrpSpPr/>
          <p:nvPr/>
        </p:nvGrpSpPr>
        <p:grpSpPr>
          <a:xfrm>
            <a:off x="6410227" y="577514"/>
            <a:ext cx="5429839" cy="4611508"/>
            <a:chOff x="7976025" y="577514"/>
            <a:chExt cx="3426854" cy="461150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22D7131-D4F3-4903-9B26-3A7821C5B3BE}"/>
                </a:ext>
              </a:extLst>
            </p:cNvPr>
            <p:cNvSpPr txBox="1"/>
            <p:nvPr/>
          </p:nvSpPr>
          <p:spPr>
            <a:xfrm>
              <a:off x="7976025" y="577514"/>
              <a:ext cx="34268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</a:rPr>
                <a:t>Ongeaffekteerde</a:t>
              </a:r>
              <a:r>
                <a:rPr lang="en-US" sz="2800" b="1" dirty="0">
                  <a:solidFill>
                    <a:srgbClr val="FF0000"/>
                  </a:solidFill>
                </a:rPr>
                <a:t>  </a:t>
              </a:r>
              <a:r>
                <a:rPr lang="en-US" sz="2800" b="1" dirty="0" err="1">
                  <a:solidFill>
                    <a:srgbClr val="FF0000"/>
                  </a:solidFill>
                </a:rPr>
                <a:t>Ongeaffekteerde</a:t>
              </a:r>
              <a:endParaRPr lang="en-US" sz="2800" b="1" dirty="0">
                <a:solidFill>
                  <a:srgbClr val="FF0000"/>
                </a:solidFill>
              </a:endParaRPr>
            </a:p>
            <a:p>
              <a:r>
                <a:rPr lang="en-US" sz="2800" b="1" dirty="0" err="1">
                  <a:solidFill>
                    <a:srgbClr val="FF0000"/>
                  </a:solidFill>
                </a:rPr>
                <a:t>vrou</a:t>
              </a:r>
              <a:r>
                <a:rPr lang="en-US" sz="2800" b="1" dirty="0">
                  <a:solidFill>
                    <a:srgbClr val="FF0000"/>
                  </a:solidFill>
                </a:rPr>
                <a:t>	              </a:t>
              </a:r>
              <a:r>
                <a:rPr lang="en-US" sz="2800" b="1" dirty="0">
                  <a:solidFill>
                    <a:schemeClr val="bg1"/>
                  </a:solidFill>
                </a:rPr>
                <a:t>X	</a:t>
              </a:r>
              <a:r>
                <a:rPr lang="en-US" sz="2800" b="1" dirty="0">
                  <a:solidFill>
                    <a:srgbClr val="FF0000"/>
                  </a:solidFill>
                </a:rPr>
                <a:t>man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CA1BF6C9-BDC1-4751-90C0-3C345D3675D5}"/>
                </a:ext>
              </a:extLst>
            </p:cNvPr>
            <p:cNvGrpSpPr/>
            <p:nvPr/>
          </p:nvGrpSpPr>
          <p:grpSpPr>
            <a:xfrm>
              <a:off x="8048224" y="1523863"/>
              <a:ext cx="3354655" cy="3665159"/>
              <a:chOff x="8048224" y="1523863"/>
              <a:chExt cx="3354655" cy="3665159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1D339CA-B04D-4380-92FF-C9A464327331}"/>
                  </a:ext>
                </a:extLst>
              </p:cNvPr>
              <p:cNvSpPr txBox="1"/>
              <p:nvPr/>
            </p:nvSpPr>
            <p:spPr>
              <a:xfrm>
                <a:off x="8048224" y="1523863"/>
                <a:ext cx="3255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     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800" b="1" baseline="3000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800" b="1" baseline="3000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	   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X       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b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Y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="" xmlns:a16="http://schemas.microsoft.com/office/drawing/2014/main" id="{ABFE17FB-4A14-47C8-A16F-C14BD9A1CEB6}"/>
                  </a:ext>
                </a:extLst>
              </p:cNvPr>
              <p:cNvGrpSpPr/>
              <p:nvPr/>
            </p:nvGrpSpPr>
            <p:grpSpPr>
              <a:xfrm>
                <a:off x="8048224" y="2102310"/>
                <a:ext cx="3354655" cy="3086712"/>
                <a:chOff x="8048224" y="2102310"/>
                <a:chExt cx="3354655" cy="308671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8CFDBEE7-CBC5-4F8D-A40D-9D5307E43B51}"/>
                    </a:ext>
                  </a:extLst>
                </p:cNvPr>
                <p:cNvSpPr txBox="1"/>
                <p:nvPr/>
              </p:nvSpPr>
              <p:spPr>
                <a:xfrm>
                  <a:off x="8048224" y="2102310"/>
                  <a:ext cx="27497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 X</a:t>
                  </a:r>
                  <a:r>
                    <a:rPr lang="en-US" sz="2800" b="1" baseline="30000" dirty="0">
                      <a:solidFill>
                        <a:srgbClr val="FF0000"/>
                      </a:solidFill>
                    </a:rPr>
                    <a:t>D </a:t>
                  </a:r>
                  <a:r>
                    <a:rPr lang="en-US" sz="2800" b="1" dirty="0" err="1">
                      <a:solidFill>
                        <a:srgbClr val="FF0000"/>
                      </a:solidFill>
                    </a:rPr>
                    <a:t>X</a:t>
                  </a:r>
                  <a:r>
                    <a:rPr lang="en-US" sz="2800" b="1" baseline="30000" dirty="0" err="1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               </a:t>
                  </a:r>
                  <a:r>
                    <a:rPr lang="en-US" sz="2800" b="1" dirty="0">
                      <a:solidFill>
                        <a:schemeClr val="bg1"/>
                      </a:solidFill>
                    </a:rPr>
                    <a:t>X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 X</a:t>
                  </a:r>
                  <a:r>
                    <a:rPr lang="en-US" sz="2800" b="1" baseline="30000" dirty="0">
                      <a:solidFill>
                        <a:srgbClr val="FF0000"/>
                      </a:solidFill>
                    </a:rPr>
                    <a:t>D 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Y</a:t>
                  </a:r>
                  <a:endParaRPr lang="en-ZA" sz="2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="" xmlns:a16="http://schemas.microsoft.com/office/drawing/2014/main" id="{BB8A996B-8425-4616-BF82-A1B5CF4676C0}"/>
                    </a:ext>
                  </a:extLst>
                </p:cNvPr>
                <p:cNvGrpSpPr/>
                <p:nvPr/>
              </p:nvGrpSpPr>
              <p:grpSpPr>
                <a:xfrm>
                  <a:off x="8240728" y="2591606"/>
                  <a:ext cx="3162151" cy="2597416"/>
                  <a:chOff x="8240728" y="2591606"/>
                  <a:chExt cx="3162151" cy="2597416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="" xmlns:a16="http://schemas.microsoft.com/office/drawing/2014/main" id="{79C090D4-29D9-4B0E-8C19-73A87B7F0202}"/>
                      </a:ext>
                    </a:extLst>
                  </p:cNvPr>
                  <p:cNvGrpSpPr/>
                  <p:nvPr/>
                </p:nvGrpSpPr>
                <p:grpSpPr>
                  <a:xfrm>
                    <a:off x="8259417" y="2591606"/>
                    <a:ext cx="2115435" cy="1135571"/>
                    <a:chOff x="8259417" y="2503285"/>
                    <a:chExt cx="2115435" cy="942558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="" xmlns:a16="http://schemas.microsoft.com/office/drawing/2014/main" id="{FD676F12-A4B3-4601-9D76-22C43618C9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1593" y="2503285"/>
                      <a:ext cx="1758306" cy="942558"/>
                      <a:chOff x="8261593" y="2503285"/>
                      <a:chExt cx="1758306" cy="942558"/>
                    </a:xfrm>
                  </p:grpSpPr>
                  <p:cxnSp>
                    <p:nvCxnSpPr>
                      <p:cNvPr id="5" name="Straight Connector 4">
                        <a:extLst>
                          <a:ext uri="{FF2B5EF4-FFF2-40B4-BE49-F238E27FC236}">
                            <a16:creationId xmlns="" xmlns:a16="http://schemas.microsoft.com/office/drawing/2014/main" id="{9ACCF497-5370-4471-AD43-0AE993B87E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61593" y="2531442"/>
                        <a:ext cx="747651" cy="91440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Straight Connector 9">
                        <a:extLst>
                          <a:ext uri="{FF2B5EF4-FFF2-40B4-BE49-F238E27FC236}">
                            <a16:creationId xmlns="" xmlns:a16="http://schemas.microsoft.com/office/drawing/2014/main" id="{52F5F345-063F-4D4C-8D38-D0E91564A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009244" y="2503285"/>
                        <a:ext cx="1010655" cy="942558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="" xmlns:a16="http://schemas.microsoft.com/office/drawing/2014/main" id="{8F1ACA75-2F46-4C8D-B0A2-F3E16F888D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9417" y="2530115"/>
                      <a:ext cx="2115435" cy="898884"/>
                      <a:chOff x="8259417" y="2530115"/>
                      <a:chExt cx="2115435" cy="898884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="" xmlns:a16="http://schemas.microsoft.com/office/drawing/2014/main" id="{AE27A34E-D5AD-4ADD-88FB-D59C9A10C0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59417" y="2530115"/>
                        <a:ext cx="2115435" cy="898884"/>
                        <a:chOff x="8259417" y="2530115"/>
                        <a:chExt cx="2115435" cy="898884"/>
                      </a:xfrm>
                    </p:grpSpPr>
                    <p:cxnSp>
                      <p:nvCxnSpPr>
                        <p:cNvPr id="14" name="Straight Connector 13">
                          <a:extLst>
                            <a:ext uri="{FF2B5EF4-FFF2-40B4-BE49-F238E27FC236}">
                              <a16:creationId xmlns="" xmlns:a16="http://schemas.microsoft.com/office/drawing/2014/main" id="{A33D33F9-44AF-4CBD-BFA3-EDF7EF9DFBB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259417" y="2530115"/>
                          <a:ext cx="1250343" cy="89888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>
                          <a:extLst>
                            <a:ext uri="{FF2B5EF4-FFF2-40B4-BE49-F238E27FC236}">
                              <a16:creationId xmlns="" xmlns:a16="http://schemas.microsoft.com/office/drawing/2014/main" id="{B50C591E-4A75-4919-A382-881EA617E18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509760" y="2583177"/>
                          <a:ext cx="865092" cy="84582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="" xmlns:a16="http://schemas.microsoft.com/office/drawing/2014/main" id="{89DDCD68-DE33-4963-AED9-48DAB0E3321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453415" cy="897555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="" xmlns:a16="http://schemas.microsoft.com/office/drawing/2014/main" id="{91995EF4-78D9-4F38-858A-2CD9AB653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019899" y="2530115"/>
                        <a:ext cx="0" cy="898884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="" xmlns:a16="http://schemas.microsoft.com/office/drawing/2014/main" id="{F00FF196-E4FF-418F-951A-6847CEB2EF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808368" cy="897555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="" xmlns:a16="http://schemas.microsoft.com/office/drawing/2014/main" id="{3A8858F3-985B-481D-A321-6226E3DF45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374852" y="2618068"/>
                        <a:ext cx="0" cy="810931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="" xmlns:a16="http://schemas.microsoft.com/office/drawing/2014/main" id="{521BBF48-9598-43CD-898F-6161943B3441}"/>
                      </a:ext>
                    </a:extLst>
                  </p:cNvPr>
                  <p:cNvGrpSpPr/>
                  <p:nvPr/>
                </p:nvGrpSpPr>
                <p:grpSpPr>
                  <a:xfrm>
                    <a:off x="8240728" y="3627120"/>
                    <a:ext cx="3162151" cy="1561902"/>
                    <a:chOff x="8240728" y="3627120"/>
                    <a:chExt cx="3162151" cy="1561902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="" xmlns:a16="http://schemas.microsoft.com/office/drawing/2014/main" id="{B1395CDA-701A-4FFA-821D-9F247BCEA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53161" y="3627120"/>
                      <a:ext cx="274971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="" xmlns:a16="http://schemas.microsoft.com/office/drawing/2014/main" id="{D952F4CB-EF44-4A92-8C19-AD54863ADB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40728" y="4665802"/>
                      <a:ext cx="293259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      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075" name="Group 181"/>
          <p:cNvGrpSpPr>
            <a:grpSpLocks/>
          </p:cNvGrpSpPr>
          <p:nvPr/>
        </p:nvGrpSpPr>
        <p:grpSpPr bwMode="auto">
          <a:xfrm>
            <a:off x="50800" y="0"/>
            <a:ext cx="1943100" cy="446088"/>
            <a:chOff x="6540" y="2940"/>
            <a:chExt cx="2190" cy="570"/>
          </a:xfrm>
        </p:grpSpPr>
        <p:grpSp>
          <p:nvGrpSpPr>
            <p:cNvPr id="40" name="Group 183"/>
            <p:cNvGrpSpPr>
              <a:grpSpLocks/>
            </p:cNvGrpSpPr>
            <p:nvPr/>
          </p:nvGrpSpPr>
          <p:grpSpPr bwMode="auto">
            <a:xfrm>
              <a:off x="6540" y="2940"/>
              <a:ext cx="2190" cy="570"/>
              <a:chOff x="6540" y="2940"/>
              <a:chExt cx="2190" cy="570"/>
            </a:xfrm>
          </p:grpSpPr>
          <p:grpSp>
            <p:nvGrpSpPr>
              <p:cNvPr id="53" name="Group 185"/>
              <p:cNvGrpSpPr>
                <a:grpSpLocks/>
              </p:cNvGrpSpPr>
              <p:nvPr/>
            </p:nvGrpSpPr>
            <p:grpSpPr bwMode="auto">
              <a:xfrm>
                <a:off x="6540" y="2940"/>
                <a:ext cx="2190" cy="570"/>
                <a:chOff x="6540" y="2940"/>
                <a:chExt cx="2190" cy="570"/>
              </a:xfrm>
            </p:grpSpPr>
          </p:grp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EFF4C2-523F-45F5-B5C1-15074990E22C}"/>
              </a:ext>
            </a:extLst>
          </p:cNvPr>
          <p:cNvSpPr txBox="1"/>
          <p:nvPr/>
        </p:nvSpPr>
        <p:spPr>
          <a:xfrm>
            <a:off x="7297316" y="3714750"/>
            <a:ext cx="87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b="1" baseline="30000" dirty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b="1" baseline="30000" dirty="0">
                <a:solidFill>
                  <a:srgbClr val="FF0000"/>
                </a:solidFill>
              </a:rPr>
              <a:t>D</a:t>
            </a:r>
            <a:endParaRPr lang="en-ZA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273B6A-EBD2-4565-8873-C42044B91B60}"/>
              </a:ext>
            </a:extLst>
          </p:cNvPr>
          <p:cNvSpPr txBox="1"/>
          <p:nvPr/>
        </p:nvSpPr>
        <p:spPr>
          <a:xfrm>
            <a:off x="9011816" y="3695700"/>
            <a:ext cx="84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X</a:t>
            </a:r>
            <a:r>
              <a:rPr lang="en-US" sz="2800" b="1" baseline="30000" dirty="0" err="1">
                <a:solidFill>
                  <a:srgbClr val="FFFF00"/>
                </a:solidFill>
              </a:rPr>
              <a:t>D</a:t>
            </a:r>
            <a:r>
              <a:rPr lang="en-US" sz="2800" b="1" dirty="0" err="1">
                <a:solidFill>
                  <a:srgbClr val="FFFF00"/>
                </a:solidFill>
              </a:rPr>
              <a:t>X</a:t>
            </a:r>
            <a:r>
              <a:rPr lang="en-US" sz="2800" b="1" baseline="30000" dirty="0" err="1">
                <a:solidFill>
                  <a:srgbClr val="FFFF00"/>
                </a:solidFill>
              </a:rPr>
              <a:t>d</a:t>
            </a:r>
            <a:endParaRPr lang="en-ZA" sz="2800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9D63D0-2E25-4277-BB6E-23F181064A9A}"/>
              </a:ext>
            </a:extLst>
          </p:cNvPr>
          <p:cNvSpPr txBox="1"/>
          <p:nvPr/>
        </p:nvSpPr>
        <p:spPr>
          <a:xfrm>
            <a:off x="8164091" y="369570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X</a:t>
            </a:r>
            <a:r>
              <a:rPr lang="en-US" sz="2800" b="1" baseline="30000" dirty="0">
                <a:solidFill>
                  <a:srgbClr val="7030A0"/>
                </a:solidFill>
              </a:rPr>
              <a:t>D</a:t>
            </a:r>
            <a:r>
              <a:rPr lang="en-US" sz="2800" b="1" dirty="0">
                <a:solidFill>
                  <a:srgbClr val="7030A0"/>
                </a:solidFill>
              </a:rPr>
              <a:t>Y </a:t>
            </a:r>
            <a:endParaRPr lang="en-ZA" sz="2800" dirty="0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76ED5DE-7B57-495D-80BA-EA065F03B2C8}"/>
              </a:ext>
            </a:extLst>
          </p:cNvPr>
          <p:cNvSpPr/>
          <p:nvPr/>
        </p:nvSpPr>
        <p:spPr>
          <a:xfrm>
            <a:off x="9895480" y="3714310"/>
            <a:ext cx="769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X</a:t>
            </a:r>
            <a:r>
              <a:rPr lang="en-US" sz="2800" b="1" baseline="30000" dirty="0" err="1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Z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9C7E393-F806-489B-8F8A-0969D72C3CA8}"/>
              </a:ext>
            </a:extLst>
          </p:cNvPr>
          <p:cNvSpPr txBox="1"/>
          <p:nvPr/>
        </p:nvSpPr>
        <p:spPr>
          <a:xfrm>
            <a:off x="6066989" y="4157346"/>
            <a:ext cx="599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FF0000"/>
                </a:solidFill>
              </a:rPr>
              <a:t>Ongeaffekteerde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Ongeaffekteerde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Ongeaffekteerde</a:t>
            </a:r>
            <a:r>
              <a:rPr lang="en-US" sz="1600" b="1" dirty="0">
                <a:solidFill>
                  <a:srgbClr val="FF0000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Geaffekteerde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 err="1">
                <a:solidFill>
                  <a:srgbClr val="FF0000"/>
                </a:solidFill>
              </a:rPr>
              <a:t>Vrou</a:t>
            </a:r>
            <a:r>
              <a:rPr lang="en-US" sz="1600" b="1" dirty="0">
                <a:solidFill>
                  <a:srgbClr val="FF0000"/>
                </a:solidFill>
              </a:rPr>
              <a:t>                        Man                         </a:t>
            </a:r>
            <a:r>
              <a:rPr lang="en-US" sz="1600" b="1" dirty="0" err="1">
                <a:solidFill>
                  <a:srgbClr val="FF0000"/>
                </a:solidFill>
              </a:rPr>
              <a:t>Vrou</a:t>
            </a:r>
            <a:r>
              <a:rPr lang="en-US" sz="1600" b="1" dirty="0">
                <a:solidFill>
                  <a:srgbClr val="FF0000"/>
                </a:solidFill>
              </a:rPr>
              <a:t>                        Man</a:t>
            </a:r>
            <a:endParaRPr lang="en-ZA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4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5981ACB9-0B40-4F87-B1E3-C8C4BAC86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4496" y="1198418"/>
            <a:ext cx="3942775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FFFF"/>
                </a:solidFill>
              </a:rPr>
              <a:t>Kleurblindheid</a:t>
            </a:r>
            <a:r>
              <a:rPr lang="en-US" altLang="en-US" b="1" dirty="0">
                <a:solidFill>
                  <a:srgbClr val="FFFFFF"/>
                </a:solidFill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</a:rPr>
              <a:t>bv</a:t>
            </a:r>
            <a:r>
              <a:rPr lang="en-US" altLang="en-US" b="1" dirty="0">
                <a:solidFill>
                  <a:srgbClr val="FFFFFF"/>
                </a:solidFill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</a:rPr>
              <a:t>Rooi-groen</a:t>
            </a:r>
            <a:r>
              <a:rPr lang="en-US" altLang="en-US" b="1" dirty="0">
                <a:solidFill>
                  <a:srgbClr val="FFFFFF"/>
                </a:solidFill>
              </a:rPr>
              <a:t> </a:t>
            </a:r>
            <a:r>
              <a:rPr lang="en-US" altLang="en-US" b="1" dirty="0" err="1">
                <a:solidFill>
                  <a:srgbClr val="FFFFFF"/>
                </a:solidFill>
              </a:rPr>
              <a:t>kleurblindheid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76" name="Arc 75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31FD6960-702E-479B-A738-4B7F84106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 err="1"/>
              <a:t>Rooi-groen</a:t>
            </a:r>
            <a:r>
              <a:rPr lang="en-US" altLang="en-US" dirty="0"/>
              <a:t> </a:t>
            </a:r>
            <a:r>
              <a:rPr lang="en-US" altLang="en-US" dirty="0" err="1"/>
              <a:t>kleurblind</a:t>
            </a:r>
            <a:r>
              <a:rPr lang="en-US" altLang="en-US" dirty="0"/>
              <a:t> </a:t>
            </a:r>
            <a:r>
              <a:rPr lang="en-US" altLang="en-US" dirty="0" err="1"/>
              <a:t>mense</a:t>
            </a:r>
            <a:r>
              <a:rPr lang="en-US" altLang="en-US" dirty="0"/>
              <a:t> </a:t>
            </a:r>
            <a:r>
              <a:rPr lang="en-US" altLang="en-US" dirty="0" err="1"/>
              <a:t>sien</a:t>
            </a:r>
            <a:r>
              <a:rPr lang="en-US" altLang="en-US" dirty="0"/>
              <a:t> </a:t>
            </a:r>
            <a:r>
              <a:rPr lang="en-US" altLang="en-US" dirty="0" err="1"/>
              <a:t>groen</a:t>
            </a:r>
            <a:r>
              <a:rPr lang="en-US" altLang="en-US" dirty="0"/>
              <a:t>, </a:t>
            </a:r>
            <a:r>
              <a:rPr lang="en-US" altLang="en-US" dirty="0" err="1"/>
              <a:t>geel</a:t>
            </a:r>
            <a:r>
              <a:rPr lang="en-US" altLang="en-US" dirty="0"/>
              <a:t>, </a:t>
            </a:r>
            <a:r>
              <a:rPr lang="en-US" altLang="en-US" dirty="0" err="1"/>
              <a:t>oranje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rooi</a:t>
            </a:r>
            <a:r>
              <a:rPr lang="en-US" altLang="en-US" dirty="0"/>
              <a:t> as </a:t>
            </a:r>
            <a:r>
              <a:rPr lang="en-US" altLang="en-US" dirty="0" err="1"/>
              <a:t>dieselfde</a:t>
            </a:r>
            <a:r>
              <a:rPr lang="en-US" altLang="en-US" dirty="0"/>
              <a:t> </a:t>
            </a:r>
            <a:r>
              <a:rPr lang="en-US" altLang="en-US" dirty="0" err="1"/>
              <a:t>kleur</a:t>
            </a:r>
            <a:endParaRPr lang="en-US" altLang="en-US" dirty="0"/>
          </a:p>
          <a:p>
            <a:pPr eaLnBrk="1" hangingPunct="1"/>
            <a:r>
              <a:rPr lang="en-US" altLang="en-US" dirty="0"/>
              <a:t>Op die X-</a:t>
            </a:r>
            <a:r>
              <a:rPr lang="en-US" altLang="en-US" dirty="0" err="1"/>
              <a:t>chromosoom</a:t>
            </a:r>
            <a:r>
              <a:rPr lang="en-US" altLang="en-US" dirty="0"/>
              <a:t> is </a:t>
            </a:r>
            <a:r>
              <a:rPr lang="en-US" altLang="en-US" dirty="0" err="1"/>
              <a:t>daar</a:t>
            </a:r>
            <a:r>
              <a:rPr lang="en-US" altLang="en-US" dirty="0"/>
              <a:t> ‘n </a:t>
            </a:r>
            <a:r>
              <a:rPr lang="en-US" altLang="en-US" dirty="0" err="1"/>
              <a:t>geen</a:t>
            </a:r>
            <a:r>
              <a:rPr lang="en-US" altLang="en-US" dirty="0"/>
              <a:t> wat </a:t>
            </a:r>
            <a:r>
              <a:rPr lang="en-US" altLang="en-US" dirty="0" err="1"/>
              <a:t>hierdie</a:t>
            </a:r>
            <a:r>
              <a:rPr lang="en-US" altLang="en-US" dirty="0"/>
              <a:t> </a:t>
            </a:r>
            <a:r>
              <a:rPr lang="en-US" altLang="en-US" dirty="0" err="1"/>
              <a:t>kleure</a:t>
            </a:r>
            <a:r>
              <a:rPr lang="en-US" altLang="en-US" dirty="0"/>
              <a:t> </a:t>
            </a:r>
            <a:r>
              <a:rPr lang="en-US" altLang="en-US" dirty="0" err="1"/>
              <a:t>kan</a:t>
            </a:r>
            <a:r>
              <a:rPr lang="en-US" altLang="en-US" dirty="0"/>
              <a:t> </a:t>
            </a:r>
            <a:r>
              <a:rPr lang="en-US" altLang="en-US" dirty="0" err="1"/>
              <a:t>onderskei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As </a:t>
            </a:r>
            <a:r>
              <a:rPr lang="en-US" altLang="en-US" dirty="0" err="1"/>
              <a:t>hierdie</a:t>
            </a:r>
            <a:r>
              <a:rPr lang="en-US" altLang="en-US" dirty="0"/>
              <a:t> </a:t>
            </a:r>
            <a:r>
              <a:rPr lang="en-US" altLang="en-US" dirty="0" err="1"/>
              <a:t>geen</a:t>
            </a:r>
            <a:r>
              <a:rPr lang="en-US" altLang="en-US" dirty="0"/>
              <a:t> </a:t>
            </a:r>
            <a:r>
              <a:rPr lang="en-US" altLang="en-US" dirty="0" err="1"/>
              <a:t>muteer</a:t>
            </a:r>
            <a:r>
              <a:rPr lang="en-US" altLang="en-US" dirty="0"/>
              <a:t>, </a:t>
            </a:r>
            <a:r>
              <a:rPr lang="en-US" altLang="en-US" dirty="0" err="1"/>
              <a:t>sal</a:t>
            </a:r>
            <a:r>
              <a:rPr lang="en-US" altLang="en-US" dirty="0"/>
              <a:t> </a:t>
            </a:r>
            <a:r>
              <a:rPr lang="en-US" altLang="en-US" dirty="0" err="1"/>
              <a:t>dit</a:t>
            </a:r>
            <a:r>
              <a:rPr lang="en-US" altLang="en-US" dirty="0"/>
              <a:t> </a:t>
            </a:r>
            <a:r>
              <a:rPr lang="en-US" altLang="en-US" dirty="0" err="1"/>
              <a:t>rooi-groen</a:t>
            </a:r>
            <a:r>
              <a:rPr lang="en-US" altLang="en-US" dirty="0"/>
              <a:t> </a:t>
            </a:r>
            <a:r>
              <a:rPr lang="en-US" altLang="en-US" dirty="0" err="1"/>
              <a:t>kleurblindheid</a:t>
            </a:r>
            <a:r>
              <a:rPr lang="en-US" altLang="en-US" dirty="0"/>
              <a:t> </a:t>
            </a:r>
            <a:r>
              <a:rPr lang="en-US" altLang="en-US" dirty="0" err="1"/>
              <a:t>veroorsaak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 err="1"/>
              <a:t>Affekteer</a:t>
            </a:r>
            <a:r>
              <a:rPr lang="en-US" altLang="en-US" dirty="0"/>
              <a:t> 2 </a:t>
            </a:r>
            <a:r>
              <a:rPr lang="en-US" altLang="en-US" dirty="0" err="1"/>
              <a:t>uit</a:t>
            </a:r>
            <a:r>
              <a:rPr lang="en-US" altLang="en-US" dirty="0"/>
              <a:t> </a:t>
            </a:r>
            <a:r>
              <a:rPr lang="en-US" altLang="en-US" dirty="0" err="1"/>
              <a:t>elke</a:t>
            </a:r>
            <a:r>
              <a:rPr lang="en-US" altLang="en-US" dirty="0"/>
              <a:t> 25 mans maar </a:t>
            </a:r>
            <a:r>
              <a:rPr lang="en-US" altLang="en-US" dirty="0" err="1"/>
              <a:t>slegs</a:t>
            </a:r>
            <a:r>
              <a:rPr lang="en-US" altLang="en-US" dirty="0"/>
              <a:t> 1 in 1500 </a:t>
            </a:r>
            <a:r>
              <a:rPr lang="en-US" altLang="en-US" dirty="0" err="1"/>
              <a:t>vroue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67165D0C-380C-4BC1-891E-865A2A441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265234"/>
            <a:ext cx="10905066" cy="11357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 err="1"/>
              <a:t>Aktiwiteit</a:t>
            </a:r>
            <a:r>
              <a:rPr lang="en-US" altLang="en-US" sz="3600" b="1" dirty="0"/>
              <a:t> 2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4AB3E20E-B2B7-4B4E-B1D3-FC6F5BB17E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030" y="1265785"/>
            <a:ext cx="10905066" cy="4393982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1. </a:t>
            </a:r>
            <a:r>
              <a:rPr lang="en-US" altLang="en-US" dirty="0" err="1"/>
              <a:t>Deur</a:t>
            </a:r>
            <a:r>
              <a:rPr lang="en-US" altLang="en-US" dirty="0"/>
              <a:t> </a:t>
            </a:r>
            <a:r>
              <a:rPr lang="en-US" altLang="en-US" dirty="0" err="1"/>
              <a:t>gebruik</a:t>
            </a:r>
            <a:r>
              <a:rPr lang="en-US" altLang="en-US" dirty="0"/>
              <a:t> </a:t>
            </a:r>
            <a:r>
              <a:rPr lang="en-US" altLang="en-US" dirty="0" err="1"/>
              <a:t>te</a:t>
            </a:r>
            <a:r>
              <a:rPr lang="en-US" altLang="en-US" dirty="0"/>
              <a:t> </a:t>
            </a:r>
            <a:r>
              <a:rPr lang="en-US" altLang="en-US" dirty="0" err="1"/>
              <a:t>maak</a:t>
            </a:r>
            <a:r>
              <a:rPr lang="en-US" altLang="en-US" dirty="0"/>
              <a:t> van die letter </a:t>
            </a:r>
            <a:r>
              <a:rPr lang="en-US" altLang="en-US" b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vir</a:t>
            </a:r>
            <a:r>
              <a:rPr lang="en-US" altLang="en-US" dirty="0"/>
              <a:t> </a:t>
            </a:r>
            <a:r>
              <a:rPr lang="en-US" altLang="en-US" dirty="0" err="1"/>
              <a:t>normale</a:t>
            </a:r>
            <a:r>
              <a:rPr lang="en-US" altLang="en-US" dirty="0"/>
              <a:t> </a:t>
            </a:r>
            <a:r>
              <a:rPr lang="en-US" altLang="en-US" dirty="0" err="1"/>
              <a:t>visie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b="1" dirty="0"/>
              <a:t>b</a:t>
            </a:r>
            <a:r>
              <a:rPr lang="en-US" altLang="en-US" dirty="0"/>
              <a:t> </a:t>
            </a:r>
            <a:r>
              <a:rPr lang="en-US" altLang="en-US" dirty="0" err="1"/>
              <a:t>vir</a:t>
            </a:r>
            <a:r>
              <a:rPr lang="en-US" altLang="en-US" dirty="0"/>
              <a:t> </a:t>
            </a:r>
            <a:r>
              <a:rPr lang="en-US" altLang="en-US" dirty="0" err="1"/>
              <a:t>kleurblindheid</a:t>
            </a:r>
            <a:r>
              <a:rPr lang="en-US" altLang="en-US" dirty="0"/>
              <a:t> in die </a:t>
            </a:r>
            <a:r>
              <a:rPr lang="en-US" altLang="en-US" dirty="0" err="1"/>
              <a:t>volgende</a:t>
            </a:r>
            <a:r>
              <a:rPr lang="en-US" altLang="en-US" dirty="0"/>
              <a:t> </a:t>
            </a:r>
            <a:r>
              <a:rPr lang="en-US" altLang="en-US" dirty="0" err="1"/>
              <a:t>tabel</a:t>
            </a:r>
            <a:r>
              <a:rPr lang="en-US" altLang="en-US" dirty="0"/>
              <a:t>, </a:t>
            </a:r>
            <a:r>
              <a:rPr lang="en-US" altLang="en-US" dirty="0" err="1"/>
              <a:t>vul</a:t>
            </a:r>
            <a:r>
              <a:rPr lang="en-US" altLang="en-US" dirty="0"/>
              <a:t> in </a:t>
            </a:r>
            <a:r>
              <a:rPr lang="en-US" altLang="en-US" dirty="0" err="1"/>
              <a:t>vyf</a:t>
            </a:r>
            <a:r>
              <a:rPr lang="en-US" altLang="en-US" dirty="0"/>
              <a:t> </a:t>
            </a:r>
            <a:r>
              <a:rPr lang="en-US" altLang="en-US" dirty="0" err="1"/>
              <a:t>moontlike</a:t>
            </a:r>
            <a:r>
              <a:rPr lang="en-US" altLang="en-US" dirty="0"/>
              <a:t> </a:t>
            </a:r>
            <a:r>
              <a:rPr lang="en-US" altLang="en-US" dirty="0" err="1"/>
              <a:t>genotipe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die </a:t>
            </a:r>
            <a:r>
              <a:rPr lang="en-US" altLang="en-US" dirty="0" err="1"/>
              <a:t>ooreenstemmende</a:t>
            </a:r>
            <a:r>
              <a:rPr lang="en-US" altLang="en-US" dirty="0"/>
              <a:t> </a:t>
            </a:r>
            <a:r>
              <a:rPr lang="en-US" altLang="en-US" dirty="0" err="1"/>
              <a:t>fenotipe</a:t>
            </a:r>
            <a:r>
              <a:rPr lang="en-US" altLang="en-US" dirty="0"/>
              <a:t> om </a:t>
            </a:r>
            <a:r>
              <a:rPr lang="en-US" altLang="en-US" dirty="0" err="1"/>
              <a:t>beide</a:t>
            </a:r>
            <a:r>
              <a:rPr lang="en-US" altLang="en-US" dirty="0"/>
              <a:t> </a:t>
            </a:r>
            <a:r>
              <a:rPr lang="en-US" altLang="en-US" dirty="0" err="1"/>
              <a:t>normale</a:t>
            </a:r>
            <a:r>
              <a:rPr lang="en-US" altLang="en-US" dirty="0"/>
              <a:t> </a:t>
            </a:r>
            <a:r>
              <a:rPr lang="en-US" altLang="en-US" dirty="0" err="1"/>
              <a:t>visie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kleurblindheid</a:t>
            </a:r>
            <a:r>
              <a:rPr lang="en-US" altLang="en-US" dirty="0"/>
              <a:t> in </a:t>
            </a:r>
            <a:r>
              <a:rPr lang="en-US" altLang="en-US" dirty="0" err="1"/>
              <a:t>vroue</a:t>
            </a:r>
            <a:r>
              <a:rPr lang="en-US" altLang="en-US" dirty="0"/>
              <a:t> </a:t>
            </a:r>
            <a:r>
              <a:rPr lang="en-US" altLang="en-US" dirty="0" err="1"/>
              <a:t>en</a:t>
            </a:r>
            <a:r>
              <a:rPr lang="en-US" altLang="en-US" dirty="0"/>
              <a:t> mans </a:t>
            </a:r>
            <a:r>
              <a:rPr lang="en-US" altLang="en-US" dirty="0" err="1"/>
              <a:t>voor</a:t>
            </a:r>
            <a:r>
              <a:rPr lang="en-US" altLang="en-US" dirty="0"/>
              <a:t> </a:t>
            </a:r>
            <a:r>
              <a:rPr lang="en-US" altLang="en-US" dirty="0" err="1"/>
              <a:t>te</a:t>
            </a:r>
            <a:r>
              <a:rPr lang="en-US" altLang="en-US" dirty="0"/>
              <a:t> </a:t>
            </a:r>
            <a:r>
              <a:rPr lang="en-US" altLang="en-US" dirty="0" err="1"/>
              <a:t>stel</a:t>
            </a:r>
            <a:r>
              <a:rPr lang="en-US" altLang="en-US" dirty="0"/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i="1" dirty="0"/>
              <a:t>	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Isosceles Triangle 75">
            <a:extLst>
              <a:ext uri="{FF2B5EF4-FFF2-40B4-BE49-F238E27FC236}">
                <a16:creationId xmlns=""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B3498885-D6D6-4486-A0F8-82FE07A30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164091"/>
              </p:ext>
            </p:extLst>
          </p:nvPr>
        </p:nvGraphicFramePr>
        <p:xfrm>
          <a:off x="2200275" y="3009900"/>
          <a:ext cx="8075226" cy="3108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7613">
                  <a:extLst>
                    <a:ext uri="{9D8B030D-6E8A-4147-A177-3AD203B41FA5}">
                      <a16:colId xmlns="" xmlns:a16="http://schemas.microsoft.com/office/drawing/2014/main" val="1130853330"/>
                    </a:ext>
                  </a:extLst>
                </a:gridCol>
                <a:gridCol w="4037613">
                  <a:extLst>
                    <a:ext uri="{9D8B030D-6E8A-4147-A177-3AD203B41FA5}">
                      <a16:colId xmlns="" xmlns:a16="http://schemas.microsoft.com/office/drawing/2014/main" val="1304697795"/>
                    </a:ext>
                  </a:extLst>
                </a:gridCol>
              </a:tblGrid>
              <a:tr h="37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Genotipe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Fenotipe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4005866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  <a:r>
                        <a:rPr lang="en-US" sz="2800" baseline="30000" dirty="0"/>
                        <a:t>B</a:t>
                      </a:r>
                      <a:r>
                        <a:rPr lang="en-US" sz="2800" dirty="0"/>
                        <a:t>X</a:t>
                      </a:r>
                      <a:r>
                        <a:rPr lang="en-US" sz="2800" baseline="30000" dirty="0"/>
                        <a:t>B</a:t>
                      </a:r>
                      <a:endParaRPr lang="en-ZA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Normale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visie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vrou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5177639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</a:t>
                      </a:r>
                      <a:r>
                        <a:rPr lang="en-US" sz="2800" baseline="30000" dirty="0" err="1"/>
                        <a:t>B</a:t>
                      </a:r>
                      <a:r>
                        <a:rPr lang="en-US" sz="2800" dirty="0" err="1"/>
                        <a:t>X</a:t>
                      </a:r>
                      <a:r>
                        <a:rPr lang="en-US" sz="2800" baseline="30000" dirty="0" err="1"/>
                        <a:t>b</a:t>
                      </a:r>
                      <a:endParaRPr lang="en-ZA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Normale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visie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vrou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1114703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</a:t>
                      </a:r>
                      <a:r>
                        <a:rPr lang="en-US" sz="2800" baseline="30000" dirty="0" err="1"/>
                        <a:t>b</a:t>
                      </a:r>
                      <a:r>
                        <a:rPr lang="en-US" sz="2800" dirty="0" err="1"/>
                        <a:t>X</a:t>
                      </a:r>
                      <a:r>
                        <a:rPr lang="en-US" sz="2800" baseline="30000" dirty="0" err="1"/>
                        <a:t>b</a:t>
                      </a:r>
                      <a:endParaRPr lang="en-ZA" sz="2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Kleurblinde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vrou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0182366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X</a:t>
                      </a:r>
                      <a:r>
                        <a:rPr lang="en-US" sz="2800" baseline="30000" dirty="0"/>
                        <a:t>B</a:t>
                      </a:r>
                      <a:r>
                        <a:rPr lang="en-US" sz="2800" dirty="0"/>
                        <a:t>Y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Normale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visie</a:t>
                      </a:r>
                      <a:r>
                        <a:rPr lang="en-US" sz="2800" dirty="0"/>
                        <a:t> man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1649200"/>
                  </a:ext>
                </a:extLst>
              </a:tr>
              <a:tr h="37588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X</a:t>
                      </a:r>
                      <a:r>
                        <a:rPr lang="en-US" sz="2800" baseline="30000" dirty="0" err="1"/>
                        <a:t>b</a:t>
                      </a:r>
                      <a:r>
                        <a:rPr lang="en-US" sz="2800" dirty="0" err="1"/>
                        <a:t>Y</a:t>
                      </a:r>
                      <a:endParaRPr lang="en-Z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Kleurblinde</a:t>
                      </a:r>
                      <a:r>
                        <a:rPr lang="en-US" sz="2800" dirty="0"/>
                        <a:t> man</a:t>
                      </a:r>
                      <a:endParaRPr lang="en-ZA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96438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37A0379E-EA5C-4BAD-B5F3-C5F4871A9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solidFill>
                  <a:srgbClr val="FFFFFF"/>
                </a:solidFill>
              </a:rPr>
              <a:t>Aktiwiteit</a:t>
            </a:r>
            <a:r>
              <a:rPr lang="en-US" altLang="en-US" b="1" dirty="0">
                <a:solidFill>
                  <a:srgbClr val="FFFFFF"/>
                </a:solidFill>
              </a:rPr>
              <a:t> 3</a:t>
            </a:r>
          </a:p>
        </p:txBody>
      </p:sp>
      <p:sp>
        <p:nvSpPr>
          <p:cNvPr id="76" name="Arc 75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94457BB6-8797-421F-9EA4-BC9CE6134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‘n Man </a:t>
            </a:r>
            <a:r>
              <a:rPr lang="en-US" altLang="en-US" dirty="0" err="1"/>
              <a:t>en</a:t>
            </a:r>
            <a:r>
              <a:rPr lang="en-US" altLang="en-US" dirty="0"/>
              <a:t> </a:t>
            </a:r>
            <a:r>
              <a:rPr lang="en-US" altLang="en-US" dirty="0" err="1"/>
              <a:t>vrou</a:t>
            </a:r>
            <a:r>
              <a:rPr lang="en-US" altLang="en-US" dirty="0"/>
              <a:t> het </a:t>
            </a:r>
            <a:r>
              <a:rPr lang="en-US" altLang="en-US" dirty="0" err="1"/>
              <a:t>beide</a:t>
            </a:r>
            <a:r>
              <a:rPr lang="en-US" altLang="en-US" dirty="0"/>
              <a:t> </a:t>
            </a:r>
            <a:r>
              <a:rPr lang="en-US" altLang="en-US" dirty="0" err="1"/>
              <a:t>normale</a:t>
            </a:r>
            <a:r>
              <a:rPr lang="en-US" altLang="en-US" dirty="0"/>
              <a:t> </a:t>
            </a:r>
            <a:r>
              <a:rPr lang="en-US" altLang="en-US" dirty="0" err="1"/>
              <a:t>visie</a:t>
            </a:r>
            <a:r>
              <a:rPr lang="en-US" altLang="en-US" dirty="0"/>
              <a:t>.  </a:t>
            </a:r>
            <a:r>
              <a:rPr lang="en-US" altLang="en-US" dirty="0" err="1"/>
              <a:t>Hulle</a:t>
            </a:r>
            <a:r>
              <a:rPr lang="en-US" altLang="en-US" dirty="0"/>
              <a:t> het </a:t>
            </a:r>
            <a:r>
              <a:rPr lang="en-US" altLang="en-US" dirty="0" err="1"/>
              <a:t>drie</a:t>
            </a:r>
            <a:r>
              <a:rPr lang="en-US" altLang="en-US" dirty="0"/>
              <a:t> </a:t>
            </a:r>
            <a:r>
              <a:rPr lang="en-US" altLang="en-US" dirty="0" err="1"/>
              <a:t>seuns</a:t>
            </a:r>
            <a:r>
              <a:rPr lang="en-US" altLang="en-US" dirty="0"/>
              <a:t>, twee van </a:t>
            </a:r>
            <a:r>
              <a:rPr lang="en-US" altLang="en-US" dirty="0" err="1"/>
              <a:t>hulle</a:t>
            </a:r>
            <a:r>
              <a:rPr lang="en-US" altLang="en-US" dirty="0"/>
              <a:t> is </a:t>
            </a:r>
            <a:r>
              <a:rPr lang="en-US" altLang="en-US" dirty="0" err="1"/>
              <a:t>kleurblind</a:t>
            </a:r>
            <a:r>
              <a:rPr lang="en-US" altLang="en-US" dirty="0"/>
              <a:t>. </a:t>
            </a:r>
            <a:r>
              <a:rPr lang="en-US" altLang="en-US" dirty="0" err="1"/>
              <a:t>Verduidelik</a:t>
            </a:r>
            <a:r>
              <a:rPr lang="en-US" altLang="en-US" dirty="0"/>
              <a:t> hoe </a:t>
            </a:r>
            <a:r>
              <a:rPr lang="en-US" altLang="en-US" dirty="0" err="1"/>
              <a:t>dit</a:t>
            </a:r>
            <a:r>
              <a:rPr lang="en-US" altLang="en-US" dirty="0"/>
              <a:t> </a:t>
            </a:r>
            <a:r>
              <a:rPr lang="en-US" altLang="en-US" dirty="0" err="1"/>
              <a:t>gebeur</a:t>
            </a:r>
            <a:r>
              <a:rPr lang="en-US" altLang="en-US" dirty="0"/>
              <a:t> het.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A47C7E-E07C-4614-B87E-44BDC6C30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46" y="1243013"/>
            <a:ext cx="3163402" cy="437197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err="1"/>
              <a:t>Aktiwiteit</a:t>
            </a:r>
            <a:r>
              <a:rPr lang="en-US" b="1" dirty="0"/>
              <a:t> 3</a:t>
            </a:r>
            <a:endParaRPr lang="en-ZA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D4959E4-0CC4-4B32-A250-F26AE5089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575" y="180975"/>
            <a:ext cx="8222492" cy="6559115"/>
          </a:xfr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ZA" baseline="30000" dirty="0"/>
          </a:p>
          <a:p>
            <a:pPr marL="0" indent="0">
              <a:buNone/>
            </a:pPr>
            <a:r>
              <a:rPr lang="en-ZA" dirty="0"/>
              <a:t>P1	</a:t>
            </a:r>
            <a:r>
              <a:rPr lang="en-ZA" dirty="0" err="1"/>
              <a:t>fenotipe</a:t>
            </a:r>
            <a:r>
              <a:rPr lang="en-ZA" dirty="0"/>
              <a:t> </a:t>
            </a:r>
          </a:p>
          <a:p>
            <a:pPr marL="0" indent="0">
              <a:buNone/>
            </a:pPr>
            <a:r>
              <a:rPr lang="en-ZA" dirty="0"/>
              <a:t>	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meiose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gamete</a:t>
            </a:r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bevrugting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F1	</a:t>
            </a:r>
            <a:r>
              <a:rPr lang="en-ZA" dirty="0" err="1"/>
              <a:t>genotipe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</a:t>
            </a:r>
            <a:r>
              <a:rPr lang="en-ZA" dirty="0" err="1"/>
              <a:t>fenotipe</a:t>
            </a:r>
            <a:endParaRPr lang="en-ZA" dirty="0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D7266845-C82D-463B-8A85-BA862C16C36B}"/>
              </a:ext>
            </a:extLst>
          </p:cNvPr>
          <p:cNvGrpSpPr/>
          <p:nvPr/>
        </p:nvGrpSpPr>
        <p:grpSpPr>
          <a:xfrm>
            <a:off x="6524626" y="577514"/>
            <a:ext cx="4878254" cy="4611508"/>
            <a:chOff x="8048224" y="577514"/>
            <a:chExt cx="3354655" cy="461150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322D7131-D4F3-4903-9B26-3A7821C5B3BE}"/>
                </a:ext>
              </a:extLst>
            </p:cNvPr>
            <p:cNvSpPr txBox="1"/>
            <p:nvPr/>
          </p:nvSpPr>
          <p:spPr>
            <a:xfrm>
              <a:off x="8088328" y="577514"/>
              <a:ext cx="33145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</a:rPr>
                <a:t>Normale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visie</a:t>
              </a:r>
              <a:r>
                <a:rPr lang="en-US" sz="2800" b="1" dirty="0">
                  <a:solidFill>
                    <a:srgbClr val="FF0000"/>
                  </a:solidFill>
                </a:rPr>
                <a:t>     </a:t>
              </a:r>
              <a:r>
                <a:rPr lang="en-US" sz="2800" b="1" dirty="0" err="1">
                  <a:solidFill>
                    <a:srgbClr val="FF0000"/>
                  </a:solidFill>
                </a:rPr>
                <a:t>Normale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visie</a:t>
              </a:r>
              <a:endParaRPr lang="en-US" sz="2800" b="1" dirty="0">
                <a:solidFill>
                  <a:srgbClr val="FF0000"/>
                </a:solidFill>
              </a:endParaRPr>
            </a:p>
            <a:p>
              <a:r>
                <a:rPr lang="en-US" sz="2800" b="1" dirty="0" err="1">
                  <a:solidFill>
                    <a:srgbClr val="FF0000"/>
                  </a:solidFill>
                </a:rPr>
                <a:t>Vrou</a:t>
              </a:r>
              <a:r>
                <a:rPr lang="en-US" sz="2800" b="1" dirty="0">
                  <a:solidFill>
                    <a:srgbClr val="FF0000"/>
                  </a:solidFill>
                </a:rPr>
                <a:t>    	  </a:t>
              </a:r>
              <a:r>
                <a:rPr lang="en-US" sz="2800" b="1" dirty="0"/>
                <a:t> X</a:t>
              </a:r>
              <a:r>
                <a:rPr lang="en-US" sz="2800" b="1" dirty="0">
                  <a:solidFill>
                    <a:schemeClr val="bg1"/>
                  </a:solidFill>
                </a:rPr>
                <a:t>	</a:t>
              </a:r>
              <a:r>
                <a:rPr lang="en-US" sz="2800" b="1" dirty="0">
                  <a:solidFill>
                    <a:srgbClr val="FF0000"/>
                  </a:solidFill>
                </a:rPr>
                <a:t>man	</a:t>
              </a:r>
              <a:endParaRPr lang="en-ZA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="" xmlns:a16="http://schemas.microsoft.com/office/drawing/2014/main" id="{CA1BF6C9-BDC1-4751-90C0-3C345D3675D5}"/>
                </a:ext>
              </a:extLst>
            </p:cNvPr>
            <p:cNvGrpSpPr/>
            <p:nvPr/>
          </p:nvGrpSpPr>
          <p:grpSpPr>
            <a:xfrm>
              <a:off x="8048224" y="1523863"/>
              <a:ext cx="3354655" cy="3665159"/>
              <a:chOff x="8048224" y="1523863"/>
              <a:chExt cx="3354655" cy="3665159"/>
            </a:xfrm>
          </p:grpSpPr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01D339CA-B04D-4380-92FF-C9A464327331}"/>
                  </a:ext>
                </a:extLst>
              </p:cNvPr>
              <p:cNvSpPr txBox="1"/>
              <p:nvPr/>
            </p:nvSpPr>
            <p:spPr>
              <a:xfrm>
                <a:off x="8048224" y="1523863"/>
                <a:ext cx="32554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      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800" b="1" baseline="3000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sz="2800" b="1" dirty="0" err="1">
                    <a:solidFill>
                      <a:srgbClr val="FF0000"/>
                    </a:solidFill>
                  </a:rPr>
                  <a:t>X</a:t>
                </a:r>
                <a:r>
                  <a:rPr lang="en-US" sz="2800" b="1" baseline="3000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   	    </a:t>
                </a:r>
                <a:r>
                  <a:rPr lang="en-US" sz="2800" b="1" dirty="0"/>
                  <a:t>X 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     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X</a:t>
                </a:r>
                <a:r>
                  <a:rPr lang="en-US" sz="2800" b="1" baseline="30000" dirty="0">
                    <a:solidFill>
                      <a:srgbClr val="FF0000"/>
                    </a:solidFill>
                  </a:rPr>
                  <a:t>D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Y</a:t>
                </a:r>
                <a:endParaRPr lang="en-ZA" sz="2800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="" xmlns:a16="http://schemas.microsoft.com/office/drawing/2014/main" id="{ABFE17FB-4A14-47C8-A16F-C14BD9A1CEB6}"/>
                  </a:ext>
                </a:extLst>
              </p:cNvPr>
              <p:cNvGrpSpPr/>
              <p:nvPr/>
            </p:nvGrpSpPr>
            <p:grpSpPr>
              <a:xfrm>
                <a:off x="8048224" y="2102310"/>
                <a:ext cx="3354655" cy="3086712"/>
                <a:chOff x="8048224" y="2102310"/>
                <a:chExt cx="3354655" cy="3086712"/>
              </a:xfrm>
            </p:grpSpPr>
            <p:sp>
              <p:nvSpPr>
                <p:cNvPr id="9" name="TextBox 8">
                  <a:extLst>
                    <a:ext uri="{FF2B5EF4-FFF2-40B4-BE49-F238E27FC236}">
                      <a16:creationId xmlns="" xmlns:a16="http://schemas.microsoft.com/office/drawing/2014/main" id="{8CFDBEE7-CBC5-4F8D-A40D-9D5307E43B51}"/>
                    </a:ext>
                  </a:extLst>
                </p:cNvPr>
                <p:cNvSpPr txBox="1"/>
                <p:nvPr/>
              </p:nvSpPr>
              <p:spPr>
                <a:xfrm>
                  <a:off x="8048224" y="2102310"/>
                  <a:ext cx="274971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00"/>
                      </a:solidFill>
                    </a:rPr>
                    <a:t> X</a:t>
                  </a:r>
                  <a:r>
                    <a:rPr lang="en-US" sz="2800" b="1" baseline="30000" dirty="0">
                      <a:solidFill>
                        <a:srgbClr val="FF0000"/>
                      </a:solidFill>
                    </a:rPr>
                    <a:t>D </a:t>
                  </a:r>
                  <a:r>
                    <a:rPr lang="en-US" sz="2800" b="1" dirty="0" err="1">
                      <a:solidFill>
                        <a:srgbClr val="FF0000"/>
                      </a:solidFill>
                    </a:rPr>
                    <a:t>X</a:t>
                  </a:r>
                  <a:r>
                    <a:rPr lang="en-US" sz="2800" b="1" baseline="30000" dirty="0" err="1">
                      <a:solidFill>
                        <a:srgbClr val="FF0000"/>
                      </a:solidFill>
                    </a:rPr>
                    <a:t>d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               </a:t>
                  </a:r>
                  <a:r>
                    <a:rPr lang="en-US" sz="2800" b="1" dirty="0"/>
                    <a:t>X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	 X</a:t>
                  </a:r>
                  <a:r>
                    <a:rPr lang="en-US" sz="2800" b="1" baseline="30000" dirty="0">
                      <a:solidFill>
                        <a:srgbClr val="FF0000"/>
                      </a:solidFill>
                    </a:rPr>
                    <a:t>D </a:t>
                  </a:r>
                  <a:r>
                    <a:rPr lang="en-US" sz="2800" b="1" dirty="0">
                      <a:solidFill>
                        <a:srgbClr val="FF0000"/>
                      </a:solidFill>
                    </a:rPr>
                    <a:t>Y</a:t>
                  </a:r>
                  <a:endParaRPr lang="en-ZA" sz="2800" b="1" dirty="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="" xmlns:a16="http://schemas.microsoft.com/office/drawing/2014/main" id="{BB8A996B-8425-4616-BF82-A1B5CF4676C0}"/>
                    </a:ext>
                  </a:extLst>
                </p:cNvPr>
                <p:cNvGrpSpPr/>
                <p:nvPr/>
              </p:nvGrpSpPr>
              <p:grpSpPr>
                <a:xfrm>
                  <a:off x="8240728" y="2591606"/>
                  <a:ext cx="3162151" cy="2597416"/>
                  <a:chOff x="8240728" y="2591606"/>
                  <a:chExt cx="3162151" cy="2597416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="" xmlns:a16="http://schemas.microsoft.com/office/drawing/2014/main" id="{79C090D4-29D9-4B0E-8C19-73A87B7F0202}"/>
                      </a:ext>
                    </a:extLst>
                  </p:cNvPr>
                  <p:cNvGrpSpPr/>
                  <p:nvPr/>
                </p:nvGrpSpPr>
                <p:grpSpPr>
                  <a:xfrm>
                    <a:off x="8259417" y="2591606"/>
                    <a:ext cx="2115435" cy="1135571"/>
                    <a:chOff x="8259417" y="2503285"/>
                    <a:chExt cx="2115435" cy="942558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="" xmlns:a16="http://schemas.microsoft.com/office/drawing/2014/main" id="{FD676F12-A4B3-4601-9D76-22C43618C9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1593" y="2503285"/>
                      <a:ext cx="1758306" cy="942558"/>
                      <a:chOff x="8261593" y="2503285"/>
                      <a:chExt cx="1758306" cy="942558"/>
                    </a:xfrm>
                  </p:grpSpPr>
                  <p:cxnSp>
                    <p:nvCxnSpPr>
                      <p:cNvPr id="5" name="Straight Connector 4">
                        <a:extLst>
                          <a:ext uri="{FF2B5EF4-FFF2-40B4-BE49-F238E27FC236}">
                            <a16:creationId xmlns="" xmlns:a16="http://schemas.microsoft.com/office/drawing/2014/main" id="{9ACCF497-5370-4471-AD43-0AE993B87E4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261593" y="2531442"/>
                        <a:ext cx="747651" cy="914400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2"/>
                      </a:lnRef>
                      <a:fillRef idx="0">
                        <a:schemeClr val="accent2"/>
                      </a:fillRef>
                      <a:effectRef idx="0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0" name="Straight Connector 9">
                        <a:extLst>
                          <a:ext uri="{FF2B5EF4-FFF2-40B4-BE49-F238E27FC236}">
                            <a16:creationId xmlns="" xmlns:a16="http://schemas.microsoft.com/office/drawing/2014/main" id="{52F5F345-063F-4D4C-8D38-D0E91564A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009244" y="2503285"/>
                        <a:ext cx="1010655" cy="942558"/>
                      </a:xfrm>
                      <a:prstGeom prst="line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9" name="Group 58">
                      <a:extLst>
                        <a:ext uri="{FF2B5EF4-FFF2-40B4-BE49-F238E27FC236}">
                          <a16:creationId xmlns="" xmlns:a16="http://schemas.microsoft.com/office/drawing/2014/main" id="{8F1ACA75-2F46-4C8D-B0A2-F3E16F888D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59417" y="2530115"/>
                      <a:ext cx="2115435" cy="898884"/>
                      <a:chOff x="8259417" y="2530115"/>
                      <a:chExt cx="2115435" cy="898884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="" xmlns:a16="http://schemas.microsoft.com/office/drawing/2014/main" id="{AE27A34E-D5AD-4ADD-88FB-D59C9A10C05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259417" y="2530115"/>
                        <a:ext cx="2115435" cy="898884"/>
                        <a:chOff x="8259417" y="2530115"/>
                        <a:chExt cx="2115435" cy="898884"/>
                      </a:xfrm>
                    </p:grpSpPr>
                    <p:cxnSp>
                      <p:nvCxnSpPr>
                        <p:cNvPr id="14" name="Straight Connector 13">
                          <a:extLst>
                            <a:ext uri="{FF2B5EF4-FFF2-40B4-BE49-F238E27FC236}">
                              <a16:creationId xmlns="" xmlns:a16="http://schemas.microsoft.com/office/drawing/2014/main" id="{A33D33F9-44AF-4CBD-BFA3-EDF7EF9DFBB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8259417" y="2530115"/>
                          <a:ext cx="1250343" cy="89888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" name="Straight Connector 17">
                          <a:extLst>
                            <a:ext uri="{FF2B5EF4-FFF2-40B4-BE49-F238E27FC236}">
                              <a16:creationId xmlns="" xmlns:a16="http://schemas.microsoft.com/office/drawing/2014/main" id="{B50C591E-4A75-4919-A382-881EA617E18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9509760" y="2583177"/>
                          <a:ext cx="865092" cy="845822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7030A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47" name="Straight Connector 46">
                        <a:extLst>
                          <a:ext uri="{FF2B5EF4-FFF2-40B4-BE49-F238E27FC236}">
                            <a16:creationId xmlns="" xmlns:a16="http://schemas.microsoft.com/office/drawing/2014/main" id="{89DDCD68-DE33-4963-AED9-48DAB0E3321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453415" cy="897555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9" name="Straight Connector 48">
                        <a:extLst>
                          <a:ext uri="{FF2B5EF4-FFF2-40B4-BE49-F238E27FC236}">
                            <a16:creationId xmlns="" xmlns:a16="http://schemas.microsoft.com/office/drawing/2014/main" id="{91995EF4-78D9-4F38-858A-2CD9AB653E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10019899" y="2530115"/>
                        <a:ext cx="0" cy="898884"/>
                      </a:xfrm>
                      <a:prstGeom prst="line">
                        <a:avLst/>
                      </a:prstGeom>
                      <a:ln w="28575">
                        <a:solidFill>
                          <a:srgbClr val="FFFF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>
                        <a:extLst>
                          <a:ext uri="{FF2B5EF4-FFF2-40B4-BE49-F238E27FC236}">
                            <a16:creationId xmlns="" xmlns:a16="http://schemas.microsoft.com/office/drawing/2014/main" id="{F00FF196-E4FF-418F-951A-6847CEB2EFC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8566484" y="2531444"/>
                        <a:ext cx="1808368" cy="897555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Straight Connector 55">
                        <a:extLst>
                          <a:ext uri="{FF2B5EF4-FFF2-40B4-BE49-F238E27FC236}">
                            <a16:creationId xmlns="" xmlns:a16="http://schemas.microsoft.com/office/drawing/2014/main" id="{3A8858F3-985B-481D-A321-6226E3DF45A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0374852" y="2618068"/>
                        <a:ext cx="0" cy="810931"/>
                      </a:xfrm>
                      <a:prstGeom prst="line">
                        <a:avLst/>
                      </a:prstGeom>
                      <a:ln w="28575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="" xmlns:a16="http://schemas.microsoft.com/office/drawing/2014/main" id="{521BBF48-9598-43CD-898F-6161943B3441}"/>
                      </a:ext>
                    </a:extLst>
                  </p:cNvPr>
                  <p:cNvGrpSpPr/>
                  <p:nvPr/>
                </p:nvGrpSpPr>
                <p:grpSpPr>
                  <a:xfrm>
                    <a:off x="8240728" y="3627120"/>
                    <a:ext cx="3162151" cy="1561902"/>
                    <a:chOff x="8240728" y="3627120"/>
                    <a:chExt cx="3162151" cy="1561902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="" xmlns:a16="http://schemas.microsoft.com/office/drawing/2014/main" id="{B1395CDA-701A-4FFA-821D-9F247BCEA6F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53161" y="3627120"/>
                      <a:ext cx="274971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  <p:sp>
                  <p:nvSpPr>
                    <p:cNvPr id="69" name="TextBox 68">
                      <a:extLst>
                        <a:ext uri="{FF2B5EF4-FFF2-40B4-BE49-F238E27FC236}">
                          <a16:creationId xmlns="" xmlns:a16="http://schemas.microsoft.com/office/drawing/2014/main" id="{D952F4CB-EF44-4A92-8C19-AD54863ADB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40728" y="4665802"/>
                      <a:ext cx="293259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       </a:t>
                      </a:r>
                      <a:endParaRPr lang="en-ZA" sz="28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3075" name="Group 181"/>
          <p:cNvGrpSpPr>
            <a:grpSpLocks/>
          </p:cNvGrpSpPr>
          <p:nvPr/>
        </p:nvGrpSpPr>
        <p:grpSpPr bwMode="auto">
          <a:xfrm>
            <a:off x="50800" y="0"/>
            <a:ext cx="1943100" cy="446088"/>
            <a:chOff x="6540" y="2940"/>
            <a:chExt cx="2190" cy="570"/>
          </a:xfrm>
        </p:grpSpPr>
        <p:grpSp>
          <p:nvGrpSpPr>
            <p:cNvPr id="40" name="Group 183"/>
            <p:cNvGrpSpPr>
              <a:grpSpLocks/>
            </p:cNvGrpSpPr>
            <p:nvPr/>
          </p:nvGrpSpPr>
          <p:grpSpPr bwMode="auto">
            <a:xfrm>
              <a:off x="6540" y="2940"/>
              <a:ext cx="2190" cy="570"/>
              <a:chOff x="6540" y="2940"/>
              <a:chExt cx="2190" cy="570"/>
            </a:xfrm>
          </p:grpSpPr>
          <p:grpSp>
            <p:nvGrpSpPr>
              <p:cNvPr id="53" name="Group 185"/>
              <p:cNvGrpSpPr>
                <a:grpSpLocks/>
              </p:cNvGrpSpPr>
              <p:nvPr/>
            </p:nvGrpSpPr>
            <p:grpSpPr bwMode="auto">
              <a:xfrm>
                <a:off x="6540" y="2940"/>
                <a:ext cx="2190" cy="570"/>
                <a:chOff x="6540" y="2940"/>
                <a:chExt cx="2190" cy="570"/>
              </a:xfrm>
            </p:grpSpPr>
          </p:grp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EFF4C2-523F-45F5-B5C1-15074990E22C}"/>
              </a:ext>
            </a:extLst>
          </p:cNvPr>
          <p:cNvSpPr txBox="1"/>
          <p:nvPr/>
        </p:nvSpPr>
        <p:spPr>
          <a:xfrm>
            <a:off x="7297316" y="3714750"/>
            <a:ext cx="87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b="1" baseline="30000" dirty="0">
                <a:solidFill>
                  <a:srgbClr val="FF0000"/>
                </a:solidFill>
              </a:rPr>
              <a:t>D</a:t>
            </a:r>
            <a:r>
              <a:rPr lang="en-US" sz="2800" b="1" dirty="0">
                <a:solidFill>
                  <a:srgbClr val="FF0000"/>
                </a:solidFill>
              </a:rPr>
              <a:t>X</a:t>
            </a:r>
            <a:r>
              <a:rPr lang="en-US" sz="2800" b="1" baseline="30000" dirty="0">
                <a:solidFill>
                  <a:srgbClr val="FF0000"/>
                </a:solidFill>
              </a:rPr>
              <a:t>D</a:t>
            </a:r>
            <a:endParaRPr lang="en-ZA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273B6A-EBD2-4565-8873-C42044B91B60}"/>
              </a:ext>
            </a:extLst>
          </p:cNvPr>
          <p:cNvSpPr txBox="1"/>
          <p:nvPr/>
        </p:nvSpPr>
        <p:spPr>
          <a:xfrm>
            <a:off x="9011816" y="3695700"/>
            <a:ext cx="84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</a:rPr>
              <a:t>X</a:t>
            </a:r>
            <a:r>
              <a:rPr lang="en-US" sz="2800" b="1" baseline="30000" dirty="0" err="1">
                <a:solidFill>
                  <a:srgbClr val="FFFF00"/>
                </a:solidFill>
              </a:rPr>
              <a:t>D</a:t>
            </a:r>
            <a:r>
              <a:rPr lang="en-US" sz="2800" b="1" dirty="0" err="1">
                <a:solidFill>
                  <a:srgbClr val="FFFF00"/>
                </a:solidFill>
              </a:rPr>
              <a:t>X</a:t>
            </a:r>
            <a:r>
              <a:rPr lang="en-US" sz="2800" b="1" baseline="30000" dirty="0" err="1">
                <a:solidFill>
                  <a:srgbClr val="FFFF00"/>
                </a:solidFill>
              </a:rPr>
              <a:t>d</a:t>
            </a:r>
            <a:endParaRPr lang="en-ZA" sz="2800" dirty="0">
              <a:solidFill>
                <a:srgbClr val="FFFF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C9D63D0-2E25-4277-BB6E-23F181064A9A}"/>
              </a:ext>
            </a:extLst>
          </p:cNvPr>
          <p:cNvSpPr txBox="1"/>
          <p:nvPr/>
        </p:nvSpPr>
        <p:spPr>
          <a:xfrm>
            <a:off x="8164091" y="369570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X</a:t>
            </a:r>
            <a:r>
              <a:rPr lang="en-US" sz="2800" b="1" baseline="30000" dirty="0">
                <a:solidFill>
                  <a:srgbClr val="7030A0"/>
                </a:solidFill>
              </a:rPr>
              <a:t>D</a:t>
            </a:r>
            <a:r>
              <a:rPr lang="en-US" sz="2800" b="1" dirty="0">
                <a:solidFill>
                  <a:srgbClr val="7030A0"/>
                </a:solidFill>
              </a:rPr>
              <a:t>Y </a:t>
            </a:r>
            <a:endParaRPr lang="en-ZA" sz="2800" dirty="0">
              <a:solidFill>
                <a:srgbClr val="7030A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76ED5DE-7B57-495D-80BA-EA065F03B2C8}"/>
              </a:ext>
            </a:extLst>
          </p:cNvPr>
          <p:cNvSpPr/>
          <p:nvPr/>
        </p:nvSpPr>
        <p:spPr>
          <a:xfrm>
            <a:off x="9895480" y="3714310"/>
            <a:ext cx="769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X</a:t>
            </a:r>
            <a:r>
              <a:rPr lang="en-US" sz="2800" b="1" baseline="30000" dirty="0" err="1">
                <a:solidFill>
                  <a:schemeClr val="accent4">
                    <a:lumMod val="50000"/>
                  </a:schemeClr>
                </a:solidFill>
              </a:rPr>
              <a:t>d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Y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Z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9C7E393-F806-489B-8F8A-0969D72C3CA8}"/>
              </a:ext>
            </a:extLst>
          </p:cNvPr>
          <p:cNvSpPr txBox="1"/>
          <p:nvPr/>
        </p:nvSpPr>
        <p:spPr>
          <a:xfrm>
            <a:off x="6609931" y="4134875"/>
            <a:ext cx="494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Normale</a:t>
            </a:r>
            <a:r>
              <a:rPr lang="en-US" b="1" dirty="0">
                <a:solidFill>
                  <a:srgbClr val="FF0000"/>
                </a:solidFill>
              </a:rPr>
              <a:t> ,        </a:t>
            </a:r>
            <a:r>
              <a:rPr lang="en-US" b="1" dirty="0" err="1">
                <a:solidFill>
                  <a:srgbClr val="FF0000"/>
                </a:solidFill>
              </a:rPr>
              <a:t>Normale</a:t>
            </a:r>
            <a:r>
              <a:rPr lang="en-US" b="1" dirty="0">
                <a:solidFill>
                  <a:srgbClr val="FF0000"/>
                </a:solidFill>
              </a:rPr>
              <a:t>,  </a:t>
            </a:r>
            <a:r>
              <a:rPr lang="en-US" b="1" dirty="0" err="1">
                <a:solidFill>
                  <a:srgbClr val="FF0000"/>
                </a:solidFill>
              </a:rPr>
              <a:t>Normale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Kleur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Visie</a:t>
            </a:r>
            <a:r>
              <a:rPr lang="en-US" b="1" dirty="0">
                <a:solidFill>
                  <a:srgbClr val="FF0000"/>
                </a:solidFill>
              </a:rPr>
              <a:t>                   </a:t>
            </a:r>
            <a:r>
              <a:rPr lang="en-US" b="1" dirty="0" err="1">
                <a:solidFill>
                  <a:srgbClr val="FF0000"/>
                </a:solidFill>
              </a:rPr>
              <a:t>visie</a:t>
            </a:r>
            <a:r>
              <a:rPr lang="en-US" b="1" dirty="0">
                <a:solidFill>
                  <a:srgbClr val="FF0000"/>
                </a:solidFill>
              </a:rPr>
              <a:t>              </a:t>
            </a:r>
            <a:r>
              <a:rPr lang="en-US" b="1" dirty="0" err="1">
                <a:solidFill>
                  <a:srgbClr val="FF0000"/>
                </a:solidFill>
              </a:rPr>
              <a:t>visie</a:t>
            </a:r>
            <a:r>
              <a:rPr lang="en-US" b="1" dirty="0">
                <a:solidFill>
                  <a:srgbClr val="FF0000"/>
                </a:solidFill>
              </a:rPr>
              <a:t>     blind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dogter</a:t>
            </a:r>
            <a:r>
              <a:rPr lang="en-US" b="1" dirty="0">
                <a:solidFill>
                  <a:srgbClr val="FF0000"/>
                </a:solidFill>
              </a:rPr>
              <a:t>                </a:t>
            </a:r>
            <a:r>
              <a:rPr lang="en-US" b="1" dirty="0" err="1">
                <a:solidFill>
                  <a:srgbClr val="FF0000"/>
                </a:solidFill>
              </a:rPr>
              <a:t>seun</a:t>
            </a:r>
            <a:r>
              <a:rPr lang="en-US" b="1" dirty="0">
                <a:solidFill>
                  <a:srgbClr val="FF0000"/>
                </a:solidFill>
              </a:rPr>
              <a:t>            </a:t>
            </a:r>
            <a:r>
              <a:rPr lang="en-US" b="1" dirty="0" err="1">
                <a:solidFill>
                  <a:srgbClr val="FF0000"/>
                </a:solidFill>
              </a:rPr>
              <a:t>dogter</a:t>
            </a:r>
            <a:r>
              <a:rPr lang="en-US" b="1" dirty="0">
                <a:solidFill>
                  <a:srgbClr val="FF0000"/>
                </a:solidFill>
              </a:rPr>
              <a:t>     </a:t>
            </a:r>
            <a:r>
              <a:rPr lang="en-US" b="1" dirty="0" err="1">
                <a:solidFill>
                  <a:srgbClr val="FF0000"/>
                </a:solidFill>
              </a:rPr>
              <a:t>seun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9830C59-AE45-4C60-82C8-BD9743B36762}"/>
              </a:ext>
            </a:extLst>
          </p:cNvPr>
          <p:cNvSpPr/>
          <p:nvPr/>
        </p:nvSpPr>
        <p:spPr>
          <a:xfrm>
            <a:off x="9831512" y="3727176"/>
            <a:ext cx="1056589" cy="136242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7CD365-F32D-46BE-BC2B-205B9EFCEAA8}"/>
              </a:ext>
            </a:extLst>
          </p:cNvPr>
          <p:cNvSpPr txBox="1"/>
          <p:nvPr/>
        </p:nvSpPr>
        <p:spPr>
          <a:xfrm>
            <a:off x="4181475" y="5334138"/>
            <a:ext cx="7296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enige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bevrugting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tussen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hierdie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twee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ouers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is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daar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25%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kans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van ‘n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seun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met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normale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visie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25% van ‘n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kleurblinde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seun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dus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het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hulle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1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seun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wat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normale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visie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het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en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2 wat </a:t>
            </a:r>
            <a:r>
              <a:rPr lang="en-US" b="1" dirty="0" err="1">
                <a:solidFill>
                  <a:schemeClr val="accent4">
                    <a:lumMod val="50000"/>
                  </a:schemeClr>
                </a:solidFill>
              </a:rPr>
              <a:t>kleurblind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is.</a:t>
            </a:r>
            <a:endParaRPr lang="en-Z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47E59C29-7E0D-4B84-A456-84C525F69E24}"/>
              </a:ext>
            </a:extLst>
          </p:cNvPr>
          <p:cNvSpPr/>
          <p:nvPr/>
        </p:nvSpPr>
        <p:spPr>
          <a:xfrm>
            <a:off x="7945562" y="3736701"/>
            <a:ext cx="1056589" cy="1362426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012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69D5A45-BDDF-4A54-A3E2-883081A2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98" y="327259"/>
            <a:ext cx="10516402" cy="1363429"/>
          </a:xfrm>
          <a:solidFill>
            <a:schemeClr val="tx1"/>
          </a:solidFill>
        </p:spPr>
        <p:txBody>
          <a:bodyPr/>
          <a:lstStyle/>
          <a:p>
            <a:r>
              <a:rPr lang="en-ZA" b="1" dirty="0" err="1">
                <a:solidFill>
                  <a:schemeClr val="bg1"/>
                </a:solidFill>
              </a:rPr>
              <a:t>Eksamenriglyne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D14B844-FCD2-49EE-A92A-6C127C1A7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399" y="1799840"/>
            <a:ext cx="10478628" cy="2197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56EBF01-6B0B-4B3B-B9F9-D4C9F1AE3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7" y="4106291"/>
            <a:ext cx="10516401" cy="12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1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B1CFA9-CEF5-4A4A-A657-2D63E2D7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4167270" cy="4461163"/>
          </a:xfrm>
        </p:spPr>
        <p:txBody>
          <a:bodyPr>
            <a:normAutofit/>
          </a:bodyPr>
          <a:lstStyle/>
          <a:p>
            <a:r>
              <a:rPr lang="en-US" sz="4100" b="1" dirty="0" err="1">
                <a:solidFill>
                  <a:srgbClr val="FFFFFF"/>
                </a:solidFill>
              </a:rPr>
              <a:t>Geslagsbepaling</a:t>
            </a:r>
            <a:r>
              <a:rPr lang="en-US" sz="4100" b="1" dirty="0">
                <a:solidFill>
                  <a:srgbClr val="FFFFFF"/>
                </a:solidFill>
              </a:rPr>
              <a:t> </a:t>
            </a:r>
            <a:r>
              <a:rPr lang="en-US" sz="4100" b="1" dirty="0" err="1">
                <a:solidFill>
                  <a:srgbClr val="FFFFFF"/>
                </a:solidFill>
              </a:rPr>
              <a:t>en</a:t>
            </a:r>
            <a:r>
              <a:rPr lang="en-US" sz="4100" b="1" dirty="0">
                <a:solidFill>
                  <a:srgbClr val="FFFFFF"/>
                </a:solidFill>
              </a:rPr>
              <a:t> </a:t>
            </a:r>
            <a:r>
              <a:rPr lang="en-US" sz="4100" b="1" dirty="0" err="1">
                <a:solidFill>
                  <a:srgbClr val="FFFFFF"/>
                </a:solidFill>
              </a:rPr>
              <a:t>geslagsgekoppelde</a:t>
            </a:r>
            <a:r>
              <a:rPr lang="en-US" sz="4100" b="1" dirty="0">
                <a:solidFill>
                  <a:srgbClr val="FFFFFF"/>
                </a:solidFill>
              </a:rPr>
              <a:t> </a:t>
            </a:r>
            <a:r>
              <a:rPr lang="en-US" sz="4100" b="1" dirty="0" err="1">
                <a:solidFill>
                  <a:srgbClr val="FFFFFF"/>
                </a:solidFill>
              </a:rPr>
              <a:t>Werkkaart</a:t>
            </a:r>
            <a:r>
              <a:rPr lang="en-US" sz="4100" b="1" dirty="0">
                <a:solidFill>
                  <a:srgbClr val="FFFFFF"/>
                </a:solidFill>
              </a:rPr>
              <a:t> </a:t>
            </a:r>
            <a:endParaRPr lang="en-ZA" sz="41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84D7C65D-C49E-4459-80B8-333C3CEE1F8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958069"/>
              </p:ext>
            </p:extLst>
          </p:nvPr>
        </p:nvGraphicFramePr>
        <p:xfrm>
          <a:off x="7442200" y="2981325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Document" showAsIcon="1" r:id="rId4" imgW="914597" imgH="806406" progId="Word.Document.12">
                  <p:embed/>
                </p:oleObj>
              </mc:Choice>
              <mc:Fallback>
                <p:oleObj name="Document" showAsIcon="1" r:id="rId4" imgW="914597" imgH="8064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2200" y="2981325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24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B1CFA9-CEF5-4A4A-A657-2D63E2D7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Werkstuk oor geslagsbepaling en geslagsgekoppelde oorerflikheid</a:t>
            </a:r>
          </a:p>
        </p:txBody>
      </p:sp>
    </p:spTree>
    <p:extLst>
      <p:ext uri="{BB962C8B-B14F-4D97-AF65-F5344CB8AC3E}">
        <p14:creationId xmlns:p14="http://schemas.microsoft.com/office/powerpoint/2010/main" val="308895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9C89-D4AB-4467-A68D-E7E05B12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371458" cy="4461163"/>
          </a:xfrm>
        </p:spPr>
        <p:txBody>
          <a:bodyPr>
            <a:normAutofit/>
          </a:bodyPr>
          <a:lstStyle/>
          <a:p>
            <a:r>
              <a:rPr lang="en-US" sz="4100" b="1" dirty="0" err="1">
                <a:solidFill>
                  <a:srgbClr val="FFFFFF"/>
                </a:solidFill>
              </a:rPr>
              <a:t>Geslagbepaling</a:t>
            </a:r>
            <a:endParaRPr lang="en-ZA" sz="41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B1E1F8-665F-43C6-85EF-5D8BF25DD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altLang="en-US" sz="2600" dirty="0" err="1"/>
              <a:t>Mense</a:t>
            </a:r>
            <a:r>
              <a:rPr lang="en-US" altLang="en-US" sz="2600" dirty="0"/>
              <a:t> het 46 </a:t>
            </a:r>
            <a:r>
              <a:rPr lang="en-US" altLang="en-US" sz="2600" dirty="0" err="1"/>
              <a:t>chromosoom</a:t>
            </a:r>
            <a:r>
              <a:rPr lang="en-US" altLang="en-US" sz="2600" dirty="0"/>
              <a:t> (23 </a:t>
            </a:r>
            <a:r>
              <a:rPr lang="en-US" altLang="en-US" sz="2600" dirty="0" err="1"/>
              <a:t>paar</a:t>
            </a:r>
            <a:r>
              <a:rPr lang="en-US" altLang="en-US" sz="2600" dirty="0"/>
              <a:t>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Van </a:t>
            </a:r>
            <a:r>
              <a:rPr lang="en-US" altLang="en-US" sz="2600" dirty="0" err="1"/>
              <a:t>hierdie</a:t>
            </a:r>
            <a:r>
              <a:rPr lang="en-US" altLang="en-US" sz="2600" dirty="0"/>
              <a:t> chromosome </a:t>
            </a:r>
            <a:r>
              <a:rPr lang="en-US" altLang="en-US" sz="2600" dirty="0" err="1"/>
              <a:t>bepaal</a:t>
            </a:r>
            <a:r>
              <a:rPr lang="en-US" altLang="en-US" sz="2600" dirty="0"/>
              <a:t> 22 </a:t>
            </a:r>
            <a:r>
              <a:rPr lang="en-US" altLang="en-US" sz="2600" dirty="0" err="1"/>
              <a:t>paar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fisiese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kenmerke</a:t>
            </a:r>
            <a:r>
              <a:rPr lang="en-US" altLang="en-US" sz="2600" dirty="0"/>
              <a:t> van die </a:t>
            </a:r>
            <a:r>
              <a:rPr lang="en-US" altLang="en-US" sz="2600" dirty="0" err="1"/>
              <a:t>liggaam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en</a:t>
            </a:r>
            <a:r>
              <a:rPr lang="en-US" altLang="en-US" sz="2600" dirty="0"/>
              <a:t> word </a:t>
            </a:r>
            <a:r>
              <a:rPr lang="en-US" altLang="en-US" sz="2600" b="1" dirty="0" err="1"/>
              <a:t>Outosome</a:t>
            </a:r>
            <a:r>
              <a:rPr lang="en-US" altLang="en-US" sz="2600" b="1" dirty="0"/>
              <a:t> </a:t>
            </a:r>
            <a:r>
              <a:rPr lang="en-US" altLang="en-US" sz="2600" dirty="0" err="1"/>
              <a:t>genoem</a:t>
            </a:r>
            <a:endParaRPr lang="en-US" altLang="en-US" sz="2600" dirty="0"/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Die </a:t>
            </a:r>
            <a:r>
              <a:rPr lang="en-US" altLang="en-US" sz="2600" dirty="0" err="1"/>
              <a:t>laaste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paar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chromosoom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bepaal</a:t>
            </a:r>
            <a:r>
              <a:rPr lang="en-US" altLang="en-US" sz="2600" dirty="0"/>
              <a:t> die </a:t>
            </a:r>
            <a:r>
              <a:rPr lang="en-US" altLang="en-US" sz="2600" dirty="0" err="1"/>
              <a:t>geslag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en</a:t>
            </a:r>
            <a:r>
              <a:rPr lang="en-US" altLang="en-US" sz="2600" dirty="0"/>
              <a:t> word </a:t>
            </a:r>
            <a:r>
              <a:rPr lang="en-US" altLang="en-US" sz="2600" b="1" dirty="0" err="1"/>
              <a:t>Geslagschromosome</a:t>
            </a:r>
            <a:r>
              <a:rPr lang="en-US" altLang="en-US" sz="2600" b="1" dirty="0"/>
              <a:t> of </a:t>
            </a:r>
            <a:r>
              <a:rPr lang="en-US" altLang="en-US" sz="2600" b="1" dirty="0" err="1"/>
              <a:t>Gonosome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genoem</a:t>
            </a:r>
            <a:r>
              <a:rPr lang="en-US" altLang="en-US" sz="2600" b="1" dirty="0"/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 err="1"/>
              <a:t>Vroulike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mense</a:t>
            </a:r>
            <a:r>
              <a:rPr lang="en-US" altLang="en-US" sz="2600" dirty="0"/>
              <a:t> is 44 + XX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Manlike </a:t>
            </a:r>
            <a:r>
              <a:rPr lang="en-US" altLang="en-US" sz="2600" dirty="0" err="1"/>
              <a:t>mense</a:t>
            </a:r>
            <a:r>
              <a:rPr lang="en-US" altLang="en-US" sz="2600" dirty="0"/>
              <a:t> is 44 + XY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600" dirty="0"/>
              <a:t>Die Y </a:t>
            </a:r>
            <a:r>
              <a:rPr lang="en-US" altLang="en-US" sz="2600" dirty="0" err="1"/>
              <a:t>chromosoom</a:t>
            </a:r>
            <a:r>
              <a:rPr lang="en-US" altLang="en-US" sz="2600" dirty="0"/>
              <a:t> van die </a:t>
            </a:r>
            <a:r>
              <a:rPr lang="en-US" altLang="en-US" sz="2600" dirty="0" err="1"/>
              <a:t>vader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bepaal</a:t>
            </a:r>
            <a:r>
              <a:rPr lang="en-US" altLang="en-US" sz="2600" dirty="0"/>
              <a:t> die </a:t>
            </a:r>
            <a:r>
              <a:rPr lang="en-US" altLang="en-US" sz="2600" dirty="0" err="1"/>
              <a:t>geslag</a:t>
            </a:r>
            <a:r>
              <a:rPr lang="en-US" altLang="en-US" sz="2600" dirty="0"/>
              <a:t> van die kind </a:t>
            </a:r>
            <a:r>
              <a:rPr lang="en-US" altLang="en-US" sz="2600" dirty="0" err="1"/>
              <a:t>en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daar</a:t>
            </a:r>
            <a:r>
              <a:rPr lang="en-US" altLang="en-US" sz="2600" dirty="0"/>
              <a:t> is </a:t>
            </a:r>
            <a:r>
              <a:rPr lang="en-US" altLang="en-US" sz="2600" dirty="0" err="1"/>
              <a:t>altyd</a:t>
            </a:r>
            <a:r>
              <a:rPr lang="en-US" altLang="en-US" sz="2600" dirty="0"/>
              <a:t> 50% </a:t>
            </a:r>
            <a:r>
              <a:rPr lang="en-US" altLang="en-US" sz="2600" dirty="0" err="1"/>
              <a:t>kans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dat</a:t>
            </a:r>
            <a:r>
              <a:rPr lang="en-US" altLang="en-US" sz="2600" dirty="0"/>
              <a:t> die </a:t>
            </a:r>
            <a:r>
              <a:rPr lang="en-US" altLang="en-US" sz="2600" dirty="0" err="1"/>
              <a:t>nasate</a:t>
            </a:r>
            <a:r>
              <a:rPr lang="en-US" altLang="en-US" sz="2600" dirty="0"/>
              <a:t> ‘n </a:t>
            </a:r>
            <a:r>
              <a:rPr lang="en-US" altLang="en-US" sz="2600" dirty="0" err="1"/>
              <a:t>seun</a:t>
            </a:r>
            <a:r>
              <a:rPr lang="en-US" altLang="en-US" sz="2600" dirty="0"/>
              <a:t> of ‘n </a:t>
            </a:r>
            <a:r>
              <a:rPr lang="en-US" altLang="en-US" sz="2600" dirty="0" err="1"/>
              <a:t>meisie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gedurende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bevrugting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sal</a:t>
            </a:r>
            <a:r>
              <a:rPr lang="en-US" altLang="en-US" sz="2600" dirty="0"/>
              <a:t> wees.</a:t>
            </a:r>
          </a:p>
          <a:p>
            <a:endParaRPr lang="en-ZA" sz="2600" dirty="0"/>
          </a:p>
        </p:txBody>
      </p:sp>
    </p:spTree>
    <p:extLst>
      <p:ext uri="{BB962C8B-B14F-4D97-AF65-F5344CB8AC3E}">
        <p14:creationId xmlns:p14="http://schemas.microsoft.com/office/powerpoint/2010/main" val="275771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6A6AF3-BB5D-4F97-AD19-5666253F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Kariotipe</a:t>
            </a:r>
            <a:endParaRPr lang="en-ZA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B93F1B-9BB9-42B4-B2D1-45F4116D52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Is die </a:t>
            </a:r>
            <a:r>
              <a:rPr lang="en-US" dirty="0" err="1"/>
              <a:t>aantal</a:t>
            </a:r>
            <a:r>
              <a:rPr lang="en-US" dirty="0"/>
              <a:t>, </a:t>
            </a:r>
            <a:r>
              <a:rPr lang="en-US" dirty="0" err="1"/>
              <a:t>vorm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rangskikking</a:t>
            </a:r>
            <a:r>
              <a:rPr lang="en-US" dirty="0"/>
              <a:t> van al die chromosome in die </a:t>
            </a:r>
            <a:r>
              <a:rPr lang="en-US" dirty="0" err="1"/>
              <a:t>selkern</a:t>
            </a:r>
            <a:r>
              <a:rPr lang="en-US" dirty="0"/>
              <a:t> van ‘n </a:t>
            </a:r>
            <a:r>
              <a:rPr lang="en-US" dirty="0" err="1"/>
              <a:t>somatiese</a:t>
            </a:r>
            <a:r>
              <a:rPr lang="en-US" dirty="0"/>
              <a:t> </a:t>
            </a:r>
            <a:r>
              <a:rPr lang="en-US" dirty="0" err="1"/>
              <a:t>sel</a:t>
            </a:r>
            <a:endParaRPr lang="en-US" dirty="0"/>
          </a:p>
          <a:p>
            <a:r>
              <a:rPr lang="en-ZA" dirty="0">
                <a:hlinkClick r:id="rId2"/>
              </a:rPr>
              <a:t>https://www.youtube.com/watch?v=MP3mm04OrQg</a:t>
            </a:r>
            <a:endParaRPr lang="en-ZA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F957100-89D8-4288-85C1-128343D00CCF}"/>
              </a:ext>
            </a:extLst>
          </p:cNvPr>
          <p:cNvGrpSpPr/>
          <p:nvPr/>
        </p:nvGrpSpPr>
        <p:grpSpPr>
          <a:xfrm>
            <a:off x="6290310" y="1827689"/>
            <a:ext cx="5727700" cy="4489450"/>
            <a:chOff x="0" y="0"/>
            <a:chExt cx="5727700" cy="448945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B66AB8D2-EE8B-4013-86CF-DC8F75894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27700" cy="4489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2">
              <a:extLst>
                <a:ext uri="{FF2B5EF4-FFF2-40B4-BE49-F238E27FC236}">
                  <a16:creationId xmlns="" xmlns:a16="http://schemas.microsoft.com/office/drawing/2014/main" id="{473BFF7C-3D77-409D-A983-C4475BC46D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04" y="968721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="" xmlns:a16="http://schemas.microsoft.com/office/drawing/2014/main" id="{B094B79F-5840-4E87-BCD3-4C16FDF9B1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988" y="968721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="" xmlns:a16="http://schemas.microsoft.com/office/drawing/2014/main" id="{FA6F08F0-DFC1-457B-928F-7254B14C4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9335" y="968721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="" xmlns:a16="http://schemas.microsoft.com/office/drawing/2014/main" id="{26E39E74-031F-4408-921D-FEE530AF7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937" y="968721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="" xmlns:a16="http://schemas.microsoft.com/office/drawing/2014/main" id="{C93E79F9-1D8C-43A0-BF80-B1E4603C8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3069" y="968721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2">
              <a:extLst>
                <a:ext uri="{FF2B5EF4-FFF2-40B4-BE49-F238E27FC236}">
                  <a16:creationId xmlns="" xmlns:a16="http://schemas.microsoft.com/office/drawing/2014/main" id="{4A52873A-3FC0-4FAD-A100-8D226E72A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37" y="202797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="" xmlns:a16="http://schemas.microsoft.com/office/drawing/2014/main" id="{00386923-F395-44F0-B12B-E6738BEDB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202" y="202797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">
              <a:extLst>
                <a:ext uri="{FF2B5EF4-FFF2-40B4-BE49-F238E27FC236}">
                  <a16:creationId xmlns="" xmlns:a16="http://schemas.microsoft.com/office/drawing/2014/main" id="{8CB2D6FD-0847-4F7C-A1D6-D92AF78E9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121" y="202797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8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="" xmlns:a16="http://schemas.microsoft.com/office/drawing/2014/main" id="{CB24BB0C-7370-42C3-BE3F-C30814BD0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0772" y="202797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9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="" xmlns:a16="http://schemas.microsoft.com/office/drawing/2014/main" id="{A5848078-92FD-4E85-A22D-84851C1D5C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584" y="202797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10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2">
              <a:extLst>
                <a:ext uri="{FF2B5EF4-FFF2-40B4-BE49-F238E27FC236}">
                  <a16:creationId xmlns="" xmlns:a16="http://schemas.microsoft.com/office/drawing/2014/main" id="{4F367467-8F40-44FA-BB26-FC1BC26588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2289" y="2018923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11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">
              <a:extLst>
                <a:ext uri="{FF2B5EF4-FFF2-40B4-BE49-F238E27FC236}">
                  <a16:creationId xmlns="" xmlns:a16="http://schemas.microsoft.com/office/drawing/2014/main" id="{7B586EBC-0F46-4171-806C-907092F2D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0475" y="2037030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 Box 2">
              <a:extLst>
                <a:ext uri="{FF2B5EF4-FFF2-40B4-BE49-F238E27FC236}">
                  <a16:creationId xmlns="" xmlns:a16="http://schemas.microsoft.com/office/drawing/2014/main" id="{576AFA5D-5D59-49A9-8CFA-E6B8FA873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04" y="3051018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13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">
              <a:extLst>
                <a:ext uri="{FF2B5EF4-FFF2-40B4-BE49-F238E27FC236}">
                  <a16:creationId xmlns="" xmlns:a16="http://schemas.microsoft.com/office/drawing/2014/main" id="{5B969F2F-F8A8-4CF0-B64A-4FE186765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576" y="3051018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14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 Box 2">
              <a:extLst>
                <a:ext uri="{FF2B5EF4-FFF2-40B4-BE49-F238E27FC236}">
                  <a16:creationId xmlns="" xmlns:a16="http://schemas.microsoft.com/office/drawing/2014/main" id="{D68DFF35-A052-4418-B786-6707B2FA1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3121" y="3051018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2">
              <a:extLst>
                <a:ext uri="{FF2B5EF4-FFF2-40B4-BE49-F238E27FC236}">
                  <a16:creationId xmlns="" xmlns:a16="http://schemas.microsoft.com/office/drawing/2014/main" id="{C2702407-43CF-48A6-AFE3-DD32DCCD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8424" y="3060071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16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="" xmlns:a16="http://schemas.microsoft.com/office/drawing/2014/main" id="{A1A7A599-D208-4A3E-ABD8-302B5AFD7C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396" y="3060071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17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">
              <a:extLst>
                <a:ext uri="{FF2B5EF4-FFF2-40B4-BE49-F238E27FC236}">
                  <a16:creationId xmlns="" xmlns:a16="http://schemas.microsoft.com/office/drawing/2014/main" id="{7EB36018-6824-4AD4-80BE-20B4672DD8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3315" y="3051018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2">
              <a:extLst>
                <a:ext uri="{FF2B5EF4-FFF2-40B4-BE49-F238E27FC236}">
                  <a16:creationId xmlns="" xmlns:a16="http://schemas.microsoft.com/office/drawing/2014/main" id="{9EC34F51-583B-4F8F-9BC2-817737BFA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309" y="406500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19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 Box 2">
              <a:extLst>
                <a:ext uri="{FF2B5EF4-FFF2-40B4-BE49-F238E27FC236}">
                  <a16:creationId xmlns="" xmlns:a16="http://schemas.microsoft.com/office/drawing/2014/main" id="{7CD44790-DE04-4D7F-829F-296086F80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9747" y="4064730"/>
              <a:ext cx="400049" cy="39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">
              <a:extLst>
                <a:ext uri="{FF2B5EF4-FFF2-40B4-BE49-F238E27FC236}">
                  <a16:creationId xmlns="" xmlns:a16="http://schemas.microsoft.com/office/drawing/2014/main" id="{C7C011AA-5695-4AD8-BFBE-38CEE303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584" y="4074059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21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2">
              <a:extLst>
                <a:ext uri="{FF2B5EF4-FFF2-40B4-BE49-F238E27FC236}">
                  <a16:creationId xmlns="" xmlns:a16="http://schemas.microsoft.com/office/drawing/2014/main" id="{BA042873-139B-4BF3-A3C9-394BB205C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0396" y="406500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22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 Box 2">
              <a:extLst>
                <a:ext uri="{FF2B5EF4-FFF2-40B4-BE49-F238E27FC236}">
                  <a16:creationId xmlns="" xmlns:a16="http://schemas.microsoft.com/office/drawing/2014/main" id="{FEA2B522-40CF-4AF2-AEE9-CB1FFD0B53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3315" y="4065006"/>
              <a:ext cx="400050" cy="39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ZA" sz="12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23</a:t>
              </a:r>
              <a:endParaRPr lang="en-ZA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37D74C4-0DF5-4370-A263-FF218E1BA556}"/>
                </a:ext>
              </a:extLst>
            </p:cNvPr>
            <p:cNvSpPr/>
            <p:nvPr/>
          </p:nvSpPr>
          <p:spPr>
            <a:xfrm>
              <a:off x="0" y="108642"/>
              <a:ext cx="5658416" cy="420986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ZA"/>
            </a:p>
          </p:txBody>
        </p:sp>
      </p:grpSp>
    </p:spTree>
    <p:extLst>
      <p:ext uri="{BB962C8B-B14F-4D97-AF65-F5344CB8AC3E}">
        <p14:creationId xmlns:p14="http://schemas.microsoft.com/office/powerpoint/2010/main" val="2966168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848C37-7255-4DCD-AF4B-51A2FB231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85" y="1967266"/>
            <a:ext cx="3722258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b="1" dirty="0" err="1">
                <a:solidFill>
                  <a:srgbClr val="FFFFFF"/>
                </a:solidFill>
              </a:rPr>
              <a:t>Geslagsc</a:t>
            </a:r>
            <a:r>
              <a:rPr lang="en-US" sz="33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hromosome</a:t>
            </a:r>
            <a:endParaRPr lang="en-US" sz="33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50D01DC-710F-4D80-9073-2FF3002C5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2" r="-3" b="-3"/>
          <a:stretch/>
        </p:blipFill>
        <p:spPr>
          <a:xfrm>
            <a:off x="4777316" y="1152499"/>
            <a:ext cx="6780700" cy="45506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45E3C7-D48E-4C82-8454-5DE5EFE2AFFC}"/>
              </a:ext>
            </a:extLst>
          </p:cNvPr>
          <p:cNvSpPr txBox="1"/>
          <p:nvPr/>
        </p:nvSpPr>
        <p:spPr>
          <a:xfrm flipH="1">
            <a:off x="6721311" y="4741682"/>
            <a:ext cx="131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err="1">
                <a:latin typeface="Arial Black" panose="020B0A04020102020204" pitchFamily="34" charset="0"/>
              </a:rPr>
              <a:t>vroulik</a:t>
            </a:r>
            <a:endParaRPr lang="en-ZA" sz="20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FDA0FA8-648D-4D7E-85A4-7324B9819CC7}"/>
              </a:ext>
            </a:extLst>
          </p:cNvPr>
          <p:cNvSpPr txBox="1"/>
          <p:nvPr/>
        </p:nvSpPr>
        <p:spPr>
          <a:xfrm>
            <a:off x="9888718" y="5141792"/>
            <a:ext cx="1480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err="1">
                <a:latin typeface="Arial Black" panose="020B0A04020102020204" pitchFamily="34" charset="0"/>
              </a:rPr>
              <a:t>manlik</a:t>
            </a:r>
            <a:endParaRPr lang="en-ZA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7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AA16612-ACD2-4A16-8F2B-4514FD6BF2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BB210-DDD7-447D-B2F0-B3DDF7191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FF"/>
                </a:solidFill>
              </a:rPr>
              <a:t>Geslagschromosome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EBDC55-EB99-4943-8874-457D4D499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>
            <a:normAutofit/>
          </a:bodyPr>
          <a:lstStyle/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en-US" altLang="en-US" b="1" kern="0" dirty="0">
                <a:solidFill>
                  <a:srgbClr val="000000"/>
                </a:solidFill>
                <a:latin typeface="Verdana"/>
              </a:rPr>
              <a:t>X chromosome is lank met </a:t>
            </a:r>
            <a:r>
              <a:rPr lang="en-US" altLang="en-US" b="1" kern="0" dirty="0" err="1">
                <a:solidFill>
                  <a:srgbClr val="000000"/>
                </a:solidFill>
                <a:latin typeface="Verdana"/>
              </a:rPr>
              <a:t>baie</a:t>
            </a:r>
            <a:r>
              <a:rPr lang="en-US" altLang="en-US" b="1" kern="0" dirty="0">
                <a:solidFill>
                  <a:srgbClr val="000000"/>
                </a:solidFill>
                <a:latin typeface="Verdana"/>
              </a:rPr>
              <a:t> gene </a:t>
            </a:r>
            <a:r>
              <a:rPr lang="en-US" altLang="en-US" b="1" kern="0" dirty="0" err="1">
                <a:solidFill>
                  <a:srgbClr val="000000"/>
                </a:solidFill>
                <a:latin typeface="Verdana"/>
              </a:rPr>
              <a:t>langs</a:t>
            </a:r>
            <a:r>
              <a:rPr lang="en-US" altLang="en-US" b="1" kern="0" dirty="0">
                <a:solidFill>
                  <a:srgbClr val="000000"/>
                </a:solidFill>
                <a:latin typeface="Verdana"/>
              </a:rPr>
              <a:t> die </a:t>
            </a:r>
            <a:r>
              <a:rPr lang="en-US" altLang="en-US" b="1" kern="0" dirty="0" err="1">
                <a:solidFill>
                  <a:srgbClr val="000000"/>
                </a:solidFill>
                <a:latin typeface="Verdana"/>
              </a:rPr>
              <a:t>lengte</a:t>
            </a:r>
            <a:endParaRPr lang="en-US" altLang="en-US" kern="0" dirty="0">
              <a:solidFill>
                <a:srgbClr val="000000"/>
              </a:solidFill>
              <a:latin typeface="Verdana"/>
            </a:endParaRPr>
          </a:p>
          <a:p>
            <a:pPr marL="469900" lvl="0" indent="-469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o"/>
            </a:pPr>
            <a:r>
              <a:rPr lang="en-US" altLang="en-US" b="1" kern="0" dirty="0">
                <a:solidFill>
                  <a:srgbClr val="000000"/>
                </a:solidFill>
                <a:latin typeface="Verdana"/>
              </a:rPr>
              <a:t>Y chromosome is </a:t>
            </a:r>
            <a:r>
              <a:rPr lang="en-US" altLang="en-US" b="1" kern="0" dirty="0" err="1">
                <a:solidFill>
                  <a:srgbClr val="000000"/>
                </a:solidFill>
                <a:latin typeface="Verdana"/>
              </a:rPr>
              <a:t>kort</a:t>
            </a:r>
            <a:r>
              <a:rPr lang="en-US" altLang="en-US" b="1" kern="0" dirty="0">
                <a:solidFill>
                  <a:srgbClr val="000000"/>
                </a:solidFill>
                <a:latin typeface="Verdana"/>
              </a:rPr>
              <a:t> met min gene</a:t>
            </a:r>
            <a:endParaRPr lang="en-Z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1">
            <a:extLst>
              <a:ext uri="{FF2B5EF4-FFF2-40B4-BE49-F238E27FC236}">
                <a16:creationId xmlns="" xmlns:a16="http://schemas.microsoft.com/office/drawing/2014/main" id="{CA815F2C-4E80-4019-8E59-FAD3F7F847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119578-BBB0-4FC2-9F22-2D1610BA3E49}"/>
              </a:ext>
            </a:extLst>
          </p:cNvPr>
          <p:cNvSpPr txBox="1"/>
          <p:nvPr/>
        </p:nvSpPr>
        <p:spPr>
          <a:xfrm>
            <a:off x="1722778" y="6461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8C8F0B0-EAC4-49FA-B0F1-E0F640397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58" y="2595"/>
            <a:ext cx="6247387" cy="6838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C5510E-EFC6-4C68-84BD-D8CEC7485307}"/>
              </a:ext>
            </a:extLst>
          </p:cNvPr>
          <p:cNvSpPr txBox="1"/>
          <p:nvPr/>
        </p:nvSpPr>
        <p:spPr>
          <a:xfrm>
            <a:off x="7063740" y="1322070"/>
            <a:ext cx="2966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Geslagsbepaling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EEF7C3-E292-4AA0-A4F4-1726072AF6A6}"/>
              </a:ext>
            </a:extLst>
          </p:cNvPr>
          <p:cNvSpPr txBox="1"/>
          <p:nvPr/>
        </p:nvSpPr>
        <p:spPr>
          <a:xfrm>
            <a:off x="1304925" y="6124575"/>
            <a:ext cx="50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C8CEF"/>
                </a:solidFill>
              </a:rPr>
              <a:t>XX</a:t>
            </a:r>
            <a:endParaRPr lang="en-ZA" b="1" dirty="0">
              <a:solidFill>
                <a:srgbClr val="FC8CE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CB6EA7-206F-400D-8E60-D021DDF63424}"/>
              </a:ext>
            </a:extLst>
          </p:cNvPr>
          <p:cNvSpPr txBox="1"/>
          <p:nvPr/>
        </p:nvSpPr>
        <p:spPr>
          <a:xfrm>
            <a:off x="3057525" y="6096000"/>
            <a:ext cx="50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XY</a:t>
            </a:r>
            <a:endParaRPr lang="en-ZA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B2D765-E28D-4DB3-89C5-B3A5A1396921}"/>
              </a:ext>
            </a:extLst>
          </p:cNvPr>
          <p:cNvSpPr txBox="1"/>
          <p:nvPr/>
        </p:nvSpPr>
        <p:spPr>
          <a:xfrm>
            <a:off x="4414870" y="6124575"/>
            <a:ext cx="50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C8CEF"/>
                </a:solidFill>
              </a:rPr>
              <a:t>XX</a:t>
            </a:r>
            <a:endParaRPr lang="en-ZA" b="1" dirty="0">
              <a:solidFill>
                <a:srgbClr val="FC8CE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A10C8AF-5A74-4B03-9414-4A92E5FF784D}"/>
              </a:ext>
            </a:extLst>
          </p:cNvPr>
          <p:cNvSpPr txBox="1"/>
          <p:nvPr/>
        </p:nvSpPr>
        <p:spPr>
          <a:xfrm>
            <a:off x="5886450" y="6153150"/>
            <a:ext cx="50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XY</a:t>
            </a:r>
            <a:endParaRPr lang="en-ZA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F81CE4-D9A0-4724-91EA-1AF380D49F05}"/>
              </a:ext>
            </a:extLst>
          </p:cNvPr>
          <p:cNvSpPr txBox="1"/>
          <p:nvPr/>
        </p:nvSpPr>
        <p:spPr>
          <a:xfrm>
            <a:off x="7723920" y="5155079"/>
            <a:ext cx="35984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Verhoudings</a:t>
            </a:r>
            <a:r>
              <a:rPr lang="en-US" sz="2800" dirty="0">
                <a:solidFill>
                  <a:srgbClr val="FF0000"/>
                </a:solidFill>
              </a:rPr>
              <a:t> &amp; </a:t>
            </a:r>
            <a:r>
              <a:rPr lang="en-US" sz="2800" dirty="0" err="1">
                <a:solidFill>
                  <a:srgbClr val="FF0000"/>
                </a:solidFill>
              </a:rPr>
              <a:t>Persentasies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2 </a:t>
            </a:r>
            <a:r>
              <a:rPr lang="en-US" sz="2800" dirty="0" err="1">
                <a:solidFill>
                  <a:srgbClr val="FF0000"/>
                </a:solidFill>
              </a:rPr>
              <a:t>dogters</a:t>
            </a:r>
            <a:r>
              <a:rPr lang="en-US" sz="2800" dirty="0">
                <a:solidFill>
                  <a:srgbClr val="FF0000"/>
                </a:solidFill>
              </a:rPr>
              <a:t> , 2 </a:t>
            </a:r>
            <a:r>
              <a:rPr lang="en-US" sz="2800" dirty="0" err="1">
                <a:solidFill>
                  <a:srgbClr val="FF0000"/>
                </a:solidFill>
              </a:rPr>
              <a:t>seuns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1 </a:t>
            </a:r>
            <a:r>
              <a:rPr lang="en-US" sz="2800" dirty="0" err="1">
                <a:solidFill>
                  <a:srgbClr val="FF0000"/>
                </a:solidFill>
              </a:rPr>
              <a:t>dogter</a:t>
            </a:r>
            <a:r>
              <a:rPr lang="en-US" sz="2800" dirty="0">
                <a:solidFill>
                  <a:srgbClr val="FF0000"/>
                </a:solidFill>
              </a:rPr>
              <a:t> : 1 </a:t>
            </a:r>
            <a:r>
              <a:rPr lang="en-US" sz="2800" dirty="0" err="1">
                <a:solidFill>
                  <a:srgbClr val="FF0000"/>
                </a:solidFill>
              </a:rPr>
              <a:t>seun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50%             : 50%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AF42DB4E-290E-476D-8CFC-847E2886924F}"/>
              </a:ext>
            </a:extLst>
          </p:cNvPr>
          <p:cNvSpPr/>
          <p:nvPr/>
        </p:nvSpPr>
        <p:spPr>
          <a:xfrm>
            <a:off x="6448438" y="60669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C9A03C-1CCC-4048-AABA-819B206D2653}"/>
              </a:ext>
            </a:extLst>
          </p:cNvPr>
          <p:cNvSpPr txBox="1"/>
          <p:nvPr/>
        </p:nvSpPr>
        <p:spPr>
          <a:xfrm>
            <a:off x="736601" y="965200"/>
            <a:ext cx="1072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 Black" panose="020B0A04020102020204" pitchFamily="34" charset="0"/>
              </a:rPr>
              <a:t>Vader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E60E22A-9486-4BC9-93F7-36B2C3D50385}"/>
              </a:ext>
            </a:extLst>
          </p:cNvPr>
          <p:cNvSpPr txBox="1"/>
          <p:nvPr/>
        </p:nvSpPr>
        <p:spPr>
          <a:xfrm>
            <a:off x="5638799" y="965200"/>
            <a:ext cx="12754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 Black" panose="020B0A04020102020204" pitchFamily="34" charset="0"/>
              </a:rPr>
              <a:t>Moeder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CEA070-28C3-42E7-AB02-FD684BA1173F}"/>
              </a:ext>
            </a:extLst>
          </p:cNvPr>
          <p:cNvSpPr txBox="1"/>
          <p:nvPr/>
        </p:nvSpPr>
        <p:spPr>
          <a:xfrm>
            <a:off x="804333" y="6680200"/>
            <a:ext cx="574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err="1">
                <a:latin typeface="Arial Black" panose="020B0A04020102020204" pitchFamily="34" charset="0"/>
              </a:rPr>
              <a:t>Dogter</a:t>
            </a:r>
            <a:r>
              <a:rPr lang="en-ZA" dirty="0">
                <a:latin typeface="Arial Black" panose="020B0A04020102020204" pitchFamily="34" charset="0"/>
              </a:rPr>
              <a:t>               </a:t>
            </a:r>
            <a:r>
              <a:rPr lang="en-ZA" dirty="0" err="1">
                <a:latin typeface="Arial Black" panose="020B0A04020102020204" pitchFamily="34" charset="0"/>
              </a:rPr>
              <a:t>Seun</a:t>
            </a:r>
            <a:r>
              <a:rPr lang="en-ZA" dirty="0">
                <a:latin typeface="Arial Black" panose="020B0A04020102020204" pitchFamily="34" charset="0"/>
              </a:rPr>
              <a:t>         </a:t>
            </a:r>
            <a:r>
              <a:rPr lang="en-ZA" dirty="0" err="1">
                <a:latin typeface="Arial Black" panose="020B0A04020102020204" pitchFamily="34" charset="0"/>
              </a:rPr>
              <a:t>Dogter</a:t>
            </a:r>
            <a:r>
              <a:rPr lang="en-ZA" dirty="0">
                <a:latin typeface="Arial Black" panose="020B0A04020102020204" pitchFamily="34" charset="0"/>
              </a:rPr>
              <a:t>         </a:t>
            </a:r>
            <a:r>
              <a:rPr lang="en-ZA" dirty="0" err="1">
                <a:latin typeface="Arial Black" panose="020B0A04020102020204" pitchFamily="34" charset="0"/>
              </a:rPr>
              <a:t>Seun</a:t>
            </a:r>
            <a:endParaRPr lang="en-ZA" dirty="0"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1C725CD-CEDD-4A7C-8D00-442C6B2BC96C}"/>
              </a:ext>
            </a:extLst>
          </p:cNvPr>
          <p:cNvSpPr txBox="1"/>
          <p:nvPr/>
        </p:nvSpPr>
        <p:spPr>
          <a:xfrm>
            <a:off x="5640512" y="297950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FE0E507-CE7E-44DB-921D-94D7E664C585}"/>
              </a:ext>
            </a:extLst>
          </p:cNvPr>
          <p:cNvSpPr txBox="1"/>
          <p:nvPr/>
        </p:nvSpPr>
        <p:spPr>
          <a:xfrm>
            <a:off x="736601" y="513823"/>
            <a:ext cx="986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48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F317AA-D981-4827-B21E-D82BB048B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571"/>
            <a:ext cx="4444674" cy="446116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Geslagsgekoppelde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Oorerflikheid</a:t>
            </a:r>
            <a:endParaRPr lang="en-ZA" sz="40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4CEF41A-CDB5-407E-8732-0FED23329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kern="0" dirty="0">
                <a:latin typeface="Verdana"/>
              </a:rPr>
              <a:t>Gene wat op die “X” </a:t>
            </a:r>
            <a:r>
              <a:rPr lang="en-US" altLang="en-US" sz="2000" kern="0" dirty="0" err="1">
                <a:latin typeface="Verdana"/>
              </a:rPr>
              <a:t>chromosoom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gelee</a:t>
            </a:r>
            <a:r>
              <a:rPr lang="en-US" altLang="en-US" sz="2000" kern="0" dirty="0">
                <a:latin typeface="Verdana"/>
              </a:rPr>
              <a:t> is, is </a:t>
            </a:r>
            <a:r>
              <a:rPr lang="en-US" altLang="en-US" sz="2000" b="1" kern="0" dirty="0" err="1">
                <a:latin typeface="Verdana"/>
              </a:rPr>
              <a:t>geslagsgekoppelde</a:t>
            </a:r>
            <a:r>
              <a:rPr lang="en-US" altLang="en-US" sz="2000" b="1" kern="0" dirty="0">
                <a:latin typeface="Verdana"/>
              </a:rPr>
              <a:t> gene/allele </a:t>
            </a:r>
            <a:r>
              <a:rPr lang="en-US" altLang="en-US" sz="2000" kern="0" dirty="0" err="1">
                <a:latin typeface="Verdana"/>
              </a:rPr>
              <a:t>genoem</a:t>
            </a:r>
            <a:r>
              <a:rPr lang="en-US" altLang="en-US" sz="2000" b="1" kern="0" dirty="0">
                <a:latin typeface="Verdana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kern="0" dirty="0" err="1">
                <a:latin typeface="Verdana"/>
              </a:rPr>
              <a:t>Meeste</a:t>
            </a:r>
            <a:r>
              <a:rPr lang="en-US" altLang="en-US" sz="2000" kern="0" dirty="0">
                <a:latin typeface="Verdana"/>
              </a:rPr>
              <a:t> van </a:t>
            </a:r>
            <a:r>
              <a:rPr lang="en-US" altLang="en-US" sz="2000" kern="0" dirty="0" err="1">
                <a:latin typeface="Verdana"/>
              </a:rPr>
              <a:t>hierdie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geslagsgekoppelde</a:t>
            </a:r>
            <a:r>
              <a:rPr lang="en-US" altLang="en-US" sz="2000" kern="0" dirty="0">
                <a:latin typeface="Verdana"/>
              </a:rPr>
              <a:t> allele is </a:t>
            </a:r>
            <a:r>
              <a:rPr lang="en-US" altLang="en-US" sz="2000" b="1" kern="0" dirty="0" err="1">
                <a:latin typeface="Verdana"/>
              </a:rPr>
              <a:t>ressesief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en</a:t>
            </a:r>
            <a:endParaRPr lang="en-US" altLang="en-US" sz="2000" kern="0" dirty="0">
              <a:latin typeface="Verdana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kern="0" dirty="0" err="1">
                <a:latin typeface="Verdana"/>
              </a:rPr>
              <a:t>Omdat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b="1" kern="0" dirty="0" err="1">
                <a:latin typeface="Verdana"/>
              </a:rPr>
              <a:t>vroue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b="1" kern="0" dirty="0">
                <a:latin typeface="Verdana"/>
              </a:rPr>
              <a:t>twee “X” chromosome </a:t>
            </a:r>
            <a:r>
              <a:rPr lang="en-US" altLang="en-US" sz="2000" kern="0" dirty="0">
                <a:latin typeface="Verdana"/>
              </a:rPr>
              <a:t>het, is die dominant </a:t>
            </a:r>
            <a:r>
              <a:rPr lang="en-US" altLang="en-US" sz="2000" kern="0" dirty="0" err="1">
                <a:latin typeface="Verdana"/>
              </a:rPr>
              <a:t>allel</a:t>
            </a:r>
            <a:r>
              <a:rPr lang="en-US" altLang="en-US" sz="2000" kern="0" dirty="0">
                <a:latin typeface="Verdana"/>
              </a:rPr>
              <a:t> op die “X” </a:t>
            </a:r>
            <a:r>
              <a:rPr lang="en-US" altLang="en-US" sz="2000" kern="0" dirty="0" err="1">
                <a:latin typeface="Verdana"/>
              </a:rPr>
              <a:t>chromosoom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sal</a:t>
            </a:r>
            <a:r>
              <a:rPr lang="en-US" altLang="en-US" sz="2000" kern="0" dirty="0">
                <a:latin typeface="Verdana"/>
              </a:rPr>
              <a:t> dominant </a:t>
            </a:r>
            <a:r>
              <a:rPr lang="en-US" altLang="en-US" sz="2000" kern="0" dirty="0" err="1">
                <a:latin typeface="Verdana"/>
              </a:rPr>
              <a:t>oor</a:t>
            </a:r>
            <a:r>
              <a:rPr lang="en-US" altLang="en-US" sz="2000" kern="0" dirty="0">
                <a:latin typeface="Verdana"/>
              </a:rPr>
              <a:t> die </a:t>
            </a:r>
            <a:r>
              <a:rPr lang="en-US" altLang="en-US" sz="2000" kern="0" dirty="0" err="1">
                <a:latin typeface="Verdana"/>
              </a:rPr>
              <a:t>ressesiewe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allel</a:t>
            </a:r>
            <a:r>
              <a:rPr lang="en-US" altLang="en-US" sz="2000" kern="0" dirty="0">
                <a:latin typeface="Verdana"/>
              </a:rPr>
              <a:t> wat die </a:t>
            </a:r>
            <a:r>
              <a:rPr lang="en-US" altLang="en-US" sz="2000" kern="0" dirty="0" err="1">
                <a:latin typeface="Verdana"/>
              </a:rPr>
              <a:t>geslagsgekoppelde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siekte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veroorsaak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en</a:t>
            </a:r>
            <a:r>
              <a:rPr lang="en-US" altLang="en-US" sz="2000" kern="0" dirty="0">
                <a:latin typeface="Verdana"/>
              </a:rPr>
              <a:t> die </a:t>
            </a:r>
            <a:r>
              <a:rPr lang="en-US" altLang="en-US" sz="2000" kern="0" dirty="0" err="1">
                <a:latin typeface="Verdana"/>
              </a:rPr>
              <a:t>vrou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sal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dus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nie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deur</a:t>
            </a:r>
            <a:r>
              <a:rPr lang="en-US" altLang="en-US" sz="2000" kern="0" dirty="0">
                <a:latin typeface="Verdana"/>
              </a:rPr>
              <a:t> die </a:t>
            </a:r>
            <a:r>
              <a:rPr lang="en-US" altLang="en-US" sz="2000" kern="0" dirty="0" err="1">
                <a:latin typeface="Verdana"/>
              </a:rPr>
              <a:t>siekte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affekteer</a:t>
            </a:r>
            <a:r>
              <a:rPr lang="en-US" altLang="en-US" sz="2000" kern="0" dirty="0">
                <a:latin typeface="Verdana"/>
              </a:rPr>
              <a:t> word </a:t>
            </a:r>
            <a:r>
              <a:rPr lang="en-US" altLang="en-US" sz="2000" kern="0" dirty="0" err="1">
                <a:latin typeface="Verdana"/>
              </a:rPr>
              <a:t>nie</a:t>
            </a:r>
            <a:r>
              <a:rPr lang="en-US" altLang="en-US" sz="2000" kern="0" dirty="0">
                <a:latin typeface="Verdana"/>
              </a:rPr>
              <a:t>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kern="0" dirty="0" err="1">
                <a:latin typeface="Verdana"/>
              </a:rPr>
              <a:t>Vroue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kan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dus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b="1" kern="0" dirty="0" err="1">
                <a:latin typeface="Verdana"/>
              </a:rPr>
              <a:t>draers</a:t>
            </a:r>
            <a:r>
              <a:rPr lang="en-US" altLang="en-US" sz="2000" kern="0" dirty="0">
                <a:latin typeface="Verdana"/>
              </a:rPr>
              <a:t> van </a:t>
            </a:r>
            <a:r>
              <a:rPr lang="en-US" altLang="en-US" sz="2000" kern="0" dirty="0" err="1">
                <a:latin typeface="Verdana"/>
              </a:rPr>
              <a:t>sekere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toestande</a:t>
            </a:r>
            <a:r>
              <a:rPr lang="en-US" altLang="en-US" sz="2000" kern="0" dirty="0">
                <a:latin typeface="Verdana"/>
              </a:rPr>
              <a:t> wees </a:t>
            </a:r>
            <a:r>
              <a:rPr lang="en-US" altLang="en-US" sz="2000" kern="0" dirty="0" err="1">
                <a:latin typeface="Verdana"/>
              </a:rPr>
              <a:t>en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dit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aan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hul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kinders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oordra</a:t>
            </a:r>
            <a:r>
              <a:rPr lang="en-US" altLang="en-US" sz="2000" kern="0" dirty="0">
                <a:latin typeface="Verdana"/>
              </a:rPr>
              <a:t> sonder </a:t>
            </a:r>
            <a:r>
              <a:rPr lang="en-US" altLang="en-US" sz="2000" kern="0" dirty="0" err="1">
                <a:latin typeface="Verdana"/>
              </a:rPr>
              <a:t>dat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dit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hulle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geaffekteer</a:t>
            </a:r>
            <a:r>
              <a:rPr lang="en-US" altLang="en-US" sz="2000" kern="0" dirty="0">
                <a:latin typeface="Verdana"/>
              </a:rPr>
              <a:t> word.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Wingdings" panose="05000000000000000000" pitchFamily="2" charset="2"/>
              <a:buChar char="Ø"/>
            </a:pPr>
            <a:r>
              <a:rPr lang="en-US" altLang="en-US" sz="2000" b="1" kern="0" dirty="0">
                <a:latin typeface="Verdana"/>
              </a:rPr>
              <a:t>Mans</a:t>
            </a:r>
            <a:r>
              <a:rPr lang="en-US" altLang="en-US" sz="2000" kern="0" dirty="0">
                <a:latin typeface="Verdana"/>
              </a:rPr>
              <a:t> het </a:t>
            </a:r>
            <a:r>
              <a:rPr lang="en-US" altLang="en-US" sz="2000" kern="0" dirty="0" err="1">
                <a:latin typeface="Verdana"/>
              </a:rPr>
              <a:t>slegs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een</a:t>
            </a:r>
            <a:r>
              <a:rPr lang="en-US" altLang="en-US" sz="2000" kern="0" dirty="0">
                <a:latin typeface="Verdana"/>
              </a:rPr>
              <a:t> “X” </a:t>
            </a:r>
            <a:r>
              <a:rPr lang="en-US" altLang="en-US" sz="2000" kern="0" dirty="0" err="1">
                <a:latin typeface="Verdana"/>
              </a:rPr>
              <a:t>chromosoom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en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sal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b="1" kern="0" dirty="0" err="1">
                <a:latin typeface="Verdana"/>
              </a:rPr>
              <a:t>geaffekteer</a:t>
            </a:r>
            <a:r>
              <a:rPr lang="en-US" altLang="en-US" sz="2000" kern="0" dirty="0">
                <a:latin typeface="Verdana"/>
              </a:rPr>
              <a:t> word as </a:t>
            </a:r>
            <a:r>
              <a:rPr lang="en-US" altLang="en-US" sz="2000" kern="0" dirty="0" err="1">
                <a:latin typeface="Verdana"/>
              </a:rPr>
              <a:t>hulle</a:t>
            </a:r>
            <a:r>
              <a:rPr lang="en-US" altLang="en-US" sz="2000" kern="0" dirty="0">
                <a:latin typeface="Verdana"/>
              </a:rPr>
              <a:t> ‘n “X” </a:t>
            </a:r>
            <a:r>
              <a:rPr lang="en-US" altLang="en-US" sz="2000" kern="0" dirty="0" err="1">
                <a:latin typeface="Verdana"/>
              </a:rPr>
              <a:t>chromosoom</a:t>
            </a:r>
            <a:r>
              <a:rPr lang="en-US" altLang="en-US" sz="2000" kern="0" dirty="0">
                <a:latin typeface="Verdana"/>
              </a:rPr>
              <a:t> wat die </a:t>
            </a:r>
            <a:r>
              <a:rPr lang="en-US" altLang="en-US" sz="2000" kern="0" dirty="0" err="1">
                <a:latin typeface="Verdana"/>
              </a:rPr>
              <a:t>resessiewe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allel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dra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omdat</a:t>
            </a:r>
            <a:r>
              <a:rPr lang="en-US" altLang="en-US" sz="2000" kern="0" dirty="0">
                <a:latin typeface="Verdana"/>
              </a:rPr>
              <a:t> die “Y” </a:t>
            </a:r>
            <a:r>
              <a:rPr lang="en-US" altLang="en-US" sz="2000" kern="0" dirty="0" err="1">
                <a:latin typeface="Verdana"/>
              </a:rPr>
              <a:t>chromosoom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nie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baie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ander</a:t>
            </a:r>
            <a:r>
              <a:rPr lang="en-US" altLang="en-US" sz="2000" kern="0" dirty="0">
                <a:latin typeface="Verdana"/>
              </a:rPr>
              <a:t> gene </a:t>
            </a:r>
            <a:r>
              <a:rPr lang="en-US" altLang="en-US" sz="2000" kern="0" dirty="0" err="1">
                <a:latin typeface="Verdana"/>
              </a:rPr>
              <a:t>behalwe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geslagsbepaling</a:t>
            </a:r>
            <a:r>
              <a:rPr lang="en-US" altLang="en-US" sz="2000" kern="0" dirty="0">
                <a:latin typeface="Verdana"/>
              </a:rPr>
              <a:t> </a:t>
            </a:r>
            <a:r>
              <a:rPr lang="en-US" altLang="en-US" sz="2000" kern="0" dirty="0" err="1">
                <a:latin typeface="Verdana"/>
              </a:rPr>
              <a:t>dra</a:t>
            </a:r>
            <a:endParaRPr lang="en-US" altLang="en-US" sz="2000" kern="0" dirty="0">
              <a:latin typeface="Verdana"/>
            </a:endParaRPr>
          </a:p>
          <a:p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18454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B566528-1B12-4246-9431-5C2D7D0811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50FA5E9-8919-4124-93B6-2061BF164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Voorstelling</a:t>
            </a:r>
            <a:r>
              <a:rPr lang="en-US" sz="3600" b="1" dirty="0"/>
              <a:t> van </a:t>
            </a:r>
            <a:r>
              <a:rPr lang="en-US" sz="3600" b="1" dirty="0" err="1"/>
              <a:t>Fenotipes</a:t>
            </a:r>
            <a:r>
              <a:rPr lang="en-US" sz="3600" b="1" dirty="0"/>
              <a:t> </a:t>
            </a:r>
            <a:r>
              <a:rPr lang="en-US" sz="3600" b="1" dirty="0" err="1"/>
              <a:t>en</a:t>
            </a:r>
            <a:r>
              <a:rPr lang="en-US" sz="3600" b="1" dirty="0"/>
              <a:t> </a:t>
            </a:r>
            <a:r>
              <a:rPr lang="en-US" sz="3600" b="1" dirty="0" err="1"/>
              <a:t>Genotipes</a:t>
            </a:r>
            <a:r>
              <a:rPr lang="en-US" sz="3600" b="1" dirty="0"/>
              <a:t> in </a:t>
            </a:r>
            <a:r>
              <a:rPr lang="en-US" sz="3600" b="1" dirty="0" err="1"/>
              <a:t>Geslagsgekoppelde</a:t>
            </a:r>
            <a:r>
              <a:rPr lang="en-US" sz="3600" b="1" dirty="0"/>
              <a:t> </a:t>
            </a:r>
            <a:r>
              <a:rPr lang="en-US" sz="3600" b="1" dirty="0" err="1"/>
              <a:t>Oorerflikheid</a:t>
            </a:r>
            <a:endParaRPr lang="en-ZA" sz="3600" b="1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="" xmlns:a16="http://schemas.microsoft.com/office/drawing/2014/main" id="{7053CEE6-A5CE-462C-AFF2-C2602073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	      </a:t>
            </a:r>
            <a:r>
              <a:rPr lang="en-US" sz="3000" b="1" dirty="0" err="1"/>
              <a:t>Genotipes</a:t>
            </a:r>
            <a:r>
              <a:rPr lang="en-US" sz="3000" b="1" dirty="0"/>
              <a:t>       </a:t>
            </a:r>
            <a:r>
              <a:rPr lang="en-US" sz="3000" b="1" dirty="0" err="1"/>
              <a:t>Fenotipes</a:t>
            </a:r>
            <a:endParaRPr lang="en-US" sz="3000" b="1" dirty="0"/>
          </a:p>
          <a:p>
            <a:r>
              <a:rPr lang="en-US" sz="3000" dirty="0" err="1"/>
              <a:t>Vroue</a:t>
            </a:r>
            <a:r>
              <a:rPr lang="en-US" sz="3000" dirty="0"/>
              <a:t>: 	X</a:t>
            </a:r>
            <a:r>
              <a:rPr lang="en-US" sz="3000" baseline="30000" dirty="0"/>
              <a:t>D</a:t>
            </a:r>
            <a:r>
              <a:rPr lang="en-US" sz="3000" dirty="0"/>
              <a:t>X</a:t>
            </a:r>
            <a:r>
              <a:rPr lang="en-US" sz="3000" baseline="30000" dirty="0"/>
              <a:t>D		</a:t>
            </a:r>
            <a:r>
              <a:rPr lang="en-US" sz="3000" dirty="0" err="1"/>
              <a:t>ongeaffekteerde</a:t>
            </a:r>
            <a:r>
              <a:rPr lang="en-US" sz="3000" dirty="0"/>
              <a:t> </a:t>
            </a:r>
            <a:r>
              <a:rPr lang="en-US" sz="3000" dirty="0" err="1"/>
              <a:t>vrou</a:t>
            </a:r>
            <a:endParaRPr lang="en-US" sz="3000" baseline="30000" dirty="0"/>
          </a:p>
          <a:p>
            <a:pPr marL="0" indent="0">
              <a:buNone/>
            </a:pPr>
            <a:endParaRPr lang="en-US" sz="3000" baseline="30000" dirty="0"/>
          </a:p>
          <a:p>
            <a:pPr marL="457200" lvl="1" indent="0">
              <a:buNone/>
            </a:pPr>
            <a:r>
              <a:rPr lang="en-US" sz="3000" dirty="0"/>
              <a:t>		</a:t>
            </a:r>
            <a:r>
              <a:rPr lang="en-US" sz="3000" dirty="0" err="1"/>
              <a:t>X</a:t>
            </a:r>
            <a:r>
              <a:rPr lang="en-US" sz="3000" baseline="30000" dirty="0" err="1"/>
              <a:t>D</a:t>
            </a:r>
            <a:r>
              <a:rPr lang="en-US" sz="3000" dirty="0" err="1"/>
              <a:t>X</a:t>
            </a:r>
            <a:r>
              <a:rPr lang="en-US" sz="3000" baseline="30000" dirty="0" err="1"/>
              <a:t>d</a:t>
            </a:r>
            <a:r>
              <a:rPr lang="en-US" sz="3000" baseline="30000" dirty="0"/>
              <a:t>		</a:t>
            </a:r>
            <a:r>
              <a:rPr lang="en-US" sz="3000" dirty="0" err="1"/>
              <a:t>ongeaffekteerde</a:t>
            </a:r>
            <a:r>
              <a:rPr lang="en-US" sz="3000" dirty="0"/>
              <a:t> (</a:t>
            </a:r>
            <a:r>
              <a:rPr lang="en-US" sz="3000" dirty="0" err="1"/>
              <a:t>draer</a:t>
            </a:r>
            <a:r>
              <a:rPr lang="en-US" sz="3000" dirty="0"/>
              <a:t>) </a:t>
            </a:r>
            <a:r>
              <a:rPr lang="en-US" sz="3000" dirty="0" err="1"/>
              <a:t>vrou</a:t>
            </a:r>
            <a:endParaRPr lang="en-US" sz="3000" baseline="30000" dirty="0"/>
          </a:p>
          <a:p>
            <a:pPr marL="457200" lvl="1" indent="0">
              <a:buNone/>
            </a:pPr>
            <a:endParaRPr lang="en-US" sz="3000" baseline="30000" dirty="0"/>
          </a:p>
          <a:p>
            <a:pPr marL="457200" lvl="1" indent="0">
              <a:buNone/>
            </a:pPr>
            <a:r>
              <a:rPr lang="en-US" sz="3000" baseline="30000" dirty="0"/>
              <a:t>		</a:t>
            </a:r>
            <a:r>
              <a:rPr lang="en-US" sz="3000" dirty="0" err="1"/>
              <a:t>X</a:t>
            </a:r>
            <a:r>
              <a:rPr lang="en-US" sz="3000" baseline="30000" dirty="0" err="1"/>
              <a:t>d</a:t>
            </a:r>
            <a:r>
              <a:rPr lang="en-US" sz="3000" dirty="0" err="1"/>
              <a:t>X</a:t>
            </a:r>
            <a:r>
              <a:rPr lang="en-US" sz="3000" baseline="30000" dirty="0" err="1"/>
              <a:t>d</a:t>
            </a:r>
            <a:r>
              <a:rPr lang="en-US" sz="3000" baseline="30000" dirty="0"/>
              <a:t>		</a:t>
            </a:r>
            <a:r>
              <a:rPr lang="en-US" sz="3000" dirty="0" err="1"/>
              <a:t>geaffekteerde</a:t>
            </a:r>
            <a:r>
              <a:rPr lang="en-US" sz="3000" dirty="0"/>
              <a:t> </a:t>
            </a:r>
            <a:r>
              <a:rPr lang="en-US" sz="3000" dirty="0" err="1"/>
              <a:t>vrou</a:t>
            </a:r>
            <a:r>
              <a:rPr lang="en-US" sz="3000" dirty="0"/>
              <a:t> (</a:t>
            </a:r>
            <a:r>
              <a:rPr lang="en-US" sz="3000" dirty="0" err="1"/>
              <a:t>baie</a:t>
            </a:r>
            <a:r>
              <a:rPr lang="en-US" sz="3000" dirty="0"/>
              <a:t> </a:t>
            </a:r>
            <a:r>
              <a:rPr lang="en-US" sz="3000" dirty="0" err="1"/>
              <a:t>skaars</a:t>
            </a:r>
            <a:r>
              <a:rPr lang="en-US" sz="3000" dirty="0"/>
              <a:t>)</a:t>
            </a:r>
          </a:p>
          <a:p>
            <a:pPr marL="457200" lvl="1" indent="0">
              <a:buNone/>
            </a:pPr>
            <a:endParaRPr lang="en-US" sz="3000" baseline="30000" dirty="0"/>
          </a:p>
          <a:p>
            <a:r>
              <a:rPr lang="en-US" sz="3000" dirty="0"/>
              <a:t>Mans: 	X</a:t>
            </a:r>
            <a:r>
              <a:rPr lang="en-US" sz="3000" baseline="30000" dirty="0"/>
              <a:t>D</a:t>
            </a:r>
            <a:r>
              <a:rPr lang="en-US" sz="3000" dirty="0"/>
              <a:t>Y		</a:t>
            </a:r>
            <a:r>
              <a:rPr lang="en-US" sz="3000" dirty="0" err="1"/>
              <a:t>ongeaffekteerde</a:t>
            </a:r>
            <a:r>
              <a:rPr lang="en-US" sz="3000" dirty="0"/>
              <a:t> man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/>
              <a:t>		</a:t>
            </a:r>
            <a:r>
              <a:rPr lang="en-US" sz="3000" dirty="0" err="1"/>
              <a:t>X</a:t>
            </a:r>
            <a:r>
              <a:rPr lang="en-US" sz="3000" baseline="30000" dirty="0" err="1"/>
              <a:t>d</a:t>
            </a:r>
            <a:r>
              <a:rPr lang="en-US" sz="3000" dirty="0" err="1"/>
              <a:t>Y</a:t>
            </a:r>
            <a:r>
              <a:rPr lang="en-US" sz="3000" dirty="0"/>
              <a:t>		</a:t>
            </a:r>
            <a:r>
              <a:rPr lang="en-US" sz="3000" dirty="0" err="1"/>
              <a:t>geaffekteerde</a:t>
            </a:r>
            <a:r>
              <a:rPr lang="en-US" sz="3000" dirty="0"/>
              <a:t> man</a:t>
            </a:r>
          </a:p>
          <a:p>
            <a:pPr marL="914400" lvl="2" indent="0">
              <a:buNone/>
            </a:pPr>
            <a:r>
              <a:rPr lang="en-US" sz="3000" dirty="0"/>
              <a:t>	</a:t>
            </a:r>
            <a:endParaRPr lang="en-ZA" sz="3000" dirty="0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E80C965-DB6D-4F81-9E9E-B027384D0B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="" xmlns:a16="http://schemas.microsoft.com/office/drawing/2014/main" id="{A580F890-B085-4E95-96AA-55AEBEC5CE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="" xmlns:a16="http://schemas.microsoft.com/office/drawing/2014/main" id="{D3F51FEB-38FB-4F6C-9F7B-2F2AFAB65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1E547BA6-BAE0-43BB-A7CA-60F69CE252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862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769</Words>
  <Application>Microsoft Office PowerPoint</Application>
  <PresentationFormat>Widescreen</PresentationFormat>
  <Paragraphs>173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Verdana</vt:lpstr>
      <vt:lpstr>Wingdings</vt:lpstr>
      <vt:lpstr>1_Office Theme</vt:lpstr>
      <vt:lpstr>Document</vt:lpstr>
      <vt:lpstr>GENETIKA EN OORERWING</vt:lpstr>
      <vt:lpstr>Eksamenriglyne</vt:lpstr>
      <vt:lpstr>Geslagbepaling</vt:lpstr>
      <vt:lpstr>Kariotipe</vt:lpstr>
      <vt:lpstr>Geslagschromosome</vt:lpstr>
      <vt:lpstr>Geslagschromosome</vt:lpstr>
      <vt:lpstr>PowerPoint Presentation</vt:lpstr>
      <vt:lpstr>Geslagsgekoppelde Oorerflikheid</vt:lpstr>
      <vt:lpstr>Voorstelling van Fenotipes en Genotipes in Geslagsgekoppelde Oorerflikheid</vt:lpstr>
      <vt:lpstr>Oorkruis ‘n normale man en ‘n draer vrou </vt:lpstr>
      <vt:lpstr>PowerPoint Presentation</vt:lpstr>
      <vt:lpstr>Voorbeelde van Geslagsgekoppelde Siektes</vt:lpstr>
      <vt:lpstr>Hemofilie</vt:lpstr>
      <vt:lpstr>AKTIWITEIT 1:</vt:lpstr>
      <vt:lpstr>Aktiwiteit 1</vt:lpstr>
      <vt:lpstr>Kleurblindheid bv Rooi-groen kleurblindheid</vt:lpstr>
      <vt:lpstr>Aktiwiteit 2</vt:lpstr>
      <vt:lpstr>Aktiwiteit 3</vt:lpstr>
      <vt:lpstr>Aktiwiteit 3</vt:lpstr>
      <vt:lpstr>Geslagsbepaling en geslagsgekoppelde Werkkaart </vt:lpstr>
      <vt:lpstr>Werkstuk oor geslagsbepaling en geslagsgekoppelde oorerflikheid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AND INHERITANCE</dc:title>
  <dc:creator>Zimasa Sanda</dc:creator>
  <cp:lastModifiedBy>V.Westphal</cp:lastModifiedBy>
  <cp:revision>37</cp:revision>
  <dcterms:created xsi:type="dcterms:W3CDTF">2020-04-09T10:18:32Z</dcterms:created>
  <dcterms:modified xsi:type="dcterms:W3CDTF">2020-04-30T10:17:37Z</dcterms:modified>
</cp:coreProperties>
</file>