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7" r:id="rId1"/>
  </p:sldMasterIdLst>
  <p:notesMasterIdLst>
    <p:notesMasterId r:id="rId11"/>
  </p:notesMasterIdLst>
  <p:sldIdLst>
    <p:sldId id="317" r:id="rId2"/>
    <p:sldId id="318" r:id="rId3"/>
    <p:sldId id="319" r:id="rId4"/>
    <p:sldId id="320" r:id="rId5"/>
    <p:sldId id="321" r:id="rId6"/>
    <p:sldId id="322" r:id="rId7"/>
    <p:sldId id="323" r:id="rId8"/>
    <p:sldId id="324" r:id="rId9"/>
    <p:sldId id="32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434" autoAdjust="0"/>
  </p:normalViewPr>
  <p:slideViewPr>
    <p:cSldViewPr snapToGrid="0" showGuides="1">
      <p:cViewPr varScale="1">
        <p:scale>
          <a:sx n="63" d="100"/>
          <a:sy n="63" d="100"/>
        </p:scale>
        <p:origin x="936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443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413BC3-FB0C-4231-B86E-57D0C09549CA}" type="datetimeFigureOut">
              <a:rPr lang="en-ZA" smtClean="0"/>
              <a:t>2020-05-20</a:t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C9C041-3D38-406E-BD25-0FA123F976BF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249802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0B27-DE4C-4B9E-BB11-B9027034A00F}" type="datetimeFigureOut">
              <a:rPr lang="en-US" smtClean="0"/>
              <a:pPr/>
              <a:t>2020/05/20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229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D914D-B099-4142-A885-11F276715148}" type="datetimeFigureOut">
              <a:rPr lang="en-US" smtClean="0"/>
              <a:t>2020/05/20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94167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D914D-B099-4142-A885-11F276715148}" type="datetimeFigureOut">
              <a:rPr lang="en-US" smtClean="0"/>
              <a:t>2020/05/20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5277126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D914D-B099-4142-A885-11F276715148}" type="datetimeFigureOut">
              <a:rPr lang="en-US" smtClean="0"/>
              <a:t>2020/05/20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65751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D914D-B099-4142-A885-11F276715148}" type="datetimeFigureOut">
              <a:rPr lang="en-US" smtClean="0"/>
              <a:t>2020/05/20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6104326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D914D-B099-4142-A885-11F276715148}" type="datetimeFigureOut">
              <a:rPr lang="en-US" smtClean="0"/>
              <a:t>2020/05/20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5205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E609-F3F2-45E6-BD6A-E03A8C86C1AE}" type="datetimeFigureOut">
              <a:rPr lang="en-US" smtClean="0"/>
              <a:t>2020/05/20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415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AD68-089C-4467-A8F3-EA2BBCA6B44E}" type="datetimeFigureOut">
              <a:rPr lang="en-US" smtClean="0"/>
              <a:t>2020/05/20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302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1FCE-E4BB-4680-8E50-3C0E348D2609}" type="datetimeFigureOut">
              <a:rPr lang="en-US" smtClean="0"/>
              <a:t>2020/05/20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390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073D-A903-47F8-8D16-77642FB0DF1F}" type="datetimeFigureOut">
              <a:rPr lang="en-US" smtClean="0"/>
              <a:t>2020/05/20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721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FA40-626B-4CA1-85D0-7A9016E395BA}" type="datetimeFigureOut">
              <a:rPr lang="en-US" smtClean="0"/>
              <a:t>2020/05/20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897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25EA-B9DC-48A7-991E-9A82573B1B21}" type="datetimeFigureOut">
              <a:rPr lang="en-US" smtClean="0"/>
              <a:t>2020/05/20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60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97F8-6CEB-469B-AFCC-889F2A2B1D5A}" type="datetimeFigureOut">
              <a:rPr lang="en-US" smtClean="0"/>
              <a:t>2020/05/20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993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179F-009E-4FA5-B091-7EBB82A185BD}" type="datetimeFigureOut">
              <a:rPr lang="en-US" smtClean="0"/>
              <a:t>2020/05/20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066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5CEB-0076-4E37-B880-BCEA9784DE0A}" type="datetimeFigureOut">
              <a:rPr lang="en-US" smtClean="0"/>
              <a:t>2020/05/20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859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9E5E-3896-4118-99A7-7B85668F1C5E}" type="datetimeFigureOut">
              <a:rPr lang="en-US" smtClean="0"/>
              <a:t>2020/05/20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277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D914D-B099-4142-A885-11F276715148}" type="datetimeFigureOut">
              <a:rPr lang="en-US" smtClean="0"/>
              <a:t>2020/05/20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054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59CE43-7555-459A-A497-182BBD051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HISTORICAL CARTOON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B0C9270-ECDB-448A-BD31-9F5C20143A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606" y="1251284"/>
            <a:ext cx="9681855" cy="5197642"/>
          </a:xfrm>
        </p:spPr>
        <p:txBody>
          <a:bodyPr>
            <a:normAutofit fontScale="70000" lnSpcReduction="20000"/>
          </a:bodyPr>
          <a:lstStyle/>
          <a:p>
            <a:r>
              <a:rPr lang="en-ZA" sz="3100" dirty="0"/>
              <a:t>A cartoon is a drawing that depicts/ shows a historical event.</a:t>
            </a:r>
          </a:p>
          <a:p>
            <a:r>
              <a:rPr lang="en-ZA" sz="3100" dirty="0"/>
              <a:t>Person who draws the cartoon is referred to as cartoonist.</a:t>
            </a:r>
          </a:p>
          <a:p>
            <a:r>
              <a:rPr lang="en-ZA" sz="3100" dirty="0"/>
              <a:t>The cartoonist (artist) draws historical figures with an intention to:</a:t>
            </a:r>
          </a:p>
          <a:p>
            <a:pPr marL="0" indent="0">
              <a:buNone/>
            </a:pPr>
            <a:r>
              <a:rPr lang="en-ZA" sz="3100" dirty="0"/>
              <a:t>   Mock, ridicule , support , criticize and to condemn.</a:t>
            </a:r>
          </a:p>
          <a:p>
            <a:r>
              <a:rPr lang="en-ZA" sz="3100" dirty="0"/>
              <a:t>A historical cartoon has a message which it wishes to convey.</a:t>
            </a:r>
          </a:p>
          <a:p>
            <a:r>
              <a:rPr lang="en-ZA" sz="3100" dirty="0"/>
              <a:t>Cartoonist uses caption (speech bubbles) to display a line of thought.</a:t>
            </a:r>
          </a:p>
          <a:p>
            <a:r>
              <a:rPr lang="en-ZA" sz="3100" dirty="0"/>
              <a:t>Cartoonist may use a particular tone to demonstrate his feeling.</a:t>
            </a:r>
          </a:p>
          <a:p>
            <a:r>
              <a:rPr lang="en-ZA" sz="3100" dirty="0"/>
              <a:t>A cartoon may have figurative and lateral meaning</a:t>
            </a:r>
          </a:p>
          <a:p>
            <a:r>
              <a:rPr lang="en-ZA" sz="3100" dirty="0"/>
              <a:t>Use your critical eye to note every object mentioned in the frame.</a:t>
            </a:r>
          </a:p>
          <a:p>
            <a:pPr marL="0" indent="0">
              <a:buNone/>
            </a:pPr>
            <a:r>
              <a:rPr lang="en-ZA" sz="3100" dirty="0"/>
              <a:t>      TAKE NOTE OF SYMBOLICAL MEANING IN YOUR ANALYSIS.</a:t>
            </a:r>
          </a:p>
          <a:p>
            <a:endParaRPr lang="en-ZA" sz="2200" dirty="0"/>
          </a:p>
          <a:p>
            <a:pPr marL="0" indent="0">
              <a:buNone/>
            </a:pPr>
            <a:r>
              <a:rPr lang="en-ZA" sz="2000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890476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6E3117-CF00-465E-A3C1-AC2C403F0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Contextualization in Cartoon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BF9540A-1AA8-4EC0-8699-4B4A4871A8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ZA" sz="4000" dirty="0"/>
              <a:t>Who drew a cartoon?</a:t>
            </a:r>
          </a:p>
          <a:p>
            <a:r>
              <a:rPr lang="en-ZA" sz="4000" dirty="0"/>
              <a:t>When was it drawn?</a:t>
            </a:r>
          </a:p>
          <a:p>
            <a:r>
              <a:rPr lang="en-ZA" sz="4000" dirty="0"/>
              <a:t>Why was it drawn?</a:t>
            </a:r>
          </a:p>
          <a:p>
            <a:r>
              <a:rPr lang="en-ZA" sz="4000" dirty="0"/>
              <a:t>Sense Intention Feeling Tone</a:t>
            </a:r>
          </a:p>
        </p:txBody>
      </p:sp>
    </p:spTree>
    <p:extLst>
      <p:ext uri="{BB962C8B-B14F-4D97-AF65-F5344CB8AC3E}">
        <p14:creationId xmlns:p14="http://schemas.microsoft.com/office/powerpoint/2010/main" val="2542063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6FF8DF-092D-4454-B1E4-2FE8DC6E5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EXAMPLES OF CARTOONS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00D9905D-5562-4DFB-B4BA-218B33BE7B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7042" y="1970135"/>
            <a:ext cx="5847347" cy="42068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F662558-33FF-4980-9F32-200BB279E7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2577" y="2159263"/>
            <a:ext cx="5752381" cy="38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854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5EC6E1-75BB-4AA8-B9E6-BB8B3DBF8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89627A91-FC33-4E96-9D6F-9A67CF332A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1800" y="240632"/>
            <a:ext cx="9767074" cy="5801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192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F867CF-F979-4022-85CB-5C75742A7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 SIFT IN THE CARTOON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100F4B6-DE05-4545-B780-D3D790789C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31759"/>
            <a:ext cx="9140434" cy="4609604"/>
          </a:xfrm>
        </p:spPr>
        <p:txBody>
          <a:bodyPr/>
          <a:lstStyle/>
          <a:p>
            <a:r>
              <a:rPr lang="en-ZA" sz="2400" dirty="0"/>
              <a:t>SENSE /CASE: Attitude of the NP towards the work of TRC</a:t>
            </a:r>
          </a:p>
          <a:p>
            <a:r>
              <a:rPr lang="en-ZA" sz="2400" dirty="0"/>
              <a:t>INTENTION /AIM: Conceal and to utterly destroy evidence for the commission. Weaken the work of the Commission.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ZA" sz="2400" dirty="0"/>
              <a:t>CAPTION/SPEECH BUBBLE: Mockery; making the work of TRC as a joke.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ZA" sz="2400" dirty="0"/>
              <a:t>SYMBOLISM/REPRESENTATION: Name of the organization.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ZA" sz="2400" dirty="0"/>
              <a:t>Caricature/Characteristics :Witches people hurting others and derive pleasure.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ZA" sz="2400" dirty="0"/>
              <a:t>Feeling: NP shown as being spiteful/ hurtful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ZA" sz="2400" dirty="0"/>
              <a:t>Tone: Language of condemnation</a:t>
            </a:r>
          </a:p>
          <a:p>
            <a:pPr>
              <a:buFont typeface="Wingdings" panose="05000000000000000000" pitchFamily="2" charset="2"/>
              <a:buChar char="Ø"/>
            </a:pPr>
            <a:endParaRPr lang="en-ZA" dirty="0"/>
          </a:p>
          <a:p>
            <a:pPr>
              <a:buFont typeface="Wingdings" panose="05000000000000000000" pitchFamily="2" charset="2"/>
              <a:buChar char="Ø"/>
            </a:pPr>
            <a:endParaRPr lang="en-ZA" dirty="0"/>
          </a:p>
          <a:p>
            <a:pPr>
              <a:buFont typeface="Wingdings" panose="05000000000000000000" pitchFamily="2" charset="2"/>
              <a:buChar char="Ø"/>
            </a:pPr>
            <a:endParaRPr lang="en-ZA" dirty="0"/>
          </a:p>
          <a:p>
            <a:pPr>
              <a:buFont typeface="Wingdings" panose="05000000000000000000" pitchFamily="2" charset="2"/>
              <a:buChar char="Ø"/>
            </a:pPr>
            <a:endParaRPr lang="en-ZA" dirty="0"/>
          </a:p>
          <a:p>
            <a:pPr>
              <a:buFont typeface="Wingdings" panose="05000000000000000000" pitchFamily="2" charset="2"/>
              <a:buChar char="Ø"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84492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2B1D0AE-790F-4359-9AAC-E10DA5C33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0E4927AB-ACE9-4FCE-96C1-DF2D8DF4EA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1270000"/>
            <a:ext cx="9164499" cy="5185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608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BC2EFD-346C-4076-B2D1-AF0554BC2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Use the elements above to teach cartoons below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FAD6AB62-8998-4824-A69B-737E03E3F7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1930400"/>
            <a:ext cx="9766077" cy="4638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4743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F49E87-D703-49A9-BD54-A0F2F62BE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2F338299-BA32-4922-97DA-CC1CE40DEE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1270000"/>
            <a:ext cx="9023683" cy="5142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1380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A64820-3C66-4D7C-B707-11C9607A1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2A85B583-E5F2-4858-AB18-A38C6F3EA7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3" y="1311442"/>
            <a:ext cx="8935899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79099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977</TotalTime>
  <Words>237</Words>
  <Application>Microsoft Office PowerPoint</Application>
  <PresentationFormat>Widescreen</PresentationFormat>
  <Paragraphs>31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Trebuchet MS</vt:lpstr>
      <vt:lpstr>Wingdings</vt:lpstr>
      <vt:lpstr>Wingdings 3</vt:lpstr>
      <vt:lpstr>Facet</vt:lpstr>
      <vt:lpstr>HISTORICAL CARTOON</vt:lpstr>
      <vt:lpstr>Contextualization in Cartoon</vt:lpstr>
      <vt:lpstr>EXAMPLES OF CARTOONS</vt:lpstr>
      <vt:lpstr>PowerPoint Presentation</vt:lpstr>
      <vt:lpstr> SIFT IN THE CARTOON</vt:lpstr>
      <vt:lpstr>PowerPoint Presentation</vt:lpstr>
      <vt:lpstr>Use the elements above to teach cartoons below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History Teacher Moments</dc:title>
  <dc:creator>BB</dc:creator>
  <cp:lastModifiedBy>V.Westphal</cp:lastModifiedBy>
  <cp:revision>56</cp:revision>
  <dcterms:created xsi:type="dcterms:W3CDTF">2017-06-01T09:39:51Z</dcterms:created>
  <dcterms:modified xsi:type="dcterms:W3CDTF">2020-05-20T14:05:48Z</dcterms:modified>
</cp:coreProperties>
</file>