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4"/>
  </p:notesMasterIdLst>
  <p:sldIdLst>
    <p:sldId id="256" r:id="rId2"/>
    <p:sldId id="292" r:id="rId3"/>
    <p:sldId id="263" r:id="rId4"/>
    <p:sldId id="259" r:id="rId5"/>
    <p:sldId id="260" r:id="rId6"/>
    <p:sldId id="262" r:id="rId7"/>
    <p:sldId id="265" r:id="rId8"/>
    <p:sldId id="266" r:id="rId9"/>
    <p:sldId id="268" r:id="rId10"/>
    <p:sldId id="282" r:id="rId11"/>
    <p:sldId id="294" r:id="rId12"/>
    <p:sldId id="269" r:id="rId13"/>
    <p:sldId id="272" r:id="rId14"/>
    <p:sldId id="273" r:id="rId15"/>
    <p:sldId id="270" r:id="rId16"/>
    <p:sldId id="261" r:id="rId17"/>
    <p:sldId id="267" r:id="rId18"/>
    <p:sldId id="271" r:id="rId19"/>
    <p:sldId id="288" r:id="rId20"/>
    <p:sldId id="275" r:id="rId21"/>
    <p:sldId id="274" r:id="rId22"/>
    <p:sldId id="278" r:id="rId23"/>
    <p:sldId id="277" r:id="rId24"/>
    <p:sldId id="285" r:id="rId25"/>
    <p:sldId id="295" r:id="rId26"/>
    <p:sldId id="291" r:id="rId27"/>
    <p:sldId id="289" r:id="rId28"/>
    <p:sldId id="298" r:id="rId29"/>
    <p:sldId id="290" r:id="rId30"/>
    <p:sldId id="297" r:id="rId31"/>
    <p:sldId id="296" r:id="rId32"/>
    <p:sldId id="27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ucator RB SCHONEGEVEL-BISHOP" initials="ERS" lastIdx="1" clrIdx="0">
    <p:extLst>
      <p:ext uri="{19B8F6BF-5375-455C-9EA6-DF929625EA0E}">
        <p15:presenceInfo xmlns:p15="http://schemas.microsoft.com/office/powerpoint/2012/main" userId="Educator RB SCHONEGEVEL-BISH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5" d="100"/>
          <a:sy n="15" d="100"/>
        </p:scale>
        <p:origin x="31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43CF0-282F-4498-B5BE-C62CA50EEF0B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45275-8716-4997-9A0C-61BFEA65937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152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2D9DC3D-B4A0-4A1F-BD8B-0B6BE1205AD5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12F918D-82A6-4633-B76E-E37D413DF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4240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C3D-B4A0-4A1F-BD8B-0B6BE1205AD5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918D-82A6-4633-B76E-E37D413DF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5289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C3D-B4A0-4A1F-BD8B-0B6BE1205AD5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918D-82A6-4633-B76E-E37D413DF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23417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C3D-B4A0-4A1F-BD8B-0B6BE1205AD5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918D-82A6-4633-B76E-E37D413DFE57}" type="slidenum">
              <a:rPr lang="en-ZA" smtClean="0"/>
              <a:t>‹#›</a:t>
            </a:fld>
            <a:endParaRPr lang="en-ZA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1276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C3D-B4A0-4A1F-BD8B-0B6BE1205AD5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918D-82A6-4633-B76E-E37D413DF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01523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C3D-B4A0-4A1F-BD8B-0B6BE1205AD5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918D-82A6-4633-B76E-E37D413DF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9205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C3D-B4A0-4A1F-BD8B-0B6BE1205AD5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918D-82A6-4633-B76E-E37D413DF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31286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C3D-B4A0-4A1F-BD8B-0B6BE1205AD5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918D-82A6-4633-B76E-E37D413DF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9852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C3D-B4A0-4A1F-BD8B-0B6BE1205AD5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918D-82A6-4633-B76E-E37D413DF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111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C3D-B4A0-4A1F-BD8B-0B6BE1205AD5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918D-82A6-4633-B76E-E37D413DF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359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C3D-B4A0-4A1F-BD8B-0B6BE1205AD5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918D-82A6-4633-B76E-E37D413DF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345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C3D-B4A0-4A1F-BD8B-0B6BE1205AD5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918D-82A6-4633-B76E-E37D413DF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27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C3D-B4A0-4A1F-BD8B-0B6BE1205AD5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918D-82A6-4633-B76E-E37D413DF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2800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C3D-B4A0-4A1F-BD8B-0B6BE1205AD5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918D-82A6-4633-B76E-E37D413DF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73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C3D-B4A0-4A1F-BD8B-0B6BE1205AD5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918D-82A6-4633-B76E-E37D413DF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957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C3D-B4A0-4A1F-BD8B-0B6BE1205AD5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918D-82A6-4633-B76E-E37D413DF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693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DC3D-B4A0-4A1F-BD8B-0B6BE1205AD5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F918D-82A6-4633-B76E-E37D413DF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0167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9DC3D-B4A0-4A1F-BD8B-0B6BE1205AD5}" type="datetimeFigureOut">
              <a:rPr lang="en-ZA" smtClean="0"/>
              <a:t>2020-05-26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F918D-82A6-4633-B76E-E37D413DFE5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9321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 template 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8230" y="0"/>
            <a:ext cx="107737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10658-A679-4BF9-9FE7-68098DA18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1130" y="1812234"/>
            <a:ext cx="8975036" cy="911805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800" b="1" dirty="0">
                <a:solidFill>
                  <a:srgbClr val="FFC000"/>
                </a:solidFill>
              </a:rPr>
              <a:t>Responding to the environment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DC173A-8E83-4E31-9C0C-2452A748F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248" y="2743199"/>
            <a:ext cx="9448800" cy="2198255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ZA" sz="21600" dirty="0">
                <a:solidFill>
                  <a:srgbClr val="FFC000"/>
                </a:solidFill>
              </a:rPr>
              <a:t>Central Nervous System</a:t>
            </a:r>
          </a:p>
          <a:p>
            <a:pPr algn="ctr"/>
            <a:r>
              <a:rPr lang="en-ZA" sz="9600" dirty="0">
                <a:solidFill>
                  <a:srgbClr val="FFC000"/>
                </a:solidFill>
              </a:rPr>
              <a:t>Mrs R Bishop</a:t>
            </a:r>
          </a:p>
        </p:txBody>
      </p:sp>
    </p:spTree>
    <p:extLst>
      <p:ext uri="{BB962C8B-B14F-4D97-AF65-F5344CB8AC3E}">
        <p14:creationId xmlns:p14="http://schemas.microsoft.com/office/powerpoint/2010/main" val="1796046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67" y="1829424"/>
            <a:ext cx="5606958" cy="41765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61FBEB-8E89-4972-A896-0D9EAF6B00A4}"/>
              </a:ext>
            </a:extLst>
          </p:cNvPr>
          <p:cNvSpPr txBox="1"/>
          <p:nvPr/>
        </p:nvSpPr>
        <p:spPr>
          <a:xfrm>
            <a:off x="6379715" y="220742"/>
            <a:ext cx="457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>
                <a:solidFill>
                  <a:schemeClr val="bg1"/>
                </a:solidFill>
              </a:rPr>
              <a:t>Parts of the Brain</a:t>
            </a:r>
          </a:p>
        </p:txBody>
      </p:sp>
      <p:pic>
        <p:nvPicPr>
          <p:cNvPr id="1026" name="Picture 2" descr="3D model human brain - TurboSquid 133942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r="18589"/>
          <a:stretch/>
        </p:blipFill>
        <p:spPr bwMode="auto">
          <a:xfrm>
            <a:off x="6160886" y="960900"/>
            <a:ext cx="5159810" cy="428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222513" y="3101009"/>
            <a:ext cx="1818861" cy="98397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73780" y="5300931"/>
            <a:ext cx="1078807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Z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Hypothalamus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92087" y="4356505"/>
            <a:ext cx="1649896" cy="94442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80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rain size of average Jets fan is 9.1b neurons, approx equivalen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030" name="Picture 6" descr="[​IM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9" y="1"/>
            <a:ext cx="7720946" cy="563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880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274" y="879735"/>
            <a:ext cx="4722553" cy="121735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 CNS has two kinds of tissue: 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grey matter</a:t>
            </a:r>
            <a:r>
              <a:rPr lang="en-US" dirty="0">
                <a:solidFill>
                  <a:schemeClr val="bg1"/>
                </a:solidFill>
              </a:rPr>
              <a:t> and </a:t>
            </a:r>
            <a:r>
              <a:rPr lang="en-US" b="1" dirty="0">
                <a:solidFill>
                  <a:schemeClr val="bg1"/>
                </a:solidFill>
              </a:rPr>
              <a:t>white matter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White vs Gray Matter - Diffe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84" y="2446100"/>
            <a:ext cx="5655946" cy="307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3642187" y="2097088"/>
            <a:ext cx="490888" cy="48768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t="7035" r="31396" b="5632"/>
          <a:stretch/>
        </p:blipFill>
        <p:spPr>
          <a:xfrm>
            <a:off x="7319577" y="578529"/>
            <a:ext cx="4491569" cy="433062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4820943" y="2097088"/>
            <a:ext cx="490888" cy="487680"/>
          </a:xfrm>
          <a:prstGeom prst="downArrow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6216072" y="2931084"/>
            <a:ext cx="2373023" cy="175432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Grey matter</a:t>
            </a:r>
            <a:r>
              <a:rPr lang="en-US" dirty="0">
                <a:solidFill>
                  <a:schemeClr val="bg1"/>
                </a:solidFill>
              </a:rPr>
              <a:t>, which has a pinkish-</a:t>
            </a:r>
            <a:r>
              <a:rPr lang="en-US" b="1" dirty="0">
                <a:solidFill>
                  <a:schemeClr val="bg1"/>
                </a:solidFill>
              </a:rPr>
              <a:t>grey</a:t>
            </a:r>
            <a:r>
              <a:rPr lang="en-US" dirty="0">
                <a:solidFill>
                  <a:schemeClr val="bg1"/>
                </a:solidFill>
              </a:rPr>
              <a:t> color in the living </a:t>
            </a:r>
            <a:r>
              <a:rPr lang="en-US" b="1" dirty="0">
                <a:solidFill>
                  <a:schemeClr val="bg1"/>
                </a:solidFill>
              </a:rPr>
              <a:t>brain</a:t>
            </a:r>
            <a:r>
              <a:rPr lang="en-US" dirty="0">
                <a:solidFill>
                  <a:schemeClr val="bg1"/>
                </a:solidFill>
              </a:rPr>
              <a:t>, contains the cell bodies, dendrites and axon terminals of neurons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6473" y="4870076"/>
            <a:ext cx="2020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49530" y="1171604"/>
            <a:ext cx="2025093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White matter</a:t>
            </a:r>
            <a:r>
              <a:rPr lang="en-US" dirty="0">
                <a:solidFill>
                  <a:schemeClr val="bg1"/>
                </a:solidFill>
              </a:rPr>
              <a:t> is made of axons covered by fatty myelin sheath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1274" y="5744095"/>
            <a:ext cx="389162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White matter</a:t>
            </a:r>
            <a:r>
              <a:rPr lang="en-US" dirty="0">
                <a:solidFill>
                  <a:schemeClr val="bg1"/>
                </a:solidFill>
              </a:rPr>
              <a:t> is made of axons connecting different parts of </a:t>
            </a:r>
            <a:r>
              <a:rPr lang="en-US" b="1" dirty="0">
                <a:solidFill>
                  <a:schemeClr val="bg1"/>
                </a:solidFill>
              </a:rPr>
              <a:t>grey matter</a:t>
            </a:r>
            <a:r>
              <a:rPr lang="en-US" dirty="0">
                <a:solidFill>
                  <a:schemeClr val="bg1"/>
                </a:solidFill>
              </a:rPr>
              <a:t> to each other.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589096" y="1884730"/>
            <a:ext cx="3503" cy="122482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589096" y="3109557"/>
            <a:ext cx="1946824" cy="1452283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698182" y="2371933"/>
            <a:ext cx="351348" cy="2881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3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7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8BBB25-93D1-4C7B-9F55-97B903F0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126" y="1264960"/>
            <a:ext cx="6353314" cy="5382003"/>
          </a:xfrm>
        </p:spPr>
        <p:txBody>
          <a:bodyPr>
            <a:noAutofit/>
          </a:bodyPr>
          <a:lstStyle/>
          <a:p>
            <a:r>
              <a:rPr lang="en-ZA" sz="1800" dirty="0">
                <a:solidFill>
                  <a:schemeClr val="bg1"/>
                </a:solidFill>
              </a:rPr>
              <a:t>The medulla oblongata is the lowest part of the brain and is an extension of the spinal cord</a:t>
            </a:r>
          </a:p>
          <a:p>
            <a:r>
              <a:rPr lang="en-ZA" sz="1800" dirty="0">
                <a:solidFill>
                  <a:schemeClr val="bg1"/>
                </a:solidFill>
              </a:rPr>
              <a:t>It has white matter on the outside and grey matter on the inside</a:t>
            </a:r>
          </a:p>
          <a:p>
            <a:r>
              <a:rPr lang="en-ZA" sz="1800" dirty="0">
                <a:solidFill>
                  <a:schemeClr val="bg1"/>
                </a:solidFill>
              </a:rPr>
              <a:t>This is where </a:t>
            </a:r>
            <a:r>
              <a:rPr lang="en-ZA" sz="1800" b="1" dirty="0">
                <a:solidFill>
                  <a:schemeClr val="bg1"/>
                </a:solidFill>
              </a:rPr>
              <a:t>nerve change over </a:t>
            </a:r>
            <a:r>
              <a:rPr lang="en-ZA" sz="1800" dirty="0">
                <a:solidFill>
                  <a:schemeClr val="bg1"/>
                </a:solidFill>
              </a:rPr>
              <a:t>from the left side of the body to the right side of the brain and visa versa</a:t>
            </a:r>
          </a:p>
          <a:p>
            <a:pPr marL="0" indent="0">
              <a:buNone/>
            </a:pPr>
            <a:r>
              <a:rPr lang="en-ZA" sz="1800" b="1" dirty="0">
                <a:solidFill>
                  <a:schemeClr val="bg1"/>
                </a:solidFill>
              </a:rPr>
              <a:t>Its functions are:</a:t>
            </a:r>
          </a:p>
          <a:p>
            <a:r>
              <a:rPr lang="en-ZA" sz="1800" dirty="0">
                <a:solidFill>
                  <a:schemeClr val="bg1"/>
                </a:solidFill>
              </a:rPr>
              <a:t>It </a:t>
            </a:r>
            <a:r>
              <a:rPr lang="en-ZA" sz="1800" b="1" dirty="0">
                <a:solidFill>
                  <a:schemeClr val="bg1"/>
                </a:solidFill>
              </a:rPr>
              <a:t>transmits nerve </a:t>
            </a:r>
            <a:r>
              <a:rPr lang="en-ZA" sz="1800" dirty="0">
                <a:solidFill>
                  <a:schemeClr val="bg1"/>
                </a:solidFill>
              </a:rPr>
              <a:t>impulses between the </a:t>
            </a:r>
            <a:r>
              <a:rPr lang="en-ZA" sz="1800" b="1" dirty="0">
                <a:solidFill>
                  <a:schemeClr val="bg1"/>
                </a:solidFill>
              </a:rPr>
              <a:t>spinal cord </a:t>
            </a:r>
            <a:r>
              <a:rPr lang="en-ZA" sz="1800" dirty="0">
                <a:solidFill>
                  <a:schemeClr val="bg1"/>
                </a:solidFill>
              </a:rPr>
              <a:t>and the higher parts of the brain</a:t>
            </a:r>
          </a:p>
          <a:p>
            <a:r>
              <a:rPr lang="en-ZA" sz="1800" dirty="0">
                <a:solidFill>
                  <a:schemeClr val="bg1"/>
                </a:solidFill>
              </a:rPr>
              <a:t>It controls </a:t>
            </a:r>
            <a:r>
              <a:rPr lang="en-ZA" sz="1800" b="1" dirty="0">
                <a:solidFill>
                  <a:schemeClr val="bg1"/>
                </a:solidFill>
              </a:rPr>
              <a:t>autonomic functions</a:t>
            </a:r>
            <a:r>
              <a:rPr lang="en-ZA" sz="1800" dirty="0">
                <a:solidFill>
                  <a:schemeClr val="bg1"/>
                </a:solidFill>
              </a:rPr>
              <a:t>, including the following: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1800" dirty="0">
                <a:solidFill>
                  <a:schemeClr val="bg1"/>
                </a:solidFill>
              </a:rPr>
              <a:t>rate and depth of breathing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1800" dirty="0">
                <a:solidFill>
                  <a:schemeClr val="bg1"/>
                </a:solidFill>
              </a:rPr>
              <a:t>heart beat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1800" dirty="0">
                <a:solidFill>
                  <a:schemeClr val="bg1"/>
                </a:solidFill>
              </a:rPr>
              <a:t>Narrowing and widening of the blood vessels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1800" dirty="0">
                <a:solidFill>
                  <a:schemeClr val="bg1"/>
                </a:solidFill>
              </a:rPr>
              <a:t>Blinking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1800" dirty="0">
                <a:solidFill>
                  <a:schemeClr val="bg1"/>
                </a:solidFill>
              </a:rPr>
              <a:t>swallowing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40" y="396742"/>
            <a:ext cx="4486173" cy="495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10083" y="2233165"/>
            <a:ext cx="276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</a:rPr>
              <a:t>Corpus callosum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575143" y="91324"/>
            <a:ext cx="931698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2800" dirty="0">
                <a:solidFill>
                  <a:schemeClr val="bg1"/>
                </a:solidFill>
              </a:rPr>
              <a:t>Parts of the Brain: </a:t>
            </a:r>
          </a:p>
          <a:p>
            <a:pPr algn="ctr"/>
            <a:r>
              <a:rPr lang="en-ZA" dirty="0">
                <a:solidFill>
                  <a:schemeClr val="bg1"/>
                </a:solidFill>
              </a:rPr>
              <a:t>medulla oblongata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538720" y="3710661"/>
            <a:ext cx="2406248" cy="365844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258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B2A36-128D-40E3-BBC6-1365F1D1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8BBB25-93D1-4C7B-9F55-97B903F0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1"/>
            <a:ext cx="6393844" cy="3251200"/>
          </a:xfrm>
        </p:spPr>
        <p:txBody>
          <a:bodyPr>
            <a:normAutofit fontScale="77500" lnSpcReduction="20000"/>
          </a:bodyPr>
          <a:lstStyle/>
          <a:p>
            <a:r>
              <a:rPr lang="en-ZA" dirty="0">
                <a:solidFill>
                  <a:schemeClr val="bg1"/>
                </a:solidFill>
              </a:rPr>
              <a:t>Situated below the cerebrum and behind the Pons and medulla oblongata</a:t>
            </a:r>
          </a:p>
          <a:p>
            <a:r>
              <a:rPr lang="en-ZA" dirty="0">
                <a:solidFill>
                  <a:schemeClr val="bg1"/>
                </a:solidFill>
              </a:rPr>
              <a:t>Functions are:</a:t>
            </a:r>
          </a:p>
          <a:p>
            <a:r>
              <a:rPr lang="en-ZA" dirty="0">
                <a:solidFill>
                  <a:schemeClr val="bg1"/>
                </a:solidFill>
              </a:rPr>
              <a:t>It </a:t>
            </a:r>
            <a:r>
              <a:rPr lang="en-ZA" b="1" dirty="0">
                <a:solidFill>
                  <a:schemeClr val="bg1"/>
                </a:solidFill>
              </a:rPr>
              <a:t>co-ordinates and controls </a:t>
            </a:r>
            <a:r>
              <a:rPr lang="en-ZA" dirty="0">
                <a:solidFill>
                  <a:schemeClr val="bg1"/>
                </a:solidFill>
              </a:rPr>
              <a:t>the actions of all </a:t>
            </a:r>
            <a:r>
              <a:rPr lang="en-ZA" b="1" dirty="0">
                <a:solidFill>
                  <a:schemeClr val="bg1"/>
                </a:solidFill>
              </a:rPr>
              <a:t>voluntary muscles </a:t>
            </a:r>
            <a:r>
              <a:rPr lang="en-ZA" dirty="0">
                <a:solidFill>
                  <a:schemeClr val="bg1"/>
                </a:solidFill>
              </a:rPr>
              <a:t>to make smooth and precise movement possible e.g. walking, skipping and running</a:t>
            </a:r>
          </a:p>
          <a:p>
            <a:r>
              <a:rPr lang="en-ZA" dirty="0">
                <a:solidFill>
                  <a:schemeClr val="bg1"/>
                </a:solidFill>
              </a:rPr>
              <a:t>It controls the </a:t>
            </a:r>
            <a:r>
              <a:rPr lang="en-ZA" b="1" dirty="0">
                <a:solidFill>
                  <a:schemeClr val="bg1"/>
                </a:solidFill>
              </a:rPr>
              <a:t>tension</a:t>
            </a:r>
            <a:r>
              <a:rPr lang="en-ZA" dirty="0">
                <a:solidFill>
                  <a:schemeClr val="bg1"/>
                </a:solidFill>
              </a:rPr>
              <a:t> in the muscles (muscle tone) to maintain </a:t>
            </a:r>
            <a:r>
              <a:rPr lang="en-ZA" b="1" dirty="0">
                <a:solidFill>
                  <a:schemeClr val="bg1"/>
                </a:solidFill>
              </a:rPr>
              <a:t>balance</a:t>
            </a:r>
            <a:r>
              <a:rPr lang="en-ZA" dirty="0">
                <a:solidFill>
                  <a:schemeClr val="bg1"/>
                </a:solidFill>
              </a:rPr>
              <a:t> and </a:t>
            </a:r>
            <a:r>
              <a:rPr lang="en-ZA" b="1" dirty="0">
                <a:solidFill>
                  <a:schemeClr val="bg1"/>
                </a:solidFill>
              </a:rPr>
              <a:t>posture</a:t>
            </a:r>
          </a:p>
          <a:p>
            <a:r>
              <a:rPr lang="en-ZA" dirty="0">
                <a:solidFill>
                  <a:schemeClr val="bg1"/>
                </a:solidFill>
              </a:rPr>
              <a:t>Controls</a:t>
            </a:r>
            <a:r>
              <a:rPr lang="en-ZA" b="1" dirty="0">
                <a:solidFill>
                  <a:schemeClr val="bg1"/>
                </a:solidFill>
              </a:rPr>
              <a:t> muscle activity </a:t>
            </a:r>
            <a:r>
              <a:rPr lang="en-ZA" dirty="0">
                <a:solidFill>
                  <a:schemeClr val="bg1"/>
                </a:solidFill>
              </a:rPr>
              <a:t>responsible for </a:t>
            </a:r>
            <a:r>
              <a:rPr lang="en-ZA" b="1" dirty="0">
                <a:solidFill>
                  <a:schemeClr val="bg1"/>
                </a:solidFill>
              </a:rPr>
              <a:t>speech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548" y="349160"/>
            <a:ext cx="4486173" cy="495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10083" y="2233165"/>
            <a:ext cx="276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</a:rPr>
              <a:t>Corpus callosum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305365" y="120620"/>
            <a:ext cx="931698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2800" dirty="0">
                <a:solidFill>
                  <a:schemeClr val="bg1"/>
                </a:solidFill>
              </a:rPr>
              <a:t>Parts of the Brain: </a:t>
            </a:r>
          </a:p>
          <a:p>
            <a:pPr algn="ctr"/>
            <a:r>
              <a:rPr lang="en-ZA" dirty="0">
                <a:solidFill>
                  <a:schemeClr val="bg1"/>
                </a:solidFill>
              </a:rPr>
              <a:t>The cerebellum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452735" y="2768385"/>
            <a:ext cx="2790391" cy="304883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824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B2A36-128D-40E3-BBC6-1365F1D1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8BBB25-93D1-4C7B-9F55-97B903F0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03478"/>
            <a:ext cx="5875438" cy="5104965"/>
          </a:xfrm>
        </p:spPr>
        <p:txBody>
          <a:bodyPr>
            <a:normAutofit fontScale="85000" lnSpcReduction="20000"/>
          </a:bodyPr>
          <a:lstStyle/>
          <a:p>
            <a:r>
              <a:rPr lang="en-ZA" dirty="0">
                <a:solidFill>
                  <a:schemeClr val="bg1"/>
                </a:solidFill>
              </a:rPr>
              <a:t>The thalamus is situated under the corpus callosum and the </a:t>
            </a:r>
            <a:r>
              <a:rPr lang="en-ZA" b="1" dirty="0">
                <a:solidFill>
                  <a:schemeClr val="bg1"/>
                </a:solidFill>
              </a:rPr>
              <a:t>hypothalamus</a:t>
            </a:r>
            <a:r>
              <a:rPr lang="en-ZA" dirty="0">
                <a:solidFill>
                  <a:schemeClr val="bg1"/>
                </a:solidFill>
              </a:rPr>
              <a:t> is situated under the thalamus</a:t>
            </a:r>
          </a:p>
          <a:p>
            <a:r>
              <a:rPr lang="en-ZA" dirty="0">
                <a:solidFill>
                  <a:schemeClr val="bg1"/>
                </a:solidFill>
              </a:rPr>
              <a:t>It plays a role in the maintenance of </a:t>
            </a:r>
            <a:r>
              <a:rPr lang="en-ZA" b="1" dirty="0">
                <a:solidFill>
                  <a:schemeClr val="bg1"/>
                </a:solidFill>
              </a:rPr>
              <a:t>homeostasis</a:t>
            </a:r>
            <a:r>
              <a:rPr lang="en-ZA" dirty="0">
                <a:solidFill>
                  <a:schemeClr val="bg1"/>
                </a:solidFill>
              </a:rPr>
              <a:t>, by regulating the following: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dirty="0">
                <a:solidFill>
                  <a:schemeClr val="bg1"/>
                </a:solidFill>
              </a:rPr>
              <a:t>Blood pressure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dirty="0">
                <a:solidFill>
                  <a:schemeClr val="bg1"/>
                </a:solidFill>
              </a:rPr>
              <a:t>Heartbeat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dirty="0">
                <a:solidFill>
                  <a:schemeClr val="bg1"/>
                </a:solidFill>
              </a:rPr>
              <a:t>Body temperature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dirty="0">
                <a:solidFill>
                  <a:schemeClr val="bg1"/>
                </a:solidFill>
              </a:rPr>
              <a:t>Water balance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dirty="0">
                <a:solidFill>
                  <a:schemeClr val="bg1"/>
                </a:solidFill>
              </a:rPr>
              <a:t>Hunger, appetite, thirst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dirty="0">
                <a:solidFill>
                  <a:schemeClr val="bg1"/>
                </a:solidFill>
              </a:rPr>
              <a:t>Sleep</a:t>
            </a:r>
          </a:p>
          <a:p>
            <a:r>
              <a:rPr lang="en-ZA" dirty="0">
                <a:solidFill>
                  <a:schemeClr val="bg1"/>
                </a:solidFill>
              </a:rPr>
              <a:t>It plays a role in the control of </a:t>
            </a:r>
            <a:r>
              <a:rPr lang="en-ZA" b="1" dirty="0">
                <a:solidFill>
                  <a:schemeClr val="bg1"/>
                </a:solidFill>
              </a:rPr>
              <a:t>emotions</a:t>
            </a:r>
            <a:r>
              <a:rPr lang="en-ZA" dirty="0">
                <a:solidFill>
                  <a:schemeClr val="bg1"/>
                </a:solidFill>
              </a:rPr>
              <a:t> such as anxiety, anger and fear</a:t>
            </a:r>
          </a:p>
          <a:p>
            <a:r>
              <a:rPr lang="en-ZA" dirty="0">
                <a:solidFill>
                  <a:schemeClr val="bg1"/>
                </a:solidFill>
              </a:rPr>
              <a:t>It controls the </a:t>
            </a:r>
            <a:r>
              <a:rPr lang="en-ZA" b="1" dirty="0">
                <a:solidFill>
                  <a:schemeClr val="bg1"/>
                </a:solidFill>
              </a:rPr>
              <a:t>functioning of the pituitary </a:t>
            </a:r>
            <a:r>
              <a:rPr lang="en-ZA" dirty="0">
                <a:solidFill>
                  <a:schemeClr val="bg1"/>
                </a:solidFill>
              </a:rPr>
              <a:t>gland, which secretes several vitally important hormones</a:t>
            </a:r>
          </a:p>
          <a:p>
            <a:endParaRPr lang="en-ZA" dirty="0">
              <a:solidFill>
                <a:schemeClr val="bg1"/>
              </a:solidFill>
            </a:endParaRPr>
          </a:p>
          <a:p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847" y="579162"/>
            <a:ext cx="4486173" cy="495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16483" y="2319011"/>
            <a:ext cx="276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</a:rPr>
              <a:t>Corpus callosum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987235" y="77035"/>
            <a:ext cx="972338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sz="2800" dirty="0">
                <a:solidFill>
                  <a:schemeClr val="bg1"/>
                </a:solidFill>
              </a:rPr>
              <a:t>Parts of the Brain:</a:t>
            </a:r>
          </a:p>
          <a:p>
            <a:pPr algn="ctr"/>
            <a:r>
              <a:rPr lang="en-ZA" dirty="0">
                <a:solidFill>
                  <a:schemeClr val="bg1"/>
                </a:solidFill>
              </a:rPr>
              <a:t>hypothalamus*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6218692"/>
            <a:ext cx="749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*The hypothalamus is not mentioned here in the guidelines but comes up in other chapters of 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16519" y="2088751"/>
            <a:ext cx="276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</a:rPr>
              <a:t>Hypothalamus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8736152" y="2157330"/>
            <a:ext cx="936588" cy="228946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4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B2A36-128D-40E3-BBC6-1365F1D1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8BBB25-93D1-4C7B-9F55-97B903F0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788" y="1015654"/>
            <a:ext cx="6109249" cy="5703198"/>
          </a:xfrm>
        </p:spPr>
        <p:txBody>
          <a:bodyPr>
            <a:normAutofit fontScale="92500" lnSpcReduction="20000"/>
          </a:bodyPr>
          <a:lstStyle/>
          <a:p>
            <a:r>
              <a:rPr lang="en-ZA" dirty="0">
                <a:solidFill>
                  <a:schemeClr val="bg1"/>
                </a:solidFill>
              </a:rPr>
              <a:t>Occupies 2/3 of the cranial space</a:t>
            </a:r>
          </a:p>
          <a:p>
            <a:r>
              <a:rPr lang="en-ZA" dirty="0">
                <a:solidFill>
                  <a:schemeClr val="bg1"/>
                </a:solidFill>
              </a:rPr>
              <a:t>Divided into </a:t>
            </a:r>
            <a:r>
              <a:rPr lang="en-ZA" b="1" dirty="0">
                <a:solidFill>
                  <a:schemeClr val="bg1"/>
                </a:solidFill>
              </a:rPr>
              <a:t>right and left hemisphere</a:t>
            </a:r>
          </a:p>
          <a:p>
            <a:r>
              <a:rPr lang="en-ZA" dirty="0">
                <a:solidFill>
                  <a:schemeClr val="bg1"/>
                </a:solidFill>
              </a:rPr>
              <a:t>The right hemisphere controls actions on the left side of the body and visa versa</a:t>
            </a:r>
          </a:p>
          <a:p>
            <a:r>
              <a:rPr lang="en-ZA" dirty="0">
                <a:solidFill>
                  <a:schemeClr val="bg1"/>
                </a:solidFill>
              </a:rPr>
              <a:t>The two hemispheres are connected by the </a:t>
            </a:r>
            <a:r>
              <a:rPr lang="en-ZA" b="1" dirty="0">
                <a:solidFill>
                  <a:schemeClr val="bg1"/>
                </a:solidFill>
              </a:rPr>
              <a:t>corpus callosum</a:t>
            </a:r>
          </a:p>
          <a:p>
            <a:r>
              <a:rPr lang="en-ZA" dirty="0">
                <a:solidFill>
                  <a:schemeClr val="bg1"/>
                </a:solidFill>
              </a:rPr>
              <a:t>It is </a:t>
            </a:r>
            <a:r>
              <a:rPr lang="en-ZA" b="1" dirty="0">
                <a:solidFill>
                  <a:schemeClr val="bg1"/>
                </a:solidFill>
              </a:rPr>
              <a:t>highly folded </a:t>
            </a:r>
            <a:r>
              <a:rPr lang="en-ZA" dirty="0">
                <a:solidFill>
                  <a:schemeClr val="bg1"/>
                </a:solidFill>
              </a:rPr>
              <a:t>to increase surface area</a:t>
            </a:r>
          </a:p>
          <a:p>
            <a:pPr marL="0" indent="0">
              <a:buNone/>
            </a:pPr>
            <a:r>
              <a:rPr lang="en-ZA" b="1" dirty="0">
                <a:solidFill>
                  <a:schemeClr val="bg1"/>
                </a:solidFill>
              </a:rPr>
              <a:t>It’s functions are:</a:t>
            </a:r>
          </a:p>
          <a:p>
            <a:r>
              <a:rPr lang="en-ZA" dirty="0">
                <a:solidFill>
                  <a:schemeClr val="bg1"/>
                </a:solidFill>
              </a:rPr>
              <a:t>Controls voluntary actions</a:t>
            </a:r>
          </a:p>
          <a:p>
            <a:r>
              <a:rPr lang="en-ZA" b="1" dirty="0">
                <a:solidFill>
                  <a:schemeClr val="bg1"/>
                </a:solidFill>
              </a:rPr>
              <a:t>Interpret information from the sense organs.    </a:t>
            </a:r>
            <a:r>
              <a:rPr lang="en-ZA" dirty="0">
                <a:solidFill>
                  <a:schemeClr val="bg1"/>
                </a:solidFill>
              </a:rPr>
              <a:t>e.g</a:t>
            </a:r>
            <a:r>
              <a:rPr lang="en-ZA" b="1" dirty="0">
                <a:solidFill>
                  <a:schemeClr val="bg1"/>
                </a:solidFill>
              </a:rPr>
              <a:t>.</a:t>
            </a:r>
            <a:r>
              <a:rPr lang="en-ZA" dirty="0">
                <a:solidFill>
                  <a:schemeClr val="bg1"/>
                </a:solidFill>
              </a:rPr>
              <a:t> sight, sound, smell, taste and touch can arise</a:t>
            </a:r>
          </a:p>
          <a:p>
            <a:r>
              <a:rPr lang="en-ZA" dirty="0">
                <a:solidFill>
                  <a:schemeClr val="bg1"/>
                </a:solidFill>
              </a:rPr>
              <a:t>Seat of </a:t>
            </a:r>
            <a:r>
              <a:rPr lang="en-ZA" b="1" dirty="0">
                <a:solidFill>
                  <a:schemeClr val="bg1"/>
                </a:solidFill>
              </a:rPr>
              <a:t>higher mental functions </a:t>
            </a:r>
            <a:r>
              <a:rPr lang="en-ZA" dirty="0">
                <a:solidFill>
                  <a:schemeClr val="bg1"/>
                </a:solidFill>
              </a:rPr>
              <a:t>such as memory, intelligence etc.</a:t>
            </a:r>
          </a:p>
          <a:p>
            <a:pPr marL="0" indent="0">
              <a:buNone/>
            </a:pP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38" y="609368"/>
            <a:ext cx="4486173" cy="495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743749" y="2106238"/>
            <a:ext cx="276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</a:rPr>
              <a:t>Corpus callosum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5413" y="169145"/>
            <a:ext cx="5881303" cy="898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dirty="0">
                <a:solidFill>
                  <a:schemeClr val="bg1"/>
                </a:solidFill>
              </a:rPr>
              <a:t>Parts of the Brain: The cerebrum</a:t>
            </a:r>
          </a:p>
        </p:txBody>
      </p:sp>
      <p:sp>
        <p:nvSpPr>
          <p:cNvPr id="8" name="Right Arrow 7"/>
          <p:cNvSpPr/>
          <p:nvPr/>
        </p:nvSpPr>
        <p:spPr>
          <a:xfrm rot="1552144">
            <a:off x="7232352" y="670863"/>
            <a:ext cx="936588" cy="303491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620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B2A36-128D-40E3-BBC6-1365F1D1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070" y="233044"/>
            <a:ext cx="9494981" cy="1025967"/>
          </a:xfrm>
        </p:spPr>
        <p:txBody>
          <a:bodyPr>
            <a:normAutofit/>
          </a:bodyPr>
          <a:lstStyle/>
          <a:p>
            <a:r>
              <a:rPr lang="en-ZA" sz="3100" dirty="0">
                <a:solidFill>
                  <a:schemeClr val="bg1"/>
                </a:solidFill>
              </a:rPr>
              <a:t>The cerebrum can be divided into various areas</a:t>
            </a:r>
            <a:r>
              <a:rPr lang="en-ZA" dirty="0">
                <a:solidFill>
                  <a:schemeClr val="bg1"/>
                </a:solidFill>
              </a:rPr>
              <a:t/>
            </a:r>
            <a:br>
              <a:rPr lang="en-ZA" dirty="0">
                <a:solidFill>
                  <a:schemeClr val="bg1"/>
                </a:solidFill>
              </a:rPr>
            </a:br>
            <a:endParaRPr lang="en-ZA" dirty="0"/>
          </a:p>
        </p:txBody>
      </p:sp>
      <p:pic>
        <p:nvPicPr>
          <p:cNvPr id="12" name="Picture 11" descr="Neuro4Kids | The Cerebrum - Neuro4Kidz - Medium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78" t="18153" r="4922" b="18855"/>
          <a:stretch/>
        </p:blipFill>
        <p:spPr bwMode="auto">
          <a:xfrm>
            <a:off x="3544210" y="2454969"/>
            <a:ext cx="4764084" cy="3992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 Box 26"/>
          <p:cNvSpPr txBox="1"/>
          <p:nvPr/>
        </p:nvSpPr>
        <p:spPr>
          <a:xfrm>
            <a:off x="6516975" y="2155057"/>
            <a:ext cx="3698441" cy="671269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Parietal lobe – touch, </a:t>
            </a:r>
            <a:r>
              <a:rPr lang="en-ZA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spacial</a:t>
            </a:r>
            <a:r>
              <a:rPr lang="en-ZA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orientation, Non-verbal thought</a:t>
            </a:r>
            <a:endParaRPr lang="en-ZA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27"/>
          <p:cNvSpPr txBox="1"/>
          <p:nvPr/>
        </p:nvSpPr>
        <p:spPr>
          <a:xfrm>
            <a:off x="7522151" y="3481620"/>
            <a:ext cx="4328104" cy="45122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Occipital lobe – vision, colour perception</a:t>
            </a:r>
            <a:endParaRPr lang="en-ZA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28"/>
          <p:cNvSpPr txBox="1"/>
          <p:nvPr/>
        </p:nvSpPr>
        <p:spPr>
          <a:xfrm>
            <a:off x="1317291" y="5123911"/>
            <a:ext cx="3155207" cy="7445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Temporal lobe – hearing, speech, memory </a:t>
            </a:r>
            <a:r>
              <a:rPr lang="en-ZA" sz="20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ZA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29"/>
          <p:cNvSpPr txBox="1"/>
          <p:nvPr/>
        </p:nvSpPr>
        <p:spPr>
          <a:xfrm>
            <a:off x="1317290" y="1871583"/>
            <a:ext cx="2866786" cy="124690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Frontal lobe – problem solving, emotions, planning, decision making etc.</a:t>
            </a:r>
            <a:endParaRPr lang="en-ZA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B2A36-128D-40E3-BBC6-1365F1D1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8BBB25-93D1-4C7B-9F55-97B903F0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228" y="2010939"/>
            <a:ext cx="5320833" cy="4270592"/>
          </a:xfrm>
        </p:spPr>
        <p:txBody>
          <a:bodyPr>
            <a:normAutofit fontScale="92500"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Corpus callosum </a:t>
            </a:r>
            <a:r>
              <a:rPr lang="en-US" sz="2600" dirty="0">
                <a:solidFill>
                  <a:schemeClr val="bg1"/>
                </a:solidFill>
              </a:rPr>
              <a:t>consists of about 200 million axons that interconnect the left and right hemisphere of the brain</a:t>
            </a:r>
          </a:p>
          <a:p>
            <a:r>
              <a:rPr lang="en-US" sz="2600" dirty="0">
                <a:solidFill>
                  <a:schemeClr val="bg1"/>
                </a:solidFill>
              </a:rPr>
              <a:t>The primary </a:t>
            </a:r>
            <a:r>
              <a:rPr lang="en-US" sz="2600" b="1" dirty="0">
                <a:solidFill>
                  <a:schemeClr val="bg1"/>
                </a:solidFill>
              </a:rPr>
              <a:t>function</a:t>
            </a:r>
            <a:r>
              <a:rPr lang="en-US" sz="2600" dirty="0">
                <a:solidFill>
                  <a:schemeClr val="bg1"/>
                </a:solidFill>
              </a:rPr>
              <a:t> of the </a:t>
            </a:r>
            <a:r>
              <a:rPr lang="en-US" sz="2600" b="1" dirty="0">
                <a:solidFill>
                  <a:schemeClr val="bg1"/>
                </a:solidFill>
              </a:rPr>
              <a:t>corpus callosum</a:t>
            </a:r>
            <a:r>
              <a:rPr lang="en-US" sz="2600" dirty="0">
                <a:solidFill>
                  <a:schemeClr val="bg1"/>
                </a:solidFill>
              </a:rPr>
              <a:t> is to allow communication between the left and right side of the brain.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700" i="1" dirty="0"/>
              <a:t>.</a:t>
            </a:r>
            <a:endParaRPr lang="en-ZA" sz="1700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224" y="618518"/>
            <a:ext cx="4486173" cy="495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19252" y="1428497"/>
            <a:ext cx="276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</a:rPr>
              <a:t>Corpus callosum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37264" y="280665"/>
            <a:ext cx="931698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dirty="0">
                <a:solidFill>
                  <a:schemeClr val="bg1"/>
                </a:solidFill>
              </a:rPr>
              <a:t>Parts of the Brain: </a:t>
            </a:r>
          </a:p>
          <a:p>
            <a:pPr algn="ctr"/>
            <a:r>
              <a:rPr lang="en-ZA" dirty="0">
                <a:solidFill>
                  <a:schemeClr val="bg1"/>
                </a:solidFill>
              </a:rPr>
              <a:t>The corpus callosum</a:t>
            </a:r>
          </a:p>
        </p:txBody>
      </p:sp>
      <p:sp>
        <p:nvSpPr>
          <p:cNvPr id="8" name="Right Arrow 7"/>
          <p:cNvSpPr/>
          <p:nvPr/>
        </p:nvSpPr>
        <p:spPr>
          <a:xfrm>
            <a:off x="8327730" y="1514079"/>
            <a:ext cx="936588" cy="228946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5666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B2A36-128D-40E3-BBC6-1365F1D1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Par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224" y="330688"/>
            <a:ext cx="4486173" cy="495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95299" y="1376612"/>
            <a:ext cx="2762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</a:rPr>
              <a:t>Corpus callosum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494146" y="175212"/>
            <a:ext cx="931698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ZA" dirty="0">
                <a:solidFill>
                  <a:schemeClr val="bg1"/>
                </a:solidFill>
              </a:rPr>
              <a:t>Parts of the Brain: </a:t>
            </a:r>
          </a:p>
          <a:p>
            <a:pPr algn="ctr"/>
            <a:r>
              <a:rPr lang="en-ZA" dirty="0">
                <a:solidFill>
                  <a:schemeClr val="bg1"/>
                </a:solidFill>
              </a:rPr>
              <a:t>The corpus callosum</a:t>
            </a:r>
          </a:p>
        </p:txBody>
      </p:sp>
      <p:sp>
        <p:nvSpPr>
          <p:cNvPr id="8" name="Right Arrow 7"/>
          <p:cNvSpPr/>
          <p:nvPr/>
        </p:nvSpPr>
        <p:spPr>
          <a:xfrm rot="20616704">
            <a:off x="8228974" y="1420300"/>
            <a:ext cx="936588" cy="228946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08BBB25-93D1-4C7B-9F55-97B903F0DA7A}"/>
              </a:ext>
            </a:extLst>
          </p:cNvPr>
          <p:cNvSpPr txBox="1">
            <a:spLocks/>
          </p:cNvSpPr>
          <p:nvPr/>
        </p:nvSpPr>
        <p:spPr>
          <a:xfrm>
            <a:off x="1256144" y="1475997"/>
            <a:ext cx="5147261" cy="53127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Interesting Fact:</a:t>
            </a:r>
          </a:p>
          <a:p>
            <a:pPr marL="0" indent="0">
              <a:buNone/>
            </a:pPr>
            <a:r>
              <a:rPr lang="en-US" sz="2100" i="1" dirty="0">
                <a:solidFill>
                  <a:schemeClr val="bg1"/>
                </a:solidFill>
              </a:rPr>
              <a:t>*At least 1 in 3000 infants is born </a:t>
            </a:r>
            <a:r>
              <a:rPr lang="en-US" sz="2100" b="1" i="1" dirty="0">
                <a:solidFill>
                  <a:schemeClr val="bg1"/>
                </a:solidFill>
              </a:rPr>
              <a:t>without a corpus callosum</a:t>
            </a:r>
            <a:r>
              <a:rPr lang="en-US" sz="2100" i="1" dirty="0">
                <a:solidFill>
                  <a:schemeClr val="bg1"/>
                </a:solidFill>
              </a:rPr>
              <a:t>. ... Many born </a:t>
            </a:r>
            <a:r>
              <a:rPr lang="en-US" sz="2100" b="1" i="1" dirty="0">
                <a:solidFill>
                  <a:schemeClr val="bg1"/>
                </a:solidFill>
              </a:rPr>
              <a:t>without</a:t>
            </a:r>
            <a:r>
              <a:rPr lang="en-US" sz="2100" i="1" dirty="0">
                <a:solidFill>
                  <a:schemeClr val="bg1"/>
                </a:solidFill>
              </a:rPr>
              <a:t> this structure go undiagnosed for years—only neuroimaging </a:t>
            </a:r>
            <a:r>
              <a:rPr lang="en-US" sz="2100" b="1" i="1" dirty="0">
                <a:solidFill>
                  <a:schemeClr val="bg1"/>
                </a:solidFill>
              </a:rPr>
              <a:t>can</a:t>
            </a:r>
            <a:r>
              <a:rPr lang="en-US" sz="2100" i="1" dirty="0">
                <a:solidFill>
                  <a:schemeClr val="bg1"/>
                </a:solidFill>
              </a:rPr>
              <a:t> confirm the failed development of this brain area. </a:t>
            </a:r>
          </a:p>
          <a:p>
            <a:pPr marL="0" indent="0">
              <a:buNone/>
            </a:pPr>
            <a:r>
              <a:rPr lang="en-US" sz="2100" i="1" dirty="0">
                <a:solidFill>
                  <a:schemeClr val="bg1"/>
                </a:solidFill>
              </a:rPr>
              <a:t>Instead people are diagnosed with disorders such as</a:t>
            </a:r>
            <a:r>
              <a:rPr lang="en-US" sz="2100" dirty="0">
                <a:solidFill>
                  <a:schemeClr val="bg1"/>
                </a:solidFill>
              </a:rPr>
              <a:t> autism, depression, or ADHD.</a:t>
            </a:r>
          </a:p>
          <a:p>
            <a:pPr marL="0" indent="0">
              <a:buNone/>
            </a:pPr>
            <a:r>
              <a:rPr lang="en-US" sz="2100" i="1" dirty="0">
                <a:solidFill>
                  <a:schemeClr val="bg1"/>
                </a:solidFill>
              </a:rPr>
              <a:t>It can cause </a:t>
            </a:r>
          </a:p>
          <a:p>
            <a:pPr marL="0" indent="0">
              <a:buNone/>
            </a:pPr>
            <a:r>
              <a:rPr lang="en-US" sz="2100" i="1" dirty="0">
                <a:solidFill>
                  <a:schemeClr val="bg1"/>
                </a:solidFill>
              </a:rPr>
              <a:t>*Physical problems</a:t>
            </a:r>
          </a:p>
          <a:p>
            <a:pPr marL="0" indent="0">
              <a:buNone/>
            </a:pPr>
            <a:r>
              <a:rPr lang="en-US" sz="2100" i="1" dirty="0">
                <a:solidFill>
                  <a:schemeClr val="bg1"/>
                </a:solidFill>
              </a:rPr>
              <a:t>*Mental processing problems</a:t>
            </a:r>
          </a:p>
          <a:p>
            <a:pPr marL="0" indent="0">
              <a:buNone/>
            </a:pPr>
            <a:r>
              <a:rPr lang="en-US" sz="2100" i="1" dirty="0">
                <a:solidFill>
                  <a:schemeClr val="bg1"/>
                </a:solidFill>
              </a:rPr>
              <a:t>*Social problems</a:t>
            </a:r>
          </a:p>
          <a:p>
            <a:pPr marL="0" indent="0">
              <a:buNone/>
            </a:pPr>
            <a:r>
              <a:rPr lang="en-US" sz="2100" i="1" dirty="0">
                <a:solidFill>
                  <a:schemeClr val="bg1"/>
                </a:solidFill>
              </a:rPr>
              <a:t>*Developmental problems</a:t>
            </a:r>
          </a:p>
          <a:p>
            <a:pPr marL="0" indent="0">
              <a:buNone/>
            </a:pPr>
            <a:r>
              <a:rPr lang="en-US" sz="2100" i="1" dirty="0">
                <a:solidFill>
                  <a:schemeClr val="bg1"/>
                </a:solidFill>
              </a:rPr>
              <a:t>This insignificant part of the brain may be a lot more important than we think.</a:t>
            </a:r>
          </a:p>
          <a:p>
            <a:pPr marL="0" indent="0">
              <a:buNone/>
            </a:pPr>
            <a:endParaRPr lang="en-ZA" sz="17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7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10658-A679-4BF9-9FE7-68098DA18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322" y="1154595"/>
            <a:ext cx="11754678" cy="911805"/>
          </a:xfrm>
        </p:spPr>
        <p:txBody>
          <a:bodyPr>
            <a:normAutofit/>
          </a:bodyPr>
          <a:lstStyle/>
          <a:p>
            <a:pPr algn="ctr"/>
            <a:r>
              <a:rPr lang="en-ZA" sz="4800" b="1" dirty="0">
                <a:solidFill>
                  <a:schemeClr val="bg1"/>
                </a:solidFill>
              </a:rPr>
              <a:t>What the Guidelines say…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353" t="32634" r="14286" b="37374"/>
          <a:stretch/>
        </p:blipFill>
        <p:spPr>
          <a:xfrm>
            <a:off x="2146433" y="2444816"/>
            <a:ext cx="9249878" cy="212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52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2" y="173091"/>
            <a:ext cx="7075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>
                <a:solidFill>
                  <a:schemeClr val="bg1"/>
                </a:solidFill>
              </a:rPr>
              <a:t>How much can you remember?</a:t>
            </a:r>
          </a:p>
        </p:txBody>
      </p:sp>
      <p:pic>
        <p:nvPicPr>
          <p:cNvPr id="3" name="Picture 2" descr="Study 21 Terms | Psychology Flashcards | Quizl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98" y="719410"/>
            <a:ext cx="5379460" cy="40953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48508" y="1019334"/>
            <a:ext cx="6354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solidFill>
                  <a:schemeClr val="bg1"/>
                </a:solidFill>
              </a:rPr>
              <a:t>Give the name and function of each of the parts!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3817" y="1612257"/>
            <a:ext cx="59713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</a:rPr>
              <a:t>1. Cerebrum 	– controls all voluntary movements and functions</a:t>
            </a:r>
          </a:p>
          <a:p>
            <a:r>
              <a:rPr lang="en-ZA" sz="1400" dirty="0">
                <a:solidFill>
                  <a:schemeClr val="bg1"/>
                </a:solidFill>
              </a:rPr>
              <a:t>			- interprets all sensations</a:t>
            </a:r>
          </a:p>
          <a:p>
            <a:r>
              <a:rPr lang="en-ZA" sz="1400" dirty="0">
                <a:solidFill>
                  <a:schemeClr val="bg1"/>
                </a:solidFill>
              </a:rPr>
              <a:t>			- responsible for all higher order thinking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3817" y="2732492"/>
            <a:ext cx="546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</a:rPr>
              <a:t>2. Corpus callosum – allows communication between left </a:t>
            </a:r>
          </a:p>
          <a:p>
            <a:r>
              <a:rPr lang="en-ZA" sz="1400" dirty="0">
                <a:solidFill>
                  <a:schemeClr val="bg1"/>
                </a:solidFill>
              </a:rPr>
              <a:t>			   and right side of the brain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3817" y="3645176"/>
            <a:ext cx="54679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</a:rPr>
              <a:t>3. Cerebellum 	– co-ordinates and controls voluntary   </a:t>
            </a:r>
          </a:p>
          <a:p>
            <a:r>
              <a:rPr lang="en-ZA" sz="1400" dirty="0">
                <a:solidFill>
                  <a:schemeClr val="bg1"/>
                </a:solidFill>
              </a:rPr>
              <a:t>                              movement</a:t>
            </a:r>
          </a:p>
          <a:p>
            <a:r>
              <a:rPr lang="en-ZA" sz="1400" dirty="0">
                <a:solidFill>
                  <a:schemeClr val="bg1"/>
                </a:solidFill>
              </a:rPr>
              <a:t>			- responsible for balance</a:t>
            </a:r>
          </a:p>
          <a:p>
            <a:r>
              <a:rPr lang="en-ZA" sz="1400" dirty="0">
                <a:solidFill>
                  <a:schemeClr val="bg1"/>
                </a:solidFill>
              </a:rPr>
              <a:t>			- controls muscular activity responsible for </a:t>
            </a:r>
          </a:p>
          <a:p>
            <a:r>
              <a:rPr lang="en-ZA" sz="1400" dirty="0">
                <a:solidFill>
                  <a:schemeClr val="bg1"/>
                </a:solidFill>
              </a:rPr>
              <a:t>			  speech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23817" y="5046180"/>
            <a:ext cx="5971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>
                <a:solidFill>
                  <a:schemeClr val="bg1"/>
                </a:solidFill>
              </a:rPr>
              <a:t>4. Medulla oblongata – controls autonomic functions such as </a:t>
            </a:r>
          </a:p>
          <a:p>
            <a:r>
              <a:rPr lang="en-ZA" sz="1400" dirty="0">
                <a:solidFill>
                  <a:schemeClr val="bg1"/>
                </a:solidFill>
              </a:rPr>
              <a:t>			   heart beat, breathing and blood vessel dilation</a:t>
            </a:r>
          </a:p>
          <a:p>
            <a:r>
              <a:rPr lang="en-ZA" sz="1400" dirty="0">
                <a:solidFill>
                  <a:schemeClr val="bg1"/>
                </a:solidFill>
              </a:rPr>
              <a:t>			-  transmits nerve impulses from spinal cord to </a:t>
            </a:r>
          </a:p>
          <a:p>
            <a:r>
              <a:rPr lang="en-ZA" sz="1400" dirty="0">
                <a:solidFill>
                  <a:schemeClr val="bg1"/>
                </a:solidFill>
              </a:rPr>
              <a:t>			   higher brain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65819" y="4169779"/>
            <a:ext cx="2068945" cy="6834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470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2334" y="219443"/>
            <a:ext cx="2611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t="2957" b="24499"/>
          <a:stretch/>
        </p:blipFill>
        <p:spPr>
          <a:xfrm>
            <a:off x="1048586" y="1028931"/>
            <a:ext cx="7245668" cy="573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96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B2A36-128D-40E3-BBC6-1365F1D1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564" y="378691"/>
            <a:ext cx="6234532" cy="1293028"/>
          </a:xfrm>
        </p:spPr>
        <p:txBody>
          <a:bodyPr>
            <a:normAutofit/>
          </a:bodyPr>
          <a:lstStyle/>
          <a:p>
            <a:pPr algn="ctr"/>
            <a:r>
              <a:rPr lang="en-ZA" dirty="0">
                <a:solidFill>
                  <a:schemeClr val="bg1"/>
                </a:solidFill>
              </a:rPr>
              <a:t>Structure &amp; Function of the Spinal cord</a:t>
            </a:r>
          </a:p>
        </p:txBody>
      </p:sp>
      <p:pic>
        <p:nvPicPr>
          <p:cNvPr id="2050" name="Picture 2" descr="Central nervous system (CNS) | MS Trust">
            <a:extLst>
              <a:ext uri="{FF2B5EF4-FFF2-40B4-BE49-F238E27FC236}">
                <a16:creationId xmlns:a16="http://schemas.microsoft.com/office/drawing/2014/main" xmlns="" id="{613457FD-6F11-4235-94A7-C98B62EB30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59" y="1952303"/>
            <a:ext cx="2066795" cy="418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2B12396-E8CF-4380-89E2-69B4F4D8FC45}"/>
              </a:ext>
            </a:extLst>
          </p:cNvPr>
          <p:cNvSpPr/>
          <p:nvPr/>
        </p:nvSpPr>
        <p:spPr>
          <a:xfrm>
            <a:off x="2609298" y="1671719"/>
            <a:ext cx="89095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ZA" sz="2400" dirty="0">
                <a:solidFill>
                  <a:schemeClr val="bg1"/>
                </a:solidFill>
              </a:rPr>
              <a:t>It is an elongated, cylindrical tube</a:t>
            </a:r>
          </a:p>
          <a:p>
            <a:pPr lvl="0"/>
            <a:endParaRPr lang="en-ZA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>
                <a:solidFill>
                  <a:schemeClr val="bg1"/>
                </a:solidFill>
              </a:rPr>
              <a:t>It is </a:t>
            </a:r>
            <a:r>
              <a:rPr lang="en-ZA" sz="2400" b="1" dirty="0">
                <a:solidFill>
                  <a:schemeClr val="bg1"/>
                </a:solidFill>
              </a:rPr>
              <a:t>protected by the vertebral column and the 3 meninges </a:t>
            </a:r>
            <a:r>
              <a:rPr lang="en-ZA" sz="2400" dirty="0">
                <a:solidFill>
                  <a:schemeClr val="bg1"/>
                </a:solidFill>
              </a:rPr>
              <a:t>(dura mater, arachnoid, pia mater)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ZA" sz="2400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ZA" sz="2400" b="1" dirty="0">
                <a:solidFill>
                  <a:schemeClr val="bg1"/>
                </a:solidFill>
              </a:rPr>
              <a:t>31 pairs of nerves leave </a:t>
            </a:r>
            <a:r>
              <a:rPr lang="en-ZA" sz="2400" dirty="0">
                <a:solidFill>
                  <a:schemeClr val="bg1"/>
                </a:solidFill>
              </a:rPr>
              <a:t>the spinal cord</a:t>
            </a:r>
          </a:p>
          <a:p>
            <a:pPr lvl="0"/>
            <a:endParaRPr lang="en-ZA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Week 11 The Spinal Cord. - ppt video online downloa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3" t="12727" r="1445" b="13940"/>
          <a:stretch/>
        </p:blipFill>
        <p:spPr bwMode="auto">
          <a:xfrm>
            <a:off x="3453580" y="4046877"/>
            <a:ext cx="4078154" cy="264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56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8178" y="959532"/>
            <a:ext cx="50725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ZA" sz="2200" dirty="0">
                <a:solidFill>
                  <a:schemeClr val="bg1"/>
                </a:solidFill>
              </a:rPr>
              <a:t>Inner </a:t>
            </a:r>
            <a:r>
              <a:rPr lang="en-ZA" sz="2200" b="1" dirty="0">
                <a:solidFill>
                  <a:schemeClr val="bg1"/>
                </a:solidFill>
              </a:rPr>
              <a:t>central canal </a:t>
            </a:r>
            <a:r>
              <a:rPr lang="en-ZA" sz="2200" dirty="0">
                <a:solidFill>
                  <a:schemeClr val="bg1"/>
                </a:solidFill>
              </a:rPr>
              <a:t>containing cerebrospinal fluid which supplies neurons with food &amp; oxygen</a:t>
            </a:r>
          </a:p>
          <a:p>
            <a:pPr lvl="0"/>
            <a:endParaRPr lang="en-ZA" sz="2200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ZA" sz="2200" dirty="0">
                <a:solidFill>
                  <a:schemeClr val="bg1"/>
                </a:solidFill>
              </a:rPr>
              <a:t>H-shape </a:t>
            </a:r>
            <a:r>
              <a:rPr lang="en-ZA" sz="2200" b="1" dirty="0">
                <a:solidFill>
                  <a:schemeClr val="bg1"/>
                </a:solidFill>
              </a:rPr>
              <a:t>grey matter </a:t>
            </a:r>
            <a:r>
              <a:rPr lang="en-ZA" sz="2200" dirty="0">
                <a:solidFill>
                  <a:schemeClr val="bg1"/>
                </a:solidFill>
              </a:rPr>
              <a:t>which has dorsal and ventral horn. </a:t>
            </a:r>
          </a:p>
          <a:p>
            <a:pPr lvl="0"/>
            <a:endParaRPr lang="en-ZA" sz="2200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ZA" sz="2200" dirty="0">
                <a:solidFill>
                  <a:schemeClr val="bg1"/>
                </a:solidFill>
              </a:rPr>
              <a:t>The </a:t>
            </a:r>
            <a:r>
              <a:rPr lang="en-ZA" sz="2200" b="1" dirty="0">
                <a:solidFill>
                  <a:schemeClr val="bg1"/>
                </a:solidFill>
              </a:rPr>
              <a:t>white matter </a:t>
            </a:r>
            <a:r>
              <a:rPr lang="en-ZA" sz="2200" dirty="0">
                <a:solidFill>
                  <a:schemeClr val="bg1"/>
                </a:solidFill>
              </a:rPr>
              <a:t>on the outside forms bundles of nerve fibres running along the spinal cord, to and from the brain.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7879" y="365760"/>
            <a:ext cx="74403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>
                <a:solidFill>
                  <a:schemeClr val="bg1"/>
                </a:solidFill>
              </a:rPr>
              <a:t>The spinal canal has 3 parts</a:t>
            </a:r>
            <a:r>
              <a:rPr lang="en-ZA" b="1" dirty="0">
                <a:solidFill>
                  <a:schemeClr val="bg1"/>
                </a:solidFill>
              </a:rPr>
              <a:t>:</a:t>
            </a:r>
            <a:endParaRPr lang="en-ZA" dirty="0">
              <a:solidFill>
                <a:schemeClr val="bg1"/>
              </a:solidFill>
            </a:endParaRPr>
          </a:p>
          <a:p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4" name="Picture 3" descr="http://classconnection.s3.amazonaws.com/544/flashcards/666544/png/white-gray_matter131779130902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9" b="5411"/>
          <a:stretch/>
        </p:blipFill>
        <p:spPr bwMode="auto">
          <a:xfrm>
            <a:off x="375920" y="1350645"/>
            <a:ext cx="6217919" cy="37903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52"/>
          <p:cNvSpPr txBox="1"/>
          <p:nvPr/>
        </p:nvSpPr>
        <p:spPr>
          <a:xfrm>
            <a:off x="668675" y="5578764"/>
            <a:ext cx="5363210" cy="117670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brain has grey matter on the outside and white matter on the inside.</a:t>
            </a:r>
            <a:endParaRPr lang="en-ZA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is opposite to the spinal cord which has white matter on the outside and grey on the inside.</a:t>
            </a:r>
            <a:endParaRPr lang="en-ZA" sz="1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7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721" y="3724121"/>
            <a:ext cx="7396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schemeClr val="bg1"/>
                </a:solidFill>
              </a:rPr>
              <a:t>Sensory neurons enter on the dorsal route. </a:t>
            </a:r>
          </a:p>
          <a:p>
            <a:pPr lvl="0"/>
            <a:endParaRPr lang="en-ZA" sz="2000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schemeClr val="bg1"/>
                </a:solidFill>
              </a:rPr>
              <a:t>The cell bodies of the sensory neuron are outside the spinal cord in a   </a:t>
            </a:r>
          </a:p>
          <a:p>
            <a:pPr lvl="0"/>
            <a:r>
              <a:rPr lang="en-ZA" sz="2000" dirty="0">
                <a:solidFill>
                  <a:schemeClr val="bg1"/>
                </a:solidFill>
              </a:rPr>
              <a:t>    swelling called the dorsal root ganglion.</a:t>
            </a:r>
          </a:p>
          <a:p>
            <a:pPr lvl="0"/>
            <a:endParaRPr lang="en-ZA" sz="2000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schemeClr val="bg1"/>
                </a:solidFill>
              </a:rPr>
              <a:t>Connector/Inter- neurons are found in the grey matter. </a:t>
            </a:r>
          </a:p>
          <a:p>
            <a:pPr lvl="0"/>
            <a:endParaRPr lang="en-ZA" sz="2000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ZA" sz="2000" dirty="0">
                <a:solidFill>
                  <a:schemeClr val="bg1"/>
                </a:solidFill>
              </a:rPr>
              <a:t>Motor neurons leave the spinal cord on the ventral route</a:t>
            </a:r>
          </a:p>
        </p:txBody>
      </p:sp>
      <p:pic>
        <p:nvPicPr>
          <p:cNvPr id="2050" name="Picture 2" descr="Solved: Spinal Cord (cross Section) Dorsal Root Dorsal Roo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3"/>
          <a:stretch/>
        </p:blipFill>
        <p:spPr bwMode="auto">
          <a:xfrm>
            <a:off x="1930400" y="153669"/>
            <a:ext cx="8661981" cy="360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7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29" y="1251105"/>
            <a:ext cx="11401687" cy="596767"/>
          </a:xfrm>
        </p:spPr>
        <p:txBody>
          <a:bodyPr>
            <a:normAutofit/>
          </a:bodyPr>
          <a:lstStyle/>
          <a:p>
            <a:pPr algn="ctr"/>
            <a:r>
              <a:rPr lang="en-ZA" sz="2600" dirty="0">
                <a:solidFill>
                  <a:schemeClr val="bg1"/>
                </a:solidFill>
              </a:rPr>
              <a:t>Stimulus </a:t>
            </a:r>
            <a:r>
              <a:rPr lang="en-ZA" sz="2600" dirty="0">
                <a:solidFill>
                  <a:schemeClr val="bg1"/>
                </a:solidFill>
                <a:sym typeface="Wingdings" panose="05000000000000000000" pitchFamily="2" charset="2"/>
              </a:rPr>
              <a:t>Receptor coordinator  effector  response</a:t>
            </a:r>
            <a:endParaRPr lang="en-ZA" sz="2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6156" y="363666"/>
            <a:ext cx="9413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>
                <a:solidFill>
                  <a:schemeClr val="bg1"/>
                </a:solidFill>
              </a:rPr>
              <a:t>How does coordination take place?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626" y="2873683"/>
            <a:ext cx="16459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rgbClr val="FF0000"/>
                </a:solidFill>
              </a:rPr>
              <a:t>Cold outside</a:t>
            </a:r>
          </a:p>
        </p:txBody>
      </p:sp>
      <p:sp>
        <p:nvSpPr>
          <p:cNvPr id="7" name="Up Arrow 6"/>
          <p:cNvSpPr/>
          <p:nvPr/>
        </p:nvSpPr>
        <p:spPr>
          <a:xfrm>
            <a:off x="1700673" y="2030017"/>
            <a:ext cx="259882" cy="6615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TextBox 7"/>
          <p:cNvSpPr txBox="1"/>
          <p:nvPr/>
        </p:nvSpPr>
        <p:spPr>
          <a:xfrm>
            <a:off x="2785712" y="2873683"/>
            <a:ext cx="164592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rgbClr val="FF0000"/>
                </a:solidFill>
              </a:rPr>
              <a:t>Cold receptors in the skin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9949" y="2873683"/>
            <a:ext cx="164592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rgbClr val="FF0000"/>
                </a:solidFill>
              </a:rPr>
              <a:t>Brain </a:t>
            </a:r>
          </a:p>
          <a:p>
            <a:pPr algn="ctr"/>
            <a:r>
              <a:rPr lang="en-ZA" dirty="0">
                <a:solidFill>
                  <a:srgbClr val="FF0000"/>
                </a:solidFill>
              </a:rPr>
              <a:t>(via spinal cord)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1294" y="2873683"/>
            <a:ext cx="16459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rgbClr val="FF0000"/>
                </a:solidFill>
              </a:rPr>
              <a:t>Muscles of arms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79051" y="2868364"/>
            <a:ext cx="16459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rgbClr val="FF0000"/>
                </a:solidFill>
              </a:rPr>
              <a:t>Put on jersey</a:t>
            </a:r>
          </a:p>
        </p:txBody>
      </p:sp>
      <p:sp>
        <p:nvSpPr>
          <p:cNvPr id="12" name="Up Arrow 11"/>
          <p:cNvSpPr/>
          <p:nvPr/>
        </p:nvSpPr>
        <p:spPr>
          <a:xfrm>
            <a:off x="3478731" y="2048967"/>
            <a:ext cx="259882" cy="6615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Up Arrow 12"/>
          <p:cNvSpPr/>
          <p:nvPr/>
        </p:nvSpPr>
        <p:spPr>
          <a:xfrm>
            <a:off x="5702968" y="2030016"/>
            <a:ext cx="259882" cy="6615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Up Arrow 13"/>
          <p:cNvSpPr/>
          <p:nvPr/>
        </p:nvSpPr>
        <p:spPr>
          <a:xfrm>
            <a:off x="8017759" y="2043053"/>
            <a:ext cx="259882" cy="6615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Up Arrow 14"/>
          <p:cNvSpPr/>
          <p:nvPr/>
        </p:nvSpPr>
        <p:spPr>
          <a:xfrm>
            <a:off x="9971764" y="2021924"/>
            <a:ext cx="259882" cy="6615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TextBox 16"/>
          <p:cNvSpPr txBox="1"/>
          <p:nvPr/>
        </p:nvSpPr>
        <p:spPr>
          <a:xfrm>
            <a:off x="929153" y="3812135"/>
            <a:ext cx="147939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chemeClr val="tx2">
                    <a:lumMod val="75000"/>
                  </a:schemeClr>
                </a:solidFill>
              </a:rPr>
              <a:t>Change in the internal or external environment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96770" y="3812135"/>
            <a:ext cx="147939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chemeClr val="tx2">
                    <a:lumMod val="75000"/>
                  </a:schemeClr>
                </a:solidFill>
              </a:rPr>
              <a:t>Brain </a:t>
            </a:r>
          </a:p>
          <a:p>
            <a:pPr algn="ctr"/>
            <a:r>
              <a:rPr lang="en-ZA" dirty="0">
                <a:solidFill>
                  <a:schemeClr val="tx2">
                    <a:lumMod val="75000"/>
                  </a:schemeClr>
                </a:solidFill>
              </a:rPr>
              <a:t>or </a:t>
            </a:r>
          </a:p>
          <a:p>
            <a:pPr algn="ctr"/>
            <a:r>
              <a:rPr lang="en-ZA" dirty="0">
                <a:solidFill>
                  <a:schemeClr val="tx2">
                    <a:lumMod val="75000"/>
                  </a:schemeClr>
                </a:solidFill>
              </a:rPr>
              <a:t>Spinal Cord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68976" y="4019750"/>
            <a:ext cx="147939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chemeClr val="tx2">
                    <a:lumMod val="75000"/>
                  </a:schemeClr>
                </a:solidFill>
              </a:rPr>
              <a:t>Sense receptors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54558" y="3758748"/>
            <a:ext cx="147939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chemeClr val="tx2">
                    <a:lumMod val="75000"/>
                  </a:schemeClr>
                </a:solidFill>
              </a:rPr>
              <a:t>Muscle</a:t>
            </a:r>
          </a:p>
          <a:p>
            <a:pPr algn="ctr"/>
            <a:r>
              <a:rPr lang="en-ZA" dirty="0">
                <a:solidFill>
                  <a:schemeClr val="tx2">
                    <a:lumMod val="75000"/>
                  </a:schemeClr>
                </a:solidFill>
              </a:rPr>
              <a:t>or </a:t>
            </a:r>
          </a:p>
          <a:p>
            <a:pPr algn="ctr"/>
            <a:r>
              <a:rPr lang="en-ZA" dirty="0">
                <a:solidFill>
                  <a:schemeClr val="tx2">
                    <a:lumMod val="75000"/>
                  </a:schemeClr>
                </a:solidFill>
              </a:rPr>
              <a:t>Gland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662315" y="3752969"/>
            <a:ext cx="147939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chemeClr val="tx2">
                    <a:lumMod val="75000"/>
                  </a:schemeClr>
                </a:solidFill>
              </a:rPr>
              <a:t>The action that takes place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4223230" y="3702158"/>
            <a:ext cx="1132352" cy="969905"/>
            <a:chOff x="4237703" y="1734671"/>
            <a:chExt cx="1132352" cy="969905"/>
          </a:xfrm>
        </p:grpSpPr>
        <p:sp>
          <p:nvSpPr>
            <p:cNvPr id="20" name="Right Arrow 19"/>
            <p:cNvSpPr/>
            <p:nvPr/>
          </p:nvSpPr>
          <p:spPr>
            <a:xfrm>
              <a:off x="4237703" y="1734671"/>
              <a:ext cx="1111045" cy="969905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37703" y="1890779"/>
              <a:ext cx="1132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>
                  <a:solidFill>
                    <a:schemeClr val="bg1"/>
                  </a:solidFill>
                </a:rPr>
                <a:t>Sensory neuron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23780" y="3735361"/>
            <a:ext cx="1132352" cy="969905"/>
            <a:chOff x="4237703" y="1734671"/>
            <a:chExt cx="1132352" cy="969905"/>
          </a:xfrm>
        </p:grpSpPr>
        <p:sp>
          <p:nvSpPr>
            <p:cNvPr id="30" name="Right Arrow 29"/>
            <p:cNvSpPr/>
            <p:nvPr/>
          </p:nvSpPr>
          <p:spPr>
            <a:xfrm>
              <a:off x="4237703" y="1734671"/>
              <a:ext cx="1111045" cy="969905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37703" y="1890779"/>
              <a:ext cx="1132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>
                  <a:solidFill>
                    <a:schemeClr val="bg1"/>
                  </a:solidFill>
                </a:rPr>
                <a:t>Motor neuron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148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90660" y="1345903"/>
            <a:ext cx="10991739" cy="2842639"/>
            <a:chOff x="423512" y="4669206"/>
            <a:chExt cx="7829839" cy="2107809"/>
          </a:xfrm>
        </p:grpSpPr>
        <p:pic>
          <p:nvPicPr>
            <p:cNvPr id="7" name="Picture 2" descr="2.3 Short Notes: The Pathway of Impulses and Reflex Action | SPMflix.c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786"/>
            <a:stretch/>
          </p:blipFill>
          <p:spPr bwMode="auto">
            <a:xfrm>
              <a:off x="423512" y="4669206"/>
              <a:ext cx="7829839" cy="2107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556000" y="5024582"/>
              <a:ext cx="138545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ZA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58051" y="4988984"/>
              <a:ext cx="138545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ZA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43543" y="6183418"/>
              <a:ext cx="138545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3471093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8206" y="71481"/>
            <a:ext cx="8945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>
                <a:solidFill>
                  <a:schemeClr val="bg1"/>
                </a:solidFill>
              </a:rPr>
              <a:t>Pathway of an impulse to the brain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859211"/>
            <a:ext cx="624233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200" dirty="0">
                <a:solidFill>
                  <a:schemeClr val="bg1"/>
                </a:solidFill>
              </a:rPr>
              <a:t>Sense receptors pick up the stimulus (which is the changes in the environment around us e.g. sight)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2200" dirty="0">
                <a:solidFill>
                  <a:schemeClr val="bg1"/>
                </a:solidFill>
              </a:rPr>
              <a:t>They convert the stimulus to an impulse.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200" dirty="0">
                <a:solidFill>
                  <a:schemeClr val="bg1"/>
                </a:solidFill>
              </a:rPr>
              <a:t>The impulse is sent along a sensory nerve to the CNS (spinal cord or brain).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2200" dirty="0">
                <a:solidFill>
                  <a:schemeClr val="bg1"/>
                </a:solidFill>
              </a:rPr>
              <a:t>The sensory neurons synapse with interneurons.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200" dirty="0">
                <a:solidFill>
                  <a:schemeClr val="bg1"/>
                </a:solidFill>
              </a:rPr>
              <a:t>The interneurons conduct the impulse to the appropriate area of the brain where it is interpreted.</a:t>
            </a:r>
          </a:p>
          <a:p>
            <a:endParaRPr lang="en-ZA" sz="2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200" dirty="0">
                <a:solidFill>
                  <a:schemeClr val="bg1"/>
                </a:solidFill>
              </a:rPr>
              <a:t>The message is sent back along the interneuron which synapses with the motor neuron.</a:t>
            </a:r>
          </a:p>
          <a:p>
            <a:endParaRPr lang="en-ZA" sz="22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200" dirty="0">
                <a:solidFill>
                  <a:schemeClr val="bg1"/>
                </a:solidFill>
              </a:rPr>
              <a:t>And carries the impulse to the effector (muscle or gland) which will bring about the response.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76811" y="1018194"/>
            <a:ext cx="4915187" cy="3681625"/>
            <a:chOff x="7276812" y="1018194"/>
            <a:chExt cx="4591916" cy="3560731"/>
          </a:xfrm>
        </p:grpSpPr>
        <p:pic>
          <p:nvPicPr>
            <p:cNvPr id="1028" name="Picture 4" descr="Stimulus-Response | BioNinj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6812" y="1018194"/>
              <a:ext cx="4591916" cy="3560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0078065" y="2330245"/>
              <a:ext cx="521109" cy="49161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202833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8778" t="20304" r="43206" b="35305"/>
          <a:stretch/>
        </p:blipFill>
        <p:spPr>
          <a:xfrm>
            <a:off x="899962" y="581504"/>
            <a:ext cx="5503343" cy="49048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2172" y="3301465"/>
            <a:ext cx="1645920" cy="1963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1742" t="83679" r="44129" b="14235"/>
          <a:stretch/>
        </p:blipFill>
        <p:spPr>
          <a:xfrm>
            <a:off x="5852161" y="2252311"/>
            <a:ext cx="5938787" cy="2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02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45734" y="325139"/>
            <a:ext cx="6585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>
                <a:solidFill>
                  <a:schemeClr val="bg1"/>
                </a:solidFill>
              </a:rPr>
              <a:t>The spinal canal: Pathway of an impulse to the brain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8364" y="1656576"/>
            <a:ext cx="628072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</a:rPr>
              <a:t>CONSIDER THE FOLLOWING SITUATION:</a:t>
            </a:r>
          </a:p>
          <a:p>
            <a:r>
              <a:rPr lang="en-ZA" sz="2400" dirty="0">
                <a:solidFill>
                  <a:schemeClr val="bg1"/>
                </a:solidFill>
              </a:rPr>
              <a:t>Mr and Mrs Abraham were in a serious car accident. When they arrived at the hospital the doctor assessed there condition.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400" dirty="0">
                <a:solidFill>
                  <a:schemeClr val="bg1"/>
                </a:solidFill>
              </a:rPr>
              <a:t>Mrs Abraham was in a lot of pain especially in her  legs that were crushed but she could not move her legs.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ZA" sz="2400" dirty="0">
                <a:solidFill>
                  <a:schemeClr val="bg1"/>
                </a:solidFill>
              </a:rPr>
              <a:t>Mr Abrahams on the other hand could move all his limbs but although his leg was severely broken and cut he could not feel the pain.</a:t>
            </a:r>
          </a:p>
          <a:p>
            <a:r>
              <a:rPr lang="en-ZA" sz="2400" dirty="0">
                <a:solidFill>
                  <a:schemeClr val="bg1"/>
                </a:solidFill>
              </a:rPr>
              <a:t>The doctor noted that there had been damage to the spinal nerves.</a:t>
            </a:r>
          </a:p>
          <a:p>
            <a:r>
              <a:rPr lang="en-ZA" sz="2400" b="1" i="1" dirty="0">
                <a:solidFill>
                  <a:schemeClr val="bg1"/>
                </a:solidFill>
              </a:rPr>
              <a:t>Can you determine which nerves were damaged?</a:t>
            </a:r>
          </a:p>
          <a:p>
            <a:endParaRPr lang="en-Z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1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 Nervous System (diagram of the divisions of the nervous system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"/>
          <a:stretch/>
        </p:blipFill>
        <p:spPr bwMode="auto">
          <a:xfrm>
            <a:off x="1445779" y="454575"/>
            <a:ext cx="6848475" cy="555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91CF10FA-6846-4D62-BA43-422C4933EAA7}"/>
              </a:ext>
            </a:extLst>
          </p:cNvPr>
          <p:cNvSpPr/>
          <p:nvPr/>
        </p:nvSpPr>
        <p:spPr>
          <a:xfrm>
            <a:off x="1019118" y="1109205"/>
            <a:ext cx="3616596" cy="2791327"/>
          </a:xfrm>
          <a:prstGeom prst="ellipse">
            <a:avLst/>
          </a:prstGeom>
          <a:solidFill>
            <a:srgbClr val="FF0000">
              <a:alpha val="12157"/>
            </a:srgbClr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89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ain reflex stock vector. Illustration of receptor, afferen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4"/>
          <a:stretch/>
        </p:blipFill>
        <p:spPr bwMode="auto">
          <a:xfrm>
            <a:off x="5226517" y="271451"/>
            <a:ext cx="4303242" cy="64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5149" y="1453415"/>
            <a:ext cx="4090737" cy="2862322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0070C0"/>
                </a:solidFill>
              </a:rPr>
              <a:t>Mrs Abrahams – motor neuron was damaged.</a:t>
            </a:r>
          </a:p>
          <a:p>
            <a:endParaRPr lang="en-ZA" dirty="0">
              <a:solidFill>
                <a:srgbClr val="0070C0"/>
              </a:solidFill>
            </a:endParaRPr>
          </a:p>
          <a:p>
            <a:r>
              <a:rPr lang="en-ZA" dirty="0">
                <a:solidFill>
                  <a:srgbClr val="0070C0"/>
                </a:solidFill>
              </a:rPr>
              <a:t>Message could be sent to brain on sensory neuron so therefore she felt pain.</a:t>
            </a:r>
          </a:p>
          <a:p>
            <a:endParaRPr lang="en-ZA" dirty="0">
              <a:solidFill>
                <a:srgbClr val="0070C0"/>
              </a:solidFill>
            </a:endParaRPr>
          </a:p>
          <a:p>
            <a:r>
              <a:rPr lang="en-ZA" dirty="0">
                <a:solidFill>
                  <a:srgbClr val="0070C0"/>
                </a:solidFill>
              </a:rPr>
              <a:t>But no message travelled from brain to muscle. Therefore motor neuron must be damaged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6167494" y="2865325"/>
            <a:ext cx="702644" cy="19251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p Arrow 6"/>
          <p:cNvSpPr/>
          <p:nvPr/>
        </p:nvSpPr>
        <p:spPr>
          <a:xfrm>
            <a:off x="5551930" y="1649419"/>
            <a:ext cx="221381" cy="74114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654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Pain reflex stock vector. Illustration of receptor, afferen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4"/>
          <a:stretch/>
        </p:blipFill>
        <p:spPr bwMode="auto">
          <a:xfrm>
            <a:off x="5060304" y="360575"/>
            <a:ext cx="4303242" cy="64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1433" y="2396690"/>
            <a:ext cx="3994484" cy="25853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Mr Abraham – sensory neuron was damaged</a:t>
            </a:r>
          </a:p>
          <a:p>
            <a:endParaRPr lang="en-ZA" dirty="0">
              <a:solidFill>
                <a:srgbClr val="FF0000"/>
              </a:solidFill>
            </a:endParaRPr>
          </a:p>
          <a:p>
            <a:r>
              <a:rPr lang="en-ZA" dirty="0">
                <a:solidFill>
                  <a:srgbClr val="FF0000"/>
                </a:solidFill>
              </a:rPr>
              <a:t>He could not feel pain so no message was going to the brain.</a:t>
            </a:r>
          </a:p>
          <a:p>
            <a:endParaRPr lang="en-ZA" dirty="0">
              <a:solidFill>
                <a:srgbClr val="FF0000"/>
              </a:solidFill>
            </a:endParaRPr>
          </a:p>
          <a:p>
            <a:r>
              <a:rPr lang="en-ZA" dirty="0">
                <a:solidFill>
                  <a:srgbClr val="FF0000"/>
                </a:solidFill>
              </a:rPr>
              <a:t>He could move his foot so a message was coming from the brain on the motor neuron.</a:t>
            </a:r>
          </a:p>
        </p:txBody>
      </p:sp>
      <p:sp>
        <p:nvSpPr>
          <p:cNvPr id="12" name="Up Arrow 11"/>
          <p:cNvSpPr/>
          <p:nvPr/>
        </p:nvSpPr>
        <p:spPr>
          <a:xfrm rot="-2640000" flipH="1" flipV="1">
            <a:off x="6338762" y="2546031"/>
            <a:ext cx="176143" cy="741146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915917" y="2006187"/>
            <a:ext cx="702644" cy="19251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57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7861" y="2202350"/>
            <a:ext cx="5072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ZA" sz="2400" dirty="0">
                <a:solidFill>
                  <a:schemeClr val="bg1"/>
                </a:solidFill>
              </a:rPr>
              <a:t>Pathway for impulses to and from the brain and from receptors and effectors</a:t>
            </a:r>
          </a:p>
          <a:p>
            <a:pPr lvl="0"/>
            <a:endParaRPr lang="en-ZA" sz="2400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ZA" sz="2400" dirty="0">
                <a:solidFill>
                  <a:schemeClr val="bg1"/>
                </a:solidFill>
              </a:rPr>
              <a:t>Serves as a reflex centre for certain actions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1672" y="411183"/>
            <a:ext cx="74403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dirty="0">
                <a:solidFill>
                  <a:schemeClr val="bg1"/>
                </a:solidFill>
              </a:rPr>
              <a:t>Functions of the spinal canal</a:t>
            </a:r>
            <a:r>
              <a:rPr lang="en-ZA" sz="2400" b="1" dirty="0">
                <a:solidFill>
                  <a:schemeClr val="bg1"/>
                </a:solidFill>
              </a:rPr>
              <a:t>:</a:t>
            </a:r>
            <a:endParaRPr lang="en-ZA" dirty="0">
              <a:solidFill>
                <a:schemeClr val="bg1"/>
              </a:solidFill>
            </a:endParaRPr>
          </a:p>
          <a:p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4" name="Picture 3" descr="http://classconnection.s3.amazonaws.com/544/flashcards/666544/png/white-gray_matter131779130902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1" y="2202350"/>
            <a:ext cx="5731510" cy="3273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90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B2A36-128D-40E3-BBC6-1365F1D1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778" y="481920"/>
            <a:ext cx="8610600" cy="1293028"/>
          </a:xfrm>
        </p:spPr>
        <p:txBody>
          <a:bodyPr/>
          <a:lstStyle/>
          <a:p>
            <a:pPr algn="ctr"/>
            <a:r>
              <a:rPr lang="en-ZA" b="1" dirty="0">
                <a:solidFill>
                  <a:schemeClr val="bg1"/>
                </a:solidFill>
              </a:rPr>
              <a:t>Nervous System</a:t>
            </a:r>
          </a:p>
        </p:txBody>
      </p:sp>
      <p:pic>
        <p:nvPicPr>
          <p:cNvPr id="1026" name="Picture 2" descr="Parts of the Nervous System | Introduction to Psychology">
            <a:extLst>
              <a:ext uri="{FF2B5EF4-FFF2-40B4-BE49-F238E27FC236}">
                <a16:creationId xmlns:a16="http://schemas.microsoft.com/office/drawing/2014/main" xmlns="" id="{C81E04D3-D0A3-47B6-8AF4-FB81ACC6B6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6" t="5722" b="5752"/>
          <a:stretch/>
        </p:blipFill>
        <p:spPr bwMode="auto">
          <a:xfrm>
            <a:off x="8116277" y="2338413"/>
            <a:ext cx="3480374" cy="445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entral and peripheral nervous system anatomy | Peripheral nervous ...">
            <a:extLst>
              <a:ext uri="{FF2B5EF4-FFF2-40B4-BE49-F238E27FC236}">
                <a16:creationId xmlns:a16="http://schemas.microsoft.com/office/drawing/2014/main" xmlns="" id="{AEB3E998-79BB-4FDB-9EDE-D17B106F2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70" y="1580815"/>
            <a:ext cx="2672860" cy="52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rts of the Nervous System | Introduction to Psychology">
            <a:extLst>
              <a:ext uri="{FF2B5EF4-FFF2-40B4-BE49-F238E27FC236}">
                <a16:creationId xmlns:a16="http://schemas.microsoft.com/office/drawing/2014/main" xmlns="" id="{27774981-724B-4E4C-90B1-E2505462D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" r="48800" b="3787"/>
          <a:stretch/>
        </p:blipFill>
        <p:spPr bwMode="auto">
          <a:xfrm>
            <a:off x="582930" y="2400423"/>
            <a:ext cx="3455720" cy="445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xmlns="" id="{9D461396-8F2E-4BBF-ABE1-B6F109DF8042}"/>
              </a:ext>
            </a:extLst>
          </p:cNvPr>
          <p:cNvSpPr/>
          <p:nvPr/>
        </p:nvSpPr>
        <p:spPr>
          <a:xfrm>
            <a:off x="3555802" y="1969081"/>
            <a:ext cx="1486683" cy="493351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xmlns="" id="{9B07FCAB-BD3E-4AFA-943C-920FE9EBC892}"/>
              </a:ext>
            </a:extLst>
          </p:cNvPr>
          <p:cNvSpPr/>
          <p:nvPr/>
        </p:nvSpPr>
        <p:spPr>
          <a:xfrm rot="10800000">
            <a:off x="7572820" y="1956402"/>
            <a:ext cx="1486683" cy="493351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546D20-A22A-4A44-B91C-81D153C188FB}"/>
              </a:ext>
            </a:extLst>
          </p:cNvPr>
          <p:cNvSpPr txBox="1"/>
          <p:nvPr/>
        </p:nvSpPr>
        <p:spPr>
          <a:xfrm>
            <a:off x="462283" y="2031090"/>
            <a:ext cx="292783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Central Nervous System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D0D228A-E867-4569-9C22-6F783DE05FA3}"/>
              </a:ext>
            </a:extLst>
          </p:cNvPr>
          <p:cNvSpPr txBox="1"/>
          <p:nvPr/>
        </p:nvSpPr>
        <p:spPr>
          <a:xfrm>
            <a:off x="9075604" y="1969081"/>
            <a:ext cx="311639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Peripheral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344613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B2A36-128D-40E3-BBC6-1365F1D1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564" y="378691"/>
            <a:ext cx="6234532" cy="1293028"/>
          </a:xfrm>
        </p:spPr>
        <p:txBody>
          <a:bodyPr>
            <a:normAutofit/>
          </a:bodyPr>
          <a:lstStyle/>
          <a:p>
            <a:pPr algn="ctr"/>
            <a:r>
              <a:rPr lang="en-ZA" dirty="0">
                <a:solidFill>
                  <a:schemeClr val="bg1"/>
                </a:solidFill>
              </a:rPr>
              <a:t>Structure &amp; Function of the Brain</a:t>
            </a:r>
          </a:p>
        </p:txBody>
      </p:sp>
      <p:pic>
        <p:nvPicPr>
          <p:cNvPr id="2050" name="Picture 2" descr="Central nervous system (CNS) | MS Trust">
            <a:extLst>
              <a:ext uri="{FF2B5EF4-FFF2-40B4-BE49-F238E27FC236}">
                <a16:creationId xmlns:a16="http://schemas.microsoft.com/office/drawing/2014/main" xmlns="" id="{613457FD-6F11-4235-94A7-C98B62EB30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75" y="1468581"/>
            <a:ext cx="2066795" cy="418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2B12396-E8CF-4380-89E2-69B4F4D8FC45}"/>
              </a:ext>
            </a:extLst>
          </p:cNvPr>
          <p:cNvSpPr/>
          <p:nvPr/>
        </p:nvSpPr>
        <p:spPr>
          <a:xfrm>
            <a:off x="840494" y="1671719"/>
            <a:ext cx="3777688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It has the following functions: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Receives and interprets all sensations (sight, hearing, smell, taste etc.)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Controls higher thought processes such as memory, judgement, reasoning etc.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Controls voluntary and involuntary actions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Co-ordinates voluntary actions e.g. walking running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Maintains muscle tone, balance and equilibrium</a:t>
            </a:r>
            <a:endParaRPr lang="en-ZA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01164" y="1850746"/>
            <a:ext cx="3657600" cy="1027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brain is the enlarged upper part of the spinal cord.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made up of interneurons</a:t>
            </a:r>
            <a:endParaRPr lang="en-ZA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Les tumeurs du cerveau">
            <a:extLst>
              <a:ext uri="{FF2B5EF4-FFF2-40B4-BE49-F238E27FC236}">
                <a16:creationId xmlns:a16="http://schemas.microsoft.com/office/drawing/2014/main" xmlns="" id="{4A23261A-3C9B-4CBC-80CD-DC479B16AB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8" t="14966" r="23114"/>
          <a:stretch/>
        </p:blipFill>
        <p:spPr bwMode="auto">
          <a:xfrm>
            <a:off x="1100620" y="1885468"/>
            <a:ext cx="5364634" cy="431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7680" y="2836421"/>
            <a:ext cx="8733453" cy="1789904"/>
            <a:chOff x="67680" y="2836421"/>
            <a:chExt cx="8733453" cy="178990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06DFDC6-E855-4E5D-95B7-FE41FF9BAF61}"/>
                </a:ext>
              </a:extLst>
            </p:cNvPr>
            <p:cNvSpPr txBox="1"/>
            <p:nvPr/>
          </p:nvSpPr>
          <p:spPr>
            <a:xfrm>
              <a:off x="6465254" y="2841221"/>
              <a:ext cx="1617785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ZA" dirty="0">
                  <a:solidFill>
                    <a:schemeClr val="bg1"/>
                  </a:solidFill>
                </a:rPr>
                <a:t>CRANIUM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9C10C20-B36E-4834-A424-994B4CD68B75}"/>
                </a:ext>
              </a:extLst>
            </p:cNvPr>
            <p:cNvSpPr txBox="1"/>
            <p:nvPr/>
          </p:nvSpPr>
          <p:spPr>
            <a:xfrm>
              <a:off x="67680" y="2836421"/>
              <a:ext cx="1617785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ZA" dirty="0">
                  <a:solidFill>
                    <a:schemeClr val="bg1"/>
                  </a:solidFill>
                </a:rPr>
                <a:t>CEREBRUM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1B25142-EF24-47AB-AF71-548E52170CC8}"/>
                </a:ext>
              </a:extLst>
            </p:cNvPr>
            <p:cNvSpPr txBox="1"/>
            <p:nvPr/>
          </p:nvSpPr>
          <p:spPr>
            <a:xfrm>
              <a:off x="67680" y="3535657"/>
              <a:ext cx="1469193" cy="3693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ZA" dirty="0">
                  <a:solidFill>
                    <a:schemeClr val="bg1"/>
                  </a:solidFill>
                </a:rPr>
                <a:t>MENINGES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A010A0D-F21B-446A-9A8A-03A5D6B87F96}"/>
                </a:ext>
              </a:extLst>
            </p:cNvPr>
            <p:cNvSpPr txBox="1"/>
            <p:nvPr/>
          </p:nvSpPr>
          <p:spPr>
            <a:xfrm>
              <a:off x="6595241" y="3979994"/>
              <a:ext cx="2205892" cy="6463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ZA" dirty="0">
                  <a:solidFill>
                    <a:schemeClr val="bg1"/>
                  </a:solidFill>
                </a:rPr>
                <a:t>CEREBROSPINAL FLUID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61FBEB-8E89-4972-A896-0D9EAF6B00A4}"/>
              </a:ext>
            </a:extLst>
          </p:cNvPr>
          <p:cNvSpPr txBox="1"/>
          <p:nvPr/>
        </p:nvSpPr>
        <p:spPr>
          <a:xfrm>
            <a:off x="5502260" y="350051"/>
            <a:ext cx="6597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>
                <a:solidFill>
                  <a:schemeClr val="bg1"/>
                </a:solidFill>
              </a:rPr>
              <a:t>Protection of the Brain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9F555DA-E9AE-49EA-BB2F-CC6A55CE3D6D}"/>
              </a:ext>
            </a:extLst>
          </p:cNvPr>
          <p:cNvSpPr/>
          <p:nvPr/>
        </p:nvSpPr>
        <p:spPr>
          <a:xfrm>
            <a:off x="8254736" y="1332363"/>
            <a:ext cx="433442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ZA" sz="24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well protected by: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bony skull 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membranes called meninges.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cerebrospinal fluid</a:t>
            </a:r>
            <a:endParaRPr lang="en-ZA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 rot="4620000" flipH="1">
            <a:off x="6694921" y="963715"/>
            <a:ext cx="425476" cy="2719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36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61FBEB-8E89-4972-A896-0D9EAF6B00A4}"/>
              </a:ext>
            </a:extLst>
          </p:cNvPr>
          <p:cNvSpPr txBox="1"/>
          <p:nvPr/>
        </p:nvSpPr>
        <p:spPr>
          <a:xfrm>
            <a:off x="1050332" y="398824"/>
            <a:ext cx="6597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>
                <a:solidFill>
                  <a:schemeClr val="bg1"/>
                </a:solidFill>
              </a:rPr>
              <a:t>Protection of the Brain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9F555DA-E9AE-49EA-BB2F-CC6A55CE3D6D}"/>
              </a:ext>
            </a:extLst>
          </p:cNvPr>
          <p:cNvSpPr/>
          <p:nvPr/>
        </p:nvSpPr>
        <p:spPr>
          <a:xfrm>
            <a:off x="125128" y="1271471"/>
            <a:ext cx="5024388" cy="5436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outer tough dura mater forms the lining for the skull.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ZA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middle arachnoid membrane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ZA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inner delicate pia mater has many blood vessels to supply oxygen &amp; food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ZA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space between the meninges is filled with cerebrospinal fluid which absorbs shock &amp; prevents damage to nervous tissue. It also provides oxygen &amp; food to neurons &amp; removes waste products.</a:t>
            </a:r>
            <a:endParaRPr lang="en-ZA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Protecting the Brain">
            <a:extLst>
              <a:ext uri="{FF2B5EF4-FFF2-40B4-BE49-F238E27FC236}">
                <a16:creationId xmlns:a16="http://schemas.microsoft.com/office/drawing/2014/main" xmlns="" id="{AD8E86A7-6FDC-40DD-9046-F2D9F17B4C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6"/>
          <a:stretch/>
        </p:blipFill>
        <p:spPr bwMode="auto">
          <a:xfrm>
            <a:off x="5928670" y="374229"/>
            <a:ext cx="6263330" cy="505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896579" y="1210400"/>
            <a:ext cx="1359842" cy="56064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896579" y="1746814"/>
            <a:ext cx="1359842" cy="86913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896579" y="2126350"/>
            <a:ext cx="1550403" cy="118380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 rot="19651331" flipV="1">
            <a:off x="4509838" y="2865069"/>
            <a:ext cx="4554642" cy="3458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133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61FBEB-8E89-4972-A896-0D9EAF6B00A4}"/>
              </a:ext>
            </a:extLst>
          </p:cNvPr>
          <p:cNvSpPr txBox="1"/>
          <p:nvPr/>
        </p:nvSpPr>
        <p:spPr>
          <a:xfrm>
            <a:off x="5502260" y="350051"/>
            <a:ext cx="6597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>
                <a:solidFill>
                  <a:schemeClr val="bg1"/>
                </a:solidFill>
              </a:rPr>
              <a:t>Protection of the Brain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9F555DA-E9AE-49EA-BB2F-CC6A55CE3D6D}"/>
              </a:ext>
            </a:extLst>
          </p:cNvPr>
          <p:cNvSpPr/>
          <p:nvPr/>
        </p:nvSpPr>
        <p:spPr>
          <a:xfrm>
            <a:off x="7424240" y="1245198"/>
            <a:ext cx="4334427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Cerebral Spinal Fluid is also found in ventricles in the brain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between the meninges that surround the spinal cord</a:t>
            </a:r>
            <a:endParaRPr lang="en-ZA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Brain Meninges | Facts, Blood &amp; Nerve Supply, Hemorrh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9" y="1055940"/>
            <a:ext cx="6199043" cy="514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297382" y="2791006"/>
            <a:ext cx="4405748" cy="218983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2844800" y="1514764"/>
            <a:ext cx="4858329" cy="1902691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424240" y="3611517"/>
            <a:ext cx="3384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 Meningitis</a:t>
            </a:r>
          </a:p>
        </p:txBody>
      </p:sp>
    </p:spTree>
    <p:extLst>
      <p:ext uri="{BB962C8B-B14F-4D97-AF65-F5344CB8AC3E}">
        <p14:creationId xmlns:p14="http://schemas.microsoft.com/office/powerpoint/2010/main" val="296308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solidFill>
                  <a:schemeClr val="bg1"/>
                </a:solidFill>
              </a:rPr>
              <a:t>Parts of the Brain</a:t>
            </a:r>
          </a:p>
        </p:txBody>
      </p:sp>
      <p:pic>
        <p:nvPicPr>
          <p:cNvPr id="3074" name="Picture 2" descr="Parts of the Brain | Ask A Biolog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" y="1827977"/>
            <a:ext cx="9683750" cy="439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1105302" y="2083049"/>
            <a:ext cx="490888" cy="567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Down Arrow 6"/>
          <p:cNvSpPr/>
          <p:nvPr/>
        </p:nvSpPr>
        <p:spPr>
          <a:xfrm>
            <a:off x="9083041" y="2837060"/>
            <a:ext cx="490888" cy="567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Down Arrow 7"/>
          <p:cNvSpPr/>
          <p:nvPr/>
        </p:nvSpPr>
        <p:spPr>
          <a:xfrm>
            <a:off x="7445142" y="4932948"/>
            <a:ext cx="490888" cy="567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Down Arrow 8"/>
          <p:cNvSpPr/>
          <p:nvPr/>
        </p:nvSpPr>
        <p:spPr>
          <a:xfrm>
            <a:off x="8993204" y="1748570"/>
            <a:ext cx="490888" cy="567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8354728" y="3404950"/>
            <a:ext cx="2087212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ZA" sz="2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Cerebrum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1977990" y="4614209"/>
            <a:ext cx="490888" cy="56789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Down Arrow 11"/>
          <p:cNvSpPr/>
          <p:nvPr/>
        </p:nvSpPr>
        <p:spPr>
          <a:xfrm rot="10800000">
            <a:off x="4628147" y="6218685"/>
            <a:ext cx="490888" cy="567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TextBox 12"/>
          <p:cNvSpPr txBox="1"/>
          <p:nvPr/>
        </p:nvSpPr>
        <p:spPr>
          <a:xfrm>
            <a:off x="3177070" y="5366900"/>
            <a:ext cx="2556511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ZA" sz="2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Medulla Oblongata</a:t>
            </a:r>
          </a:p>
        </p:txBody>
      </p:sp>
      <p:sp>
        <p:nvSpPr>
          <p:cNvPr id="3" name="Down Arrow 2"/>
          <p:cNvSpPr/>
          <p:nvPr/>
        </p:nvSpPr>
        <p:spPr>
          <a:xfrm>
            <a:off x="4466122" y="4872506"/>
            <a:ext cx="490888" cy="567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Down Arrow 14"/>
          <p:cNvSpPr/>
          <p:nvPr/>
        </p:nvSpPr>
        <p:spPr>
          <a:xfrm>
            <a:off x="1596190" y="3620393"/>
            <a:ext cx="490888" cy="56789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Down Arrow 15"/>
          <p:cNvSpPr/>
          <p:nvPr/>
        </p:nvSpPr>
        <p:spPr>
          <a:xfrm>
            <a:off x="2650156" y="1504329"/>
            <a:ext cx="490888" cy="56789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560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3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17">
      <a:dk1>
        <a:sysClr val="windowText" lastClr="000000"/>
      </a:dk1>
      <a:lt1>
        <a:sysClr val="window" lastClr="FFFFFF"/>
      </a:lt1>
      <a:dk2>
        <a:srgbClr val="FFC000"/>
      </a:dk2>
      <a:lt2>
        <a:srgbClr val="0070C0"/>
      </a:lt2>
      <a:accent1>
        <a:srgbClr val="FF0000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005390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1231</TotalTime>
  <Words>1279</Words>
  <Application>Microsoft Office PowerPoint</Application>
  <PresentationFormat>Widescreen</PresentationFormat>
  <Paragraphs>213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Times New Roman</vt:lpstr>
      <vt:lpstr>Trebuchet MS</vt:lpstr>
      <vt:lpstr>Tw Cen MT</vt:lpstr>
      <vt:lpstr>Wingdings</vt:lpstr>
      <vt:lpstr>Circuit</vt:lpstr>
      <vt:lpstr>Responding to the environment</vt:lpstr>
      <vt:lpstr>What the Guidelines say…</vt:lpstr>
      <vt:lpstr>PowerPoint Presentation</vt:lpstr>
      <vt:lpstr>Nervous System</vt:lpstr>
      <vt:lpstr>Structure &amp; Function of the Brain</vt:lpstr>
      <vt:lpstr>PowerPoint Presentation</vt:lpstr>
      <vt:lpstr>PowerPoint Presentation</vt:lpstr>
      <vt:lpstr>PowerPoint Presentation</vt:lpstr>
      <vt:lpstr>Parts of the Brain</vt:lpstr>
      <vt:lpstr>PowerPoint Presentation</vt:lpstr>
      <vt:lpstr>PowerPoint Presentation</vt:lpstr>
      <vt:lpstr>PowerPoint Presentation</vt:lpstr>
      <vt:lpstr>PowerPoint Presentation</vt:lpstr>
      <vt:lpstr>Par</vt:lpstr>
      <vt:lpstr>Par</vt:lpstr>
      <vt:lpstr>Par</vt:lpstr>
      <vt:lpstr>The cerebrum can be divided into various areas </vt:lpstr>
      <vt:lpstr>Par</vt:lpstr>
      <vt:lpstr>Par</vt:lpstr>
      <vt:lpstr>PowerPoint Presentation</vt:lpstr>
      <vt:lpstr>PowerPoint Presentation</vt:lpstr>
      <vt:lpstr>Structure &amp; Function of the Spinal cord</vt:lpstr>
      <vt:lpstr>PowerPoint Presentation</vt:lpstr>
      <vt:lpstr>PowerPoint Presentation</vt:lpstr>
      <vt:lpstr>Stimulus Receptor coordinator  effector  response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Responding to the environment</dc:title>
  <dc:creator>Gavin Bishop</dc:creator>
  <cp:lastModifiedBy>V.Westphal</cp:lastModifiedBy>
  <cp:revision>86</cp:revision>
  <dcterms:created xsi:type="dcterms:W3CDTF">2020-04-21T08:26:21Z</dcterms:created>
  <dcterms:modified xsi:type="dcterms:W3CDTF">2020-05-26T08:04:50Z</dcterms:modified>
</cp:coreProperties>
</file>