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76" r:id="rId8"/>
    <p:sldId id="261" r:id="rId9"/>
    <p:sldId id="275" r:id="rId10"/>
    <p:sldId id="264" r:id="rId11"/>
    <p:sldId id="278" r:id="rId12"/>
    <p:sldId id="265" r:id="rId13"/>
    <p:sldId id="280" r:id="rId14"/>
    <p:sldId id="279" r:id="rId15"/>
    <p:sldId id="267" r:id="rId16"/>
    <p:sldId id="282" r:id="rId17"/>
    <p:sldId id="283" r:id="rId18"/>
    <p:sldId id="268" r:id="rId19"/>
    <p:sldId id="281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D2D3F2"/>
    <a:srgbClr val="AEAFE8"/>
    <a:srgbClr val="949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07AC0-C3C5-4579-BF84-BC79A22BF7F7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3554D50-A66E-40B2-A1B9-E7C56BADE4C1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PERIPHERAL</a:t>
          </a:r>
          <a:r>
            <a:rPr lang="en-US" sz="1100" dirty="0"/>
            <a:t> </a:t>
          </a:r>
          <a:endParaRPr lang="en-ZA" sz="1100" dirty="0"/>
        </a:p>
      </dgm:t>
    </dgm:pt>
    <dgm:pt modelId="{A84B46CF-F458-4D08-BA59-F73F5C862332}" type="parTrans" cxnId="{1FB9C9E9-AF12-40E5-9E03-B525C3D257D1}">
      <dgm:prSet/>
      <dgm:spPr/>
      <dgm:t>
        <a:bodyPr/>
        <a:lstStyle/>
        <a:p>
          <a:endParaRPr lang="en-ZA"/>
        </a:p>
      </dgm:t>
    </dgm:pt>
    <dgm:pt modelId="{7D2C9D1F-7CA7-44F8-9AA2-6D374480142F}" type="sibTrans" cxnId="{1FB9C9E9-AF12-40E5-9E03-B525C3D257D1}">
      <dgm:prSet/>
      <dgm:spPr/>
      <dgm:t>
        <a:bodyPr/>
        <a:lstStyle/>
        <a:p>
          <a:endParaRPr lang="en-ZA"/>
        </a:p>
      </dgm:t>
    </dgm:pt>
    <dgm:pt modelId="{89C8303B-B262-4E33-8B08-83852B939C7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AUTONOMIC</a:t>
          </a:r>
        </a:p>
        <a:p>
          <a:r>
            <a:rPr lang="en-US" sz="2000" dirty="0">
              <a:solidFill>
                <a:schemeClr val="tx1"/>
              </a:solidFill>
            </a:rPr>
            <a:t> regulates the internal environment so that homeostasis can be maintained. Carries information from the CNS to the smooth muscles and glands</a:t>
          </a:r>
        </a:p>
        <a:p>
          <a:r>
            <a:rPr lang="en-US" sz="2000" dirty="0">
              <a:solidFill>
                <a:schemeClr val="tx1"/>
              </a:solidFill>
            </a:rPr>
            <a:t>(INVOLUNTARY)</a:t>
          </a:r>
          <a:endParaRPr lang="en-ZA" sz="2000" dirty="0">
            <a:solidFill>
              <a:schemeClr val="tx1"/>
            </a:solidFill>
          </a:endParaRPr>
        </a:p>
      </dgm:t>
    </dgm:pt>
    <dgm:pt modelId="{906D3771-6476-4B98-80A0-0109C3A301E0}" type="parTrans" cxnId="{1D549E59-E769-4CD3-9478-61DD9CEC58F3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8C94CB6A-0F19-42F0-B75C-1BD951F0B03F}" type="sibTrans" cxnId="{1D549E59-E769-4CD3-9478-61DD9CEC58F3}">
      <dgm:prSet/>
      <dgm:spPr/>
      <dgm:t>
        <a:bodyPr/>
        <a:lstStyle/>
        <a:p>
          <a:endParaRPr lang="en-ZA"/>
        </a:p>
      </dgm:t>
    </dgm:pt>
    <dgm:pt modelId="{FCF0E347-65D6-4AB0-947F-E6A9262C8115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SYMPATHETIC</a:t>
          </a:r>
        </a:p>
        <a:p>
          <a:r>
            <a:rPr lang="en-US" dirty="0">
              <a:solidFill>
                <a:schemeClr val="tx1"/>
              </a:solidFill>
            </a:rPr>
            <a:t>responsible for the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>
              <a:solidFill>
                <a:schemeClr val="bg1"/>
              </a:solidFill>
            </a:rPr>
            <a:t>fight or flight</a:t>
          </a:r>
          <a:r>
            <a:rPr lang="en-US" dirty="0">
              <a:solidFill>
                <a:schemeClr val="tx1"/>
              </a:solidFill>
            </a:rPr>
            <a:t> (action) function in emergency situations</a:t>
          </a:r>
        </a:p>
        <a:p>
          <a:r>
            <a:rPr lang="en-US" dirty="0">
              <a:solidFill>
                <a:schemeClr val="tx1"/>
              </a:solidFill>
            </a:rPr>
            <a:t>(AROUSAL)</a:t>
          </a:r>
          <a:endParaRPr lang="en-ZA" dirty="0">
            <a:solidFill>
              <a:schemeClr val="tx1"/>
            </a:solidFill>
          </a:endParaRPr>
        </a:p>
      </dgm:t>
    </dgm:pt>
    <dgm:pt modelId="{86B59CB9-FD17-4F75-8827-ADDD85BFA4AF}" type="parTrans" cxnId="{70302168-0807-47F4-8EDC-AA1B08B69BAD}">
      <dgm:prSet/>
      <dgm:spPr>
        <a:ln w="28575"/>
      </dgm:spPr>
      <dgm:t>
        <a:bodyPr/>
        <a:lstStyle/>
        <a:p>
          <a:endParaRPr lang="en-ZA"/>
        </a:p>
      </dgm:t>
    </dgm:pt>
    <dgm:pt modelId="{26A507A4-08DC-4509-9A54-35287B48EF0C}" type="sibTrans" cxnId="{70302168-0807-47F4-8EDC-AA1B08B69BAD}">
      <dgm:prSet/>
      <dgm:spPr/>
      <dgm:t>
        <a:bodyPr/>
        <a:lstStyle/>
        <a:p>
          <a:endParaRPr lang="en-ZA"/>
        </a:p>
      </dgm:t>
    </dgm:pt>
    <dgm:pt modelId="{68BDE756-2BC3-4A98-B7F1-4143F2B07698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PARASYMPATHETIC</a:t>
          </a:r>
        </a:p>
        <a:p>
          <a:r>
            <a:rPr lang="en-US" dirty="0">
              <a:solidFill>
                <a:schemeClr val="tx1"/>
              </a:solidFill>
            </a:rPr>
            <a:t>restores the body to a normal state (rest) after an emergency situation. (CALMING) </a:t>
          </a:r>
          <a:endParaRPr lang="en-ZA" dirty="0">
            <a:solidFill>
              <a:schemeClr val="tx1"/>
            </a:solidFill>
          </a:endParaRPr>
        </a:p>
      </dgm:t>
    </dgm:pt>
    <dgm:pt modelId="{EEC6BC9A-637E-4FE6-8B11-E835A5AC9E2B}" type="parTrans" cxnId="{20437989-C02F-4F62-9000-D4473B2B733E}">
      <dgm:prSet/>
      <dgm:spPr>
        <a:ln w="28575"/>
      </dgm:spPr>
      <dgm:t>
        <a:bodyPr/>
        <a:lstStyle/>
        <a:p>
          <a:endParaRPr lang="en-ZA"/>
        </a:p>
      </dgm:t>
    </dgm:pt>
    <dgm:pt modelId="{0B3963EA-A114-45C8-B802-919C5ED45401}" type="sibTrans" cxnId="{20437989-C02F-4F62-9000-D4473B2B733E}">
      <dgm:prSet/>
      <dgm:spPr/>
      <dgm:t>
        <a:bodyPr/>
        <a:lstStyle/>
        <a:p>
          <a:endParaRPr lang="en-ZA"/>
        </a:p>
      </dgm:t>
    </dgm:pt>
    <dgm:pt modelId="{8C53A7FA-3928-4180-989A-23EDC22775F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SOMATIC</a:t>
          </a:r>
          <a:r>
            <a:rPr lang="en-US" sz="2000" dirty="0">
              <a:solidFill>
                <a:schemeClr val="tx1"/>
              </a:solidFill>
            </a:rPr>
            <a:t> </a:t>
          </a:r>
        </a:p>
        <a:p>
          <a:r>
            <a:rPr lang="en-US" sz="2000" dirty="0">
              <a:solidFill>
                <a:schemeClr val="tx1"/>
              </a:solidFill>
            </a:rPr>
            <a:t>carries information from the sense to the CNS  and from the CNS to the skeletal muscles</a:t>
          </a:r>
        </a:p>
        <a:p>
          <a:r>
            <a:rPr lang="en-US" sz="2000" dirty="0">
              <a:solidFill>
                <a:schemeClr val="tx1"/>
              </a:solidFill>
            </a:rPr>
            <a:t>(VOLUNTARY)</a:t>
          </a:r>
          <a:r>
            <a:rPr lang="en-US" sz="1600" dirty="0"/>
            <a:t> </a:t>
          </a:r>
          <a:endParaRPr lang="en-ZA" sz="1600" dirty="0"/>
        </a:p>
      </dgm:t>
    </dgm:pt>
    <dgm:pt modelId="{8597AAFD-753F-4BAD-924A-C4CA5CFCDB76}" type="parTrans" cxnId="{4DA028B7-FC7E-4964-B49C-4273C71884F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ZA"/>
        </a:p>
      </dgm:t>
    </dgm:pt>
    <dgm:pt modelId="{E66B278A-2C23-43ED-A4AD-B9B24EA73280}" type="sibTrans" cxnId="{4DA028B7-FC7E-4964-B49C-4273C71884F4}">
      <dgm:prSet/>
      <dgm:spPr/>
      <dgm:t>
        <a:bodyPr/>
        <a:lstStyle/>
        <a:p>
          <a:endParaRPr lang="en-ZA"/>
        </a:p>
      </dgm:t>
    </dgm:pt>
    <dgm:pt modelId="{4BF15872-493F-4B94-B284-269F9C703D9F}" type="pres">
      <dgm:prSet presAssocID="{5AB07AC0-C3C5-4579-BF84-BC79A22BF7F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7AF16-146C-4A42-BDE0-8A4FB251EA54}" type="pres">
      <dgm:prSet presAssocID="{73554D50-A66E-40B2-A1B9-E7C56BADE4C1}" presName="root1" presStyleCnt="0"/>
      <dgm:spPr/>
    </dgm:pt>
    <dgm:pt modelId="{7AAA6B8A-3B29-460A-AE18-762FFED45C26}" type="pres">
      <dgm:prSet presAssocID="{73554D50-A66E-40B2-A1B9-E7C56BADE4C1}" presName="LevelOneTextNode" presStyleLbl="node0" presStyleIdx="0" presStyleCnt="1" custLinFactNeighborX="-15838" custLinFactNeighborY="-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141630-E7BA-4080-B7E2-0A945F794DBC}" type="pres">
      <dgm:prSet presAssocID="{73554D50-A66E-40B2-A1B9-E7C56BADE4C1}" presName="level2hierChild" presStyleCnt="0"/>
      <dgm:spPr/>
    </dgm:pt>
    <dgm:pt modelId="{4A8E50AD-0215-4B01-85FC-A905BB1F1898}" type="pres">
      <dgm:prSet presAssocID="{906D3771-6476-4B98-80A0-0109C3A301E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19A6DB0-8D70-44F5-A941-1BF7EA6CF92E}" type="pres">
      <dgm:prSet presAssocID="{906D3771-6476-4B98-80A0-0109C3A301E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E7D5854-0BEB-45BC-B782-05B5D1C8F8E0}" type="pres">
      <dgm:prSet presAssocID="{89C8303B-B262-4E33-8B08-83852B939C74}" presName="root2" presStyleCnt="0"/>
      <dgm:spPr/>
    </dgm:pt>
    <dgm:pt modelId="{7790CE75-0511-4E3C-9162-0424BEE2118C}" type="pres">
      <dgm:prSet presAssocID="{89C8303B-B262-4E33-8B08-83852B939C74}" presName="LevelTwoTextNode" presStyleLbl="node2" presStyleIdx="0" presStyleCnt="2" custScaleX="280666" custScaleY="312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5979BC-A378-428B-A8D1-86922FF668BC}" type="pres">
      <dgm:prSet presAssocID="{89C8303B-B262-4E33-8B08-83852B939C74}" presName="level3hierChild" presStyleCnt="0"/>
      <dgm:spPr/>
    </dgm:pt>
    <dgm:pt modelId="{B1777EF7-A7AA-49DF-B81A-A4BA3724BDFB}" type="pres">
      <dgm:prSet presAssocID="{86B59CB9-FD17-4F75-8827-ADDD85BFA4AF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A663496C-70CA-4960-B9AB-0A48A4E5DF26}" type="pres">
      <dgm:prSet presAssocID="{86B59CB9-FD17-4F75-8827-ADDD85BFA4A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94A201D-1BC6-4632-8362-AE362165D0E4}" type="pres">
      <dgm:prSet presAssocID="{FCF0E347-65D6-4AB0-947F-E6A9262C8115}" presName="root2" presStyleCnt="0"/>
      <dgm:spPr/>
    </dgm:pt>
    <dgm:pt modelId="{9DF60137-7546-4F69-B35A-604001A4B130}" type="pres">
      <dgm:prSet presAssocID="{FCF0E347-65D6-4AB0-947F-E6A9262C8115}" presName="LevelTwoTextNode" presStyleLbl="node3" presStyleIdx="0" presStyleCnt="2" custScaleX="175823" custScaleY="308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8CCF2-E628-41D1-9D1A-864C9216EC48}" type="pres">
      <dgm:prSet presAssocID="{FCF0E347-65D6-4AB0-947F-E6A9262C8115}" presName="level3hierChild" presStyleCnt="0"/>
      <dgm:spPr/>
    </dgm:pt>
    <dgm:pt modelId="{7B51E2C5-38AE-4947-BB1E-DB0DE9C67260}" type="pres">
      <dgm:prSet presAssocID="{EEC6BC9A-637E-4FE6-8B11-E835A5AC9E2B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FB433ED-A4C3-4B2C-8407-39BC35070F8F}" type="pres">
      <dgm:prSet presAssocID="{EEC6BC9A-637E-4FE6-8B11-E835A5AC9E2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683C8669-4FEB-4FE4-8BA3-507DABEF92DA}" type="pres">
      <dgm:prSet presAssocID="{68BDE756-2BC3-4A98-B7F1-4143F2B07698}" presName="root2" presStyleCnt="0"/>
      <dgm:spPr/>
    </dgm:pt>
    <dgm:pt modelId="{944499CF-6987-45A2-8123-97E462EEA2BC}" type="pres">
      <dgm:prSet presAssocID="{68BDE756-2BC3-4A98-B7F1-4143F2B07698}" presName="LevelTwoTextNode" presStyleLbl="node3" presStyleIdx="1" presStyleCnt="2" custScaleX="180206" custScaleY="258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0E555F-A7C4-4DBC-BD08-9CE392BF7E43}" type="pres">
      <dgm:prSet presAssocID="{68BDE756-2BC3-4A98-B7F1-4143F2B07698}" presName="level3hierChild" presStyleCnt="0"/>
      <dgm:spPr/>
    </dgm:pt>
    <dgm:pt modelId="{409FD53C-7C2F-40D1-A3C0-6C7FB7B1ECE8}" type="pres">
      <dgm:prSet presAssocID="{8597AAFD-753F-4BAD-924A-C4CA5CFCDB7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142510A-EE25-4AD9-9F71-06760F91DC0A}" type="pres">
      <dgm:prSet presAssocID="{8597AAFD-753F-4BAD-924A-C4CA5CFCDB7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61FA9DB-A3A5-41F9-B269-5B01E2DCB27D}" type="pres">
      <dgm:prSet presAssocID="{8C53A7FA-3928-4180-989A-23EDC22775F4}" presName="root2" presStyleCnt="0"/>
      <dgm:spPr/>
    </dgm:pt>
    <dgm:pt modelId="{44E7D5F0-0C1E-4AE1-A9B2-EA3C5FA084C4}" type="pres">
      <dgm:prSet presAssocID="{8C53A7FA-3928-4180-989A-23EDC22775F4}" presName="LevelTwoTextNode" presStyleLbl="node2" presStyleIdx="1" presStyleCnt="2" custScaleX="281360" custScaleY="2215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EC701-1B38-4DFD-8887-C07CBFA4CF0A}" type="pres">
      <dgm:prSet presAssocID="{8C53A7FA-3928-4180-989A-23EDC22775F4}" presName="level3hierChild" presStyleCnt="0"/>
      <dgm:spPr/>
    </dgm:pt>
  </dgm:ptLst>
  <dgm:cxnLst>
    <dgm:cxn modelId="{EF370716-3BF1-457B-8B2E-B3DEE8B99241}" type="presOf" srcId="{EEC6BC9A-637E-4FE6-8B11-E835A5AC9E2B}" destId="{7B51E2C5-38AE-4947-BB1E-DB0DE9C67260}" srcOrd="0" destOrd="0" presId="urn:microsoft.com/office/officeart/2008/layout/HorizontalMultiLevelHierarchy"/>
    <dgm:cxn modelId="{E9531FB3-75E1-47D8-87F2-91ECABA755A1}" type="presOf" srcId="{5AB07AC0-C3C5-4579-BF84-BC79A22BF7F7}" destId="{4BF15872-493F-4B94-B284-269F9C703D9F}" srcOrd="0" destOrd="0" presId="urn:microsoft.com/office/officeart/2008/layout/HorizontalMultiLevelHierarchy"/>
    <dgm:cxn modelId="{1FB9C9E9-AF12-40E5-9E03-B525C3D257D1}" srcId="{5AB07AC0-C3C5-4579-BF84-BC79A22BF7F7}" destId="{73554D50-A66E-40B2-A1B9-E7C56BADE4C1}" srcOrd="0" destOrd="0" parTransId="{A84B46CF-F458-4D08-BA59-F73F5C862332}" sibTransId="{7D2C9D1F-7CA7-44F8-9AA2-6D374480142F}"/>
    <dgm:cxn modelId="{1D549E59-E769-4CD3-9478-61DD9CEC58F3}" srcId="{73554D50-A66E-40B2-A1B9-E7C56BADE4C1}" destId="{89C8303B-B262-4E33-8B08-83852B939C74}" srcOrd="0" destOrd="0" parTransId="{906D3771-6476-4B98-80A0-0109C3A301E0}" sibTransId="{8C94CB6A-0F19-42F0-B75C-1BD951F0B03F}"/>
    <dgm:cxn modelId="{20437989-C02F-4F62-9000-D4473B2B733E}" srcId="{89C8303B-B262-4E33-8B08-83852B939C74}" destId="{68BDE756-2BC3-4A98-B7F1-4143F2B07698}" srcOrd="1" destOrd="0" parTransId="{EEC6BC9A-637E-4FE6-8B11-E835A5AC9E2B}" sibTransId="{0B3963EA-A114-45C8-B802-919C5ED45401}"/>
    <dgm:cxn modelId="{06C1BAFF-4D9F-4641-913D-4BCEE9D80C1D}" type="presOf" srcId="{FCF0E347-65D6-4AB0-947F-E6A9262C8115}" destId="{9DF60137-7546-4F69-B35A-604001A4B130}" srcOrd="0" destOrd="0" presId="urn:microsoft.com/office/officeart/2008/layout/HorizontalMultiLevelHierarchy"/>
    <dgm:cxn modelId="{08609907-278D-4A38-89B1-D6D4BD06DB2B}" type="presOf" srcId="{8C53A7FA-3928-4180-989A-23EDC22775F4}" destId="{44E7D5F0-0C1E-4AE1-A9B2-EA3C5FA084C4}" srcOrd="0" destOrd="0" presId="urn:microsoft.com/office/officeart/2008/layout/HorizontalMultiLevelHierarchy"/>
    <dgm:cxn modelId="{6F1BF860-B8FE-4503-93AD-5B67ECC31D5D}" type="presOf" srcId="{89C8303B-B262-4E33-8B08-83852B939C74}" destId="{7790CE75-0511-4E3C-9162-0424BEE2118C}" srcOrd="0" destOrd="0" presId="urn:microsoft.com/office/officeart/2008/layout/HorizontalMultiLevelHierarchy"/>
    <dgm:cxn modelId="{51610BF5-0464-43F3-ACDC-B4181ECB63D6}" type="presOf" srcId="{EEC6BC9A-637E-4FE6-8B11-E835A5AC9E2B}" destId="{9FB433ED-A4C3-4B2C-8407-39BC35070F8F}" srcOrd="1" destOrd="0" presId="urn:microsoft.com/office/officeart/2008/layout/HorizontalMultiLevelHierarchy"/>
    <dgm:cxn modelId="{8EA6B0C7-5199-4B80-9F2C-5115B82BFCA4}" type="presOf" srcId="{86B59CB9-FD17-4F75-8827-ADDD85BFA4AF}" destId="{A663496C-70CA-4960-B9AB-0A48A4E5DF26}" srcOrd="1" destOrd="0" presId="urn:microsoft.com/office/officeart/2008/layout/HorizontalMultiLevelHierarchy"/>
    <dgm:cxn modelId="{692380BC-2582-41CE-A1A7-BC5E942F9343}" type="presOf" srcId="{73554D50-A66E-40B2-A1B9-E7C56BADE4C1}" destId="{7AAA6B8A-3B29-460A-AE18-762FFED45C26}" srcOrd="0" destOrd="0" presId="urn:microsoft.com/office/officeart/2008/layout/HorizontalMultiLevelHierarchy"/>
    <dgm:cxn modelId="{AE679340-6A25-46D8-BCAC-F7EDE8F9C65A}" type="presOf" srcId="{8597AAFD-753F-4BAD-924A-C4CA5CFCDB76}" destId="{D142510A-EE25-4AD9-9F71-06760F91DC0A}" srcOrd="1" destOrd="0" presId="urn:microsoft.com/office/officeart/2008/layout/HorizontalMultiLevelHierarchy"/>
    <dgm:cxn modelId="{4DA028B7-FC7E-4964-B49C-4273C71884F4}" srcId="{73554D50-A66E-40B2-A1B9-E7C56BADE4C1}" destId="{8C53A7FA-3928-4180-989A-23EDC22775F4}" srcOrd="1" destOrd="0" parTransId="{8597AAFD-753F-4BAD-924A-C4CA5CFCDB76}" sibTransId="{E66B278A-2C23-43ED-A4AD-B9B24EA73280}"/>
    <dgm:cxn modelId="{1ADBA73F-8225-4F36-AF0F-3AFFC778ABEC}" type="presOf" srcId="{906D3771-6476-4B98-80A0-0109C3A301E0}" destId="{4A8E50AD-0215-4B01-85FC-A905BB1F1898}" srcOrd="0" destOrd="0" presId="urn:microsoft.com/office/officeart/2008/layout/HorizontalMultiLevelHierarchy"/>
    <dgm:cxn modelId="{737C0CDA-1CD8-4B9C-B647-91BC5D4E5CEA}" type="presOf" srcId="{68BDE756-2BC3-4A98-B7F1-4143F2B07698}" destId="{944499CF-6987-45A2-8123-97E462EEA2BC}" srcOrd="0" destOrd="0" presId="urn:microsoft.com/office/officeart/2008/layout/HorizontalMultiLevelHierarchy"/>
    <dgm:cxn modelId="{A31E1F63-A731-431D-97B3-74864890F5C3}" type="presOf" srcId="{86B59CB9-FD17-4F75-8827-ADDD85BFA4AF}" destId="{B1777EF7-A7AA-49DF-B81A-A4BA3724BDFB}" srcOrd="0" destOrd="0" presId="urn:microsoft.com/office/officeart/2008/layout/HorizontalMultiLevelHierarchy"/>
    <dgm:cxn modelId="{77E83526-A7F9-4FB3-B96C-917C2F188A46}" type="presOf" srcId="{906D3771-6476-4B98-80A0-0109C3A301E0}" destId="{519A6DB0-8D70-44F5-A941-1BF7EA6CF92E}" srcOrd="1" destOrd="0" presId="urn:microsoft.com/office/officeart/2008/layout/HorizontalMultiLevelHierarchy"/>
    <dgm:cxn modelId="{A65216FC-01A0-4B70-A310-E8CF7B2CFA54}" type="presOf" srcId="{8597AAFD-753F-4BAD-924A-C4CA5CFCDB76}" destId="{409FD53C-7C2F-40D1-A3C0-6C7FB7B1ECE8}" srcOrd="0" destOrd="0" presId="urn:microsoft.com/office/officeart/2008/layout/HorizontalMultiLevelHierarchy"/>
    <dgm:cxn modelId="{70302168-0807-47F4-8EDC-AA1B08B69BAD}" srcId="{89C8303B-B262-4E33-8B08-83852B939C74}" destId="{FCF0E347-65D6-4AB0-947F-E6A9262C8115}" srcOrd="0" destOrd="0" parTransId="{86B59CB9-FD17-4F75-8827-ADDD85BFA4AF}" sibTransId="{26A507A4-08DC-4509-9A54-35287B48EF0C}"/>
    <dgm:cxn modelId="{691CBCC5-B159-43C2-B577-D4974E563B56}" type="presParOf" srcId="{4BF15872-493F-4B94-B284-269F9C703D9F}" destId="{B937AF16-146C-4A42-BDE0-8A4FB251EA54}" srcOrd="0" destOrd="0" presId="urn:microsoft.com/office/officeart/2008/layout/HorizontalMultiLevelHierarchy"/>
    <dgm:cxn modelId="{EB6F5527-DFE4-4FDD-AC6F-721191E68CF6}" type="presParOf" srcId="{B937AF16-146C-4A42-BDE0-8A4FB251EA54}" destId="{7AAA6B8A-3B29-460A-AE18-762FFED45C26}" srcOrd="0" destOrd="0" presId="urn:microsoft.com/office/officeart/2008/layout/HorizontalMultiLevelHierarchy"/>
    <dgm:cxn modelId="{D8133A8F-0528-4F09-9DA8-BE6E240CB870}" type="presParOf" srcId="{B937AF16-146C-4A42-BDE0-8A4FB251EA54}" destId="{94141630-E7BA-4080-B7E2-0A945F794DBC}" srcOrd="1" destOrd="0" presId="urn:microsoft.com/office/officeart/2008/layout/HorizontalMultiLevelHierarchy"/>
    <dgm:cxn modelId="{A243136A-2CC6-4AF1-AB28-D0595DBD2378}" type="presParOf" srcId="{94141630-E7BA-4080-B7E2-0A945F794DBC}" destId="{4A8E50AD-0215-4B01-85FC-A905BB1F1898}" srcOrd="0" destOrd="0" presId="urn:microsoft.com/office/officeart/2008/layout/HorizontalMultiLevelHierarchy"/>
    <dgm:cxn modelId="{0B07D0A0-F256-4A32-8B72-9EA03914A17D}" type="presParOf" srcId="{4A8E50AD-0215-4B01-85FC-A905BB1F1898}" destId="{519A6DB0-8D70-44F5-A941-1BF7EA6CF92E}" srcOrd="0" destOrd="0" presId="urn:microsoft.com/office/officeart/2008/layout/HorizontalMultiLevelHierarchy"/>
    <dgm:cxn modelId="{5ABE05E9-5E56-41BA-ACD9-A5AF1E7D13C5}" type="presParOf" srcId="{94141630-E7BA-4080-B7E2-0A945F794DBC}" destId="{BE7D5854-0BEB-45BC-B782-05B5D1C8F8E0}" srcOrd="1" destOrd="0" presId="urn:microsoft.com/office/officeart/2008/layout/HorizontalMultiLevelHierarchy"/>
    <dgm:cxn modelId="{AF01C592-4C2A-49C3-824E-C46161EF9EA6}" type="presParOf" srcId="{BE7D5854-0BEB-45BC-B782-05B5D1C8F8E0}" destId="{7790CE75-0511-4E3C-9162-0424BEE2118C}" srcOrd="0" destOrd="0" presId="urn:microsoft.com/office/officeart/2008/layout/HorizontalMultiLevelHierarchy"/>
    <dgm:cxn modelId="{88324D29-C567-4102-B1BD-C3288EE1E25D}" type="presParOf" srcId="{BE7D5854-0BEB-45BC-B782-05B5D1C8F8E0}" destId="{335979BC-A378-428B-A8D1-86922FF668BC}" srcOrd="1" destOrd="0" presId="urn:microsoft.com/office/officeart/2008/layout/HorizontalMultiLevelHierarchy"/>
    <dgm:cxn modelId="{21B10383-B420-42FC-91AB-41EB067FAB5D}" type="presParOf" srcId="{335979BC-A378-428B-A8D1-86922FF668BC}" destId="{B1777EF7-A7AA-49DF-B81A-A4BA3724BDFB}" srcOrd="0" destOrd="0" presId="urn:microsoft.com/office/officeart/2008/layout/HorizontalMultiLevelHierarchy"/>
    <dgm:cxn modelId="{3A54350D-B9C3-4235-B46E-19B4F3282F06}" type="presParOf" srcId="{B1777EF7-A7AA-49DF-B81A-A4BA3724BDFB}" destId="{A663496C-70CA-4960-B9AB-0A48A4E5DF26}" srcOrd="0" destOrd="0" presId="urn:microsoft.com/office/officeart/2008/layout/HorizontalMultiLevelHierarchy"/>
    <dgm:cxn modelId="{5A55487C-D3D9-45C8-A317-C715C66259F4}" type="presParOf" srcId="{335979BC-A378-428B-A8D1-86922FF668BC}" destId="{E94A201D-1BC6-4632-8362-AE362165D0E4}" srcOrd="1" destOrd="0" presId="urn:microsoft.com/office/officeart/2008/layout/HorizontalMultiLevelHierarchy"/>
    <dgm:cxn modelId="{F5CB7050-A638-40D4-A9D5-84C9AC30F78C}" type="presParOf" srcId="{E94A201D-1BC6-4632-8362-AE362165D0E4}" destId="{9DF60137-7546-4F69-B35A-604001A4B130}" srcOrd="0" destOrd="0" presId="urn:microsoft.com/office/officeart/2008/layout/HorizontalMultiLevelHierarchy"/>
    <dgm:cxn modelId="{83327EFE-56F2-4AFE-85E8-D021F3A2BC55}" type="presParOf" srcId="{E94A201D-1BC6-4632-8362-AE362165D0E4}" destId="{DD68CCF2-E628-41D1-9D1A-864C9216EC48}" srcOrd="1" destOrd="0" presId="urn:microsoft.com/office/officeart/2008/layout/HorizontalMultiLevelHierarchy"/>
    <dgm:cxn modelId="{0B590114-58D3-413C-817C-EF6F2A137818}" type="presParOf" srcId="{335979BC-A378-428B-A8D1-86922FF668BC}" destId="{7B51E2C5-38AE-4947-BB1E-DB0DE9C67260}" srcOrd="2" destOrd="0" presId="urn:microsoft.com/office/officeart/2008/layout/HorizontalMultiLevelHierarchy"/>
    <dgm:cxn modelId="{405EDDC9-C068-4554-92FE-4F7B930A2991}" type="presParOf" srcId="{7B51E2C5-38AE-4947-BB1E-DB0DE9C67260}" destId="{9FB433ED-A4C3-4B2C-8407-39BC35070F8F}" srcOrd="0" destOrd="0" presId="urn:microsoft.com/office/officeart/2008/layout/HorizontalMultiLevelHierarchy"/>
    <dgm:cxn modelId="{99040454-07F6-4977-8ABA-B4BC3612DB49}" type="presParOf" srcId="{335979BC-A378-428B-A8D1-86922FF668BC}" destId="{683C8669-4FEB-4FE4-8BA3-507DABEF92DA}" srcOrd="3" destOrd="0" presId="urn:microsoft.com/office/officeart/2008/layout/HorizontalMultiLevelHierarchy"/>
    <dgm:cxn modelId="{481B5AC3-DE98-47C8-A621-229C77ACAB25}" type="presParOf" srcId="{683C8669-4FEB-4FE4-8BA3-507DABEF92DA}" destId="{944499CF-6987-45A2-8123-97E462EEA2BC}" srcOrd="0" destOrd="0" presId="urn:microsoft.com/office/officeart/2008/layout/HorizontalMultiLevelHierarchy"/>
    <dgm:cxn modelId="{E38BCD4D-E246-4810-9C9E-24948DE65C79}" type="presParOf" srcId="{683C8669-4FEB-4FE4-8BA3-507DABEF92DA}" destId="{A60E555F-A7C4-4DBC-BD08-9CE392BF7E43}" srcOrd="1" destOrd="0" presId="urn:microsoft.com/office/officeart/2008/layout/HorizontalMultiLevelHierarchy"/>
    <dgm:cxn modelId="{A5DFC663-B2FF-42C5-963A-DE353B02D688}" type="presParOf" srcId="{94141630-E7BA-4080-B7E2-0A945F794DBC}" destId="{409FD53C-7C2F-40D1-A3C0-6C7FB7B1ECE8}" srcOrd="2" destOrd="0" presId="urn:microsoft.com/office/officeart/2008/layout/HorizontalMultiLevelHierarchy"/>
    <dgm:cxn modelId="{0526B630-3DA3-482B-BC6B-EFE02AF77A6B}" type="presParOf" srcId="{409FD53C-7C2F-40D1-A3C0-6C7FB7B1ECE8}" destId="{D142510A-EE25-4AD9-9F71-06760F91DC0A}" srcOrd="0" destOrd="0" presId="urn:microsoft.com/office/officeart/2008/layout/HorizontalMultiLevelHierarchy"/>
    <dgm:cxn modelId="{7F09E8C6-B3A4-4D01-96B6-9A2831541CB1}" type="presParOf" srcId="{94141630-E7BA-4080-B7E2-0A945F794DBC}" destId="{061FA9DB-A3A5-41F9-B269-5B01E2DCB27D}" srcOrd="3" destOrd="0" presId="urn:microsoft.com/office/officeart/2008/layout/HorizontalMultiLevelHierarchy"/>
    <dgm:cxn modelId="{B58E198A-8B82-4DDB-8F0C-5F37C5D1C31F}" type="presParOf" srcId="{061FA9DB-A3A5-41F9-B269-5B01E2DCB27D}" destId="{44E7D5F0-0C1E-4AE1-A9B2-EA3C5FA084C4}" srcOrd="0" destOrd="0" presId="urn:microsoft.com/office/officeart/2008/layout/HorizontalMultiLevelHierarchy"/>
    <dgm:cxn modelId="{D9EAD67C-9E9D-4FE7-8270-E2EE8A950D78}" type="presParOf" srcId="{061FA9DB-A3A5-41F9-B269-5B01E2DCB27D}" destId="{AD3EC701-1B38-4DFD-8887-C07CBFA4CF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67C75-E928-4024-B500-F1E6D9E3D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9FE344-A381-4CE0-A66B-2C7AA554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943941-F754-490B-9734-E983EFFC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A4125-A0D7-4EEF-9B88-E6A41BC7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733A9C-2CCF-42D6-8149-B8793D7B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29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5FF17-ECA6-4EE5-9ABB-AFD94C25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E007C1-E055-429B-B38A-9CDED847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ADB4A5-EC82-456E-A98E-BA694FFF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1AB53-5FD2-4840-9105-0ED8B028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255C99-05F9-48A2-AF83-206DE66F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52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21EDD-A571-417A-B409-E6F16E95F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D4B36C-1D86-432C-A1D2-98F102D53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57D35-8EF5-442D-9282-9C6B13A2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28333-9F71-42E3-A526-0CD6B322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4BBF8C-E1E7-4AF0-B6C8-E23D562D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83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E34BB-E7EB-499E-967E-433415613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842BFB-630D-4F89-AAD0-6FE04C6D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594396-248A-4992-BCC2-3B8187B7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51E-2B6A-432E-B915-57987DEF212D}" type="datetime1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5435F-004C-4212-B3A5-A926844B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0DE38-09B9-4373-9D48-85CC476E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302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E8D3E-D462-4FEC-9622-FC57847B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26FCDB-17FB-4E89-A232-3A75D440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818FCA-D592-4E76-B50C-13804EA2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B1A8-7BB4-4FDB-9258-E328CC72ECF6}" type="datetime1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BF5CE7-F879-4375-BFEE-D1D994F6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56C234-218A-45F3-B8D3-BCAFB279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983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F4628-DD97-4320-A5DD-2AD33FC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9290B-BE8C-49F9-A111-F75D42386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FCE24-28F0-4B30-9300-BB5E0C7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70DA-3534-4CF1-B315-116E17224CDE}" type="datetime1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E5B7A3-DE8C-48BB-9598-A001B087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370F4A-5B19-4C8E-87BA-0D153C86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568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6540A-D45C-4648-A0BF-90DAF538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3EF28-8FA3-4FA5-851A-BA2082B8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3CA0BD-7F63-45F9-A084-C81A35C5F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16D264-8A11-4137-8EC9-B1985FC2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4FC-310E-4FB8-B43E-90982619E651}" type="datetime1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866ABA-2DA7-4994-A3C5-634B7DD2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2A0561-0D4B-4E05-81D2-9B21E361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696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7A4F1-1301-46C4-9A2D-F4C384D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C6FA9-15ED-4E6B-B246-B63EBCE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0C9AC4-5B07-40FF-A803-3B0F1060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B6E2D9-F56C-4CE9-BA1F-C34B920FF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2F02CD-FC1A-4EC0-AF43-4876CC375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CC70C9-36E1-48D1-8784-ECFC1C8F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E790-7F33-4D28-A3FB-6D1D628DF6C0}" type="datetime1">
              <a:rPr lang="en-ZA" smtClean="0"/>
              <a:t>2020-05-26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8E88A0-01B0-4149-A3D3-78C8B447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B16589-CE05-4E8B-BB62-BD99E2D6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0809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3B943-A034-4BEC-9728-E21465BC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19D037-1781-46CE-BA7B-00C29FBF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D8A-8C02-4B1C-AAAB-32EF0880AD1F}" type="datetime1">
              <a:rPr lang="en-ZA" smtClean="0"/>
              <a:t>2020-05-26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1B7512-2E06-4552-9879-95A89C77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3F3CB6-2208-41DA-AFC9-6D125B53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6346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CF94AB-74C3-41F5-B1D0-DCD21FE6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A83A-6BB4-4C0E-9529-4CB134588B94}" type="datetime1">
              <a:rPr lang="en-ZA" smtClean="0"/>
              <a:t>2020-05-26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4C4C8A-7398-43FF-B09A-618BA008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114804-C990-4247-9E31-830CC147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881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1FAFD-50E5-4948-A11B-FF777806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38F00-C25B-4984-A081-C23903A43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19332D-0608-44EA-8D6A-709EE3E5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427BF9-B2C7-43FD-9E70-CDCA2BF0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4288-25F0-455D-A022-7DC08ECFBEA4}" type="datetime1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E5A5FE-9B63-41D2-95B8-F4067BE2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F58F6-C37F-460F-99B8-9A6827DB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2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84694-D4DA-4903-BA91-CDA8F147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968467-EE65-4EAC-A7BD-669F4914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BD851A-B62F-42D9-A17E-8CF84F4C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2D31B-4A00-4832-AA04-CCDAB935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FAC63-ADC0-4ECA-9549-DE7FF764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052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06351-61F0-4528-B9DB-6E9F9D4C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EAC85A-56C8-47A5-94BC-58DA402E2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01573C-8007-4649-B54B-16108794D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CFD92A-7FE7-4268-BA6F-532D782B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C1-5971-4D8F-8B3E-A2E6B7C48B90}" type="datetime1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7C1977-C389-4418-A3A9-C8865B4A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3283A2-1D03-435F-8D53-E0979227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033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95B86-D40B-4EA0-9E74-3ED430D8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9FC47B-F8F6-4871-9BD0-FBE5F8BB6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E7EB8-8AF3-4723-8D85-CE1D14F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7376-705C-4580-9530-0BF41C586912}" type="datetime1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E37AA-9D20-4DF1-AE4B-5DA09E7B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2D1786-EE80-492C-8794-FAD1780F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0434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CBD51A-69F1-4E8B-AB71-5A7B4876C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CFA9F-22DC-4535-9518-3B3F4470C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33D0E3-435E-488C-B651-1215DAC9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A89-4765-484D-8DD1-A6B3829FA000}" type="datetime1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5858D-6800-4A7A-B37E-5FCC8E86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2BB056-0301-4551-834D-5FBC1CCF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1597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B710-FB8E-4066-9FB2-77BEEDBFC07E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4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0089-34DD-4EAB-832D-DB5E894CD4C9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C56C-4642-416B-A8B9-33174A1BA493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1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97E9-3EA7-47AF-AA06-DCF5EC68F7CE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9F0-51FD-4338-9014-81B6BB676AC3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1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0403-1C77-4804-956E-CFA601FECDB5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2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4855-356F-45FF-992B-A180FE701EE6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68811-FE1F-4264-B86F-922B5EC4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9C449E-3BA8-49BD-96D0-7C909BCA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20C9E2-2869-41DF-BE35-9849A087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7AD632-60BF-4F16-8138-80A6819F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7CC5B9-14B4-4F4B-9EC9-2322D3AF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050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5BFC-9E6E-479E-B71F-98DAA52FFDFE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9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C28-B94B-4643-915E-5C400B735B43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88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82C0-F1CF-4550-A15F-FC1A3D1C1601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56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02ED-3C42-48C1-AF99-316F223C5CC0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2E2CD-4B0C-4BF4-B6C9-2BDFA81C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5927C8-A27D-46BB-84B4-072CE835D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DA9202-89E9-41B7-962F-F235C72D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A25597-2227-4A6D-BDBE-7F003124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D28D15-58DB-4097-8EFD-81891AA1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882242-ACB1-40CC-BF8F-8E61AFC0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39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A11E8-F3CA-4534-B972-223AE7C9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572DE8-3496-4A12-A7A2-37377884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B6DF85-7E59-4601-97EF-D995FA0AF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F81286-6035-4612-BF4E-30B3B32C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8C1B12-6038-4095-9F4B-6D4935FE4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C9DAA76-7693-4C98-8D30-0459657A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147AA5-EA02-491C-9C88-CD143B48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18E000-ADCC-43D6-BFC5-BEEDDBFF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191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4DFDB-71C9-4467-B887-065BDD93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20232A-003D-4D5C-AFBD-501F9D45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096D21-6A5E-42B4-B8E4-A9FCC66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619045-269F-454D-80CB-057CBBA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567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ACF62A-3D3C-470F-B612-E401F89D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0937E6-0EB9-4ED4-A72C-E1ED852E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08783B-D468-41B5-8437-0B41D715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7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2C11E-4463-43E5-861B-E779DD35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0A359-D188-40C1-929B-271917D4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E2F634-F0BC-47E6-8447-8F8B4E7C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6651D0-66BE-4DEB-840B-29329F8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740702-1C46-4DF2-9161-B8E10DBC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793270-3EA6-447B-9081-A68EBA4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1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B7109-C2C6-45F7-B2CE-0D521916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4D4D52-C430-4739-96B8-B111220AC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CB1ECC-AA53-4C66-BD5E-BE584232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0BD481-0DEA-464D-AD81-9FF2F6BB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FB3456-5EE0-4446-8DEF-56694CF1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00153E-747B-4E4F-ADF0-2B53075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466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7027CD-15B8-46D6-AFAA-1DFD8D96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BB3E82-B09F-485B-86FB-6FE3F75F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EC6E16-9F4D-4EBA-AA1C-2870C26D1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FA95-B62E-45C4-B29F-1D42E3DCBAE2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D3D970-5F35-4735-899E-F2884D6D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6C2337-7CA3-4FF3-89EA-17CCAC5D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06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5BD537-25D7-4C51-BD06-7CDCB6FF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A8F5A2-85C2-4EFD-A85B-207C2182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0F615-32AB-453C-B88E-BA019BA61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EF85-02B3-444F-86C7-F4EBB8A5240E}" type="datetime1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E0FDBF-007F-4AF1-8A00-9CC2E4832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222F6F-59DA-431B-9568-7E526D467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249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7329-5D08-49A3-B3B2-DF18FC1D38BF}" type="datetime1">
              <a:rPr lang="en-US" smtClean="0"/>
              <a:pPr/>
              <a:t>2020/05/26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F3FB-CDCD-4BA9-B9B1-D2D0F913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xmlns="" id="{447283C8-B8AF-4027-8D3C-C7A146258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5925" b="190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31AEA-308D-4A8A-8F95-528EA7DE8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3400" b="1"/>
              <a:t>RESPONDING TO THE ENVIRONMENT (HUMANS) </a:t>
            </a:r>
            <a:endParaRPr lang="en-ZA" sz="34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9673B7-27EE-4448-AE29-2261E0D7C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1600" b="1"/>
              <a:t>HUMAN NERVOUS SYSTEM</a:t>
            </a:r>
          </a:p>
          <a:p>
            <a:r>
              <a:rPr lang="en-US" sz="1600" b="1"/>
              <a:t>PRESENTER: Ms Z. Sanda</a:t>
            </a:r>
          </a:p>
          <a:p>
            <a:endParaRPr lang="en-ZA" sz="1600" b="1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7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9D80C9EF-3CC6-4ECC-9C2D-9D0396C96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6E2BA2D-686E-4C35-B103-8856BEB49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22" r="2" b="2"/>
          <a:stretch/>
        </p:blipFill>
        <p:spPr>
          <a:xfrm>
            <a:off x="0" y="24070"/>
            <a:ext cx="12191998" cy="6857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DD26E-4D95-4C76-8CA0-043951C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ORGANISATION OF THE PERIPHERAL NERVOUS SYSTEM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31DF8A-ADAA-4FE1-A517-7978655FDA67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366CF794-5318-4F58-9E2E-03042DEB8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674644"/>
              </p:ext>
            </p:extLst>
          </p:nvPr>
        </p:nvGraphicFramePr>
        <p:xfrm>
          <a:off x="315944" y="1311959"/>
          <a:ext cx="10456831" cy="465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0633AB-AAD9-4B60-B46D-4F4503335D87}"/>
              </a:ext>
            </a:extLst>
          </p:cNvPr>
          <p:cNvSpPr txBox="1"/>
          <p:nvPr/>
        </p:nvSpPr>
        <p:spPr>
          <a:xfrm>
            <a:off x="7219950" y="5162550"/>
            <a:ext cx="38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 sympathetic and parasympathetic system work </a:t>
            </a:r>
            <a:r>
              <a:rPr lang="en-US" dirty="0">
                <a:solidFill>
                  <a:srgbClr val="FF0000"/>
                </a:solidFill>
              </a:rPr>
              <a:t>antagonistically</a:t>
            </a:r>
            <a:r>
              <a:rPr lang="en-US" dirty="0"/>
              <a:t> to each other i.e. have opposite effects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48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928CE4-6746-403E-AB41-AFB6BDDC6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xmlns="" id="{60844AF6-4CCE-4F82-B2BF-3D13C227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/>
              <a:t>Differences between the Sympathetic and Parasympathetic</a:t>
            </a:r>
            <a:br>
              <a:rPr lang="en-US" sz="3200" b="1" dirty="0"/>
            </a:br>
            <a:r>
              <a:rPr lang="en-US" sz="3200" b="1" dirty="0"/>
              <a:t>Divisions of the Autonomic Nervous System</a:t>
            </a:r>
            <a:endParaRPr lang="en-US" sz="3200" dirty="0"/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xmlns="" id="{7A61E2C0-0FC9-418D-A396-0503BBD92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278995"/>
              </p:ext>
            </p:extLst>
          </p:nvPr>
        </p:nvGraphicFramePr>
        <p:xfrm>
          <a:off x="1534160" y="1825625"/>
          <a:ext cx="8229600" cy="4023360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Sympathetic nervous 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Parasympathetic  nervous 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Mostly stimulating in effect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Mostly inhibitory in effect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Increases</a:t>
                      </a:r>
                      <a:r>
                        <a:rPr lang="en-US" sz="2400" baseline="0" dirty="0"/>
                        <a:t> heart rate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Decreases heart rate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Constricts many</a:t>
                      </a:r>
                      <a:r>
                        <a:rPr lang="en-US" sz="2400" baseline="0" dirty="0"/>
                        <a:t> arteries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Dilates arteries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Relaxation of the bladder wall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Contraction of bladder</a:t>
                      </a:r>
                      <a:r>
                        <a:rPr lang="en-US" sz="2400" baseline="0" dirty="0"/>
                        <a:t> wall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Dilates pupils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 Constricts pupils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Inhibits peristalsis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Accelerates</a:t>
                      </a:r>
                      <a:r>
                        <a:rPr lang="en-US" sz="2400" baseline="0" dirty="0"/>
                        <a:t> peristalsis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Widens bronchioles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 Constricts bronchioles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34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26758-1ABF-4CE8-BD11-A5B9773E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FFFFFF"/>
                </a:solidFill>
              </a:rPr>
              <a:t>FUNCTIONS OF PERIPHERAL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D4B7A0-DD06-4F75-842B-B7007400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285750" indent="-285750" algn="just"/>
            <a:r>
              <a:rPr lang="en-US" sz="3200" dirty="0"/>
              <a:t>Transmits impulses from the receptors to the central nervous system via the sensory neurons </a:t>
            </a:r>
          </a:p>
          <a:p>
            <a:pPr marL="285750" indent="-285750" algn="just"/>
            <a:endParaRPr lang="en-US" sz="3200" dirty="0"/>
          </a:p>
          <a:p>
            <a:pPr marL="285750" indent="-285750" algn="just"/>
            <a:r>
              <a:rPr lang="en-US" sz="3200" dirty="0"/>
              <a:t>Transmits impulses from the central nervous system to the effectors via the motor neurons</a:t>
            </a:r>
          </a:p>
        </p:txBody>
      </p:sp>
    </p:spTree>
    <p:extLst>
      <p:ext uri="{BB962C8B-B14F-4D97-AF65-F5344CB8AC3E}">
        <p14:creationId xmlns:p14="http://schemas.microsoft.com/office/powerpoint/2010/main" val="18443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716B9-6AA0-48EE-A178-43F19F6B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64" y="907606"/>
            <a:ext cx="4135120" cy="30553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STRUCTURE AND FUNCTIONING OF THE NERVE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B398C4B-D7B7-47CD-8CB5-2C1D44E43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6013" r="735" b="-2"/>
          <a:stretch/>
        </p:blipFill>
        <p:spPr>
          <a:xfrm>
            <a:off x="4480560" y="0"/>
            <a:ext cx="7711440" cy="69067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E9A97E-5254-4B9F-8E0A-E23771843388}"/>
              </a:ext>
            </a:extLst>
          </p:cNvPr>
          <p:cNvSpPr/>
          <p:nvPr/>
        </p:nvSpPr>
        <p:spPr>
          <a:xfrm>
            <a:off x="4627973" y="1049518"/>
            <a:ext cx="6520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/>
              <a:t>Nerves</a:t>
            </a:r>
            <a:r>
              <a:rPr lang="en-ZA" sz="2800" dirty="0"/>
              <a:t> are made up of </a:t>
            </a:r>
            <a:r>
              <a:rPr lang="en-ZA" sz="2800" dirty="0">
                <a:solidFill>
                  <a:srgbClr val="FF0000"/>
                </a:solidFill>
              </a:rPr>
              <a:t>nerve fibres</a:t>
            </a:r>
            <a:r>
              <a:rPr lang="en-ZA" sz="2800" dirty="0"/>
              <a:t> that are held together by connective tissue.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The nerve fibre in turn is made of </a:t>
            </a:r>
            <a:r>
              <a:rPr lang="en-ZA" sz="2800" dirty="0">
                <a:solidFill>
                  <a:srgbClr val="FF0000"/>
                </a:solidFill>
              </a:rPr>
              <a:t>specialised nerve cells</a:t>
            </a:r>
            <a:r>
              <a:rPr lang="en-ZA" sz="2800" dirty="0"/>
              <a:t> called </a:t>
            </a:r>
            <a:r>
              <a:rPr lang="en-ZA" sz="2800" b="1" dirty="0"/>
              <a:t>neurons</a:t>
            </a:r>
            <a:r>
              <a:rPr lang="en-ZA" sz="2800" dirty="0"/>
              <a:t> which carry nerve (electrical) impulses through the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FF0000"/>
                </a:solidFill>
              </a:rPr>
              <a:t>Neurons are therefore regarded as structural units of nervous system.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EF33286-FDBD-4A2B-A33C-FA723834F42A}"/>
              </a:ext>
            </a:extLst>
          </p:cNvPr>
          <p:cNvGrpSpPr/>
          <p:nvPr/>
        </p:nvGrpSpPr>
        <p:grpSpPr>
          <a:xfrm>
            <a:off x="5034103" y="4935794"/>
            <a:ext cx="7125694" cy="582526"/>
            <a:chOff x="4984284" y="4807422"/>
            <a:chExt cx="7020560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CA02E5B-79BE-4122-992E-C79FCCF4B0A2}"/>
                </a:ext>
              </a:extLst>
            </p:cNvPr>
            <p:cNvSpPr txBox="1"/>
            <p:nvPr/>
          </p:nvSpPr>
          <p:spPr>
            <a:xfrm>
              <a:off x="4984284" y="4807422"/>
              <a:ext cx="7020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Nerves          Nerve fibres          neurons </a:t>
              </a:r>
              <a:endParaRPr lang="en-ZA" sz="3200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xmlns="" id="{E74678D7-E557-4314-9A62-6DF93938CDC5}"/>
                </a:ext>
              </a:extLst>
            </p:cNvPr>
            <p:cNvSpPr/>
            <p:nvPr/>
          </p:nvSpPr>
          <p:spPr>
            <a:xfrm>
              <a:off x="6321398" y="5081373"/>
              <a:ext cx="6096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xmlns="" id="{D85CB5A7-333A-426C-96F3-232C66CEF8C8}"/>
                </a:ext>
              </a:extLst>
            </p:cNvPr>
            <p:cNvSpPr/>
            <p:nvPr/>
          </p:nvSpPr>
          <p:spPr>
            <a:xfrm>
              <a:off x="9237789" y="5061709"/>
              <a:ext cx="6096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0622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35ED27-BA63-4633-B2D8-28AF7442C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MAIN TYPES OF NEURONS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 descr="neuron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95937" y="2426818"/>
            <a:ext cx="3286764" cy="349989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29F3FB-CDCD-4BA9-B9B1-D2D0F913B2E2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244" y="6024692"/>
            <a:ext cx="3360563" cy="3997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rgbClr val="FFFFFF"/>
                </a:solidFill>
              </a:rPr>
              <a:t>Sensory neuron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5936" y="6024692"/>
            <a:ext cx="3754191" cy="3997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Motor neuron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0AE957-B257-4583-96DE-56636DA13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278642"/>
            <a:ext cx="3333750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34F871-FF3A-4386-85D2-84C97B10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6400800" cy="417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1" y="5334000"/>
            <a:ext cx="769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Interneuron/ Connector Neuron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F3FB-CDCD-4BA9-B9B1-D2D0F913B2E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2BDC90-8D0C-4216-8354-AA8DC5E4C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235E5-E6C9-4AED-BB3A-16960324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TYPES OF NEURONS</a:t>
            </a:r>
            <a:endParaRPr lang="en-ZA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66C13-6385-4FE9-B54C-F3358FB15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8153"/>
            <a:ext cx="3977640" cy="4351338"/>
          </a:xfrm>
        </p:spPr>
        <p:txBody>
          <a:bodyPr>
            <a:normAutofit/>
          </a:bodyPr>
          <a:lstStyle/>
          <a:p>
            <a:r>
              <a:rPr lang="en-ZA" b="1" dirty="0"/>
              <a:t>Sensory neuron</a:t>
            </a:r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endParaRPr lang="en-ZA" b="1" dirty="0"/>
          </a:p>
          <a:p>
            <a:r>
              <a:rPr lang="en-ZA" b="1" dirty="0"/>
              <a:t>Connector or interneuron</a:t>
            </a:r>
          </a:p>
          <a:p>
            <a:pPr marL="0" indent="0">
              <a:buNone/>
            </a:pPr>
            <a:endParaRPr lang="en-ZA" b="1" dirty="0"/>
          </a:p>
          <a:p>
            <a:r>
              <a:rPr lang="en-ZA" b="1" dirty="0"/>
              <a:t>Motor neuron</a:t>
            </a:r>
          </a:p>
          <a:p>
            <a:endParaRPr lang="en-ZA" b="1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880BAD5-F683-4927-B420-75FBC64BA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690688"/>
            <a:ext cx="5181600" cy="4351338"/>
          </a:xfrm>
        </p:spPr>
        <p:txBody>
          <a:bodyPr>
            <a:normAutofit/>
          </a:bodyPr>
          <a:lstStyle/>
          <a:p>
            <a:pPr algn="just"/>
            <a:r>
              <a:rPr lang="en-ZA" sz="2800" dirty="0"/>
              <a:t>carries the impulses from the receptors (nerve ending or sense organ) to the CNS (brain and spinal cord)</a:t>
            </a:r>
          </a:p>
          <a:p>
            <a:pPr lvl="0" algn="just"/>
            <a:r>
              <a:rPr lang="en-ZA" sz="2800" dirty="0"/>
              <a:t> carries impulses inside the central the CNS from sensory to motor neuron</a:t>
            </a:r>
          </a:p>
          <a:p>
            <a:pPr lvl="0" algn="just"/>
            <a:r>
              <a:rPr lang="en-ZA" sz="2800" dirty="0"/>
              <a:t>carries the impulses from CNS to the effector organs (muscle and glands)</a:t>
            </a:r>
          </a:p>
          <a:p>
            <a:pPr lvl="0"/>
            <a:endParaRPr lang="en-ZA" sz="2800" dirty="0"/>
          </a:p>
          <a:p>
            <a:pPr lvl="0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351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34A947-EDBE-45EA-A5E8-C276A4F4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E583937-79D9-4B04-8BE1-40ACAFF3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FLOW OF INFORMATION THROUGH THE BODY</a:t>
            </a:r>
            <a:br>
              <a:rPr lang="en-US" b="1" dirty="0">
                <a:latin typeface="+mn-lt"/>
                <a:cs typeface="Arial" panose="020B0604020202020204" pitchFamily="34" charset="0"/>
              </a:rPr>
            </a:br>
            <a:endParaRPr lang="en-ZA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7511161-77D7-49AC-8F4B-9B428EC33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612" y="1299411"/>
            <a:ext cx="11059448" cy="4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42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0AFCF8-66BA-4ED1-8E07-BDF0D0FAD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"/>
            <a:ext cx="12192000" cy="6858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20C03E-3E7D-48A0-874F-386BFAD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6700"/>
            <a:ext cx="10553700" cy="666511"/>
          </a:xfrm>
          <a:solidFill>
            <a:srgbClr val="D2D3F2"/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STRUCTURE OF A NEURON</a:t>
            </a:r>
            <a:endParaRPr lang="en-ZA" b="1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6AA3767-AA7D-44D2-96D2-747F13C5B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1767" y="1414302"/>
            <a:ext cx="4665138" cy="4481673"/>
          </a:xfrm>
          <a:solidFill>
            <a:srgbClr val="D2D3F2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All </a:t>
            </a:r>
            <a:r>
              <a:rPr lang="en-US" sz="2400" dirty="0"/>
              <a:t>neurons are made up of three basic parts namely; cell body, dendrites and an axon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dendrites</a:t>
            </a:r>
            <a:r>
              <a:rPr lang="en-US" sz="2400" dirty="0"/>
              <a:t> – transmitting impulses towards the cell body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cellbody</a:t>
            </a:r>
            <a:r>
              <a:rPr lang="en-US" sz="2400" b="1" dirty="0"/>
              <a:t> </a:t>
            </a:r>
            <a:r>
              <a:rPr lang="en-US" sz="2400" dirty="0"/>
              <a:t>(with a nucleus) – controlling the metabolism of the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an axon </a:t>
            </a:r>
            <a:r>
              <a:rPr lang="en-US" sz="2400" dirty="0"/>
              <a:t>– transmitting impulses away from the cell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myelin sheath </a:t>
            </a:r>
            <a:r>
              <a:rPr lang="en-US" sz="2400" dirty="0"/>
              <a:t>– insulating the axon and speeding up the transmission of impulses; </a:t>
            </a:r>
            <a:r>
              <a:rPr lang="en-US" sz="2400" b="1" dirty="0"/>
              <a:t>myelin sheath </a:t>
            </a:r>
            <a:r>
              <a:rPr lang="en-US" sz="2400" dirty="0"/>
              <a:t>is enclosed by a membrane called the neurilemma which helps to repair damaged neurons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F76C45-396F-4470-864D-10D73076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655" y="1377949"/>
            <a:ext cx="6433595" cy="4102102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12089D9F-77CB-4270-8688-C769437DE6CB}"/>
              </a:ext>
            </a:extLst>
          </p:cNvPr>
          <p:cNvSpPr/>
          <p:nvPr/>
        </p:nvSpPr>
        <p:spPr>
          <a:xfrm>
            <a:off x="7381875" y="2047875"/>
            <a:ext cx="1666875" cy="952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CB5770AB-EF04-408A-9FFE-15EF39B1EB3E}"/>
              </a:ext>
            </a:extLst>
          </p:cNvPr>
          <p:cNvSpPr/>
          <p:nvPr/>
        </p:nvSpPr>
        <p:spPr>
          <a:xfrm>
            <a:off x="6657975" y="2047875"/>
            <a:ext cx="14287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xmlns="" id="{8D804B03-B3EA-4C56-A658-14EBF716544A}"/>
              </a:ext>
            </a:extLst>
          </p:cNvPr>
          <p:cNvSpPr/>
          <p:nvPr/>
        </p:nvSpPr>
        <p:spPr>
          <a:xfrm flipV="1">
            <a:off x="6991349" y="3093717"/>
            <a:ext cx="2124075" cy="95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CC4A0040-E5D0-4013-8CC8-73EA8038D90F}"/>
              </a:ext>
            </a:extLst>
          </p:cNvPr>
          <p:cNvSpPr/>
          <p:nvPr/>
        </p:nvSpPr>
        <p:spPr>
          <a:xfrm flipV="1">
            <a:off x="8001001" y="3965576"/>
            <a:ext cx="1133473" cy="183511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xmlns="" id="{E4E861F4-321E-41D1-A704-F1341682C9D8}"/>
              </a:ext>
            </a:extLst>
          </p:cNvPr>
          <p:cNvSpPr/>
          <p:nvPr/>
        </p:nvSpPr>
        <p:spPr>
          <a:xfrm>
            <a:off x="7477126" y="3917951"/>
            <a:ext cx="131444" cy="64452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89796288-0125-410A-8FDD-F15EFAEFA071}"/>
              </a:ext>
            </a:extLst>
          </p:cNvPr>
          <p:cNvSpPr/>
          <p:nvPr/>
        </p:nvSpPr>
        <p:spPr>
          <a:xfrm>
            <a:off x="6939095" y="2846529"/>
            <a:ext cx="2195379" cy="95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3C450-3282-4BE2-A89F-015D45BE2A01}"/>
              </a:ext>
            </a:extLst>
          </p:cNvPr>
          <p:cNvSpPr txBox="1"/>
          <p:nvPr/>
        </p:nvSpPr>
        <p:spPr>
          <a:xfrm>
            <a:off x="9074877" y="2687833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Cytoplasm</a:t>
            </a:r>
            <a:endParaRPr lang="en-Z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647B8B-F1A9-49DC-814E-69B7CC20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38493-5BE8-4DF6-9118-4F4DBDB4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94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9684B-C222-4D70-8FBB-E8A9E6BA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68300"/>
            <a:ext cx="10762932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+mn-lt"/>
              </a:rPr>
              <a:t>TRANSMISSION OF NERVE IMPULSES</a:t>
            </a:r>
            <a:endParaRPr lang="en-ZA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C680D51-7093-4FAF-8A95-9E24C6D7E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6" y="1019175"/>
            <a:ext cx="5073333" cy="5001260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More than one neuron is involved when neurons carry nerve impulses.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axon terminals of one neuron lie next to the dendrites of the next neuron.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Neurons are not directly connected to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microscopic gap between axon terminals of one neuron and the dendrite of another neuron is called a </a:t>
            </a:r>
            <a:r>
              <a:rPr lang="en-US" sz="2200" b="1" dirty="0"/>
              <a:t>synapse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Nerve impulses are carried across a synapse by means of chemical substance called </a:t>
            </a:r>
            <a:r>
              <a:rPr lang="en-US" sz="2200" b="1" dirty="0"/>
              <a:t>neurotransmitters </a:t>
            </a:r>
            <a:r>
              <a:rPr lang="en-US" sz="2200" dirty="0"/>
              <a:t>e.g. Acetylcholine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925844-F61A-4D55-9B50-BF31FD30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6000"/>
            <a:ext cx="6085277" cy="500126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21FB2118-38B4-4DC1-9E5F-9AA1FBA95FFC}"/>
              </a:ext>
            </a:extLst>
          </p:cNvPr>
          <p:cNvSpPr/>
          <p:nvPr/>
        </p:nvSpPr>
        <p:spPr>
          <a:xfrm>
            <a:off x="6781800" y="1876425"/>
            <a:ext cx="619125" cy="161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9AC99F0D-F5E7-40B0-86C9-85A450370574}"/>
              </a:ext>
            </a:extLst>
          </p:cNvPr>
          <p:cNvSpPr/>
          <p:nvPr/>
        </p:nvSpPr>
        <p:spPr>
          <a:xfrm flipV="1">
            <a:off x="10744200" y="2000249"/>
            <a:ext cx="705327" cy="161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B48DE46F-7E14-4FEF-A455-8307587BF74D}"/>
              </a:ext>
            </a:extLst>
          </p:cNvPr>
          <p:cNvSpPr/>
          <p:nvPr/>
        </p:nvSpPr>
        <p:spPr>
          <a:xfrm>
            <a:off x="8620125" y="1568450"/>
            <a:ext cx="123826" cy="327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940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5674E-A6B1-496C-A37B-75023AA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A8B82-272E-44B5-922D-526D5108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54002"/>
            <a:ext cx="10571480" cy="6603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EXAMINATION GUIDELINES</a:t>
            </a:r>
            <a:endParaRPr lang="en-ZA" b="1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5E395F7F-F5CC-4D10-83C2-ED96DC06C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4846" y="1066799"/>
            <a:ext cx="833311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2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BF4526-0D93-4FEC-8ACC-5A25788A2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50831-7443-406D-AA0C-BE87FEE5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49"/>
            <a:ext cx="10515600" cy="779463"/>
          </a:xfrm>
        </p:spPr>
        <p:txBody>
          <a:bodyPr/>
          <a:lstStyle/>
          <a:p>
            <a:r>
              <a:rPr lang="en-ZA" b="1" dirty="0"/>
              <a:t>Revision questions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D2D46D-3297-416B-9D6C-92BA9596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8" y="1053194"/>
            <a:ext cx="10526486" cy="56714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1. Give the </a:t>
            </a:r>
            <a:r>
              <a:rPr lang="en-US" sz="2400" b="1" dirty="0"/>
              <a:t>correct biological term </a:t>
            </a:r>
            <a:r>
              <a:rPr lang="en-US" sz="2400" dirty="0"/>
              <a:t>for each of the following descriptions.</a:t>
            </a: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1.1 	A part of the neuron that conducts impulses towards the cell body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	</a:t>
            </a:r>
            <a:r>
              <a:rPr lang="en-US" sz="2400" u="sng" dirty="0">
                <a:solidFill>
                  <a:srgbClr val="FF0000"/>
                </a:solidFill>
              </a:rPr>
              <a:t>DENDRITE</a:t>
            </a:r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1.2 	The microscopic space between two adjacent neurons is a/an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	</a:t>
            </a:r>
            <a:r>
              <a:rPr lang="en-US" sz="2400" u="sng" dirty="0">
                <a:solidFill>
                  <a:srgbClr val="FF0000"/>
                </a:solidFill>
              </a:rPr>
              <a:t>SYNAPSE</a:t>
            </a:r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1.3 	A change in the internal or external environment that will be detected by a 	receptor and converted into an impulse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FF0000"/>
                </a:solidFill>
              </a:rPr>
              <a:t>STIMULUS</a:t>
            </a:r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1.4 	Chemical substance which carries impulses across the synapse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	</a:t>
            </a:r>
            <a:r>
              <a:rPr lang="en-US" sz="2400" u="sng" dirty="0">
                <a:solidFill>
                  <a:srgbClr val="FF0000"/>
                </a:solidFill>
              </a:rPr>
              <a:t>NEUROTRANSMITTER</a:t>
            </a:r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1.5	 A part of the neuron that insulates the axon and speed up transmission of 	impulses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u="sng" dirty="0">
                <a:solidFill>
                  <a:srgbClr val="FF0000"/>
                </a:solidFill>
              </a:rPr>
              <a:t>MYELIN SHEATH</a:t>
            </a:r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195958-B7EE-4E39-AEED-517C332B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5E01E-391B-468B-90DA-6D2F9F89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endParaRPr lang="en-ZA" b="1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CC0AB034-0DC6-4CEE-834F-2213E2199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1053" y="744877"/>
            <a:ext cx="9553518" cy="51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70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6677E0-3037-4B51-80A8-3DA87D67A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BE44191-E557-4FCE-B96B-C272141F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163"/>
            <a:ext cx="10515600" cy="5892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2.2	 Identify the type of neuron represented by:</a:t>
            </a:r>
          </a:p>
          <a:p>
            <a:pPr marL="0" indent="0" algn="just">
              <a:buNone/>
            </a:pPr>
            <a:r>
              <a:rPr lang="en-US" dirty="0"/>
              <a:t>	(a)	B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u="sng" dirty="0">
                <a:solidFill>
                  <a:srgbClr val="FF0000"/>
                </a:solidFill>
              </a:rPr>
              <a:t>MOTOR NEURON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	(b)	C </a:t>
            </a:r>
          </a:p>
          <a:p>
            <a:pPr marL="0" indent="0" algn="just">
              <a:buNone/>
            </a:pPr>
            <a:r>
              <a:rPr lang="en-US" dirty="0"/>
              <a:t>		</a:t>
            </a:r>
            <a:r>
              <a:rPr lang="en-US" u="sng" dirty="0">
                <a:solidFill>
                  <a:srgbClr val="FF0000"/>
                </a:solidFill>
              </a:rPr>
              <a:t> CONNECTOR NEURON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/ INTERNEURON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(c)	 E</a:t>
            </a:r>
          </a:p>
          <a:p>
            <a:pPr marL="0" indent="0" algn="just">
              <a:buNone/>
            </a:pPr>
            <a:r>
              <a:rPr lang="en-US" dirty="0"/>
              <a:t>		</a:t>
            </a:r>
            <a:r>
              <a:rPr lang="en-US" u="sng" dirty="0">
                <a:solidFill>
                  <a:srgbClr val="FF0000"/>
                </a:solidFill>
              </a:rPr>
              <a:t>SENSORY NEURON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2.3	Give the LETTER only of the part that represents the:</a:t>
            </a:r>
          </a:p>
          <a:p>
            <a:pPr marL="0" indent="0" algn="just">
              <a:buNone/>
            </a:pPr>
            <a:r>
              <a:rPr lang="en-US" dirty="0"/>
              <a:t>	(a)	Receptor </a:t>
            </a:r>
          </a:p>
          <a:p>
            <a:pPr marL="0" indent="0" algn="just">
              <a:buNone/>
            </a:pPr>
            <a:r>
              <a:rPr lang="en-US" dirty="0"/>
              <a:t>		</a:t>
            </a:r>
            <a:r>
              <a:rPr lang="en-US" u="sng" dirty="0">
                <a:solidFill>
                  <a:srgbClr val="FF0000"/>
                </a:solidFill>
              </a:rPr>
              <a:t>F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(b)	 Effector</a:t>
            </a:r>
          </a:p>
          <a:p>
            <a:pPr marL="0" indent="0" algn="just">
              <a:buNone/>
            </a:pPr>
            <a:r>
              <a:rPr lang="en-US" dirty="0"/>
              <a:t>		</a:t>
            </a:r>
            <a:r>
              <a:rPr lang="en-US" u="sng" dirty="0">
                <a:solidFill>
                  <a:srgbClr val="FF0000"/>
                </a:solidFill>
              </a:rPr>
              <a:t>A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2.4	Give the LETTER and NAME of the:</a:t>
            </a:r>
          </a:p>
          <a:p>
            <a:pPr marL="0" indent="0" algn="just">
              <a:buNone/>
            </a:pPr>
            <a:r>
              <a:rPr lang="en-US" dirty="0"/>
              <a:t>	(a)	Region where the impulse is transmitted chemically</a:t>
            </a:r>
          </a:p>
          <a:p>
            <a:pPr marL="0" indent="0" algn="just">
              <a:buNone/>
            </a:pPr>
            <a:r>
              <a:rPr lang="en-US" dirty="0"/>
              <a:t> 		</a:t>
            </a:r>
            <a:r>
              <a:rPr lang="en-US" u="sng" dirty="0">
                <a:solidFill>
                  <a:srgbClr val="FF0000"/>
                </a:solidFill>
              </a:rPr>
              <a:t>D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  </a:t>
            </a:r>
            <a:r>
              <a:rPr lang="en-US" u="sng" dirty="0">
                <a:solidFill>
                  <a:srgbClr val="FF0000"/>
                </a:solidFill>
              </a:rPr>
              <a:t>-SYNAPSE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(b)	 Part that has an insulating function</a:t>
            </a:r>
          </a:p>
          <a:p>
            <a:pPr marL="0" indent="0" algn="just">
              <a:buNone/>
            </a:pPr>
            <a:r>
              <a:rPr lang="en-US" dirty="0"/>
              <a:t>		</a:t>
            </a:r>
            <a:r>
              <a:rPr lang="en-US" u="sng" dirty="0">
                <a:solidFill>
                  <a:srgbClr val="FF0000"/>
                </a:solidFill>
              </a:rPr>
              <a:t>G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  </a:t>
            </a:r>
            <a:r>
              <a:rPr lang="en-US" u="sng" dirty="0">
                <a:solidFill>
                  <a:srgbClr val="FF0000"/>
                </a:solidFill>
              </a:rPr>
              <a:t>-MYELIN SHEATH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D80C9EF-3CC6-4ECC-9C2D-9D0396C96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CD53F18-1C32-41C3-8550-EB92CB12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pPr algn="ctr"/>
            <a:r>
              <a:rPr lang="en-ZA" sz="4800" b="1"/>
              <a:t>INTRODUCTION</a:t>
            </a:r>
            <a:endParaRPr lang="en-ZA" sz="4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392463-AD03-4657-A7D9-475D9FE11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2" r="2" b="2"/>
          <a:stretch/>
        </p:blipFill>
        <p:spPr>
          <a:xfrm>
            <a:off x="-71233" y="2203078"/>
            <a:ext cx="12263231" cy="473420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1B60180-6968-4B25-A5C5-003FFA46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528" y="2395483"/>
            <a:ext cx="10003972" cy="3812278"/>
          </a:xfrm>
        </p:spPr>
        <p:txBody>
          <a:bodyPr anchor="ctr">
            <a:normAutofit fontScale="92500"/>
          </a:bodyPr>
          <a:lstStyle/>
          <a:p>
            <a:r>
              <a:rPr lang="en-ZA" sz="2400" dirty="0">
                <a:latin typeface="Tahoma" panose="020B0604030504040204" pitchFamily="34" charset="0"/>
                <a:ea typeface="Calibri" panose="020F0502020204030204" pitchFamily="34" charset="0"/>
              </a:rPr>
              <a:t>All living organisms must be able to respond to the environment in order to survive.</a:t>
            </a:r>
          </a:p>
          <a:p>
            <a:r>
              <a:rPr lang="en-ZA" sz="2400" dirty="0">
                <a:latin typeface="Tahoma" panose="020B0604030504040204" pitchFamily="34" charset="0"/>
                <a:ea typeface="Calibri" panose="020F0502020204030204" pitchFamily="34" charset="0"/>
              </a:rPr>
              <a:t>To achieve this, humans have two co-ordinating systems which allow them to adapt to changes within the environment and maintain their internal conditions. </a:t>
            </a:r>
          </a:p>
          <a:p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humans there are two co-ordinating systems, namely,  the </a:t>
            </a: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nervous system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endocrine system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nervous system is made up of </a:t>
            </a: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nerves 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is a fast responding system.</a:t>
            </a:r>
          </a:p>
          <a:p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endocrine system involves </a:t>
            </a: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are released into the blood and is a much slower responding system. </a:t>
            </a:r>
          </a:p>
          <a:p>
            <a:endParaRPr lang="en-ZA" sz="2400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14325"/>
            <a:ext cx="10582275" cy="13763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ORGANIZATION OF THE NERVOUS SYSTEM</a:t>
            </a:r>
            <a:endParaRPr lang="en-ZA" b="1" dirty="0">
              <a:latin typeface="+mn-lt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06D8AF4F-6815-413B-B9EC-F675B4CE05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550" y="1495425"/>
            <a:ext cx="7348537" cy="44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3EA8A19-0AD9-4E84-8C92-05D3FE6BC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141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F43C9-9D2E-463C-99EC-2F096D46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4" y="1661154"/>
            <a:ext cx="3208194" cy="17678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NERVOUS SYSTEM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012270-068F-4DA8-885E-FAF74832FE57}"/>
              </a:ext>
            </a:extLst>
          </p:cNvPr>
          <p:cNvSpPr/>
          <p:nvPr/>
        </p:nvSpPr>
        <p:spPr>
          <a:xfrm>
            <a:off x="3268979" y="286213"/>
            <a:ext cx="8209789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</a:rPr>
              <a:t>All bodily activities, voluntary or involuntary are controlled by the nervous system </a:t>
            </a:r>
            <a:r>
              <a:rPr lang="en-ZA" sz="3200" dirty="0">
                <a:solidFill>
                  <a:schemeClr val="bg1"/>
                </a:solidFill>
                <a:latin typeface="Times New Roman"/>
                <a:cs typeface="Times New Roman"/>
              </a:rPr>
              <a:t>→ </a:t>
            </a:r>
            <a:r>
              <a:rPr lang="en-ZA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 is the body’s control &amp; communication centre</a:t>
            </a:r>
            <a:r>
              <a:rPr lang="en-ZA" sz="3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cs typeface="Times New Roman"/>
              </a:rPr>
              <a:t>It consists of </a:t>
            </a:r>
            <a:r>
              <a:rPr lang="en-US" sz="3200" b="1" dirty="0">
                <a:solidFill>
                  <a:schemeClr val="bg1"/>
                </a:solidFill>
                <a:cs typeface="Times New Roman"/>
              </a:rPr>
              <a:t>receptors </a:t>
            </a:r>
            <a:r>
              <a:rPr lang="en-US" sz="3200" dirty="0">
                <a:solidFill>
                  <a:schemeClr val="bg1"/>
                </a:solidFill>
                <a:cs typeface="Times New Roman"/>
              </a:rPr>
              <a:t>to</a:t>
            </a:r>
            <a:r>
              <a:rPr lang="en-US" sz="3200" b="1" dirty="0">
                <a:solidFill>
                  <a:schemeClr val="bg1"/>
                </a:solidFill>
                <a:cs typeface="Times New Roman"/>
              </a:rPr>
              <a:t> detect stimuli</a:t>
            </a:r>
            <a:r>
              <a:rPr lang="en-US" sz="3200" dirty="0">
                <a:solidFill>
                  <a:schemeClr val="bg1"/>
                </a:solidFill>
                <a:cs typeface="Times New Roman"/>
              </a:rPr>
              <a:t> from the environment and convert these stimuli into </a:t>
            </a:r>
            <a:r>
              <a:rPr lang="en-US" sz="3200" b="1" dirty="0">
                <a:solidFill>
                  <a:schemeClr val="bg1"/>
                </a:solidFill>
                <a:cs typeface="Times New Roman"/>
              </a:rPr>
              <a:t>nerve impulses </a:t>
            </a:r>
            <a:r>
              <a:rPr lang="en-US" sz="3200" dirty="0">
                <a:solidFill>
                  <a:schemeClr val="bg1"/>
                </a:solidFill>
                <a:cs typeface="Times New Roman"/>
              </a:rPr>
              <a:t>which are transmitted by specialized cells called </a:t>
            </a:r>
            <a:r>
              <a:rPr lang="en-US" sz="3200" b="1" dirty="0">
                <a:solidFill>
                  <a:schemeClr val="bg1"/>
                </a:solidFill>
                <a:cs typeface="Times New Roman"/>
              </a:rPr>
              <a:t>neurons </a:t>
            </a:r>
            <a:r>
              <a:rPr lang="en-US" sz="3200" dirty="0">
                <a:solidFill>
                  <a:schemeClr val="bg1"/>
                </a:solidFill>
                <a:cs typeface="Times New Roman"/>
              </a:rPr>
              <a:t>to the central nervous system ( brain and spinal cord) for interpretation and from there to the </a:t>
            </a:r>
            <a:r>
              <a:rPr lang="en-US" sz="3200" b="1" dirty="0">
                <a:solidFill>
                  <a:schemeClr val="bg1"/>
                </a:solidFill>
                <a:cs typeface="Times New Roman"/>
              </a:rPr>
              <a:t>effectors </a:t>
            </a:r>
            <a:r>
              <a:rPr lang="en-US" sz="3200" dirty="0">
                <a:solidFill>
                  <a:schemeClr val="bg1"/>
                </a:solidFill>
                <a:cs typeface="Times New Roman"/>
              </a:rPr>
              <a:t>such as glands or muscles which </a:t>
            </a:r>
            <a:r>
              <a:rPr lang="en-US" sz="3200" b="1" dirty="0">
                <a:solidFill>
                  <a:schemeClr val="bg1"/>
                </a:solidFill>
                <a:cs typeface="Times New Roman"/>
              </a:rPr>
              <a:t>respond to stimuli</a:t>
            </a:r>
            <a:r>
              <a:rPr lang="en-US" sz="3200" dirty="0">
                <a:solidFill>
                  <a:schemeClr val="bg1"/>
                </a:solidFill>
                <a:cs typeface="Times New Roman"/>
              </a:rPr>
              <a:t> and allow for changes to take place. </a:t>
            </a:r>
            <a:endParaRPr lang="en-ZA" sz="32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30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733B65-6F2B-4C53-BADE-397B53DC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85962-29AA-4091-BA76-F9740A18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692150"/>
          </a:xfrm>
          <a:solidFill>
            <a:srgbClr val="9496E0"/>
          </a:solidFill>
        </p:spPr>
        <p:txBody>
          <a:bodyPr>
            <a:normAutofit fontScale="90000"/>
          </a:bodyPr>
          <a:lstStyle/>
          <a:p>
            <a:pPr algn="ctr"/>
            <a:r>
              <a:rPr lang="en-ZA" b="1" dirty="0"/>
              <a:t>Key Terminology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3A3FA5C-968C-4879-8AC5-051EAADD5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0"/>
            <a:ext cx="2190750" cy="4351338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r>
              <a:rPr lang="en-ZA" b="1" dirty="0"/>
              <a:t>Receptor  </a:t>
            </a:r>
          </a:p>
          <a:p>
            <a:endParaRPr lang="en-ZA" sz="4400" b="1" dirty="0"/>
          </a:p>
          <a:p>
            <a:r>
              <a:rPr lang="en-ZA" b="1" dirty="0"/>
              <a:t>Effector</a:t>
            </a:r>
          </a:p>
          <a:p>
            <a:endParaRPr lang="en-ZA" b="1" dirty="0"/>
          </a:p>
          <a:p>
            <a:r>
              <a:rPr lang="en-ZA" b="1" dirty="0"/>
              <a:t>Stimulus (stimuli-pl)</a:t>
            </a:r>
          </a:p>
          <a:p>
            <a:endParaRPr lang="en-ZA" sz="5700" b="1" dirty="0"/>
          </a:p>
          <a:p>
            <a:r>
              <a:rPr lang="en-ZA" b="1" dirty="0"/>
              <a:t>Impulse</a:t>
            </a:r>
          </a:p>
          <a:p>
            <a:endParaRPr lang="en-ZA" sz="3600" b="1" dirty="0"/>
          </a:p>
          <a:p>
            <a:r>
              <a:rPr lang="en-ZA" b="1" dirty="0"/>
              <a:t>Neurons</a:t>
            </a:r>
          </a:p>
          <a:p>
            <a:endParaRPr lang="en-ZA" b="1" dirty="0"/>
          </a:p>
          <a:p>
            <a:endParaRPr lang="en-ZA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1880168-D40A-44A7-BA88-0B0C24B5A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1350" y="1268410"/>
            <a:ext cx="7086600" cy="4351338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>
              <a:buFontTx/>
              <a:buChar char="−"/>
            </a:pPr>
            <a:r>
              <a:rPr lang="en-ZA" dirty="0"/>
              <a:t>Structure that receives a stimulus and converts it into an impulse e.g. touch receptors in the skin, light receptors in the eye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−"/>
            </a:pPr>
            <a:r>
              <a:rPr lang="en-ZA" dirty="0"/>
              <a:t>Structure in the body that responds to a stimulus e.g. muscles and glands</a:t>
            </a:r>
          </a:p>
          <a:p>
            <a:pPr>
              <a:spcBef>
                <a:spcPts val="0"/>
              </a:spcBef>
              <a:buFontTx/>
              <a:buChar char="−"/>
            </a:pPr>
            <a:endParaRPr lang="en-ZA" sz="1300" dirty="0"/>
          </a:p>
          <a:p>
            <a:pPr>
              <a:buFontTx/>
              <a:buChar char="−"/>
            </a:pPr>
            <a:r>
              <a:rPr lang="en-ZA" dirty="0"/>
              <a:t>A detectable change in the internal or external environment e.g.</a:t>
            </a:r>
            <a:r>
              <a:rPr lang="en-ZA" dirty="0">
                <a:solidFill>
                  <a:srgbClr val="FF0000"/>
                </a:solidFill>
              </a:rPr>
              <a:t> internal</a:t>
            </a:r>
            <a:r>
              <a:rPr lang="en-ZA" dirty="0"/>
              <a:t> – body temperature, water, sugar levels; </a:t>
            </a:r>
            <a:r>
              <a:rPr lang="en-ZA" dirty="0">
                <a:solidFill>
                  <a:srgbClr val="FF0000"/>
                </a:solidFill>
              </a:rPr>
              <a:t>external</a:t>
            </a:r>
            <a:r>
              <a:rPr lang="en-ZA" dirty="0"/>
              <a:t> – pain, environmental temperature, touch, danger</a:t>
            </a:r>
          </a:p>
          <a:p>
            <a:pPr>
              <a:buFontTx/>
              <a:buChar char="−"/>
            </a:pPr>
            <a:endParaRPr lang="en-ZA" sz="800" dirty="0"/>
          </a:p>
          <a:p>
            <a:pPr>
              <a:buFontTx/>
              <a:buChar char="−"/>
            </a:pPr>
            <a:r>
              <a:rPr lang="en-ZA" dirty="0"/>
              <a:t>An electrochemical message transmitted by nerves</a:t>
            </a:r>
          </a:p>
          <a:p>
            <a:pPr>
              <a:buFontTx/>
              <a:buChar char="−"/>
            </a:pPr>
            <a:endParaRPr lang="en-ZA" sz="900" dirty="0"/>
          </a:p>
          <a:p>
            <a:pPr>
              <a:buFontTx/>
              <a:buChar char="−"/>
            </a:pPr>
            <a:endParaRPr lang="en-ZA" sz="900" dirty="0"/>
          </a:p>
          <a:p>
            <a:pPr>
              <a:buFontTx/>
              <a:buChar char="−"/>
            </a:pPr>
            <a:r>
              <a:rPr lang="en-US" dirty="0"/>
              <a:t>Specialized cells in the nervous system that transmit impulses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93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extLst>
              <a:ext uri="{FF2B5EF4-FFF2-40B4-BE49-F238E27FC236}">
                <a16:creationId xmlns:a16="http://schemas.microsoft.com/office/drawing/2014/main" xmlns="" id="{546C4E63-5F8D-44B8-9860-1D7841E3D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23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25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26758-1ABF-4CE8-BD11-A5B9773E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FUNCTIONS OF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D4B7A0-DD06-4F75-842B-B7007400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US" dirty="0"/>
              <a:t>It detects changes in the environment, thus allows the body to react to these changes.</a:t>
            </a:r>
          </a:p>
          <a:p>
            <a:pPr algn="just"/>
            <a:r>
              <a:rPr lang="en-US" dirty="0"/>
              <a:t>It allows co-ordination of the various activities of the body.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959009-78CC-4AB3-87F3-664A7C9F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74" y="250370"/>
            <a:ext cx="6571102" cy="40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3EA8A19-0AD9-4E84-8C92-05D3FE6BC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141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F43C9-9D2E-463C-99EC-2F096D46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PERIPHERAL NERVOUS SYSTEM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012270-068F-4DA8-885E-FAF74832FE57}"/>
              </a:ext>
            </a:extLst>
          </p:cNvPr>
          <p:cNvSpPr/>
          <p:nvPr/>
        </p:nvSpPr>
        <p:spPr>
          <a:xfrm>
            <a:off x="5614971" y="771988"/>
            <a:ext cx="6096000" cy="427809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Is all the nervous tissue outside the CNS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Consists of: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Verdana" pitchFamily="34" charset="0"/>
              </a:rPr>
              <a:t> 12 pairs of cranial nerves.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Verdana" pitchFamily="34" charset="0"/>
              </a:rPr>
              <a:t>31 pairs of spinal nerves.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Verdana" pitchFamily="34" charset="0"/>
              </a:rPr>
              <a:t>These nerves form a communication network all over the body</a:t>
            </a:r>
          </a:p>
        </p:txBody>
      </p:sp>
    </p:spTree>
    <p:extLst>
      <p:ext uri="{BB962C8B-B14F-4D97-AF65-F5344CB8AC3E}">
        <p14:creationId xmlns:p14="http://schemas.microsoft.com/office/powerpoint/2010/main" val="1967505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3ADC5D-9F4E-4168-A5C0-1C4F79B5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1D5055-1022-4447-898E-5124157C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44" y="91441"/>
            <a:ext cx="8462772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891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1_Office Theme</vt:lpstr>
      <vt:lpstr>2_Office Theme</vt:lpstr>
      <vt:lpstr>RESPONDING TO THE ENVIRONMENT (HUMANS) </vt:lpstr>
      <vt:lpstr>EXAMINATION GUIDELINES</vt:lpstr>
      <vt:lpstr>INTRODUCTION</vt:lpstr>
      <vt:lpstr>ORGANIZATION OF THE NERVOUS SYSTEM</vt:lpstr>
      <vt:lpstr>NERVOUS SYSTEM</vt:lpstr>
      <vt:lpstr>Key Terminology</vt:lpstr>
      <vt:lpstr>FUNCTIONS OF NERVOUS SYSTEM</vt:lpstr>
      <vt:lpstr>PERIPHERAL NERVOUS SYSTEM</vt:lpstr>
      <vt:lpstr>PowerPoint Presentation</vt:lpstr>
      <vt:lpstr>ORGANISATION OF THE PERIPHERAL NERVOUS SYSTEM</vt:lpstr>
      <vt:lpstr>Differences between the Sympathetic and Parasympathetic Divisions of the Autonomic Nervous System</vt:lpstr>
      <vt:lpstr>FUNCTIONS OF PERIPHERAL NERVOUS SYSTEM</vt:lpstr>
      <vt:lpstr>STRUCTURE AND FUNCTIONING OF THE NERVE</vt:lpstr>
      <vt:lpstr>3 MAIN TYPES OF NEURONS </vt:lpstr>
      <vt:lpstr>PowerPoint Presentation</vt:lpstr>
      <vt:lpstr>TYPES OF NEURONS</vt:lpstr>
      <vt:lpstr>FLOW OF INFORMATION THROUGH THE BODY </vt:lpstr>
      <vt:lpstr>STRUCTURE OF A NEURON</vt:lpstr>
      <vt:lpstr>TRANSMISSION OF NERVE IMPULSES</vt:lpstr>
      <vt:lpstr>Revision questions</vt:lpstr>
      <vt:lpstr>2.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ENVIRONMENT (HUMANS)</dc:title>
  <dc:creator>Zimasa Sanda</dc:creator>
  <cp:lastModifiedBy>V.Westphal</cp:lastModifiedBy>
  <cp:revision>2</cp:revision>
  <dcterms:created xsi:type="dcterms:W3CDTF">2020-05-19T12:05:29Z</dcterms:created>
  <dcterms:modified xsi:type="dcterms:W3CDTF">2020-05-26T08:05:21Z</dcterms:modified>
</cp:coreProperties>
</file>