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70" r:id="rId5"/>
    <p:sldId id="271" r:id="rId6"/>
    <p:sldId id="259" r:id="rId7"/>
    <p:sldId id="286" r:id="rId8"/>
    <p:sldId id="287" r:id="rId9"/>
    <p:sldId id="289" r:id="rId10"/>
    <p:sldId id="273" r:id="rId11"/>
    <p:sldId id="290" r:id="rId12"/>
    <p:sldId id="291" r:id="rId13"/>
    <p:sldId id="292" r:id="rId14"/>
    <p:sldId id="296" r:id="rId15"/>
    <p:sldId id="293" r:id="rId16"/>
    <p:sldId id="294" r:id="rId17"/>
    <p:sldId id="298" r:id="rId18"/>
    <p:sldId id="308" r:id="rId19"/>
    <p:sldId id="307" r:id="rId20"/>
    <p:sldId id="306" r:id="rId21"/>
    <p:sldId id="303" r:id="rId22"/>
    <p:sldId id="301" r:id="rId23"/>
    <p:sldId id="305" r:id="rId24"/>
    <p:sldId id="30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99"/>
    <a:srgbClr val="D2D3F2"/>
    <a:srgbClr val="AEAFE8"/>
    <a:srgbClr val="949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98" autoAdjust="0"/>
  </p:normalViewPr>
  <p:slideViewPr>
    <p:cSldViewPr snapToGrid="0">
      <p:cViewPr varScale="1">
        <p:scale>
          <a:sx n="62" d="100"/>
          <a:sy n="62" d="100"/>
        </p:scale>
        <p:origin x="820" y="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6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A214D-B6A6-4B8F-AEF8-0112B803F4A8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E3F8C-52EC-4015-BE93-F75D7524B9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640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3F8C-52EC-4015-BE93-F75D7524B935}" type="slidenum">
              <a:rPr lang="en-ZA" smtClean="0"/>
              <a:t>16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31760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3F8C-52EC-4015-BE93-F75D7524B935}" type="slidenum">
              <a:rPr lang="en-ZA" smtClean="0"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41196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E3F8C-52EC-4015-BE93-F75D7524B935}" type="slidenum">
              <a:rPr lang="en-ZA" smtClean="0"/>
              <a:t>19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385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67C75-E928-4024-B500-F1E6D9E3D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FE344-A381-4CE0-A66B-2C7AA554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43941-F754-490B-9734-E983EFFC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A4125-A0D7-4EEF-9B88-E6A41BC7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33A9C-2CCF-42D6-8149-B8793D7B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2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5FF17-ECA6-4EE5-9ABB-AFD94C25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E007C1-E055-429B-B38A-9CDED8470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DB4A5-EC82-456E-A98E-BA694FFFD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1AB53-5FD2-4840-9105-0ED8B028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55C99-05F9-48A2-AF83-206DE66F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52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21EDD-A571-417A-B409-E6F16E95F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4B36C-1D86-432C-A1D2-98F102D53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7D35-8EF5-442D-9282-9C6B13A2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28333-9F71-42E3-A526-0CD6B322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BBF8C-E1E7-4AF0-B6C8-E23D562D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98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4694-D4DA-4903-BA91-CDA8F147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8467-EE65-4EAC-A7BD-669F49149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D851A-B62F-42D9-A17E-8CF84F4CB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2D31B-4A00-4832-AA04-CCDAB935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FAC63-ADC0-4ECA-9549-DE7FF764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052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68811-FE1F-4264-B86F-922B5EC4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C449E-3BA8-49BD-96D0-7C909BCA5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0C9E2-2869-41DF-BE35-9849A0871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AD632-60BF-4F16-8138-80A6819F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CC5B9-14B4-4F4B-9EC9-2322D3AF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305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E2CD-4B0C-4BF4-B6C9-2BDFA81C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927C8-A27D-46BB-84B4-072CE835D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A9202-89E9-41B7-962F-F235C72DF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25597-2227-4A6D-BDBE-7F003124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28D15-58DB-4097-8EFD-81891AA15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82242-ACB1-40CC-BF8F-8E61AFC0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397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11E8-F3CA-4534-B972-223AE7C9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72DE8-3496-4A12-A7A2-37377884D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6DF85-7E59-4601-97EF-D995FA0AF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81286-6035-4612-BF4E-30B3B32C3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C1B12-6038-4095-9F4B-6D4935FE4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9DAA76-7693-4C98-8D30-0459657A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147AA5-EA02-491C-9C88-CD143B48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18E000-ADCC-43D6-BFC5-BEEDDBFF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191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DFDB-71C9-4467-B887-065BDD936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20232A-003D-4D5C-AFBD-501F9D45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96D21-6A5E-42B4-B8E4-A9FCC66B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19045-269F-454D-80CB-057CBBAB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567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ACF62A-3D3C-470F-B612-E401F89D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937E6-0EB9-4ED4-A72C-E1ED852E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8783B-D468-41B5-8437-0B41D715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577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C11E-4463-43E5-861B-E779DD35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0A359-D188-40C1-929B-271917D45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2F634-F0BC-47E6-8447-8F8B4E7CA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651D0-66BE-4DEB-840B-29329F8B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40702-1C46-4DF2-9161-B8E10DBC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93270-3EA6-447B-9081-A68EBA43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715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7109-C2C6-45F7-B2CE-0D521916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D4D52-C430-4739-96B8-B111220AC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B1ECC-AA53-4C66-BD5E-BE5842322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D481-0DEA-464D-AD81-9FF2F6BB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B3456-5EE0-4446-8DEF-56694CF1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0153E-747B-4E4F-ADF0-2B530752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46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027CD-15B8-46D6-AFAA-1DFD8D96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B3E82-B09F-485B-86FB-6FE3F75FE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C6E16-9F4D-4EBA-AA1C-2870C26D1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7FA95-B62E-45C4-B29F-1D42E3DCBAE2}" type="datetimeFigureOut">
              <a:rPr lang="en-ZA" smtClean="0"/>
              <a:t>2020/08/26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3D970-5F35-4735-899E-F2884D6D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C2337-7CA3-4FF3-89EA-17CCAC5D3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062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 template cover">
            <a:extLst>
              <a:ext uri="{FF2B5EF4-FFF2-40B4-BE49-F238E27FC236}">
                <a16:creationId xmlns:a16="http://schemas.microsoft.com/office/drawing/2014/main" id="{447283C8-B8AF-4027-8D3C-C7A146258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5925" b="19075"/>
          <a:stretch/>
        </p:blipFill>
        <p:spPr bwMode="auto">
          <a:xfrm>
            <a:off x="568169" y="455720"/>
            <a:ext cx="10502284" cy="624988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31AEA-308D-4A8A-8F95-528EA7DE8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646" y="2183907"/>
            <a:ext cx="8504807" cy="157134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TISSUES AND ANATOMY OF DICOTYLEDONOUS PLANTS</a:t>
            </a:r>
            <a:endParaRPr lang="en-ZA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673B7-27EE-4448-AE29-2261E0D7C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2696" y="4536489"/>
            <a:ext cx="4705164" cy="138947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SUBJECT: LIFE SCIENCES</a:t>
            </a:r>
          </a:p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PRESENTER:  MR YALEZO</a:t>
            </a:r>
          </a:p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 DISTRICT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38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7071">
        <p14:gallery dir="l"/>
      </p:transition>
    </mc:Choice>
    <mc:Fallback xmlns="">
      <p:transition spd="slow" advTm="170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21333"/>
            <a:ext cx="12160467" cy="65612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ZA" b="1" dirty="0"/>
              <a:t>                         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SCLERENCHYMA TISSUE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4592" y="977462"/>
            <a:ext cx="8281525" cy="49503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Two types of sclerenchyma: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   long and slender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fibres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and short irregular 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   stone cells </a:t>
            </a:r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sclereids</a:t>
            </a:r>
            <a:endParaRPr lang="en-Z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Cell walls thickened evenly with lignin 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   to provide strength.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  <a:p>
            <a:pPr marL="0" indent="0"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Provides structure and support.</a:t>
            </a:r>
          </a:p>
          <a:p>
            <a:pPr marL="0" indent="0"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  <a:p>
            <a:pPr marL="0" indent="0">
              <a:buNone/>
            </a:pPr>
            <a:r>
              <a:rPr lang="en-ZA" sz="2400" dirty="0"/>
              <a:t>                                                   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ZA" u="sng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6390967" y="1298796"/>
            <a:ext cx="5349087" cy="44398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Down Arrow 2"/>
          <p:cNvSpPr/>
          <p:nvPr/>
        </p:nvSpPr>
        <p:spPr>
          <a:xfrm>
            <a:off x="7998509" y="1298796"/>
            <a:ext cx="396000" cy="54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Down Arrow 8"/>
          <p:cNvSpPr/>
          <p:nvPr/>
        </p:nvSpPr>
        <p:spPr>
          <a:xfrm>
            <a:off x="11150927" y="2316434"/>
            <a:ext cx="396000" cy="540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105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3286">
        <p14:gallery dir="l"/>
      </p:transition>
    </mc:Choice>
    <mc:Fallback xmlns="">
      <p:transition spd="slow" advTm="532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65125"/>
            <a:ext cx="121158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</a:t>
            </a: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VASCULAR TISSUE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690689"/>
            <a:ext cx="12115800" cy="42670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r>
              <a:rPr lang="en-ZA" sz="2400" dirty="0"/>
              <a:t> 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  <a:p>
            <a:pPr marL="0" indent="0">
              <a:buNone/>
            </a:pPr>
            <a:r>
              <a:rPr lang="en-ZA" sz="2400" dirty="0"/>
              <a:t>                                                   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u="sng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3" name="Rounded Rectangle 2"/>
          <p:cNvSpPr/>
          <p:nvPr/>
        </p:nvSpPr>
        <p:spPr>
          <a:xfrm>
            <a:off x="373835" y="3010414"/>
            <a:ext cx="2451055" cy="1178350"/>
          </a:xfrm>
          <a:prstGeom prst="roundRect">
            <a:avLst/>
          </a:prstGeom>
          <a:solidFill>
            <a:srgbClr val="D993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VASCULAR TISSUE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341734" y="2260248"/>
            <a:ext cx="1370029" cy="7336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XYLEM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253140" y="1761118"/>
            <a:ext cx="2965516" cy="34632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TRACHEIDS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53140" y="5524106"/>
            <a:ext cx="2965514" cy="3316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PHLOEM FIBRES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253140" y="3255451"/>
            <a:ext cx="2965516" cy="3441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XYLEM SCLERENCHYMA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253140" y="2658429"/>
            <a:ext cx="2965516" cy="4090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XYLEM PARENCHYMA</a:t>
            </a:r>
            <a:r>
              <a:rPr lang="en-ZA" dirty="0"/>
              <a:t>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253140" y="2190749"/>
            <a:ext cx="2965516" cy="3377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VESSELS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11976" y="4652872"/>
            <a:ext cx="1340177" cy="68344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PHLOEM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53140" y="5024270"/>
            <a:ext cx="2965514" cy="3978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PHLOEM PARENCHYMA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53140" y="4479154"/>
            <a:ext cx="2965515" cy="41653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COMPANION CELLS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253140" y="4020661"/>
            <a:ext cx="2965516" cy="3751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b="1" dirty="0">
                <a:solidFill>
                  <a:schemeClr val="tx1"/>
                </a:solidFill>
              </a:rPr>
              <a:t>SIEVE TUBES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6721312" y="1825624"/>
            <a:ext cx="357432" cy="1773965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Left Brace 19"/>
          <p:cNvSpPr/>
          <p:nvPr/>
        </p:nvSpPr>
        <p:spPr>
          <a:xfrm>
            <a:off x="6579909" y="4091233"/>
            <a:ext cx="585939" cy="1630837"/>
          </a:xfrm>
          <a:prstGeom prst="leftBrace">
            <a:avLst>
              <a:gd name="adj1" fmla="val 8333"/>
              <a:gd name="adj2" fmla="val 6098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2" name="Striped Right Arrow 21"/>
          <p:cNvSpPr/>
          <p:nvPr/>
        </p:nvSpPr>
        <p:spPr>
          <a:xfrm rot="1920000">
            <a:off x="2770634" y="4363925"/>
            <a:ext cx="1605127" cy="255493"/>
          </a:xfrm>
          <a:prstGeom prst="stripedRightArrow">
            <a:avLst>
              <a:gd name="adj1" fmla="val 89888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Striped Right Arrow 22"/>
          <p:cNvSpPr/>
          <p:nvPr/>
        </p:nvSpPr>
        <p:spPr>
          <a:xfrm rot="-600000">
            <a:off x="2883628" y="3005915"/>
            <a:ext cx="1498888" cy="338569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Striped Right Arrow 23"/>
          <p:cNvSpPr/>
          <p:nvPr/>
        </p:nvSpPr>
        <p:spPr>
          <a:xfrm>
            <a:off x="5827934" y="2503219"/>
            <a:ext cx="541336" cy="375128"/>
          </a:xfrm>
          <a:prstGeom prst="stripedRightArrow">
            <a:avLst>
              <a:gd name="adj1" fmla="val 50000"/>
              <a:gd name="adj2" fmla="val 47858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Striped Right Arrow 24"/>
          <p:cNvSpPr/>
          <p:nvPr/>
        </p:nvSpPr>
        <p:spPr>
          <a:xfrm>
            <a:off x="5808593" y="4895686"/>
            <a:ext cx="424041" cy="348975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264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96361"/>
            <a:ext cx="12160467" cy="63197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ZA" b="1" dirty="0"/>
              <a:t>                                 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XYLEM TISSUE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4593" y="728334"/>
            <a:ext cx="7282558" cy="5199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Are divided into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vessels, </a:t>
            </a:r>
            <a:r>
              <a:rPr lang="en-ZA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tracheids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, parenchyma cells and sclerenchyma fibres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They have long dead cells with no cytoplasm.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Cell wall with pits to allow lateral transport.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Thick lignified wall for strength and secondary 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   thick walls for extra strength.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Have hollow cells for faster conduction of water.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No intercellular spaces.                                                                  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 err="1">
                <a:latin typeface="Arial" panose="020B0604020202020204" pitchFamily="34" charset="0"/>
                <a:cs typeface="Arial" panose="020B0604020202020204" pitchFamily="34" charset="0"/>
              </a:rPr>
              <a:t>Tracheids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have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tapered ends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Vessel elements have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open ends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Living parenchyma cells in between xylem.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dirty="0"/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r>
              <a:rPr lang="en-ZA" sz="2400" dirty="0"/>
              <a:t> 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  <a:p>
            <a:pPr marL="0" indent="0">
              <a:buNone/>
            </a:pPr>
            <a:r>
              <a:rPr lang="en-ZA" sz="2400" dirty="0"/>
              <a:t>                                                   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98444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u="sng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r>
              <a:rPr lang="en-ZA" dirty="0"/>
              <a:t>                                   </a:t>
            </a:r>
          </a:p>
          <a:p>
            <a:pPr marL="0" indent="0">
              <a:buNone/>
            </a:pPr>
            <a:r>
              <a:rPr lang="en-ZA" dirty="0"/>
              <a:t>                      Xylem tissue       Tracheid</a:t>
            </a:r>
          </a:p>
          <a:p>
            <a:pPr marL="0" indent="0">
              <a:buNone/>
            </a:pPr>
            <a:r>
              <a:rPr lang="en-ZA" dirty="0"/>
              <a:t>                          </a:t>
            </a:r>
          </a:p>
          <a:p>
            <a:pPr marL="0" indent="0">
              <a:buNone/>
            </a:pPr>
            <a:r>
              <a:rPr lang="en-ZA" dirty="0"/>
              <a:t>                               </a:t>
            </a:r>
          </a:p>
        </p:txBody>
      </p:sp>
      <p:pic>
        <p:nvPicPr>
          <p:cNvPr id="7" name="Picture 6" descr="https://upload.wikimedia.org/wikipedia/commons/thumb/f/f7/Tracheid_of_oak_%28from_Marshall_Ward%29.png/320px-Tracheid_of_oak_%28from_Marshall_Ward%29.png"/>
          <p:cNvPicPr/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891" y="1453759"/>
            <a:ext cx="1605699" cy="2916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7633594" y="1632318"/>
            <a:ext cx="2474297" cy="2559340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11021961" y="2969342"/>
            <a:ext cx="934065" cy="14748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Down Arrow 7"/>
          <p:cNvSpPr/>
          <p:nvPr/>
        </p:nvSpPr>
        <p:spPr>
          <a:xfrm>
            <a:off x="10910409" y="845574"/>
            <a:ext cx="190210" cy="7867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Down Arrow 10"/>
          <p:cNvSpPr/>
          <p:nvPr/>
        </p:nvSpPr>
        <p:spPr>
          <a:xfrm>
            <a:off x="9048675" y="1432253"/>
            <a:ext cx="190210" cy="78674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1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3716">
        <p14:gallery dir="l"/>
      </p:transition>
    </mc:Choice>
    <mc:Fallback xmlns="">
      <p:transition spd="slow" advTm="737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21333"/>
            <a:ext cx="12160467" cy="65612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XYLEM TISSUE (continues)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4592" y="977462"/>
            <a:ext cx="9398200" cy="4950373"/>
          </a:xfrm>
        </p:spPr>
        <p:txBody>
          <a:bodyPr>
            <a:noAutofit/>
          </a:bodyPr>
          <a:lstStyle/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Transport water and mineral salts from the roots to the leaves.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Give support, strength and structure.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r>
              <a:rPr lang="en-ZA" sz="2400" dirty="0"/>
              <a:t> 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  <a:p>
            <a:pPr marL="0" indent="0">
              <a:buNone/>
            </a:pPr>
            <a:r>
              <a:rPr lang="en-ZA" sz="2400" dirty="0"/>
              <a:t>                                                   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ZA" u="sng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519227" y="2281287"/>
            <a:ext cx="9477146" cy="3714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77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744">
        <p14:gallery dir="l"/>
      </p:transition>
    </mc:Choice>
    <mc:Fallback xmlns="">
      <p:transition spd="slow" advTm="197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1122"/>
            <a:ext cx="12115800" cy="64646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ZA" b="1" dirty="0"/>
              <a:t>                              </a:t>
            </a: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PHLOEM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07510" y="695266"/>
            <a:ext cx="6303665" cy="4132115"/>
          </a:xfrm>
        </p:spPr>
        <p:txBody>
          <a:bodyPr>
            <a:noAutofit/>
          </a:bodyPr>
          <a:lstStyle/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Has living sieve tubes, companion cells, parenchyma cells and dead sclerenchyma fibres.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Sieve tubes have no nuclei- kept alive by companion cells.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A transverse perforated cellulose wall called sieve plate between adjacent sieve elements  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Sieve tubes together with sieve plates form continuous pipeline.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They are living without nucleus, vacuole or ribosomes to provide more space to transport sap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Companion cells have large number of ribosomes and mitochondria.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They have intercellular connections with sieve tubes to allow transfer of sucrose containing sap over a large area. </a:t>
            </a:r>
          </a:p>
          <a:p>
            <a:pPr marL="0" indent="0">
              <a:buNone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r>
              <a:rPr lang="en-ZA" sz="2400" dirty="0"/>
              <a:t> 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  <a:p>
            <a:pPr marL="0" indent="0">
              <a:buNone/>
            </a:pPr>
            <a:r>
              <a:rPr lang="en-ZA" sz="2400" dirty="0"/>
              <a:t>                                         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5930" y="4894850"/>
            <a:ext cx="5433593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 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Transports organic food which is the product of photosynthesis from the leaves to other parts of the plant.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0" b="35943"/>
          <a:stretch/>
        </p:blipFill>
        <p:spPr>
          <a:xfrm>
            <a:off x="1255259" y="1167319"/>
            <a:ext cx="3332559" cy="34343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230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81323">
        <p14:gallery dir="l"/>
      </p:transition>
    </mc:Choice>
    <mc:Fallback xmlns="">
      <p:transition spd="slow" advTm="1813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5609" y="698090"/>
            <a:ext cx="9926424" cy="49930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313673" y="164379"/>
            <a:ext cx="321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SUMMARY OF TISSUES</a:t>
            </a:r>
            <a:endParaRPr lang="en-ZA" b="1" dirty="0"/>
          </a:p>
        </p:txBody>
      </p:sp>
      <p:sp>
        <p:nvSpPr>
          <p:cNvPr id="6" name="Left-Right Arrow 5"/>
          <p:cNvSpPr/>
          <p:nvPr/>
        </p:nvSpPr>
        <p:spPr>
          <a:xfrm>
            <a:off x="1337186" y="1297858"/>
            <a:ext cx="747253" cy="484632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Left-Right Arrow 6"/>
          <p:cNvSpPr/>
          <p:nvPr/>
        </p:nvSpPr>
        <p:spPr>
          <a:xfrm>
            <a:off x="5518989" y="1231802"/>
            <a:ext cx="747253" cy="484632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Left-Right Arrow 7"/>
          <p:cNvSpPr/>
          <p:nvPr/>
        </p:nvSpPr>
        <p:spPr>
          <a:xfrm>
            <a:off x="870154" y="2139942"/>
            <a:ext cx="747253" cy="484632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Left-Right Arrow 8"/>
          <p:cNvSpPr/>
          <p:nvPr/>
        </p:nvSpPr>
        <p:spPr>
          <a:xfrm>
            <a:off x="3436373" y="2152626"/>
            <a:ext cx="747253" cy="484632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Left-Right Arrow 9"/>
          <p:cNvSpPr/>
          <p:nvPr/>
        </p:nvSpPr>
        <p:spPr>
          <a:xfrm>
            <a:off x="7211961" y="2158247"/>
            <a:ext cx="747253" cy="484632"/>
          </a:xfrm>
          <a:prstGeom prst="left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Left-Right Arrow 10"/>
          <p:cNvSpPr/>
          <p:nvPr/>
        </p:nvSpPr>
        <p:spPr>
          <a:xfrm>
            <a:off x="349044" y="3186683"/>
            <a:ext cx="747253" cy="4846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Left-Right Arrow 11"/>
          <p:cNvSpPr/>
          <p:nvPr/>
        </p:nvSpPr>
        <p:spPr>
          <a:xfrm>
            <a:off x="2313673" y="3194639"/>
            <a:ext cx="747253" cy="4846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Left-Right Arrow 12"/>
          <p:cNvSpPr/>
          <p:nvPr/>
        </p:nvSpPr>
        <p:spPr>
          <a:xfrm>
            <a:off x="3690971" y="3186683"/>
            <a:ext cx="747253" cy="4846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Left-Right Arrow 13"/>
          <p:cNvSpPr/>
          <p:nvPr/>
        </p:nvSpPr>
        <p:spPr>
          <a:xfrm>
            <a:off x="5281973" y="3112941"/>
            <a:ext cx="747253" cy="4846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Left-Right Arrow 14"/>
          <p:cNvSpPr/>
          <p:nvPr/>
        </p:nvSpPr>
        <p:spPr>
          <a:xfrm>
            <a:off x="6888241" y="3098654"/>
            <a:ext cx="747253" cy="48463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Left-Right Arrow 15"/>
          <p:cNvSpPr/>
          <p:nvPr/>
        </p:nvSpPr>
        <p:spPr>
          <a:xfrm>
            <a:off x="8407335" y="3112941"/>
            <a:ext cx="747253" cy="484632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Oval 16"/>
          <p:cNvSpPr/>
          <p:nvPr/>
        </p:nvSpPr>
        <p:spPr>
          <a:xfrm>
            <a:off x="3060926" y="4532671"/>
            <a:ext cx="1992855" cy="93406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8" name="Oval 17"/>
          <p:cNvSpPr/>
          <p:nvPr/>
        </p:nvSpPr>
        <p:spPr>
          <a:xfrm>
            <a:off x="5634897" y="4527048"/>
            <a:ext cx="1681849" cy="102817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9" name="Oval 18"/>
          <p:cNvSpPr/>
          <p:nvPr/>
        </p:nvSpPr>
        <p:spPr>
          <a:xfrm>
            <a:off x="7334865" y="4532671"/>
            <a:ext cx="1446096" cy="115851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Oval 19"/>
          <p:cNvSpPr/>
          <p:nvPr/>
        </p:nvSpPr>
        <p:spPr>
          <a:xfrm>
            <a:off x="8832460" y="4561460"/>
            <a:ext cx="1570069" cy="1129727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727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728">
        <p14:gallery dir="l"/>
      </p:transition>
    </mc:Choice>
    <mc:Fallback xmlns="">
      <p:transition spd="slow" advTm="97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47"/>
            <a:ext cx="6298482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3984"/>
            <a:ext cx="12115800" cy="56894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  ANATOMY OF DICOTS- INTERNAL STRUCTURE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5068" y="716787"/>
            <a:ext cx="12010732" cy="6118897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u="sng" dirty="0">
                <a:solidFill>
                  <a:srgbClr val="C00000"/>
                </a:solidFill>
              </a:rPr>
              <a:t> THE ROOT STRUCTURE</a:t>
            </a: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dirty="0"/>
          </a:p>
          <a:p>
            <a:pPr>
              <a:lnSpc>
                <a:spcPts val="2000"/>
              </a:lnSpc>
              <a:spcBef>
                <a:spcPts val="600"/>
              </a:spcBef>
            </a:pPr>
            <a:endParaRPr lang="en-ZA" sz="2400" dirty="0"/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/>
              <a:t> 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dirty="0"/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r>
              <a:rPr lang="en-ZA" sz="2400" dirty="0"/>
              <a:t> 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  <a:p>
            <a:pPr marL="0" indent="0">
              <a:buNone/>
            </a:pPr>
            <a:r>
              <a:rPr lang="en-ZA" sz="2400" dirty="0"/>
              <a:t>                                                   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u="sng" dirty="0"/>
          </a:p>
          <a:p>
            <a:pPr marL="0" indent="0">
              <a:buNone/>
            </a:pPr>
            <a:endParaRPr lang="en-ZA" u="sng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7" name="Picture 6"/>
          <p:cNvPicPr/>
          <p:nvPr/>
        </p:nvPicPr>
        <p:blipFill rotWithShape="1">
          <a:blip r:embed="rId5"/>
          <a:srcRect l="36478" t="-4983" r="-37682" b="4983"/>
          <a:stretch/>
        </p:blipFill>
        <p:spPr>
          <a:xfrm>
            <a:off x="481782" y="1140541"/>
            <a:ext cx="4392000" cy="4140000"/>
          </a:xfrm>
          <a:prstGeom prst="rect">
            <a:avLst/>
          </a:prstGeom>
        </p:spPr>
      </p:pic>
      <p:sp>
        <p:nvSpPr>
          <p:cNvPr id="8" name="Content Placeholder 5"/>
          <p:cNvSpPr txBox="1">
            <a:spLocks/>
          </p:cNvSpPr>
          <p:nvPr/>
        </p:nvSpPr>
        <p:spPr>
          <a:xfrm>
            <a:off x="4847303" y="358454"/>
            <a:ext cx="7167716" cy="624882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ZA" sz="2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Internal structure: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 root cap protects living cells of the root tip and also facilitate movement through the soil.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Root hairs which increase the surface area for absorption develop from the epidermis.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There is no water impermeable cuticle to prevent absorption.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 epidermis is an outer single layer of cells that protects the inner tissue.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 cortex has large parenchyma cells to store water and food.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 endodermis has </a:t>
            </a:r>
            <a:r>
              <a:rPr lang="en-ZA" sz="2400" dirty="0" err="1">
                <a:latin typeface="Arial" panose="020B0604020202020204" pitchFamily="34" charset="0"/>
                <a:cs typeface="Arial" panose="020B0604020202020204" pitchFamily="34" charset="0"/>
              </a:rPr>
              <a:t>casparian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strips that allow the water to enter the stele.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 stele consist of the:</a:t>
            </a:r>
          </a:p>
          <a:p>
            <a:pPr marL="541338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dirty="0" err="1">
                <a:latin typeface="Arial" panose="020B0604020202020204" pitchFamily="34" charset="0"/>
                <a:cs typeface="Arial" panose="020B0604020202020204" pitchFamily="34" charset="0"/>
              </a:rPr>
              <a:t>pericycle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from which lateral roots develop.</a:t>
            </a:r>
          </a:p>
          <a:p>
            <a:pPr marL="541338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xylem to transport water and mineral salts to the stem</a:t>
            </a:r>
          </a:p>
          <a:p>
            <a:pPr marL="541338">
              <a:lnSpc>
                <a:spcPts val="2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phloem to transport organic food from the leaves to the root.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ZA" sz="2400" dirty="0"/>
          </a:p>
          <a:p>
            <a:pPr marL="0" indent="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ZA" sz="2400" b="1" u="sng" dirty="0"/>
          </a:p>
          <a:p>
            <a:pPr marL="0" indent="0">
              <a:buFont typeface="Arial" panose="020B0604020202020204" pitchFamily="34" charset="0"/>
              <a:buNone/>
            </a:pPr>
            <a:endParaRPr lang="en-ZA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ZA" sz="2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ZA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ZA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ZA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ZA" sz="2400" dirty="0"/>
          </a:p>
          <a:p>
            <a:endParaRPr lang="en-ZA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ZA" sz="2400" dirty="0"/>
              <a:t>                                                     </a:t>
            </a:r>
          </a:p>
        </p:txBody>
      </p:sp>
      <p:sp>
        <p:nvSpPr>
          <p:cNvPr id="3" name="Left Arrow 2"/>
          <p:cNvSpPr/>
          <p:nvPr/>
        </p:nvSpPr>
        <p:spPr>
          <a:xfrm>
            <a:off x="3171823" y="2841521"/>
            <a:ext cx="963562" cy="216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Left Arrow 8"/>
          <p:cNvSpPr/>
          <p:nvPr/>
        </p:nvSpPr>
        <p:spPr>
          <a:xfrm>
            <a:off x="2832610" y="1626458"/>
            <a:ext cx="963562" cy="216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Down Arrow 4"/>
          <p:cNvSpPr/>
          <p:nvPr/>
        </p:nvSpPr>
        <p:spPr>
          <a:xfrm>
            <a:off x="1091381" y="1238864"/>
            <a:ext cx="144000" cy="6480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Left Arrow 10"/>
          <p:cNvSpPr/>
          <p:nvPr/>
        </p:nvSpPr>
        <p:spPr>
          <a:xfrm>
            <a:off x="3149241" y="3845310"/>
            <a:ext cx="963562" cy="216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Left Arrow 11"/>
          <p:cNvSpPr/>
          <p:nvPr/>
        </p:nvSpPr>
        <p:spPr>
          <a:xfrm>
            <a:off x="3046001" y="4730881"/>
            <a:ext cx="963562" cy="216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Left Arrow 12"/>
          <p:cNvSpPr/>
          <p:nvPr/>
        </p:nvSpPr>
        <p:spPr>
          <a:xfrm>
            <a:off x="3031253" y="3435438"/>
            <a:ext cx="963562" cy="2160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Up Arrow 13"/>
          <p:cNvSpPr/>
          <p:nvPr/>
        </p:nvSpPr>
        <p:spPr>
          <a:xfrm>
            <a:off x="735951" y="4241677"/>
            <a:ext cx="324000" cy="9360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5" name="Left Arrow 14"/>
          <p:cNvSpPr/>
          <p:nvPr/>
        </p:nvSpPr>
        <p:spPr>
          <a:xfrm>
            <a:off x="2818781" y="2137476"/>
            <a:ext cx="963562" cy="25747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30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67474">
        <p14:gallery dir="l"/>
      </p:transition>
    </mc:Choice>
    <mc:Fallback xmlns="">
      <p:transition spd="slow" advTm="167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65125"/>
            <a:ext cx="12115800" cy="98428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ANATOMY OF DICOTS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1912" y="1429305"/>
            <a:ext cx="11082387" cy="4528435"/>
          </a:xfrm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u="sng" dirty="0">
                <a:solidFill>
                  <a:srgbClr val="C00000"/>
                </a:solidFill>
              </a:rPr>
              <a:t> THE ROOT STRUCTURE</a:t>
            </a: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ZA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Absorbs water and mineral salts from the soil.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Anchors the plant firmly from the ground.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Stores food and nutrients.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dirty="0"/>
          </a:p>
          <a:p>
            <a:pPr>
              <a:lnSpc>
                <a:spcPts val="2000"/>
              </a:lnSpc>
              <a:spcBef>
                <a:spcPts val="600"/>
              </a:spcBef>
            </a:pPr>
            <a:endParaRPr lang="en-ZA" sz="2400" dirty="0"/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/>
              <a:t> 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dirty="0"/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r>
              <a:rPr lang="en-ZA" sz="2400" dirty="0"/>
              <a:t> 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  <a:p>
            <a:pPr marL="0" indent="0">
              <a:buNone/>
            </a:pPr>
            <a:r>
              <a:rPr lang="en-ZA" sz="2400" dirty="0"/>
              <a:t>                                                   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u="sng" dirty="0"/>
          </a:p>
          <a:p>
            <a:pPr marL="0" indent="0">
              <a:buNone/>
            </a:pPr>
            <a:endParaRPr lang="en-ZA" u="sng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1026" name="Picture 2" descr="https://www.siyavula.com/read/science/grade-10-lifesciences/support-and-transport-systems-in-plants/images/05-support-and-transport-systems-in-plants/dicotrootprofi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489" y="1342810"/>
            <a:ext cx="7422237" cy="361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339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1519">
        <p14:gallery dir="l"/>
      </p:transition>
    </mc:Choice>
    <mc:Fallback xmlns="">
      <p:transition spd="slow" advTm="315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" y="139699"/>
            <a:ext cx="12115800" cy="53500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ZA" b="1" dirty="0"/>
              <a:t>                 </a:t>
            </a: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ANATOMY OF DICOTS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0468" y="769659"/>
            <a:ext cx="12003464" cy="4528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DICOT STEM: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Internal structure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dirty="0"/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dirty="0"/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/>
              <a:t>                                                        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endParaRPr lang="en-ZA" sz="2400" dirty="0"/>
          </a:p>
          <a:p>
            <a:pPr>
              <a:lnSpc>
                <a:spcPts val="2000"/>
              </a:lnSpc>
              <a:spcBef>
                <a:spcPts val="600"/>
              </a:spcBef>
            </a:pPr>
            <a:endParaRPr lang="en-ZA" sz="2400" dirty="0"/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/>
              <a:t> 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dirty="0"/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r>
              <a:rPr lang="en-ZA" sz="2400" dirty="0"/>
              <a:t> 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  <a:p>
            <a:pPr marL="0" indent="0">
              <a:buNone/>
            </a:pPr>
            <a:r>
              <a:rPr lang="en-ZA" sz="2400" dirty="0"/>
              <a:t>                                                   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11972041" y="1825625"/>
            <a:ext cx="2199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u="sng" dirty="0"/>
          </a:p>
          <a:p>
            <a:pPr marL="0" indent="0">
              <a:buNone/>
            </a:pPr>
            <a:endParaRPr lang="en-ZA" u="sng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12" name="Picture 11"/>
          <p:cNvPicPr/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11290" y="1229665"/>
            <a:ext cx="6081988" cy="5073372"/>
          </a:xfrm>
          <a:prstGeom prst="rect">
            <a:avLst/>
          </a:prstGeom>
        </p:spPr>
      </p:pic>
      <p:sp>
        <p:nvSpPr>
          <p:cNvPr id="7" name="Content Placeholder 5"/>
          <p:cNvSpPr txBox="1">
            <a:spLocks/>
          </p:cNvSpPr>
          <p:nvPr/>
        </p:nvSpPr>
        <p:spPr>
          <a:xfrm>
            <a:off x="6134099" y="674702"/>
            <a:ext cx="6200708" cy="4528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A young stem has a water impermeable cuticle outside the epidermis to prevent water loss.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The epidermis is a single layer protecting the underlying tissue.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The cortex is made up of parenchyma cells which store water and food.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The vascular bundles are arranged in rings in the medulla/ pit.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1800" dirty="0" err="1">
                <a:latin typeface="Arial" panose="020B0604020202020204" pitchFamily="34" charset="0"/>
                <a:cs typeface="Arial" panose="020B0604020202020204" pitchFamily="34" charset="0"/>
              </a:rPr>
              <a:t>Pericycle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contains sclerenchyma cells for strengthening and support.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Cambium contains meristematic cells that divide to widen the stem.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Phloem transports food from leaves to the root.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Xylem transports water from the leaves to the stem.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ZA" sz="2400" dirty="0"/>
          </a:p>
          <a:p>
            <a:pPr marL="0" indent="0">
              <a:lnSpc>
                <a:spcPts val="2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ZA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ZA" sz="24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ZA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ZA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ZA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ZA" sz="2400" dirty="0"/>
          </a:p>
          <a:p>
            <a:endParaRPr lang="en-ZA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ZA" sz="2400" dirty="0"/>
              <a:t>                                                     </a:t>
            </a:r>
          </a:p>
        </p:txBody>
      </p:sp>
      <p:sp>
        <p:nvSpPr>
          <p:cNvPr id="3" name="Left Arrow 2"/>
          <p:cNvSpPr/>
          <p:nvPr/>
        </p:nvSpPr>
        <p:spPr>
          <a:xfrm>
            <a:off x="4611328" y="1405493"/>
            <a:ext cx="698091" cy="98323"/>
          </a:xfrm>
          <a:prstGeom prst="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Left Arrow 8"/>
          <p:cNvSpPr/>
          <p:nvPr/>
        </p:nvSpPr>
        <p:spPr>
          <a:xfrm>
            <a:off x="4694287" y="2058779"/>
            <a:ext cx="698091" cy="98323"/>
          </a:xfrm>
          <a:prstGeom prst="lef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Left Arrow 10"/>
          <p:cNvSpPr/>
          <p:nvPr/>
        </p:nvSpPr>
        <p:spPr>
          <a:xfrm>
            <a:off x="5309419" y="4989351"/>
            <a:ext cx="698091" cy="9832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3" name="Left Arrow 12"/>
          <p:cNvSpPr/>
          <p:nvPr/>
        </p:nvSpPr>
        <p:spPr>
          <a:xfrm>
            <a:off x="4124631" y="6008701"/>
            <a:ext cx="1656000" cy="15634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Left Arrow 15"/>
          <p:cNvSpPr/>
          <p:nvPr/>
        </p:nvSpPr>
        <p:spPr>
          <a:xfrm>
            <a:off x="4469990" y="4988278"/>
            <a:ext cx="698091" cy="9832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Left Arrow 16"/>
          <p:cNvSpPr/>
          <p:nvPr/>
        </p:nvSpPr>
        <p:spPr>
          <a:xfrm>
            <a:off x="4469989" y="5517613"/>
            <a:ext cx="698091" cy="98323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291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3116">
        <p14:gallery dir="l"/>
      </p:transition>
    </mc:Choice>
    <mc:Fallback xmlns="">
      <p:transition spd="slow" advTm="10311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1" grpId="0" animBg="1"/>
      <p:bldP spid="13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65125"/>
            <a:ext cx="12115800" cy="98428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ZA" b="1" dirty="0"/>
              <a:t>                 </a:t>
            </a: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ANATOMY OF DICOTS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8536" y="1429305"/>
            <a:ext cx="12003464" cy="4528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DICOT STEM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Functions: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Supports the plant as it holds leaves, flowers and fruit upright above the ground.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Transports water, mineral salts/ inorganic food, sugars/ organic food between roots and leaves in the xylem and phloem.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Stores nutrients.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Production of new living tissue.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dirty="0"/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r>
              <a:rPr lang="en-ZA" sz="2400" dirty="0"/>
              <a:t> 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  <a:p>
            <a:pPr marL="0" indent="0">
              <a:buNone/>
            </a:pPr>
            <a:r>
              <a:rPr lang="en-ZA" sz="2400" dirty="0"/>
              <a:t>                                                   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7198936" y="295679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u="sng" dirty="0"/>
          </a:p>
          <a:p>
            <a:pPr marL="0" indent="0">
              <a:buNone/>
            </a:pPr>
            <a:endParaRPr lang="en-ZA" u="sng" dirty="0"/>
          </a:p>
          <a:p>
            <a:pPr marL="0" indent="0">
              <a:buNone/>
            </a:pP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92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9582">
        <p14:gallery dir="l"/>
      </p:transition>
    </mc:Choice>
    <mc:Fallback xmlns="">
      <p:transition spd="slow" advTm="2958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9" y="314326"/>
            <a:ext cx="10927672" cy="298234"/>
          </a:xfrm>
        </p:spPr>
        <p:txBody>
          <a:bodyPr>
            <a:normAutofit fontScale="90000"/>
          </a:bodyPr>
          <a:lstStyle/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REVISED CAPS DOCUMENT OF 2020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3922455"/>
              </p:ext>
            </p:extLst>
          </p:nvPr>
        </p:nvGraphicFramePr>
        <p:xfrm>
          <a:off x="426128" y="754602"/>
          <a:ext cx="10659794" cy="5286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174">
                  <a:extLst>
                    <a:ext uri="{9D8B030D-6E8A-4147-A177-3AD203B41FA5}">
                      <a16:colId xmlns:a16="http://schemas.microsoft.com/office/drawing/2014/main" val="3251486699"/>
                    </a:ext>
                  </a:extLst>
                </a:gridCol>
                <a:gridCol w="2899177">
                  <a:extLst>
                    <a:ext uri="{9D8B030D-6E8A-4147-A177-3AD203B41FA5}">
                      <a16:colId xmlns:a16="http://schemas.microsoft.com/office/drawing/2014/main" val="2084102100"/>
                    </a:ext>
                  </a:extLst>
                </a:gridCol>
                <a:gridCol w="3161293">
                  <a:extLst>
                    <a:ext uri="{9D8B030D-6E8A-4147-A177-3AD203B41FA5}">
                      <a16:colId xmlns:a16="http://schemas.microsoft.com/office/drawing/2014/main" val="908585868"/>
                    </a:ext>
                  </a:extLst>
                </a:gridCol>
                <a:gridCol w="2116150">
                  <a:extLst>
                    <a:ext uri="{9D8B030D-6E8A-4147-A177-3AD203B41FA5}">
                      <a16:colId xmlns:a16="http://schemas.microsoft.com/office/drawing/2014/main" val="3618406091"/>
                    </a:ext>
                  </a:extLst>
                </a:gridCol>
              </a:tblGrid>
              <a:tr h="706976">
                <a:tc gridSpan="2">
                  <a:txBody>
                    <a:bodyPr/>
                    <a:lstStyle/>
                    <a:p>
                      <a:r>
                        <a:rPr lang="en-Z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Paper 1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</a:t>
                      </a:r>
                      <a:r>
                        <a:rPr lang="en-ZA" sz="18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Z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ZA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954862"/>
                  </a:ext>
                </a:extLst>
              </a:tr>
              <a:tr h="399595">
                <a:tc gridSpan="4">
                  <a:txBody>
                    <a:bodyPr/>
                    <a:lstStyle/>
                    <a:p>
                      <a:endParaRPr lang="en-ZA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782088"/>
                  </a:ext>
                </a:extLst>
              </a:tr>
              <a:tr h="399595">
                <a:tc>
                  <a:txBody>
                    <a:bodyPr/>
                    <a:lstStyle/>
                    <a:p>
                      <a:r>
                        <a:rPr lang="en-Z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Z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ELABORAION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256123"/>
                  </a:ext>
                </a:extLst>
              </a:tr>
              <a:tr h="3780782">
                <a:tc>
                  <a:txBody>
                    <a:bodyPr/>
                    <a:lstStyle/>
                    <a:p>
                      <a:r>
                        <a:rPr lang="en-ZA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Plant</a:t>
                      </a:r>
                      <a:r>
                        <a:rPr lang="en-ZA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tissues</a:t>
                      </a:r>
                    </a:p>
                    <a:p>
                      <a:endParaRPr lang="en-ZA" sz="18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8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8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8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sz="18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Anatomy of dicotyledonous plants.</a:t>
                      </a:r>
                      <a:endParaRPr lang="en-ZA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n-ZA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 between basic structure and function in the following plant tissues: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n-ZA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meristematic tissue, epidermis, collenchyma, parenchyma, sclerenchyma,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en-ZA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xylem and phloem.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n-ZA" sz="18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n-ZA" sz="18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endParaRPr lang="en-ZA" sz="18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n-ZA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Root and stem: distribution of different tissues.</a:t>
                      </a:r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q"/>
                      </a:pPr>
                      <a:r>
                        <a:rPr lang="en-ZA" sz="18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Structure of cells in different tissues.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n-ZA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en-ZA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7540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51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5304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6904"/>
            <a:ext cx="12115800" cy="98428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ZA" b="1" dirty="0"/>
              <a:t>                        </a:t>
            </a:r>
            <a:r>
              <a:rPr lang="en-ZA" sz="4000" b="1" dirty="0"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4268" y="1104840"/>
            <a:ext cx="12003464" cy="4528435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ZA" sz="2400" dirty="0"/>
              <a:t>Give the biological term for each of the following statements.</a:t>
            </a:r>
          </a:p>
          <a:p>
            <a:pPr marL="0" indent="0">
              <a:buNone/>
            </a:pPr>
            <a:r>
              <a:rPr lang="en-ZA" sz="2400" dirty="0"/>
              <a:t>1.1 Continually dividing cells in plants. </a:t>
            </a:r>
          </a:p>
          <a:p>
            <a:pPr marL="0" indent="0">
              <a:buNone/>
            </a:pPr>
            <a:r>
              <a:rPr lang="en-ZA" sz="2400" dirty="0">
                <a:solidFill>
                  <a:srgbClr val="FF0000"/>
                </a:solidFill>
              </a:rPr>
              <a:t>Meristematic cells</a:t>
            </a:r>
          </a:p>
          <a:p>
            <a:pPr marL="0" indent="0">
              <a:buNone/>
            </a:pPr>
            <a:r>
              <a:rPr lang="en-ZA" sz="2400" dirty="0"/>
              <a:t>1.2. It is found in the endodermis and it allows water with dissolved nutrients to enter the root.</a:t>
            </a:r>
          </a:p>
          <a:p>
            <a:pPr marL="0" indent="0">
              <a:buNone/>
            </a:pPr>
            <a:r>
              <a:rPr lang="en-ZA" sz="2400" dirty="0"/>
              <a:t>         </a:t>
            </a:r>
            <a:r>
              <a:rPr lang="en-ZA" sz="2400" dirty="0" err="1">
                <a:solidFill>
                  <a:srgbClr val="FF0000"/>
                </a:solidFill>
              </a:rPr>
              <a:t>Casparian</a:t>
            </a:r>
            <a:r>
              <a:rPr lang="en-ZA" sz="2400" dirty="0">
                <a:solidFill>
                  <a:srgbClr val="FF0000"/>
                </a:solidFill>
              </a:rPr>
              <a:t> strip</a:t>
            </a:r>
          </a:p>
          <a:p>
            <a:pPr marL="0" indent="0">
              <a:buNone/>
            </a:pPr>
            <a:r>
              <a:rPr lang="en-ZA" sz="2400" dirty="0"/>
              <a:t>1.3 They conduct water and organic food in plants. </a:t>
            </a:r>
          </a:p>
          <a:p>
            <a:pPr marL="0" indent="0">
              <a:buNone/>
            </a:pPr>
            <a:r>
              <a:rPr lang="en-ZA" sz="2400" dirty="0"/>
              <a:t> </a:t>
            </a:r>
            <a:r>
              <a:rPr lang="en-ZA" sz="2400" dirty="0">
                <a:solidFill>
                  <a:srgbClr val="FF0000"/>
                </a:solidFill>
              </a:rPr>
              <a:t>Phloem </a:t>
            </a:r>
          </a:p>
          <a:p>
            <a:pPr marL="0" indent="0">
              <a:buNone/>
            </a:pPr>
            <a:r>
              <a:rPr lang="en-ZA" sz="2400" dirty="0"/>
              <a:t>1.4  The part of the root which stores water and food in its cells. </a:t>
            </a:r>
          </a:p>
          <a:p>
            <a:pPr marL="0" indent="0">
              <a:buNone/>
            </a:pPr>
            <a:r>
              <a:rPr lang="en-ZA" sz="2400" dirty="0">
                <a:solidFill>
                  <a:srgbClr val="FF0000"/>
                </a:solidFill>
              </a:rPr>
              <a:t>Cortex</a:t>
            </a:r>
          </a:p>
          <a:p>
            <a:pPr marL="0" indent="0">
              <a:buNone/>
            </a:pPr>
            <a:r>
              <a:rPr lang="en-ZA" sz="2400" dirty="0"/>
              <a:t>1.5  The main tissues used for strengthening and support in plants. </a:t>
            </a:r>
          </a:p>
          <a:p>
            <a:pPr marL="0" indent="0">
              <a:buNone/>
            </a:pPr>
            <a:r>
              <a:rPr lang="en-ZA" sz="2400" dirty="0">
                <a:solidFill>
                  <a:srgbClr val="FF0000"/>
                </a:solidFill>
              </a:rPr>
              <a:t>Sclerenchyma tissue</a:t>
            </a:r>
          </a:p>
          <a:p>
            <a:pPr marL="0" indent="0">
              <a:buNone/>
            </a:pPr>
            <a:r>
              <a:rPr lang="en-ZA" sz="2400" dirty="0"/>
              <a:t>                                                                                                                                              5 x1      (5)</a:t>
            </a:r>
          </a:p>
          <a:p>
            <a:pPr marL="0" indent="0">
              <a:buNone/>
            </a:pPr>
            <a:r>
              <a:rPr lang="en-ZA" sz="2400" dirty="0"/>
              <a:t> 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dirty="0"/>
          </a:p>
          <a:p>
            <a:pPr>
              <a:lnSpc>
                <a:spcPts val="2000"/>
              </a:lnSpc>
              <a:spcBef>
                <a:spcPts val="600"/>
              </a:spcBef>
            </a:pPr>
            <a:endParaRPr lang="en-ZA" sz="2400" dirty="0"/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/>
              <a:t> 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dirty="0"/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r>
              <a:rPr lang="en-ZA" sz="2400" dirty="0"/>
              <a:t> 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  <a:p>
            <a:pPr marL="0" indent="0">
              <a:buNone/>
            </a:pPr>
            <a:r>
              <a:rPr lang="en-ZA" sz="2400" dirty="0"/>
              <a:t>                                                   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11510128" y="1825625"/>
            <a:ext cx="68187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u="sng" dirty="0"/>
          </a:p>
          <a:p>
            <a:pPr marL="0" indent="0">
              <a:buNone/>
            </a:pPr>
            <a:endParaRPr lang="en-ZA" u="sng" dirty="0"/>
          </a:p>
          <a:p>
            <a:pPr marL="0" indent="0">
              <a:buNone/>
            </a:pPr>
            <a:endParaRPr lang="en-Z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77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365125"/>
            <a:ext cx="12115800" cy="984281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ZA" b="1" dirty="0"/>
              <a:t>                 EXERCISE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8536" y="1429305"/>
            <a:ext cx="12003464" cy="4528435"/>
          </a:xfrm>
        </p:spPr>
        <p:txBody>
          <a:bodyPr>
            <a:noAutofit/>
          </a:bodyPr>
          <a:lstStyle/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/>
              <a:t>2.    Study the diagram below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/>
              <a:t>2.1  Write the title of the diagram.                      (1)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/>
              <a:t>       </a:t>
            </a:r>
            <a:r>
              <a:rPr lang="en-ZA" sz="2400" dirty="0">
                <a:solidFill>
                  <a:srgbClr val="FF0000"/>
                </a:solidFill>
              </a:rPr>
              <a:t>The cross section of a dicotyledonous root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/>
              <a:t>2.2  Give TWO reasons to support your answer 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/>
              <a:t>       above.                                                                 (2)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/>
              <a:t>       </a:t>
            </a:r>
            <a:r>
              <a:rPr lang="en-ZA" sz="2400" dirty="0">
                <a:solidFill>
                  <a:srgbClr val="FF0000"/>
                </a:solidFill>
              </a:rPr>
              <a:t>Presence of the root hairs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>
                <a:solidFill>
                  <a:srgbClr val="FF0000"/>
                </a:solidFill>
              </a:rPr>
              <a:t>       The stele is in the centre of the root. 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/>
              <a:t>2.3  Label structures A, B and D, next to each label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/>
              <a:t>        write the function.                                           (6)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>
                <a:solidFill>
                  <a:srgbClr val="FF0000"/>
                </a:solidFill>
              </a:rPr>
              <a:t>        A- root hairs. B- cortex, D- phloem 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/>
              <a:t>2.4  State THREE ways in which structure E is well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/>
              <a:t>        adapted for its function.                                  (3)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>
                <a:solidFill>
                  <a:srgbClr val="FF0000"/>
                </a:solidFill>
              </a:rPr>
              <a:t>       Lignified cell wall, continuous tubes, hollow/ dead cells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/>
              <a:t> 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/>
              <a:t>         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endParaRPr lang="en-ZA" sz="2400" dirty="0"/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dirty="0"/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/>
              <a:t> 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dirty="0"/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r>
              <a:rPr lang="en-ZA" sz="2400" dirty="0"/>
              <a:t> 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  <a:p>
            <a:pPr marL="0" indent="0">
              <a:buNone/>
            </a:pPr>
            <a:r>
              <a:rPr lang="en-ZA" sz="2400" dirty="0"/>
              <a:t>                                                   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4294967295"/>
          </p:nvPr>
        </p:nvSpPr>
        <p:spPr>
          <a:xfrm>
            <a:off x="70104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u="sng" dirty="0"/>
          </a:p>
          <a:p>
            <a:pPr marL="0" indent="0">
              <a:buNone/>
            </a:pPr>
            <a:endParaRPr lang="en-ZA" u="sng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3074" name="Picture 2" descr="https://www2.palomar.edu/users/warmstrong/images/stem3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28" t="-16352" r="27627" b="16352"/>
          <a:stretch/>
        </p:blipFill>
        <p:spPr bwMode="auto">
          <a:xfrm>
            <a:off x="4336331" y="2043933"/>
            <a:ext cx="6383518" cy="305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14582" y="2526383"/>
            <a:ext cx="329938" cy="48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14582" y="2941164"/>
            <a:ext cx="442275" cy="4623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Rectangle 6"/>
          <p:cNvSpPr/>
          <p:nvPr/>
        </p:nvSpPr>
        <p:spPr>
          <a:xfrm>
            <a:off x="10511281" y="3291840"/>
            <a:ext cx="650055" cy="6598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2252" y="3707909"/>
            <a:ext cx="799863" cy="3101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Rectangle 8"/>
          <p:cNvSpPr/>
          <p:nvPr/>
        </p:nvSpPr>
        <p:spPr>
          <a:xfrm>
            <a:off x="10407939" y="3989206"/>
            <a:ext cx="791851" cy="2658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ZA" dirty="0">
                <a:solidFill>
                  <a:schemeClr val="tx1"/>
                </a:solidFill>
              </a:rPr>
              <a:t>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994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3" y="314325"/>
            <a:ext cx="11016448" cy="1376363"/>
          </a:xfrm>
        </p:spPr>
        <p:txBody>
          <a:bodyPr/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777" y="1422502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Dicotyledonous plants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: flowering plants with two leaves or cotyledons in the embryo of their seeds.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Anatomy: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study about the structure of the body of organisms.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Meristematic tissues: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undifferentiated continually dividing cells in plants.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Apical meristematic tissue: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continually dividing cells or meristems at the tip of root and stem,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Vascular tissue: 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the conducting tissue which is made up of xylem and phloem.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Cuticle: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a protective, waxy layer covering the epidermis of plants and other organisms.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ZA" b="1" dirty="0" err="1">
                <a:latin typeface="Arial" panose="020B0604020202020204" pitchFamily="34" charset="0"/>
                <a:cs typeface="Arial" panose="020B0604020202020204" pitchFamily="34" charset="0"/>
              </a:rPr>
              <a:t>Cutin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 a water insoluble substance found in the cuticle.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ZA" b="1" dirty="0" err="1">
                <a:latin typeface="Arial" panose="020B0604020202020204" pitchFamily="34" charset="0"/>
                <a:cs typeface="Arial" panose="020B0604020202020204" pitchFamily="34" charset="0"/>
              </a:rPr>
              <a:t>Trichome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epidermal hairs found externally on a young stem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6446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5609" y="216816"/>
            <a:ext cx="9926424" cy="54743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99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728">
        <p14:gallery dir="l"/>
      </p:transition>
    </mc:Choice>
    <mc:Fallback xmlns="">
      <p:transition spd="slow" advTm="9728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8916218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813" y="157317"/>
            <a:ext cx="11739715" cy="757084"/>
          </a:xfrm>
        </p:spPr>
        <p:txBody>
          <a:bodyPr>
            <a:normAutofit fontScale="90000"/>
          </a:bodyPr>
          <a:lstStyle/>
          <a:p>
            <a:r>
              <a:rPr lang="en-ZA" dirty="0"/>
              <a:t>PLANT TISSUES: STRUCTURE- what learners should know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23" y="1008668"/>
            <a:ext cx="8060525" cy="48642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9438968" y="914400"/>
            <a:ext cx="2045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065342" y="3192922"/>
            <a:ext cx="2567858" cy="120032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DESCRIBE STRUCTURAL SUITABILITY OF THE TISSUE FOR ITS FUNCTION</a:t>
            </a:r>
            <a:endParaRPr lang="en-ZA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065342" y="2180103"/>
            <a:ext cx="2567858" cy="64633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STATE FUNCTION OF THE TISSUE</a:t>
            </a:r>
            <a:endParaRPr lang="en-ZA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991600" y="1167284"/>
            <a:ext cx="2567858" cy="64633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IDENTIFY TISSUE FROM A DIAGRAM</a:t>
            </a:r>
            <a:endParaRPr lang="en-ZA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065342" y="4756498"/>
            <a:ext cx="2567858" cy="120032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DIFFRENTIATE BETWEEN THE DIFFERENT TISSUES IN TERMS OF STRUCTURE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366209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365126"/>
            <a:ext cx="12065875" cy="7794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ZA" b="1" dirty="0"/>
              <a:t>                   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MERISTEMATIC TISSUE</a:t>
            </a:r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029903" y="1621441"/>
            <a:ext cx="3804745" cy="37980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7656" y="1144588"/>
            <a:ext cx="7649158" cy="4751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Thin-walled, immature cells that divide often.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Tightly packed cells in layers or rows.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No intercellular spaces.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Single large nucleus, dense cytoplasm, small or no vacuole.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b="1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Makes new cells for growth.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Some of the new cells remain meristems while others become permanent tissues</a:t>
            </a:r>
          </a:p>
        </p:txBody>
      </p:sp>
      <p:sp>
        <p:nvSpPr>
          <p:cNvPr id="2" name="Right Arrow 1"/>
          <p:cNvSpPr/>
          <p:nvPr/>
        </p:nvSpPr>
        <p:spPr>
          <a:xfrm>
            <a:off x="7030065" y="2231923"/>
            <a:ext cx="1278193" cy="1966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ight Arrow 6"/>
          <p:cNvSpPr/>
          <p:nvPr/>
        </p:nvSpPr>
        <p:spPr>
          <a:xfrm>
            <a:off x="7279262" y="3370006"/>
            <a:ext cx="1278193" cy="19664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Left Arrow 7"/>
          <p:cNvSpPr/>
          <p:nvPr/>
        </p:nvSpPr>
        <p:spPr>
          <a:xfrm>
            <a:off x="9960077" y="3224981"/>
            <a:ext cx="1415846" cy="145025"/>
          </a:xfrm>
          <a:prstGeom prst="leftArrow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87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2592">
        <p14:gallery dir="l"/>
      </p:transition>
    </mc:Choice>
    <mc:Fallback xmlns="">
      <p:transition spd="slow" advTm="925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21333"/>
            <a:ext cx="12160467" cy="65612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ZA" dirty="0"/>
              <a:t>                      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EPIDERMAL TISSUE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4592" y="977462"/>
            <a:ext cx="8281525" cy="49503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Single layer of tightly packed, thin walled cells that cover the plant.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Leaf epidermal tissues are covered with waxy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cuticle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Contain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guard cells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containing chloroplast.</a:t>
            </a:r>
          </a:p>
          <a:p>
            <a:pPr marL="0" indent="0">
              <a:buNone/>
            </a:pPr>
            <a:r>
              <a:rPr lang="en-ZA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Forms an outer cover and protects the plant.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Controls the movement of water out of the plant.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In roots it absorbs water.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  <a:p>
            <a:pPr marL="0" indent="0">
              <a:buNone/>
            </a:pPr>
            <a:r>
              <a:rPr lang="en-ZA" sz="2400" dirty="0"/>
              <a:t>                                                   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170606" y="1825625"/>
            <a:ext cx="31831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u="sng" dirty="0"/>
          </a:p>
          <a:p>
            <a:endParaRPr lang="en-ZA" dirty="0"/>
          </a:p>
        </p:txBody>
      </p:sp>
      <p:pic>
        <p:nvPicPr>
          <p:cNvPr id="11" name="Picture 10"/>
          <p:cNvPicPr/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544284" y="1396808"/>
            <a:ext cx="3479549" cy="386780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44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13334">
        <p14:gallery dir="l"/>
      </p:transition>
    </mc:Choice>
    <mc:Fallback xmlns="">
      <p:transition spd="slow" advTm="11333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21333"/>
            <a:ext cx="12160467" cy="65612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ZA" dirty="0"/>
              <a:t>                      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PARENCHYMA TISSUE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4592" y="977462"/>
            <a:ext cx="8281525" cy="49503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Many-sided, thin-walled cells which are loosely packed.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Large vacuole.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Large intercellular spaces.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r>
              <a:rPr lang="en-ZA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Store food and water.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Allow gases, water and other substances to move throughout the plant. </a:t>
            </a:r>
          </a:p>
          <a:p>
            <a:pPr marL="0" indent="0">
              <a:lnSpc>
                <a:spcPts val="2000"/>
              </a:lnSpc>
              <a:spcBef>
                <a:spcPts val="600"/>
              </a:spcBef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  <a:p>
            <a:pPr marL="0" indent="0">
              <a:buNone/>
            </a:pPr>
            <a:r>
              <a:rPr lang="en-ZA" sz="2400" dirty="0"/>
              <a:t>                                                   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ZA" u="sng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7" name="Picture 6"/>
          <p:cNvPicPr/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61132" y="1460938"/>
            <a:ext cx="3815254" cy="31846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Down Arrow 2"/>
          <p:cNvSpPr/>
          <p:nvPr/>
        </p:nvSpPr>
        <p:spPr>
          <a:xfrm>
            <a:off x="9792929" y="1307690"/>
            <a:ext cx="226142" cy="8259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ight Arrow 4"/>
          <p:cNvSpPr/>
          <p:nvPr/>
        </p:nvSpPr>
        <p:spPr>
          <a:xfrm>
            <a:off x="7171665" y="2802193"/>
            <a:ext cx="2408904" cy="36379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778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2247">
        <p14:gallery dir="l"/>
      </p:transition>
    </mc:Choice>
    <mc:Fallback xmlns="">
      <p:transition spd="slow" advTm="1322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21333"/>
            <a:ext cx="12160467" cy="65612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ZA" b="1" dirty="0"/>
              <a:t>                         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COLLENCHYMA TISSUE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94592" y="977462"/>
            <a:ext cx="8281525" cy="49503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Cell wall thickened at corners of cells.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Tightly packed cells with no intercellular spaces.</a:t>
            </a:r>
          </a:p>
          <a:p>
            <a:pPr marL="0" indent="0">
              <a:buNone/>
            </a:pPr>
            <a:r>
              <a:rPr lang="en-ZA" sz="2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They give flexible support to certain parts of the plant. </a:t>
            </a:r>
          </a:p>
          <a:p>
            <a:pPr marL="0" indent="0">
              <a:buNone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pPr marL="0" indent="0">
              <a:buNone/>
            </a:pPr>
            <a:endParaRPr lang="en-ZA" sz="2400" dirty="0"/>
          </a:p>
          <a:p>
            <a:endParaRPr lang="en-ZA" sz="2400" dirty="0"/>
          </a:p>
          <a:p>
            <a:pPr marL="0" indent="0">
              <a:buNone/>
            </a:pPr>
            <a:r>
              <a:rPr lang="en-ZA" sz="2400" dirty="0"/>
              <a:t>                                                    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339881" y="297174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u="sng" dirty="0"/>
          </a:p>
          <a:p>
            <a:pPr marL="0" indent="0">
              <a:buNone/>
            </a:pPr>
            <a:endParaRPr lang="en-ZA" dirty="0"/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1221202" y="3150941"/>
            <a:ext cx="4571997" cy="23133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83" y="3089624"/>
            <a:ext cx="4571997" cy="24359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67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5481">
        <p14:gallery dir="l"/>
      </p:transition>
    </mc:Choice>
    <mc:Fallback xmlns="">
      <p:transition spd="slow" advTm="554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2.4|2.5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2|0.9|0.7|11.1|7.2|11.7|6.2|15.6|59.9|20|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7.4|3.9|24.6|1.6|12.2|0.5|18|19.8|1|26.9|0.7|8.3|0.4|11.2|0.5|3.1|0.8|4.1|0.5|5.9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|2.7|7|0.4|20.6|7.8|4.4|4.8|4.3|8.6|0.5|6|0.5|22.8|0.5|4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5|20|1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5|1.1|0.4|0.3|0.4|1.8|0.4|0.2|0.3|0.5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6|0.4|0.6|0.3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9|5.4|0.9|1.5|7.7|1.3|13.3|2.8|13.8|1.4|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8|20.2|1.7|9.7|7.8|33|2.9|11.3|1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4.5|21.4|1.6|1.6|30.1|9.3|1.2|6.5|4|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8|11.1|2.6|1.7|8|3.6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4.6|16.4|1.3|5|4.7|3.3|0.7|6.4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6|1.2|0.5|1.5|0.5|0.4|0.7|0.7|1.1|0.6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2|7.7|1.7|12.8|1.4|4.2|6.3|1|6.4|5.1|0.8|2.8|6.3|3.7|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6|0.6|1|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268450CDD0EE4EA787E029695C2082" ma:contentTypeVersion="2" ma:contentTypeDescription="Create a new document." ma:contentTypeScope="" ma:versionID="5f17371fc714027c87fece13865e7cd4">
  <xsd:schema xmlns:xsd="http://www.w3.org/2001/XMLSchema" xmlns:xs="http://www.w3.org/2001/XMLSchema" xmlns:p="http://schemas.microsoft.com/office/2006/metadata/properties" xmlns:ns2="e6058e27-73e7-46f3-b7a8-43b50cd880a0" targetNamespace="http://schemas.microsoft.com/office/2006/metadata/properties" ma:root="true" ma:fieldsID="6c2699bdc174abe35d03e09bc15c819d" ns2:_="">
    <xsd:import namespace="e6058e27-73e7-46f3-b7a8-43b50cd880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058e27-73e7-46f3-b7a8-43b50cd88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1113FF-807B-4458-A5D3-4B4CC524367B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822D255-BF91-44A7-BBB2-9C5EC4AB3D0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6058e27-73e7-46f3-b7a8-43b50cd880a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74B71D4-0421-4A65-B9D8-967A033A35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2361</TotalTime>
  <Words>1294</Words>
  <Application>Microsoft Office PowerPoint</Application>
  <PresentationFormat>Widescreen</PresentationFormat>
  <Paragraphs>411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Office Theme</vt:lpstr>
      <vt:lpstr>PLANT TISSUES AND ANATOMY OF DICOTYLEDONOUS PLANTS</vt:lpstr>
      <vt:lpstr>                                              REVISED CAPS DOCUMENT OF 2020</vt:lpstr>
      <vt:lpstr> TERMINOLOGY</vt:lpstr>
      <vt:lpstr>PowerPoint Presentation</vt:lpstr>
      <vt:lpstr>PLANT TISSUES: STRUCTURE- what learners should know</vt:lpstr>
      <vt:lpstr>                    MERISTEMATIC TISSUE</vt:lpstr>
      <vt:lpstr>                       EPIDERMAL TISSUE</vt:lpstr>
      <vt:lpstr>                       PARENCHYMA TISSUE</vt:lpstr>
      <vt:lpstr>                          COLLENCHYMA TISSUE</vt:lpstr>
      <vt:lpstr>                          SCLERENCHYMA TISSUE</vt:lpstr>
      <vt:lpstr>                                   VASCULAR TISSUE</vt:lpstr>
      <vt:lpstr>                                  XYLEM TISSUE</vt:lpstr>
      <vt:lpstr>                                  XYLEM TISSUE (continues)</vt:lpstr>
      <vt:lpstr>                              PHLOEM</vt:lpstr>
      <vt:lpstr>PowerPoint Presentation</vt:lpstr>
      <vt:lpstr>  ANATOMY OF DICOTS- INTERNAL STRUCTURE</vt:lpstr>
      <vt:lpstr>                 ANATOMY OF DICOTS</vt:lpstr>
      <vt:lpstr>                 ANATOMY OF DICOTS</vt:lpstr>
      <vt:lpstr>                 ANATOMY OF DICOTS</vt:lpstr>
      <vt:lpstr>                        EXERCISE</vt:lpstr>
      <vt:lpstr>                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RESPONDING TO THE ENVIRONMENT (HUMANS)</dc:title>
  <dc:creator>Zimasa Sanda</dc:creator>
  <cp:lastModifiedBy>Zimasa Sanda</cp:lastModifiedBy>
  <cp:revision>282</cp:revision>
  <dcterms:created xsi:type="dcterms:W3CDTF">2020-05-19T12:05:29Z</dcterms:created>
  <dcterms:modified xsi:type="dcterms:W3CDTF">2020-08-26T09:21:28Z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0x010100BC268450CDD0EE4EA787E029695C2082</vt:lpwstr>
  </property>
</Properties>
</file>