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0" r:id="rId17"/>
    <p:sldId id="272" r:id="rId18"/>
    <p:sldId id="274" r:id="rId19"/>
    <p:sldId id="275" r:id="rId20"/>
    <p:sldId id="276" r:id="rId21"/>
    <p:sldId id="277" r:id="rId22"/>
    <p:sldId id="284" r:id="rId23"/>
    <p:sldId id="283" r:id="rId24"/>
    <p:sldId id="282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678E-E5EF-4F94-8BE4-52DC03517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AB7E4-6EE6-477D-BC15-6D7742016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A2D69-E4BA-47F4-9590-6710A836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6000C-523E-402F-89DA-6AB6FC17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695D-76D5-4298-9949-12B375B3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570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4E06-8BB3-4CF0-8476-51281203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CCBCF-55FF-4740-984D-6DB44B8AF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6DE49-4A31-4D7A-8807-14DFBE91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C4993-333C-4851-A29B-A0F6AA8D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64B0-CE3F-4C23-9385-8207CB8F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493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2DD1E-42A9-4D0F-BEED-D347D9245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5FCC1-3BA7-4437-A7D6-DAA5276B0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C6B4F-5250-4A0D-B9A1-653940CD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ADC45-FF06-44DE-9B4F-B9C3EB88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4B7E3-629C-49B6-9F16-A4968E50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918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107A-2F89-4F4E-86C9-74F759CD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3EC3-49EA-4DFF-9C7F-A7F378959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87BBB-CBCF-431C-A3EA-F04D5D0C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020B8-15F9-49EB-B134-4D03BFCC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B2A98-D46B-4733-A7EF-F25D283A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571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FBC2-9823-4727-A599-7A05A662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F0472-C17C-4721-9F1B-D898EFB6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6252-3A98-4C27-8AEB-ACD36334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8879F-2AF1-4BA6-977B-BD45B629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E7BA8-CAA3-4701-B119-0028EF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667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9A16-73A6-435D-8EE9-01E50398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7075-6DD6-40F3-8F18-2F4E82C7B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E8567-D470-4106-B8AD-9850571ED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5CE9-ED90-4ABA-BF9C-3DFCC74D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691DE-8EDB-4E29-8CE9-3FD4B7A8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3C3F1-4602-450B-BACB-AEFD21CF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99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769F-2E63-467D-8DAD-7C050482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EB744-7C09-4FAB-820E-CC7FB5F1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453BA-8620-4623-A7BF-18CB51DC4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1DBB5-CE19-4767-94A7-1C203943A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5465F-A73D-4B55-A209-5D6BC63E7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E8FD0-A102-4048-AD11-D24919D5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EA731-D9DD-465D-B748-EF08CB90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0E4B1-E197-4B77-911E-3155A7B0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46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ACB5-C1C3-4512-916B-D9E41E77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210E5-A63F-4BEE-A37F-B4980E5E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AFB1-173F-4947-B2EB-2B7DA92E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BE9CB-6CD0-4075-A7C5-67BC8CE1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3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9336D-DAD8-4338-8E60-DF554612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97253-0CB2-4AE1-AB67-4C8964F5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7D838-DDC3-46A3-9707-C07BF8E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6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5741-024B-4C37-8389-606E2E44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1A0D-C1B4-4687-9585-C518F23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00A41-6D37-45FC-85BF-6FE25DD5C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B2F7D-6592-4A0F-9ABE-35E79136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56EF-904C-49DA-9114-A8439C83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C5AFB-D99E-4308-9C5C-D05C0499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356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8F24-23F2-4A52-80DE-CA01112C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02209-E39C-45AB-80DA-CAEAF02E4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787A0-9425-41DD-8194-C6B77428D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872AD-7254-4001-8ACF-928AFAEA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AA93-829F-4EEF-B60D-E333D6C6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3B289-F16F-4466-A0C4-3AAF5585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62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4B2B4-4444-4084-998F-9CA704D9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9E87D-E928-45EE-83BE-DE0AD514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7F94-3104-48F8-8435-4898D8460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F637-B329-45F4-958E-27906E2C8CF5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9B35-5430-4601-B76D-C24A39263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2AFA-A460-4188-9508-8E17675D4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B289A-FE84-48F8-8AC7-8849CEB856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511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77F13EE-E3C3-40EE-BB83-16A97DA19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PT template cover">
            <a:extLst>
              <a:ext uri="{FF2B5EF4-FFF2-40B4-BE49-F238E27FC236}">
                <a16:creationId xmlns:a16="http://schemas.microsoft.com/office/drawing/2014/main" id="{EEB1D300-9858-4709-8924-047622A67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5925" b="19075"/>
          <a:stretch/>
        </p:blipFill>
        <p:spPr bwMode="auto">
          <a:xfrm>
            <a:off x="20" y="-152390"/>
            <a:ext cx="12191980" cy="685799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76BA4-F22D-4A5A-80DD-D47AA91ED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115" y="900627"/>
            <a:ext cx="4023360" cy="3171418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rgbClr val="FFFFFF"/>
                </a:solidFill>
              </a:rPr>
              <a:t>ANIMAL TISSUES </a:t>
            </a:r>
            <a:endParaRPr lang="en-ZA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FE39E-D45C-4E74-A745-A952DB960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580" y="4715822"/>
            <a:ext cx="8208820" cy="206597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FFFF"/>
                </a:solidFill>
              </a:rPr>
              <a:t>TOPIC: 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Connective tissues,  Blood &amp; Structure  of a Long Bone</a:t>
            </a:r>
            <a:r>
              <a:rPr lang="en-US" altLang="en-US" sz="2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altLang="en-US" sz="2200" b="1" dirty="0">
                <a:solidFill>
                  <a:schemeClr val="bg1"/>
                </a:solidFill>
                <a:cs typeface="Times New Roman" panose="02020603050405020304" pitchFamily="18" charset="0"/>
              </a:rPr>
              <a:t>PREPARED BY : MR SOMTSEWU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PRESEN</a:t>
            </a:r>
            <a:r>
              <a:rPr lang="en-US" sz="2200" dirty="0">
                <a:solidFill>
                  <a:srgbClr val="FFFFFF"/>
                </a:solidFill>
              </a:rPr>
              <a:t>TER: 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MR Kofi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CHRIS HANI WEST DISTRICT</a:t>
            </a:r>
            <a:endParaRPr lang="en-ZA" sz="2200" dirty="0">
              <a:solidFill>
                <a:srgbClr val="FFFFFF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187FA1DC-8600-449C-B5C8-3CF8BF99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9248" y="1883664"/>
            <a:ext cx="2907792" cy="2615184"/>
          </a:xfrm>
          <a:prstGeom prst="frame">
            <a:avLst>
              <a:gd name="adj1" fmla="val 8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5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86C61E-D0CC-49C9-BB6D-B4B92CCD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3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rebuchet MS"/>
              </a:rPr>
              <a:t>yellow elastic Connective </a:t>
            </a:r>
            <a:r>
              <a:rPr lang="en-US" sz="3200" b="1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rebuchet MS"/>
              </a:rPr>
              <a:t>tissue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F370CE-DA32-4D22-99E3-9639FEEB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4075" cy="4351338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LOCATION:</a:t>
            </a:r>
          </a:p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This tissue is used to form the </a:t>
            </a:r>
            <a:r>
              <a:rPr lang="en-US" altLang="en-US" sz="2800" b="1" dirty="0">
                <a:cs typeface="Times New Roman" panose="02020603050405020304" pitchFamily="18" charset="0"/>
              </a:rPr>
              <a:t>ligaments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APPEARANCE:</a:t>
            </a:r>
          </a:p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</a:rPr>
              <a:t>Has the same basic structure as </a:t>
            </a:r>
            <a:r>
              <a:rPr lang="en-US" altLang="en-US" sz="2400" b="1" dirty="0"/>
              <a:t>areolar tissue</a:t>
            </a:r>
            <a:r>
              <a:rPr lang="en-US" altLang="en-US" sz="2400" dirty="0">
                <a:solidFill>
                  <a:srgbClr val="9900CC"/>
                </a:solidFill>
              </a:rPr>
              <a:t>.</a:t>
            </a:r>
          </a:p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</a:rPr>
              <a:t>However the yellow elastic contains much </a:t>
            </a:r>
            <a:r>
              <a:rPr lang="en-US" altLang="en-US" sz="2400" dirty="0" err="1">
                <a:solidFill>
                  <a:srgbClr val="000000"/>
                </a:solidFill>
              </a:rPr>
              <a:t>mre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/>
              <a:t>yellow elastic fibers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FUNCTION:</a:t>
            </a:r>
          </a:p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Tx/>
              <a:buAutoNum type="arabicParenR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It makes up the </a:t>
            </a:r>
            <a:r>
              <a:rPr lang="en-US" altLang="en-US" sz="2800" b="1" dirty="0">
                <a:cs typeface="Times New Roman" panose="02020603050405020304" pitchFamily="18" charset="0"/>
              </a:rPr>
              <a:t>ligaments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27305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Tx/>
              <a:buAutoNum type="arabicParenR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The ligaments </a:t>
            </a:r>
            <a:r>
              <a:rPr lang="en-US" altLang="en-US" sz="2800" b="1" dirty="0">
                <a:cs typeface="Times New Roman" panose="02020603050405020304" pitchFamily="18" charset="0"/>
              </a:rPr>
              <a:t>connect bone to bone.</a:t>
            </a:r>
          </a:p>
          <a:p>
            <a:pPr marL="273050" indent="-273050"/>
            <a:endParaRPr lang="en-ZA" altLang="en-US" dirty="0"/>
          </a:p>
        </p:txBody>
      </p:sp>
      <p:pic>
        <p:nvPicPr>
          <p:cNvPr id="9" name="Picture 2" descr="http://www.eorthopod.com/images/ContentImages/knee/knee_pcl/knee_pcl_intro01.jpg">
            <a:extLst>
              <a:ext uri="{FF2B5EF4-FFF2-40B4-BE49-F238E27FC236}">
                <a16:creationId xmlns:a16="http://schemas.microsoft.com/office/drawing/2014/main" id="{BDE1A74C-5999-4ECA-9BB1-2E46F884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04924"/>
            <a:ext cx="2776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040409-7FDF-4FAA-BA72-0924338C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b="1" dirty="0"/>
              <a:t>White Fibrous Connective Tissue</a:t>
            </a:r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16669C-CD66-4746-8A1F-A240803D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3125" cy="4351338"/>
          </a:xfr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cs typeface="Times New Roman" pitchFamily="18" charset="0"/>
              </a:rPr>
              <a:t>LOCATION: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Courier New" pitchFamily="49" charset="0"/>
              <a:buChar char="o"/>
              <a:defRPr/>
            </a:pPr>
            <a:r>
              <a:rPr lang="en-ZA" sz="2800" dirty="0">
                <a:solidFill>
                  <a:srgbClr val="000000"/>
                </a:solidFill>
                <a:cs typeface="Times New Roman" pitchFamily="18" charset="0"/>
              </a:rPr>
              <a:t>Found within </a:t>
            </a:r>
            <a:r>
              <a:rPr lang="en-ZA" sz="2800" dirty="0">
                <a:cs typeface="Times New Roman" pitchFamily="18" charset="0"/>
              </a:rPr>
              <a:t>tendons</a:t>
            </a:r>
            <a:r>
              <a:rPr lang="en-ZA" sz="2800" dirty="0">
                <a:solidFill>
                  <a:srgbClr val="000000"/>
                </a:solidFill>
                <a:cs typeface="Times New Roman" pitchFamily="18" charset="0"/>
              </a:rPr>
              <a:t> and discs between the vertebrae.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Courier New" pitchFamily="49" charset="0"/>
              <a:buChar char="o"/>
              <a:defRPr/>
            </a:pPr>
            <a:r>
              <a:rPr lang="en-US" sz="2400" b="1" kern="1200" dirty="0">
                <a:solidFill>
                  <a:prstClr val="black"/>
                </a:solidFill>
                <a:cs typeface="Times New Roman" pitchFamily="18" charset="0"/>
              </a:rPr>
              <a:t>APPEARANCE: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Arial" pitchFamily="34" charset="0"/>
              <a:buChar char="•"/>
              <a:defRPr/>
            </a:pPr>
            <a:r>
              <a:rPr lang="en-US" sz="2800" kern="1200" dirty="0">
                <a:solidFill>
                  <a:prstClr val="black"/>
                </a:solidFill>
                <a:cs typeface="Times New Roman" pitchFamily="18" charset="0"/>
              </a:rPr>
              <a:t>This is tissue has the same basic structure as the areolar tissue with large amounts of </a:t>
            </a:r>
            <a:r>
              <a:rPr lang="en-US" sz="2800" b="1" kern="1200" dirty="0">
                <a:cs typeface="Times New Roman" pitchFamily="18" charset="0"/>
              </a:rPr>
              <a:t>white fibers</a:t>
            </a:r>
            <a:r>
              <a:rPr lang="en-US" sz="2800" kern="1200" dirty="0"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ZA" sz="2800" dirty="0">
                <a:solidFill>
                  <a:srgbClr val="000000"/>
                </a:solidFill>
                <a:cs typeface="Times New Roman" pitchFamily="18" charset="0"/>
              </a:rPr>
              <a:t>Contain large number of fibres that run more or less parallel to one another.</a:t>
            </a:r>
            <a:endParaRPr lang="en-US" sz="2800" kern="1200" dirty="0">
              <a:cs typeface="Times New Roman" pitchFamily="18" charset="0"/>
            </a:endParaRPr>
          </a:p>
          <a:p>
            <a:pPr>
              <a:defRPr/>
            </a:pP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7D0900-51AC-41BB-B955-DF87CA1E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1967706"/>
            <a:ext cx="44196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23851"/>
            <a:ext cx="10534650" cy="1366838"/>
          </a:xfrm>
        </p:spPr>
        <p:txBody>
          <a:bodyPr/>
          <a:lstStyle/>
          <a:p>
            <a:r>
              <a:rPr lang="en-US" b="1" dirty="0"/>
              <a:t>Tendons vs Ligaments</a:t>
            </a:r>
            <a:endParaRPr lang="en-Z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0B9D-91EB-483A-A4C8-4F86CE940FBE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6537" y="1746252"/>
            <a:ext cx="5605463" cy="3599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0513C-26A1-42E9-B6B4-93384130C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950" y="1746252"/>
            <a:ext cx="4591050" cy="3438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2786C9-20D2-48F3-B14B-26D225CD6C1A}"/>
              </a:ext>
            </a:extLst>
          </p:cNvPr>
          <p:cNvSpPr/>
          <p:nvPr/>
        </p:nvSpPr>
        <p:spPr>
          <a:xfrm>
            <a:off x="245269" y="51847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ZA" b="1" i="1" dirty="0">
                <a:solidFill>
                  <a:srgbClr val="00B050"/>
                </a:solidFill>
                <a:cs typeface="Times New Roman" pitchFamily="18" charset="0"/>
              </a:rPr>
              <a:t>NB: Tendons are inelastic and can not stretch &amp; Ligaments are elastic they can stretch</a:t>
            </a:r>
          </a:p>
        </p:txBody>
      </p:sp>
    </p:spTree>
    <p:extLst>
      <p:ext uri="{BB962C8B-B14F-4D97-AF65-F5344CB8AC3E}">
        <p14:creationId xmlns:p14="http://schemas.microsoft.com/office/powerpoint/2010/main" val="28806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4259CF-0CD9-4E6F-94CB-3CC5272D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defRPr/>
            </a:pPr>
            <a:r>
              <a:rPr lang="en-US" b="1" kern="1200" dirty="0">
                <a:solidFill>
                  <a:prstClr val="black"/>
                </a:solidFill>
                <a:cs typeface="Times New Roman" pitchFamily="18" charset="0"/>
              </a:rPr>
              <a:t>FUNCTION: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n-ZA" dirty="0">
                <a:solidFill>
                  <a:srgbClr val="000000"/>
                </a:solidFill>
                <a:cs typeface="Times New Roman" pitchFamily="18" charset="0"/>
              </a:rPr>
              <a:t>Inelastic tendons join muscle to bones – they relay muscle contraction and relaxation to the bone so that movement can take place.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n-ZA" dirty="0">
                <a:solidFill>
                  <a:srgbClr val="000000"/>
                </a:solidFill>
                <a:cs typeface="Times New Roman" pitchFamily="18" charset="0"/>
              </a:rPr>
              <a:t>Elastic ligaments join bone to bone-these permit a degree of movement in joints.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5CE1B0-76F9-4758-8170-1D6616DC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Tendons vs Ligaments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87245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b="1" dirty="0">
                <a:latin typeface="+mn-lt"/>
                <a:cs typeface="Times New Roman" panose="02020603050405020304" pitchFamily="18" charset="0"/>
              </a:rPr>
              <a:t>Cartilage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3AA1-83F7-4EAA-AA77-180CE455D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53625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altLang="en-US" dirty="0">
                <a:cs typeface="Times New Roman" panose="02020603050405020304" pitchFamily="18" charset="0"/>
              </a:rPr>
              <a:t>Cartilage is a tough, flexible elastic connective tissue that forms part of the endoskeleton of vertebrates.</a:t>
            </a:r>
          </a:p>
          <a:p>
            <a:r>
              <a:rPr lang="en-ZA" altLang="en-US" dirty="0">
                <a:cs typeface="Times New Roman" panose="02020603050405020304" pitchFamily="18" charset="0"/>
              </a:rPr>
              <a:t>There are 3 types: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altLang="en-US" b="1" i="1" dirty="0">
                <a:cs typeface="Times New Roman" panose="02020603050405020304" pitchFamily="18" charset="0"/>
              </a:rPr>
              <a:t>Hyaline cartilage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altLang="en-US" b="1" i="1" dirty="0">
                <a:cs typeface="Times New Roman" panose="02020603050405020304" pitchFamily="18" charset="0"/>
              </a:rPr>
              <a:t>Fibrocartilage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altLang="en-US" b="1" i="1" dirty="0">
                <a:cs typeface="Times New Roman" panose="02020603050405020304" pitchFamily="18" charset="0"/>
              </a:rPr>
              <a:t>Elastic cartilage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altLang="en-US" b="1" dirty="0">
                <a:cs typeface="Times New Roman" panose="02020603050405020304" pitchFamily="18" charset="0"/>
              </a:rPr>
              <a:t>Location</a:t>
            </a:r>
            <a:r>
              <a:rPr lang="en-ZA" altLang="en-US" dirty="0">
                <a:cs typeface="Times New Roman" panose="02020603050405020304" pitchFamily="18" charset="0"/>
              </a:rPr>
              <a:t>: It occurs between bones. For example  C-shaped rings in the trachea.</a:t>
            </a:r>
            <a:endParaRPr lang="en-ZA" altLang="en-US" b="1" dirty="0"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4E37D-063C-498A-9849-DB59306D0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95" y="-27781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1B07C-B2FD-4250-9620-E8C42F399D92}"/>
              </a:ext>
            </a:extLst>
          </p:cNvPr>
          <p:cNvSpPr txBox="1"/>
          <p:nvPr/>
        </p:nvSpPr>
        <p:spPr>
          <a:xfrm>
            <a:off x="9201150" y="5938838"/>
            <a:ext cx="245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Types of Cartilage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25583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0FA868-F5EB-4ADB-A66F-0A1590E2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b="1" dirty="0">
                <a:cs typeface="Times New Roman" panose="02020603050405020304" pitchFamily="18" charset="0"/>
              </a:rPr>
              <a:t>Cartilage 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AB186-8986-4258-8404-9F490B71F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ZA" b="1" dirty="0">
                <a:cs typeface="Times New Roman" pitchFamily="18" charset="0"/>
              </a:rPr>
              <a:t>Functions: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ZA" dirty="0">
                <a:cs typeface="Times New Roman" pitchFamily="18" charset="0"/>
              </a:rPr>
              <a:t>Cartilage is flexible it provide support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ZA" dirty="0">
                <a:cs typeface="Times New Roman" pitchFamily="18" charset="0"/>
              </a:rPr>
              <a:t>For example </a:t>
            </a:r>
            <a:r>
              <a:rPr lang="en-ZA" b="1" i="1" dirty="0">
                <a:cs typeface="Times New Roman" pitchFamily="18" charset="0"/>
              </a:rPr>
              <a:t>nose</a:t>
            </a:r>
            <a:r>
              <a:rPr lang="en-ZA" dirty="0">
                <a:cs typeface="Times New Roman" pitchFamily="18" charset="0"/>
              </a:rPr>
              <a:t>, </a:t>
            </a:r>
            <a:r>
              <a:rPr lang="en-ZA" b="1" i="1" dirty="0">
                <a:cs typeface="Times New Roman" pitchFamily="18" charset="0"/>
              </a:rPr>
              <a:t>ears</a:t>
            </a:r>
            <a:r>
              <a:rPr lang="en-ZA" dirty="0">
                <a:cs typeface="Times New Roman" pitchFamily="18" charset="0"/>
              </a:rPr>
              <a:t>, and </a:t>
            </a:r>
            <a:r>
              <a:rPr lang="en-ZA" b="1" i="1" dirty="0">
                <a:cs typeface="Times New Roman" pitchFamily="18" charset="0"/>
              </a:rPr>
              <a:t>joints.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ZA" dirty="0">
                <a:cs typeface="Times New Roman" pitchFamily="18" charset="0"/>
              </a:rPr>
              <a:t>Prevent damage between bones in a  joint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ZA" dirty="0">
                <a:cs typeface="Times New Roman" pitchFamily="18" charset="0"/>
              </a:rPr>
              <a:t>Keep the trachea open at all time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ZA" dirty="0">
                <a:cs typeface="Times New Roman" pitchFamily="18" charset="0"/>
              </a:rPr>
              <a:t>Connect the ribs to the sternum</a:t>
            </a:r>
          </a:p>
          <a:p>
            <a:endParaRPr lang="en-ZA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90C5233-FBB0-4B3D-A7F0-42071EAF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31" y="1952625"/>
            <a:ext cx="34147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37" y="134995"/>
            <a:ext cx="4191000" cy="768350"/>
          </a:xfrm>
        </p:spPr>
        <p:txBody>
          <a:bodyPr/>
          <a:lstStyle/>
          <a:p>
            <a:r>
              <a:rPr lang="en-US" b="1" dirty="0"/>
              <a:t>Types of Cartilage</a:t>
            </a:r>
            <a:endParaRPr lang="en-ZA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C0A087-F75F-425B-9A5A-D0B331223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56416"/>
              </p:ext>
            </p:extLst>
          </p:nvPr>
        </p:nvGraphicFramePr>
        <p:xfrm>
          <a:off x="873537" y="969903"/>
          <a:ext cx="10444925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325">
                  <a:extLst>
                    <a:ext uri="{9D8B030D-6E8A-4147-A177-3AD203B41FA5}">
                      <a16:colId xmlns:a16="http://schemas.microsoft.com/office/drawing/2014/main" val="1762637549"/>
                    </a:ext>
                  </a:extLst>
                </a:gridCol>
                <a:gridCol w="1873663">
                  <a:extLst>
                    <a:ext uri="{9D8B030D-6E8A-4147-A177-3AD203B41FA5}">
                      <a16:colId xmlns:a16="http://schemas.microsoft.com/office/drawing/2014/main" val="975129697"/>
                    </a:ext>
                  </a:extLst>
                </a:gridCol>
                <a:gridCol w="4108037">
                  <a:extLst>
                    <a:ext uri="{9D8B030D-6E8A-4147-A177-3AD203B41FA5}">
                      <a16:colId xmlns:a16="http://schemas.microsoft.com/office/drawing/2014/main" val="13530890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7459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06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b="1" dirty="0"/>
                    </a:p>
                    <a:p>
                      <a:pPr lvl="0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7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5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endParaRPr lang="en-ZA" sz="1000" dirty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5395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FDE842AD-CEC2-4AEA-BBC0-60508748EA52}"/>
              </a:ext>
            </a:extLst>
          </p:cNvPr>
          <p:cNvGrpSpPr/>
          <p:nvPr/>
        </p:nvGrpSpPr>
        <p:grpSpPr>
          <a:xfrm>
            <a:off x="4617683" y="1439088"/>
            <a:ext cx="3947768" cy="1666875"/>
            <a:chOff x="4629150" y="1747837"/>
            <a:chExt cx="3947768" cy="1666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DDEFC9-295E-4A81-8670-D30895B0A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9150" y="1747837"/>
              <a:ext cx="2324100" cy="1666875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403E6F-24F1-4430-8BC2-56C6A8411FCF}"/>
                </a:ext>
              </a:extLst>
            </p:cNvPr>
            <p:cNvCxnSpPr/>
            <p:nvPr/>
          </p:nvCxnSpPr>
          <p:spPr>
            <a:xfrm>
              <a:off x="6619875" y="2089149"/>
              <a:ext cx="65722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8BAEC-9968-4620-BAE2-67311F2BDD0B}"/>
                </a:ext>
              </a:extLst>
            </p:cNvPr>
            <p:cNvSpPr txBox="1"/>
            <p:nvPr/>
          </p:nvSpPr>
          <p:spPr>
            <a:xfrm>
              <a:off x="7200900" y="1875908"/>
              <a:ext cx="1376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chondrocyte</a:t>
              </a:r>
              <a:endParaRPr lang="en-ZA" b="1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D989B5-820A-458A-9A69-C29D851DAA11}"/>
                </a:ext>
              </a:extLst>
            </p:cNvPr>
            <p:cNvCxnSpPr/>
            <p:nvPr/>
          </p:nvCxnSpPr>
          <p:spPr>
            <a:xfrm>
              <a:off x="6619875" y="2498724"/>
              <a:ext cx="65722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2A4B79-3E1A-4537-A8BF-E1B43765740E}"/>
                </a:ext>
              </a:extLst>
            </p:cNvPr>
            <p:cNvSpPr txBox="1"/>
            <p:nvPr/>
          </p:nvSpPr>
          <p:spPr>
            <a:xfrm>
              <a:off x="7229475" y="2295008"/>
              <a:ext cx="1180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matrix </a:t>
              </a:r>
            </a:p>
            <a:p>
              <a:r>
                <a:rPr lang="en-US" b="1" dirty="0"/>
                <a:t>(chondrin)</a:t>
              </a:r>
              <a:endParaRPr lang="en-ZA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4493C9-C8AA-4CC1-A2DE-21E3E79E789C}"/>
              </a:ext>
            </a:extLst>
          </p:cNvPr>
          <p:cNvGrpSpPr/>
          <p:nvPr/>
        </p:nvGrpSpPr>
        <p:grpSpPr>
          <a:xfrm>
            <a:off x="4648199" y="3155731"/>
            <a:ext cx="4043356" cy="1703840"/>
            <a:chOff x="4552950" y="3476625"/>
            <a:chExt cx="4043356" cy="17038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C01191-2144-40CB-A26E-2E8223470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2950" y="3476625"/>
              <a:ext cx="2400300" cy="170384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D90BA0-33F7-4C4B-86D0-0D6499456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4201338"/>
              <a:ext cx="381000" cy="11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A66A28-D869-45F1-B84A-D8D4DF2AED84}"/>
                </a:ext>
              </a:extLst>
            </p:cNvPr>
            <p:cNvSpPr txBox="1"/>
            <p:nvPr/>
          </p:nvSpPr>
          <p:spPr>
            <a:xfrm>
              <a:off x="7029659" y="4016672"/>
              <a:ext cx="156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collagen fibres</a:t>
              </a:r>
              <a:endParaRPr lang="en-ZA" b="1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2BF735-3332-4712-A552-C5CC7C4CE996}"/>
                </a:ext>
              </a:extLst>
            </p:cNvPr>
            <p:cNvCxnSpPr/>
            <p:nvPr/>
          </p:nvCxnSpPr>
          <p:spPr>
            <a:xfrm>
              <a:off x="6500812" y="3841749"/>
              <a:ext cx="65722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A7671C-1EAB-4104-85D4-1D63D7C348AF}"/>
                </a:ext>
              </a:extLst>
            </p:cNvPr>
            <p:cNvSpPr txBox="1"/>
            <p:nvPr/>
          </p:nvSpPr>
          <p:spPr>
            <a:xfrm>
              <a:off x="7077075" y="3618983"/>
              <a:ext cx="1376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chondrocyte</a:t>
              </a:r>
              <a:endParaRPr lang="en-ZA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C4F207-A045-4A26-B106-6286EEE676BB}"/>
              </a:ext>
            </a:extLst>
          </p:cNvPr>
          <p:cNvGrpSpPr/>
          <p:nvPr/>
        </p:nvGrpSpPr>
        <p:grpSpPr>
          <a:xfrm>
            <a:off x="4631090" y="4884460"/>
            <a:ext cx="3917252" cy="1654934"/>
            <a:chOff x="4648199" y="5219183"/>
            <a:chExt cx="3917252" cy="165493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B799DA-3718-4156-9707-A531F4E0C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199" y="5247023"/>
              <a:ext cx="2305051" cy="1627094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FB2C2A-0CC3-4422-BB59-98CB6F9B9C8E}"/>
                </a:ext>
              </a:extLst>
            </p:cNvPr>
            <p:cNvCxnSpPr>
              <a:cxnSpLocks/>
            </p:cNvCxnSpPr>
            <p:nvPr/>
          </p:nvCxnSpPr>
          <p:spPr>
            <a:xfrm>
              <a:off x="6700837" y="5441949"/>
              <a:ext cx="50006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BD48CA-7A7A-4625-88F0-25B0752288DF}"/>
                </a:ext>
              </a:extLst>
            </p:cNvPr>
            <p:cNvSpPr txBox="1"/>
            <p:nvPr/>
          </p:nvSpPr>
          <p:spPr>
            <a:xfrm>
              <a:off x="7162800" y="5219183"/>
              <a:ext cx="1376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chondrocyte</a:t>
              </a:r>
              <a:endParaRPr lang="en-ZA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8E119-4DD4-41FE-A9AC-7AB71B0CA975}"/>
                </a:ext>
              </a:extLst>
            </p:cNvPr>
            <p:cNvSpPr txBox="1"/>
            <p:nvPr/>
          </p:nvSpPr>
          <p:spPr>
            <a:xfrm>
              <a:off x="7182059" y="6293147"/>
              <a:ext cx="138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elastic fibres</a:t>
              </a:r>
              <a:endParaRPr lang="en-ZA" b="1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8F2834-2C2E-4D00-809B-FC65BD78A918}"/>
                </a:ext>
              </a:extLst>
            </p:cNvPr>
            <p:cNvCxnSpPr>
              <a:cxnSpLocks/>
            </p:cNvCxnSpPr>
            <p:nvPr/>
          </p:nvCxnSpPr>
          <p:spPr>
            <a:xfrm>
              <a:off x="6757987" y="6499224"/>
              <a:ext cx="50006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F1A5DF-FC28-4A10-8362-3C721C8F7C9C}"/>
              </a:ext>
            </a:extLst>
          </p:cNvPr>
          <p:cNvSpPr txBox="1"/>
          <p:nvPr/>
        </p:nvSpPr>
        <p:spPr>
          <a:xfrm>
            <a:off x="246697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54BB3-11D2-4177-8A57-771C1890AEEE}"/>
              </a:ext>
            </a:extLst>
          </p:cNvPr>
          <p:cNvSpPr txBox="1"/>
          <p:nvPr/>
        </p:nvSpPr>
        <p:spPr>
          <a:xfrm>
            <a:off x="866775" y="1314450"/>
            <a:ext cx="180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Hyaline Cartilage</a:t>
            </a:r>
            <a:endParaRPr lang="en-Z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C59DD4-FBBB-4781-ACBD-A0B5BA3C57DA}"/>
              </a:ext>
            </a:extLst>
          </p:cNvPr>
          <p:cNvSpPr txBox="1"/>
          <p:nvPr/>
        </p:nvSpPr>
        <p:spPr>
          <a:xfrm>
            <a:off x="2742229" y="1342883"/>
            <a:ext cx="1806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between the </a:t>
            </a:r>
            <a:r>
              <a:rPr lang="en-US" b="1" dirty="0"/>
              <a:t>bones</a:t>
            </a:r>
            <a:r>
              <a:rPr lang="en-US" dirty="0"/>
              <a:t>, in the </a:t>
            </a:r>
            <a:r>
              <a:rPr lang="en-US" b="1" dirty="0"/>
              <a:t>ribs</a:t>
            </a:r>
            <a:r>
              <a:rPr lang="en-US" dirty="0"/>
              <a:t>, the </a:t>
            </a:r>
            <a:r>
              <a:rPr lang="en-US" b="1" dirty="0"/>
              <a:t>ear</a:t>
            </a:r>
            <a:r>
              <a:rPr lang="en-US" dirty="0"/>
              <a:t> and as </a:t>
            </a:r>
            <a:r>
              <a:rPr lang="en-US" b="1" dirty="0"/>
              <a:t>rings</a:t>
            </a:r>
            <a:r>
              <a:rPr lang="en-US" dirty="0"/>
              <a:t> in the </a:t>
            </a:r>
            <a:r>
              <a:rPr lang="en-US" b="1" dirty="0"/>
              <a:t>air passages</a:t>
            </a:r>
          </a:p>
          <a:p>
            <a:endParaRPr lang="en-Z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3D0C9-92A7-4E75-8B2F-DB3DBA0CD733}"/>
              </a:ext>
            </a:extLst>
          </p:cNvPr>
          <p:cNvSpPr txBox="1"/>
          <p:nvPr/>
        </p:nvSpPr>
        <p:spPr>
          <a:xfrm>
            <a:off x="956115" y="3065248"/>
            <a:ext cx="180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Fibrocartilage</a:t>
            </a:r>
            <a:endParaRPr lang="en-Z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E6F2C4-B304-4DCC-A866-B4CD53AE3560}"/>
              </a:ext>
            </a:extLst>
          </p:cNvPr>
          <p:cNvSpPr txBox="1"/>
          <p:nvPr/>
        </p:nvSpPr>
        <p:spPr>
          <a:xfrm>
            <a:off x="887773" y="4859571"/>
            <a:ext cx="180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Elastic Cartilage</a:t>
            </a:r>
            <a:endParaRPr lang="en-Z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BDD1C3-4F85-40D1-8539-C9AC389D5D0A}"/>
              </a:ext>
            </a:extLst>
          </p:cNvPr>
          <p:cNvSpPr txBox="1"/>
          <p:nvPr/>
        </p:nvSpPr>
        <p:spPr>
          <a:xfrm>
            <a:off x="2701425" y="3075785"/>
            <a:ext cx="180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between </a:t>
            </a:r>
            <a:r>
              <a:rPr lang="en-US" b="1" dirty="0"/>
              <a:t>vertebrae</a:t>
            </a:r>
            <a:endParaRPr lang="en-Z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1621B5-088C-4827-AE6F-9B05B8364C28}"/>
              </a:ext>
            </a:extLst>
          </p:cNvPr>
          <p:cNvSpPr txBox="1"/>
          <p:nvPr/>
        </p:nvSpPr>
        <p:spPr>
          <a:xfrm>
            <a:off x="2651718" y="4873476"/>
            <a:ext cx="180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/>
              <a:t>Ear lobe</a:t>
            </a:r>
            <a:r>
              <a:rPr lang="en-US" dirty="0"/>
              <a:t> and </a:t>
            </a:r>
            <a:r>
              <a:rPr lang="en-US" b="1" dirty="0"/>
              <a:t>epiglottis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AC6450-E601-49BA-92AA-785F355946D6}"/>
              </a:ext>
            </a:extLst>
          </p:cNvPr>
          <p:cNvSpPr txBox="1"/>
          <p:nvPr/>
        </p:nvSpPr>
        <p:spPr>
          <a:xfrm>
            <a:off x="8691555" y="1362888"/>
            <a:ext cx="2557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/>
              <a:t>Reduces friction</a:t>
            </a:r>
            <a:r>
              <a:rPr lang="en-US" dirty="0"/>
              <a:t> between </a:t>
            </a:r>
            <a:r>
              <a:rPr lang="en-US" b="1" dirty="0"/>
              <a:t>bones</a:t>
            </a:r>
            <a:r>
              <a:rPr lang="en-US" dirty="0"/>
              <a:t> and </a:t>
            </a:r>
            <a:r>
              <a:rPr lang="en-US" b="1" dirty="0"/>
              <a:t>joints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79CA2C-9935-4782-AD5A-CDC64DA2AA25}"/>
              </a:ext>
            </a:extLst>
          </p:cNvPr>
          <p:cNvSpPr txBox="1"/>
          <p:nvPr/>
        </p:nvSpPr>
        <p:spPr>
          <a:xfrm>
            <a:off x="8767964" y="3081380"/>
            <a:ext cx="246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</a:t>
            </a:r>
            <a:r>
              <a:rPr lang="en-US" b="1" dirty="0"/>
              <a:t>shock absorbers</a:t>
            </a:r>
            <a:endParaRPr lang="en-Z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ACEAE8-CA6D-4B20-A833-A1D942D5A768}"/>
              </a:ext>
            </a:extLst>
          </p:cNvPr>
          <p:cNvSpPr txBox="1"/>
          <p:nvPr/>
        </p:nvSpPr>
        <p:spPr>
          <a:xfrm>
            <a:off x="8672505" y="4839445"/>
            <a:ext cx="2641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Forms the </a:t>
            </a:r>
            <a:r>
              <a:rPr lang="en-US" b="1" dirty="0"/>
              <a:t>epiglottis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ZA" sz="1000" dirty="0"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The epiglottis </a:t>
            </a:r>
            <a:r>
              <a:rPr lang="en-US" b="1" dirty="0"/>
              <a:t>opens </a:t>
            </a:r>
            <a:r>
              <a:rPr lang="en-US" dirty="0"/>
              <a:t>and</a:t>
            </a:r>
            <a:r>
              <a:rPr lang="en-US" b="1" dirty="0"/>
              <a:t> closes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/>
              <a:t>glottis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ZA" sz="1000" dirty="0"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/>
              <a:t>glottis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is the opening of the trachea.</a:t>
            </a:r>
            <a:endParaRPr lang="en-ZA" sz="10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15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4648200" cy="1325563"/>
          </a:xfrm>
        </p:spPr>
        <p:txBody>
          <a:bodyPr/>
          <a:lstStyle/>
          <a:p>
            <a:r>
              <a:rPr lang="en-US" b="1" dirty="0"/>
              <a:t>Bone Tissue</a:t>
            </a:r>
            <a:endParaRPr lang="en-ZA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220F2D-A3F7-406D-96EF-FF02199B4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62050"/>
            <a:ext cx="6353175" cy="50149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altLang="en-US" b="1" dirty="0">
                <a:cs typeface="Times New Roman" panose="02020603050405020304" pitchFamily="18" charset="0"/>
              </a:rPr>
              <a:t>Structure of Long  Bone</a:t>
            </a:r>
          </a:p>
          <a:p>
            <a:pPr algn="just"/>
            <a:r>
              <a:rPr lang="en-ZA" altLang="en-US" dirty="0">
                <a:cs typeface="Times New Roman" panose="02020603050405020304" pitchFamily="18" charset="0"/>
              </a:rPr>
              <a:t>The human skeleton has two long bones viz. </a:t>
            </a:r>
            <a:r>
              <a:rPr lang="en-ZA" altLang="en-US" b="1" i="1" dirty="0">
                <a:cs typeface="Times New Roman" panose="02020603050405020304" pitchFamily="18" charset="0"/>
              </a:rPr>
              <a:t>femur </a:t>
            </a:r>
            <a:r>
              <a:rPr lang="en-ZA" altLang="en-US" dirty="0">
                <a:cs typeface="Times New Roman" panose="02020603050405020304" pitchFamily="18" charset="0"/>
              </a:rPr>
              <a:t>(thigh bone) and </a:t>
            </a:r>
            <a:r>
              <a:rPr lang="en-ZA" altLang="en-US" b="1" i="1" dirty="0" err="1">
                <a:cs typeface="Times New Roman" panose="02020603050405020304" pitchFamily="18" charset="0"/>
              </a:rPr>
              <a:t>humerus</a:t>
            </a:r>
            <a:r>
              <a:rPr lang="en-ZA" altLang="en-US" b="1" i="1" dirty="0">
                <a:cs typeface="Times New Roman" panose="02020603050405020304" pitchFamily="18" charset="0"/>
              </a:rPr>
              <a:t> </a:t>
            </a:r>
            <a:r>
              <a:rPr lang="en-ZA" altLang="en-US" dirty="0">
                <a:cs typeface="Times New Roman" panose="02020603050405020304" pitchFamily="18" charset="0"/>
              </a:rPr>
              <a:t>(upper arm bone)</a:t>
            </a:r>
            <a:r>
              <a:rPr lang="en-ZA" altLang="en-US" b="1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ZA" altLang="en-US" dirty="0">
                <a:cs typeface="Times New Roman" panose="02020603050405020304" pitchFamily="18" charset="0"/>
              </a:rPr>
              <a:t>Each long bone has a </a:t>
            </a:r>
            <a:r>
              <a:rPr lang="en-ZA" altLang="en-US" b="1" i="1" dirty="0">
                <a:cs typeface="Times New Roman" panose="02020603050405020304" pitchFamily="18" charset="0"/>
              </a:rPr>
              <a:t>head </a:t>
            </a:r>
            <a:r>
              <a:rPr lang="en-ZA" altLang="en-US" dirty="0">
                <a:cs typeface="Times New Roman" panose="02020603050405020304" pitchFamily="18" charset="0"/>
              </a:rPr>
              <a:t>at either end with a long shaft in  between.</a:t>
            </a:r>
          </a:p>
          <a:p>
            <a:pPr algn="just"/>
            <a:r>
              <a:rPr lang="en-ZA" altLang="en-US" dirty="0">
                <a:cs typeface="Times New Roman" panose="02020603050405020304" pitchFamily="18" charset="0"/>
              </a:rPr>
              <a:t>Heads are made up of </a:t>
            </a:r>
            <a:r>
              <a:rPr lang="en-ZA" altLang="en-US" b="1" i="1" dirty="0">
                <a:cs typeface="Times New Roman" panose="02020603050405020304" pitchFamily="18" charset="0"/>
              </a:rPr>
              <a:t>spongy bone </a:t>
            </a:r>
            <a:r>
              <a:rPr lang="en-ZA" altLang="en-US" dirty="0">
                <a:cs typeface="Times New Roman" panose="02020603050405020304" pitchFamily="18" charset="0"/>
              </a:rPr>
              <a:t>tissue that are covered by cartilage.</a:t>
            </a:r>
          </a:p>
          <a:p>
            <a:pPr algn="just"/>
            <a:r>
              <a:rPr lang="en-ZA" altLang="en-US" b="1" i="1" dirty="0">
                <a:cs typeface="Times New Roman" panose="02020603050405020304" pitchFamily="18" charset="0"/>
              </a:rPr>
              <a:t>Spongy bone </a:t>
            </a:r>
            <a:r>
              <a:rPr lang="en-ZA" altLang="en-US" dirty="0">
                <a:cs typeface="Times New Roman" panose="02020603050405020304" pitchFamily="18" charset="0"/>
              </a:rPr>
              <a:t>tissue contain red bone marrow that produces red blood corpuscles.</a:t>
            </a:r>
          </a:p>
          <a:p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C0CCBE-C1B3-44F1-A1F7-E33FD25576B4}"/>
              </a:ext>
            </a:extLst>
          </p:cNvPr>
          <p:cNvGrpSpPr/>
          <p:nvPr/>
        </p:nvGrpSpPr>
        <p:grpSpPr>
          <a:xfrm>
            <a:off x="7671323" y="132278"/>
            <a:ext cx="2147187" cy="5534026"/>
            <a:chOff x="7671323" y="170378"/>
            <a:chExt cx="2147187" cy="55340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BC2CBE-922A-432B-A259-E05238AC7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6357" y="170378"/>
              <a:ext cx="1612153" cy="55340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0F5564-BED3-4CE7-8789-E2A99C96A939}"/>
                </a:ext>
              </a:extLst>
            </p:cNvPr>
            <p:cNvSpPr txBox="1"/>
            <p:nvPr/>
          </p:nvSpPr>
          <p:spPr>
            <a:xfrm>
              <a:off x="7671323" y="466725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Head</a:t>
              </a:r>
              <a:endParaRPr lang="en-ZA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25A367-0E77-4924-B3EF-2A23599B85BC}"/>
                </a:ext>
              </a:extLst>
            </p:cNvPr>
            <p:cNvSpPr txBox="1"/>
            <p:nvPr/>
          </p:nvSpPr>
          <p:spPr>
            <a:xfrm>
              <a:off x="7673654" y="2864882"/>
              <a:ext cx="683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Shaft</a:t>
              </a:r>
              <a:endParaRPr lang="en-ZA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FB916B-3CB0-4E40-8938-FC0100290F9F}"/>
                </a:ext>
              </a:extLst>
            </p:cNvPr>
            <p:cNvSpPr txBox="1"/>
            <p:nvPr/>
          </p:nvSpPr>
          <p:spPr>
            <a:xfrm>
              <a:off x="7680451" y="5153025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Head</a:t>
              </a:r>
              <a:endParaRPr lang="en-Z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2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B2AF69-7053-46DC-9807-7594855A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-2"/>
            <a:ext cx="5664200" cy="1325563"/>
          </a:xfrm>
        </p:spPr>
        <p:txBody>
          <a:bodyPr/>
          <a:lstStyle/>
          <a:p>
            <a:r>
              <a:rPr lang="en-US" b="1" dirty="0"/>
              <a:t>Structure of Long Bone</a:t>
            </a:r>
            <a:endParaRPr lang="en-ZA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59A266-8284-488E-B1CC-EF5F51FC0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25" y="1026160"/>
            <a:ext cx="6143204" cy="4917440"/>
          </a:xfrm>
        </p:spPr>
        <p:txBody>
          <a:bodyPr>
            <a:noAutofit/>
          </a:bodyPr>
          <a:lstStyle/>
          <a:p>
            <a:r>
              <a:rPr lang="en-ZA" altLang="en-US" sz="2400" dirty="0">
                <a:cs typeface="Times New Roman" panose="02020603050405020304" pitchFamily="18" charset="0"/>
              </a:rPr>
              <a:t>The </a:t>
            </a:r>
            <a:r>
              <a:rPr lang="en-ZA" altLang="en-US" sz="2400" b="1" i="1" dirty="0">
                <a:cs typeface="Times New Roman" panose="02020603050405020304" pitchFamily="18" charset="0"/>
              </a:rPr>
              <a:t>Shaft</a:t>
            </a:r>
            <a:r>
              <a:rPr lang="en-ZA" altLang="en-US" sz="2400" dirty="0">
                <a:cs typeface="Times New Roman" panose="02020603050405020304" pitchFamily="18" charset="0"/>
              </a:rPr>
              <a:t> is made up of </a:t>
            </a:r>
            <a:r>
              <a:rPr lang="en-ZA" altLang="en-US" sz="2400" b="1" i="1" dirty="0">
                <a:cs typeface="Times New Roman" panose="02020603050405020304" pitchFamily="18" charset="0"/>
              </a:rPr>
              <a:t>compact bone tissue </a:t>
            </a:r>
            <a:r>
              <a:rPr lang="en-ZA" altLang="en-US" sz="2400" dirty="0">
                <a:cs typeface="Times New Roman" panose="02020603050405020304" pitchFamily="18" charset="0"/>
              </a:rPr>
              <a:t>with a hollow area known as </a:t>
            </a:r>
            <a:r>
              <a:rPr lang="en-ZA" altLang="en-US" sz="2400" b="1" i="1" dirty="0">
                <a:cs typeface="Times New Roman" panose="02020603050405020304" pitchFamily="18" charset="0"/>
              </a:rPr>
              <a:t>marrow cavity</a:t>
            </a:r>
            <a:r>
              <a:rPr lang="en-ZA" altLang="en-US" sz="2400" dirty="0">
                <a:cs typeface="Times New Roman" panose="02020603050405020304" pitchFamily="18" charset="0"/>
              </a:rPr>
              <a:t>.</a:t>
            </a:r>
          </a:p>
          <a:p>
            <a:r>
              <a:rPr lang="en-ZA" altLang="en-US" sz="2400" dirty="0">
                <a:cs typeface="Times New Roman" panose="02020603050405020304" pitchFamily="18" charset="0"/>
              </a:rPr>
              <a:t>The marrow cavity is lined by a soft membrane known as the </a:t>
            </a:r>
            <a:r>
              <a:rPr lang="en-ZA" altLang="en-US" sz="2400" b="1" i="1" dirty="0">
                <a:cs typeface="Times New Roman" panose="02020603050405020304" pitchFamily="18" charset="0"/>
              </a:rPr>
              <a:t>Endosteum.</a:t>
            </a:r>
          </a:p>
          <a:p>
            <a:r>
              <a:rPr lang="en-ZA" altLang="en-US" sz="2400" dirty="0">
                <a:cs typeface="Times New Roman" panose="02020603050405020304" pitchFamily="18" charset="0"/>
              </a:rPr>
              <a:t>Inside the </a:t>
            </a:r>
            <a:r>
              <a:rPr lang="en-ZA" altLang="en-US" sz="2400" b="1" i="1" dirty="0">
                <a:cs typeface="Times New Roman" panose="02020603050405020304" pitchFamily="18" charset="0"/>
              </a:rPr>
              <a:t>marrow cavity </a:t>
            </a:r>
            <a:r>
              <a:rPr lang="en-ZA" altLang="en-US" sz="2400" dirty="0">
                <a:cs typeface="Times New Roman" panose="02020603050405020304" pitchFamily="18" charset="0"/>
              </a:rPr>
              <a:t>we find </a:t>
            </a:r>
            <a:r>
              <a:rPr lang="en-ZA" altLang="en-US" sz="2400" b="1" i="1" dirty="0">
                <a:cs typeface="Times New Roman" panose="02020603050405020304" pitchFamily="18" charset="0"/>
              </a:rPr>
              <a:t>Yellow marrow </a:t>
            </a:r>
            <a:r>
              <a:rPr lang="en-ZA" altLang="en-US" sz="2400" dirty="0">
                <a:cs typeface="Times New Roman" panose="02020603050405020304" pitchFamily="18" charset="0"/>
              </a:rPr>
              <a:t>which is made up of cells and blood corpuscles.</a:t>
            </a:r>
          </a:p>
          <a:p>
            <a:r>
              <a:rPr lang="en-ZA" altLang="en-US" sz="2400" dirty="0">
                <a:cs typeface="Times New Roman" panose="02020603050405020304" pitchFamily="18" charset="0"/>
              </a:rPr>
              <a:t>The </a:t>
            </a:r>
            <a:r>
              <a:rPr lang="en-ZA" altLang="en-US" sz="2400" b="1" i="1" dirty="0">
                <a:cs typeface="Times New Roman" panose="02020603050405020304" pitchFamily="18" charset="0"/>
              </a:rPr>
              <a:t>periosteum</a:t>
            </a:r>
            <a:r>
              <a:rPr lang="en-ZA" altLang="en-US" sz="2400" dirty="0">
                <a:cs typeface="Times New Roman" panose="02020603050405020304" pitchFamily="18" charset="0"/>
              </a:rPr>
              <a:t> is a strong membrane that covers the shaft and is richly supplied with blood vessels</a:t>
            </a:r>
          </a:p>
          <a:p>
            <a:r>
              <a:rPr lang="en-ZA" sz="2400" dirty="0">
                <a:cs typeface="Times New Roman" panose="02020603050405020304" pitchFamily="18" charset="0"/>
              </a:rPr>
              <a:t>Both spongy bone and compact bone form bone tissue and work complementary to each other to bring about functions of bone </a:t>
            </a:r>
            <a:endParaRPr lang="en-ZA" sz="2400" dirty="0"/>
          </a:p>
        </p:txBody>
      </p:sp>
      <p:pic>
        <p:nvPicPr>
          <p:cNvPr id="9" name="Picture 2" descr="Picture">
            <a:extLst>
              <a:ext uri="{FF2B5EF4-FFF2-40B4-BE49-F238E27FC236}">
                <a16:creationId xmlns:a16="http://schemas.microsoft.com/office/drawing/2014/main" id="{A61A84F5-52ED-4E0D-9E6F-C4A74D0CF1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29" y="0"/>
            <a:ext cx="5315371" cy="62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325563"/>
          </a:xfrm>
        </p:spPr>
        <p:txBody>
          <a:bodyPr/>
          <a:lstStyle/>
          <a:p>
            <a:r>
              <a:rPr lang="en-US" b="1" dirty="0"/>
              <a:t>Bone Tissue</a:t>
            </a:r>
            <a:endParaRPr lang="en-ZA" b="1" dirty="0"/>
          </a:p>
        </p:txBody>
      </p:sp>
      <p:pic>
        <p:nvPicPr>
          <p:cNvPr id="5" name="Picture 2" descr="http://www.hartnell.cc.ca.us/faculty/aedens/Bio6L/tissue-connect-bone.jpg">
            <a:extLst>
              <a:ext uri="{FF2B5EF4-FFF2-40B4-BE49-F238E27FC236}">
                <a16:creationId xmlns:a16="http://schemas.microsoft.com/office/drawing/2014/main" id="{7549EAB0-49A2-46B2-97E0-6FA68F1DE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1660" y="914700"/>
            <a:ext cx="3329924" cy="4953000"/>
          </a:xfrm>
        </p:spPr>
      </p:pic>
      <p:pic>
        <p:nvPicPr>
          <p:cNvPr id="6" name="Picture 4" descr="http://www.mc.vanderbilt.edu/histology/labmanual2002/labsection1/CartilageandBone03_files/image004.jpg">
            <a:extLst>
              <a:ext uri="{FF2B5EF4-FFF2-40B4-BE49-F238E27FC236}">
                <a16:creationId xmlns:a16="http://schemas.microsoft.com/office/drawing/2014/main" id="{A1784C18-49A3-4599-ACC5-32D1C849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92" y="9147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9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20DEBF0-D818-4C24-95ED-36006029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LESSON OUTLINE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27D5B4-CFF4-4C2D-9E95-732A3637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50" y="2489540"/>
            <a:ext cx="6795171" cy="41806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cs typeface="Times New Roman" panose="02020603050405020304" pitchFamily="18" charset="0"/>
              </a:rPr>
              <a:t>Terminology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cs typeface="Times New Roman" panose="02020603050405020304" pitchFamily="18" charset="0"/>
              </a:rPr>
              <a:t>Brief overview on tissues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cs typeface="Times New Roman" panose="02020603050405020304" pitchFamily="18" charset="0"/>
              </a:rPr>
              <a:t>Connective tissues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cs typeface="Times New Roman" panose="02020603050405020304" pitchFamily="18" charset="0"/>
              </a:rPr>
              <a:t>Structure of the long bone &amp;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cs typeface="Times New Roman" panose="02020603050405020304" pitchFamily="18" charset="0"/>
              </a:rPr>
              <a:t>Blood</a:t>
            </a:r>
          </a:p>
          <a:p>
            <a:endParaRPr lang="en-US" alt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"/>
          <a:stretch/>
        </p:blipFill>
        <p:spPr>
          <a:xfrm>
            <a:off x="6979886" y="2489540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3AA1-83F7-4EAA-AA77-180CE455D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altLang="en-US" dirty="0">
                <a:cs typeface="Times New Roman" panose="02020603050405020304" pitchFamily="18" charset="0"/>
              </a:rPr>
              <a:t>Bone gives strength and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 dirty="0">
                <a:cs typeface="Times New Roman" panose="02020603050405020304" pitchFamily="18" charset="0"/>
              </a:rPr>
              <a:t>It protects internal organs such as the </a:t>
            </a:r>
            <a:r>
              <a:rPr lang="en-ZA" altLang="en-US" b="1" i="1" dirty="0">
                <a:cs typeface="Times New Roman" panose="02020603050405020304" pitchFamily="18" charset="0"/>
              </a:rPr>
              <a:t>brain</a:t>
            </a:r>
            <a:r>
              <a:rPr lang="en-ZA" altLang="en-US" dirty="0">
                <a:cs typeface="Times New Roman" panose="02020603050405020304" pitchFamily="18" charset="0"/>
              </a:rPr>
              <a:t>, </a:t>
            </a:r>
            <a:r>
              <a:rPr lang="en-ZA" altLang="en-US" b="1" i="1" dirty="0">
                <a:cs typeface="Times New Roman" panose="02020603050405020304" pitchFamily="18" charset="0"/>
              </a:rPr>
              <a:t>spinal cord</a:t>
            </a:r>
            <a:r>
              <a:rPr lang="en-ZA" altLang="en-US" dirty="0">
                <a:cs typeface="Times New Roman" panose="02020603050405020304" pitchFamily="18" charset="0"/>
              </a:rPr>
              <a:t>, </a:t>
            </a:r>
            <a:r>
              <a:rPr lang="en-ZA" altLang="en-US" b="1" i="1" dirty="0">
                <a:cs typeface="Times New Roman" panose="02020603050405020304" pitchFamily="18" charset="0"/>
              </a:rPr>
              <a:t>heart</a:t>
            </a:r>
            <a:r>
              <a:rPr lang="en-ZA" altLang="en-US" dirty="0">
                <a:cs typeface="Times New Roman" panose="02020603050405020304" pitchFamily="18" charset="0"/>
              </a:rPr>
              <a:t> and </a:t>
            </a:r>
            <a:r>
              <a:rPr lang="en-ZA" altLang="en-US" b="1" i="1" dirty="0">
                <a:cs typeface="Times New Roman" panose="02020603050405020304" pitchFamily="18" charset="0"/>
              </a:rPr>
              <a:t>lungs</a:t>
            </a:r>
            <a:r>
              <a:rPr lang="en-ZA" altLang="en-US" dirty="0"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 dirty="0">
                <a:cs typeface="Times New Roman" panose="02020603050405020304" pitchFamily="18" charset="0"/>
              </a:rPr>
              <a:t>It serves as a place of attachment for muscles to make movement possible.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 dirty="0">
                <a:cs typeface="Times New Roman" panose="02020603050405020304" pitchFamily="18" charset="0"/>
              </a:rPr>
              <a:t>Serves as a storage for minerals ,e.g. </a:t>
            </a:r>
            <a:r>
              <a:rPr lang="en-ZA" altLang="en-US" b="1" dirty="0">
                <a:cs typeface="Times New Roman" panose="02020603050405020304" pitchFamily="18" charset="0"/>
              </a:rPr>
              <a:t>calcium</a:t>
            </a:r>
            <a:r>
              <a:rPr lang="en-ZA" altLang="en-US" dirty="0">
                <a:cs typeface="Times New Roman" panose="02020603050405020304" pitchFamily="18" charset="0"/>
              </a:rPr>
              <a:t> stored in bone tissue.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91C609-D122-45EC-BE58-49FCE223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Functions of Bone Tissue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0622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+mn-lt"/>
              </a:rPr>
              <a:t>BLOOD TISSUE</a:t>
            </a:r>
            <a:endParaRPr lang="en-ZA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3AA1-83F7-4EAA-AA77-180CE455D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37" y="2524721"/>
            <a:ext cx="6315843" cy="3967517"/>
          </a:xfrm>
        </p:spPr>
        <p:txBody>
          <a:bodyPr anchor="ctr"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ZA" b="1" i="1" dirty="0">
                <a:cs typeface="Times New Roman" pitchFamily="18" charset="0"/>
              </a:rPr>
              <a:t>NB: </a:t>
            </a:r>
            <a:r>
              <a:rPr lang="en-ZA" i="1" dirty="0">
                <a:cs typeface="Times New Roman" pitchFamily="18" charset="0"/>
              </a:rPr>
              <a:t>Blood does not look or behave like other connective tissues, but it is classified as a connective tissue because it consist of cells in a fluid matrix.</a:t>
            </a:r>
          </a:p>
          <a:p>
            <a:pPr marL="0" indent="0">
              <a:buFontTx/>
              <a:buNone/>
              <a:defRPr/>
            </a:pPr>
            <a:endParaRPr lang="en-ZA" i="1" dirty="0"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91" r="4" b="4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B12CA-2AA7-4D6C-B558-7BAD10609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66" r="4" b="14591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eople with certain blood types more likely to be bitten by ticks">
            <a:extLst>
              <a:ext uri="{FF2B5EF4-FFF2-40B4-BE49-F238E27FC236}">
                <a16:creationId xmlns:a16="http://schemas.microsoft.com/office/drawing/2014/main" id="{F406ED3F-083B-43AB-9E98-89EE22E1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01" y="100549"/>
            <a:ext cx="3923028" cy="26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4695A63-C35A-4F65-8A9F-46487EC55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59" y="0"/>
            <a:ext cx="2365472" cy="3153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41" r="1" b="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69080" cy="132556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+mn-lt"/>
              </a:rPr>
              <a:t>Blood Tissue</a:t>
            </a:r>
            <a:endParaRPr lang="en-ZA" sz="4000" b="1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1C5B0F-D182-4C4A-9160-DFD770E7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5223" cy="435133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kern="1200" dirty="0">
                <a:cs typeface="Times New Roman" pitchFamily="18" charset="0"/>
              </a:rPr>
              <a:t>LOCATION:</a:t>
            </a:r>
            <a:endParaRPr lang="en-ZA" sz="2400" dirty="0"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en-US" sz="2400" kern="1200" dirty="0">
                <a:cs typeface="Times New Roman" pitchFamily="18" charset="0"/>
              </a:rPr>
              <a:t>Found in the </a:t>
            </a:r>
            <a:r>
              <a:rPr lang="en-US" sz="2400" b="1" kern="1200" dirty="0">
                <a:cs typeface="Times New Roman" pitchFamily="18" charset="0"/>
              </a:rPr>
              <a:t>blood vessels</a:t>
            </a:r>
            <a:r>
              <a:rPr lang="en-US" sz="2400" kern="1200" dirty="0">
                <a:cs typeface="Times New Roman" pitchFamily="18" charset="0"/>
              </a:rPr>
              <a:t>.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en-US" sz="2400" kern="1200" dirty="0">
                <a:cs typeface="Times New Roman" pitchFamily="18" charset="0"/>
              </a:rPr>
              <a:t>These blood vessels are the </a:t>
            </a:r>
            <a:r>
              <a:rPr lang="en-US" sz="2400" b="1" kern="1200" dirty="0">
                <a:cs typeface="Times New Roman" pitchFamily="18" charset="0"/>
              </a:rPr>
              <a:t>arteries, veins and capillaries.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kern="1200" dirty="0">
                <a:cs typeface="Times New Roman" pitchFamily="18" charset="0"/>
              </a:rPr>
              <a:t>APPEARANCE:</a:t>
            </a:r>
            <a:endParaRPr lang="en-ZA" sz="2400" dirty="0"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en-US" sz="2400" kern="1200" dirty="0">
                <a:cs typeface="Times New Roman" pitchFamily="18" charset="0"/>
              </a:rPr>
              <a:t>Blood is made up of a </a:t>
            </a:r>
            <a:r>
              <a:rPr lang="en-US" sz="2400" b="1" kern="1200" dirty="0">
                <a:cs typeface="Times New Roman" pitchFamily="18" charset="0"/>
              </a:rPr>
              <a:t>liquid</a:t>
            </a:r>
            <a:r>
              <a:rPr lang="en-US" sz="2400" kern="1200" dirty="0">
                <a:cs typeface="Times New Roman" pitchFamily="18" charset="0"/>
              </a:rPr>
              <a:t> called </a:t>
            </a:r>
            <a:r>
              <a:rPr lang="en-US" sz="2400" b="1" kern="1200" dirty="0">
                <a:cs typeface="Times New Roman" pitchFamily="18" charset="0"/>
              </a:rPr>
              <a:t>blood plasma and blood cells.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en-US" sz="2400" kern="1200" dirty="0">
                <a:cs typeface="Times New Roman" pitchFamily="18" charset="0"/>
              </a:rPr>
              <a:t>These </a:t>
            </a:r>
            <a:r>
              <a:rPr lang="en-US" sz="2400" b="1" kern="1200" dirty="0">
                <a:cs typeface="Times New Roman" pitchFamily="18" charset="0"/>
              </a:rPr>
              <a:t>blood cells </a:t>
            </a:r>
            <a:r>
              <a:rPr lang="en-US" sz="2400" kern="1200" dirty="0">
                <a:cs typeface="Times New Roman" pitchFamily="18" charset="0"/>
              </a:rPr>
              <a:t>are the </a:t>
            </a:r>
            <a:r>
              <a:rPr lang="en-US" sz="2400" b="1" kern="1200" dirty="0">
                <a:cs typeface="Times New Roman" pitchFamily="18" charset="0"/>
              </a:rPr>
              <a:t>red blood cells, white blood cells and the platelets.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defRPr/>
            </a:pPr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8B45B-DF53-4466-BE40-2316CC212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13" r="4" b="24711"/>
          <a:stretch/>
        </p:blipFill>
        <p:spPr>
          <a:xfrm>
            <a:off x="7904519" y="2918757"/>
            <a:ext cx="4397433" cy="22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44" y="204292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altLang="en-US" sz="5400" b="1" dirty="0">
                <a:latin typeface="+mn-lt"/>
                <a:cs typeface="Times New Roman" panose="02020603050405020304" pitchFamily="18" charset="0"/>
              </a:rPr>
              <a:t>BLOOD</a:t>
            </a:r>
            <a:endParaRPr lang="en-US" sz="54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3" r="9506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pic>
        <p:nvPicPr>
          <p:cNvPr id="15" name="Content Placeholder 3" descr="download (48).jpg">
            <a:extLst>
              <a:ext uri="{FF2B5EF4-FFF2-40B4-BE49-F238E27FC236}">
                <a16:creationId xmlns:a16="http://schemas.microsoft.com/office/drawing/2014/main" id="{19EF53E3-66D8-477F-A67F-D9D5A5A41E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0635" y="449036"/>
            <a:ext cx="6934200" cy="5016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D96CC-8D02-4164-AAFE-BFF250CE8626}"/>
              </a:ext>
            </a:extLst>
          </p:cNvPr>
          <p:cNvSpPr/>
          <p:nvPr/>
        </p:nvSpPr>
        <p:spPr>
          <a:xfrm>
            <a:off x="731521" y="3154311"/>
            <a:ext cx="351128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/>
              <a:t>FUNCTION:</a:t>
            </a:r>
            <a:endParaRPr lang="en-ZA" sz="2400" dirty="0">
              <a:ea typeface="Times New Roman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/>
              <a:t>Transports substances </a:t>
            </a:r>
            <a:r>
              <a:rPr lang="en-US" sz="2400" dirty="0"/>
              <a:t>such as food, hormones, enzymes, respiratory gases and excretory wastes.</a:t>
            </a:r>
            <a:endParaRPr lang="en-ZA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110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3AA1-83F7-4EAA-AA77-180CE455D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/>
              <a:t>FUNCTION:</a:t>
            </a:r>
            <a:endParaRPr lang="en-ZA" dirty="0">
              <a:ea typeface="Times New Roman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Transports substances </a:t>
            </a:r>
            <a:r>
              <a:rPr lang="en-US" dirty="0"/>
              <a:t>such as food, hormones, enzymes, respiratory gases and excretory wastes.</a:t>
            </a:r>
            <a:endParaRPr lang="en-ZA" dirty="0">
              <a:ea typeface="Times New Roman"/>
            </a:endParaRPr>
          </a:p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539676-89EB-4728-B871-0E88EE99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altLang="en-US" sz="5400" b="1" dirty="0">
                <a:latin typeface="+mn-lt"/>
                <a:cs typeface="Times New Roman" panose="02020603050405020304" pitchFamily="18" charset="0"/>
              </a:rPr>
              <a:t>BLOOD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187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BDC77-7E6B-463A-8235-ECD93443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66757-1152-4C03-AD22-32F320DF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b="1" dirty="0"/>
              <a:t>ACTIVITY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C567-EE7F-44CF-9A3B-23BD6939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999304" cy="4979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dirty="0"/>
              <a:t>1. Which of the following tissues can be considered as connective tissue? </a:t>
            </a:r>
          </a:p>
          <a:p>
            <a:pPr marL="0" indent="0">
              <a:buNone/>
            </a:pPr>
            <a:r>
              <a:rPr lang="en-ZA" sz="2400" dirty="0"/>
              <a:t>	(</a:t>
            </a:r>
            <a:r>
              <a:rPr lang="en-ZA" sz="2400" dirty="0" err="1"/>
              <a:t>i</a:t>
            </a:r>
            <a:r>
              <a:rPr lang="en-ZA" sz="2400" dirty="0"/>
              <a:t>) blood </a:t>
            </a:r>
          </a:p>
          <a:p>
            <a:pPr marL="0" indent="0">
              <a:buNone/>
            </a:pPr>
            <a:r>
              <a:rPr lang="en-ZA" sz="2400" dirty="0"/>
              <a:t>	(ii) cartilage </a:t>
            </a:r>
          </a:p>
          <a:p>
            <a:pPr marL="0" indent="0">
              <a:buNone/>
            </a:pPr>
            <a:r>
              <a:rPr lang="en-ZA" sz="2400" dirty="0"/>
              <a:t>	(iii) skin </a:t>
            </a:r>
          </a:p>
          <a:p>
            <a:pPr marL="0" indent="0">
              <a:buNone/>
            </a:pPr>
            <a:r>
              <a:rPr lang="en-ZA" sz="2400" dirty="0"/>
              <a:t>	(iv) ligaments </a:t>
            </a:r>
          </a:p>
          <a:p>
            <a:pPr marL="0" indent="0">
              <a:buNone/>
            </a:pPr>
            <a:r>
              <a:rPr lang="en-ZA" sz="2400" dirty="0"/>
              <a:t>	(v) squamous epithelium </a:t>
            </a:r>
          </a:p>
          <a:p>
            <a:pPr marL="0" indent="0">
              <a:buNone/>
            </a:pPr>
            <a:endParaRPr lang="en-ZA" sz="2400" dirty="0"/>
          </a:p>
          <a:p>
            <a:pPr marL="457200" lvl="1" indent="0">
              <a:buNone/>
            </a:pPr>
            <a:r>
              <a:rPr lang="en-ZA" dirty="0"/>
              <a:t>A    (</a:t>
            </a:r>
            <a:r>
              <a:rPr lang="en-ZA" dirty="0" err="1"/>
              <a:t>i</a:t>
            </a:r>
            <a:r>
              <a:rPr lang="en-ZA" dirty="0"/>
              <a:t>), (iii), (v) </a:t>
            </a:r>
          </a:p>
          <a:p>
            <a:pPr marL="457200" lvl="1" indent="0">
              <a:buNone/>
            </a:pPr>
            <a:r>
              <a:rPr lang="en-ZA" dirty="0"/>
              <a:t>B    (ii), (iii), (iv) </a:t>
            </a:r>
          </a:p>
          <a:p>
            <a:pPr marL="457200" lvl="1" indent="0">
              <a:buNone/>
            </a:pPr>
            <a:r>
              <a:rPr lang="en-ZA" dirty="0"/>
              <a:t>C    (</a:t>
            </a:r>
            <a:r>
              <a:rPr lang="en-ZA" dirty="0" err="1"/>
              <a:t>i</a:t>
            </a:r>
            <a:r>
              <a:rPr lang="en-ZA" dirty="0"/>
              <a:t>), (ii), (iv) </a:t>
            </a:r>
          </a:p>
          <a:p>
            <a:pPr marL="457200" lvl="1" indent="0">
              <a:buNone/>
            </a:pPr>
            <a:r>
              <a:rPr lang="en-ZA" dirty="0"/>
              <a:t>D    (iii), (iv), (v) 	</a:t>
            </a:r>
          </a:p>
          <a:p>
            <a:pPr marL="457200" lvl="1" indent="0">
              <a:buNone/>
            </a:pPr>
            <a:endParaRPr lang="en-ZA" dirty="0"/>
          </a:p>
          <a:p>
            <a:pPr marL="457200" lvl="1" indent="0">
              <a:buNone/>
            </a:pPr>
            <a:r>
              <a:rPr lang="en-ZA" dirty="0"/>
              <a:t>ANSWER: C	</a:t>
            </a:r>
          </a:p>
        </p:txBody>
      </p:sp>
    </p:spTree>
    <p:extLst>
      <p:ext uri="{BB962C8B-B14F-4D97-AF65-F5344CB8AC3E}">
        <p14:creationId xmlns:p14="http://schemas.microsoft.com/office/powerpoint/2010/main" val="245104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03796-D531-4B67-8344-9570A5EA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5EA2-7973-4A71-9D8A-62C6DB81B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13" y="2055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Connective tissue that has a fluid matrix</a:t>
            </a:r>
          </a:p>
          <a:p>
            <a:pPr marL="914400" lvl="1" indent="-457200">
              <a:buAutoNum type="alphaUcPeriod"/>
            </a:pPr>
            <a:r>
              <a:rPr lang="en-US" dirty="0"/>
              <a:t>Areolar</a:t>
            </a:r>
          </a:p>
          <a:p>
            <a:pPr marL="914400" lvl="1" indent="-457200">
              <a:buAutoNum type="alphaUcPeriod"/>
            </a:pPr>
            <a:r>
              <a:rPr lang="en-US" dirty="0"/>
              <a:t>Cartilage</a:t>
            </a:r>
          </a:p>
          <a:p>
            <a:pPr marL="914400" lvl="1" indent="-457200">
              <a:buAutoNum type="alphaUcPeriod"/>
            </a:pPr>
            <a:r>
              <a:rPr lang="en-US" dirty="0"/>
              <a:t>Bone</a:t>
            </a:r>
          </a:p>
          <a:p>
            <a:pPr marL="914400" lvl="1" indent="-457200">
              <a:buAutoNum type="alphaUcPeriod"/>
            </a:pPr>
            <a:r>
              <a:rPr lang="en-US" dirty="0"/>
              <a:t>Blood</a:t>
            </a:r>
          </a:p>
          <a:p>
            <a:pPr marL="457200" lvl="1" indent="0">
              <a:buNone/>
            </a:pPr>
            <a:endParaRPr lang="en-ZA" dirty="0"/>
          </a:p>
          <a:p>
            <a:pPr marL="457200" lvl="1" indent="0">
              <a:buNone/>
            </a:pPr>
            <a:r>
              <a:rPr lang="en-ZA" dirty="0"/>
              <a:t>ANSWER: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CBB44-33FC-4B97-882F-01541ACA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12231-65FE-470E-A3F6-A804CD79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579"/>
          </a:xfrm>
        </p:spPr>
        <p:txBody>
          <a:bodyPr>
            <a:noAutofit/>
          </a:bodyPr>
          <a:lstStyle/>
          <a:p>
            <a:r>
              <a:rPr lang="en-US" sz="2400" b="1" dirty="0"/>
              <a:t>Match tissue in Column I with Function in Column II. Write correct letter next to the number</a:t>
            </a:r>
            <a:endParaRPr lang="en-ZA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6583E2-B192-4064-9628-E5DEB4D47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224058"/>
              </p:ext>
            </p:extLst>
          </p:nvPr>
        </p:nvGraphicFramePr>
        <p:xfrm>
          <a:off x="954157" y="914400"/>
          <a:ext cx="10508974" cy="2810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9769">
                  <a:extLst>
                    <a:ext uri="{9D8B030D-6E8A-4147-A177-3AD203B41FA5}">
                      <a16:colId xmlns:a16="http://schemas.microsoft.com/office/drawing/2014/main" val="1855105620"/>
                    </a:ext>
                  </a:extLst>
                </a:gridCol>
                <a:gridCol w="6529205">
                  <a:extLst>
                    <a:ext uri="{9D8B030D-6E8A-4147-A177-3AD203B41FA5}">
                      <a16:colId xmlns:a16="http://schemas.microsoft.com/office/drawing/2014/main" val="4197998009"/>
                    </a:ext>
                  </a:extLst>
                </a:gridCol>
              </a:tblGrid>
              <a:tr h="4014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Column I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Column II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9861"/>
                  </a:ext>
                </a:extLst>
              </a:tr>
              <a:tr h="401466">
                <a:tc>
                  <a:txBody>
                    <a:bodyPr/>
                    <a:lstStyle/>
                    <a:p>
                      <a:r>
                        <a:rPr lang="en-US" sz="2000" dirty="0"/>
                        <a:t>1. Areolar tissue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Connects bone to bone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02765"/>
                  </a:ext>
                </a:extLst>
              </a:tr>
              <a:tr h="401466">
                <a:tc>
                  <a:txBody>
                    <a:bodyPr/>
                    <a:lstStyle/>
                    <a:p>
                      <a:r>
                        <a:rPr lang="en-US" sz="2000" dirty="0"/>
                        <a:t>2. Blood tissue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Point of attachment  for muscles allowing movement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361473"/>
                  </a:ext>
                </a:extLst>
              </a:tr>
              <a:tr h="401466">
                <a:tc>
                  <a:txBody>
                    <a:bodyPr/>
                    <a:lstStyle/>
                    <a:p>
                      <a:r>
                        <a:rPr lang="en-US" sz="2000" dirty="0"/>
                        <a:t>3. Cartilage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 Packing tissue that fills space between  organs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05686"/>
                  </a:ext>
                </a:extLst>
              </a:tr>
              <a:tr h="401466">
                <a:tc>
                  <a:txBody>
                    <a:bodyPr/>
                    <a:lstStyle/>
                    <a:p>
                      <a:r>
                        <a:rPr lang="en-US" sz="2000" dirty="0"/>
                        <a:t>4. Ligament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 Transports substances e.g. food, 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and CO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in the body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359335"/>
                  </a:ext>
                </a:extLst>
              </a:tr>
              <a:tr h="401466">
                <a:tc>
                  <a:txBody>
                    <a:bodyPr/>
                    <a:lstStyle/>
                    <a:p>
                      <a:r>
                        <a:rPr lang="en-US" sz="2000" dirty="0"/>
                        <a:t>5. Tendon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 Reduces friction at joints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207717"/>
                  </a:ext>
                </a:extLst>
              </a:tr>
              <a:tr h="401466">
                <a:tc>
                  <a:txBody>
                    <a:bodyPr/>
                    <a:lstStyle/>
                    <a:p>
                      <a:r>
                        <a:rPr lang="en-US" sz="2000" dirty="0"/>
                        <a:t>6. Bone Tissue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 Connects muscle to bone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600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3CB6A8-B9F9-4D8F-8B3F-B65B11132BEF}"/>
              </a:ext>
            </a:extLst>
          </p:cNvPr>
          <p:cNvSpPr txBox="1"/>
          <p:nvPr/>
        </p:nvSpPr>
        <p:spPr>
          <a:xfrm>
            <a:off x="1311965" y="3810938"/>
            <a:ext cx="2584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ANSWER</a:t>
            </a:r>
          </a:p>
          <a:p>
            <a:pPr marL="342900" indent="-342900">
              <a:buAutoNum type="arabicPeriod"/>
            </a:pPr>
            <a:r>
              <a:rPr lang="en-US" sz="2400" dirty="0"/>
              <a:t>C</a:t>
            </a:r>
          </a:p>
          <a:p>
            <a:pPr marL="342900" indent="-342900">
              <a:buAutoNum type="arabicPeriod"/>
            </a:pPr>
            <a:r>
              <a:rPr lang="en-US" sz="2400" dirty="0"/>
              <a:t>D</a:t>
            </a:r>
          </a:p>
          <a:p>
            <a:pPr marL="342900" indent="-342900">
              <a:buAutoNum type="arabicPeriod"/>
            </a:pPr>
            <a:r>
              <a:rPr lang="en-US" sz="2400" dirty="0"/>
              <a:t>E</a:t>
            </a:r>
          </a:p>
          <a:p>
            <a:pPr marL="342900" indent="-342900">
              <a:buAutoNum type="arabicPeriod"/>
            </a:pPr>
            <a:r>
              <a:rPr lang="en-US" sz="2400" dirty="0"/>
              <a:t>A</a:t>
            </a:r>
          </a:p>
          <a:p>
            <a:pPr marL="342900" indent="-342900">
              <a:buAutoNum type="arabicPeriod"/>
            </a:pPr>
            <a:r>
              <a:rPr lang="en-US" sz="2400" dirty="0"/>
              <a:t>F</a:t>
            </a:r>
          </a:p>
          <a:p>
            <a:pPr marL="342900" indent="-342900">
              <a:buAutoNum type="arabicPeriod"/>
            </a:pPr>
            <a:r>
              <a:rPr lang="en-US" sz="2400" dirty="0"/>
              <a:t>B</a:t>
            </a:r>
          </a:p>
          <a:p>
            <a:pPr marL="342900" indent="-342900">
              <a:buAutoNum type="arabicPeriod"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8666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E214C-5CCE-4CB0-9E42-4AF5A783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575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5D42F5-9295-4C01-A223-4D3DB515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0" y="168965"/>
            <a:ext cx="10548729" cy="478012"/>
          </a:xfrm>
        </p:spPr>
        <p:txBody>
          <a:bodyPr>
            <a:noAutofit/>
          </a:bodyPr>
          <a:lstStyle/>
          <a:p>
            <a:r>
              <a:rPr lang="en-US" sz="3200" b="1" dirty="0"/>
              <a:t>Identify the tissues represented by the diagrams below</a:t>
            </a:r>
            <a:endParaRPr lang="en-ZA" sz="32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35A85-BBB9-4FB7-8DBC-4131FA851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684669"/>
              </p:ext>
            </p:extLst>
          </p:nvPr>
        </p:nvGraphicFramePr>
        <p:xfrm>
          <a:off x="947531" y="749909"/>
          <a:ext cx="10515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887926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14237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Diagram </a:t>
                      </a:r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Name of tissue</a:t>
                      </a:r>
                      <a:endParaRPr lang="en-Z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5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1.</a:t>
                      </a:r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79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2.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2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ZA" sz="2400" dirty="0"/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560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D1DE071-92C5-4785-B1D4-17845D58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39" y="1289038"/>
            <a:ext cx="1702394" cy="1517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9879C-2C9E-4A70-B7CA-B2BDFC6DD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9339" y="2909585"/>
            <a:ext cx="1732104" cy="1899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365E4-F30E-4C97-AB72-4D2F5EDDB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339" y="4905230"/>
            <a:ext cx="1746014" cy="1697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68BF6-DAF2-4342-BBBB-BA581482352B}"/>
              </a:ext>
            </a:extLst>
          </p:cNvPr>
          <p:cNvSpPr txBox="1"/>
          <p:nvPr/>
        </p:nvSpPr>
        <p:spPr>
          <a:xfrm>
            <a:off x="6430616" y="1548271"/>
            <a:ext cx="301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Hyaline Cartilage</a:t>
            </a:r>
            <a:endParaRPr lang="en-Z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86652-8D09-4B66-AE40-47BD5FA2B13A}"/>
              </a:ext>
            </a:extLst>
          </p:cNvPr>
          <p:cNvSpPr txBox="1"/>
          <p:nvPr/>
        </p:nvSpPr>
        <p:spPr>
          <a:xfrm>
            <a:off x="6569763" y="3198166"/>
            <a:ext cx="301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Areolar </a:t>
            </a:r>
            <a:endParaRPr lang="en-Z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61344-80E4-486F-835D-B1E39ECD66D3}"/>
              </a:ext>
            </a:extLst>
          </p:cNvPr>
          <p:cNvSpPr txBox="1"/>
          <p:nvPr/>
        </p:nvSpPr>
        <p:spPr>
          <a:xfrm>
            <a:off x="6569763" y="5854846"/>
            <a:ext cx="2726636" cy="83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Bone Tissue</a:t>
            </a:r>
            <a:endParaRPr lang="en-ZA" sz="2400" dirty="0"/>
          </a:p>
          <a:p>
            <a:r>
              <a:rPr lang="en-US" sz="2400" dirty="0"/>
              <a:t>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4521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539E9-D246-4A80-8C46-F45D46A7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r>
              <a:rPr lang="en-ZA" alt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CAPS DOCUMENT : ANIMAL TISSUES- CONTENT TO BE TAUGHT</a:t>
            </a:r>
            <a:br>
              <a:rPr lang="en-ZA" altLang="en-US" sz="2400" dirty="0"/>
            </a:br>
            <a:endParaRPr lang="en-ZA" sz="4000" dirty="0">
              <a:solidFill>
                <a:srgbClr val="FFFFFF"/>
              </a:solidFill>
            </a:endParaRPr>
          </a:p>
        </p:txBody>
      </p:sp>
      <p:pic>
        <p:nvPicPr>
          <p:cNvPr id="2052" name="Picture 1">
            <a:extLst>
              <a:ext uri="{FF2B5EF4-FFF2-40B4-BE49-F238E27FC236}">
                <a16:creationId xmlns:a16="http://schemas.microsoft.com/office/drawing/2014/main" id="{0EAADB9C-C8B9-4CB6-A615-7B75E241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47" y="2257890"/>
            <a:ext cx="9465965" cy="46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93E959-1EE5-402B-8C72-52D11B032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960" y="28504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A14B4C-9FFB-4654-BD6B-C0A55A8A7E80}"/>
              </a:ext>
            </a:extLst>
          </p:cNvPr>
          <p:cNvSpPr/>
          <p:nvPr/>
        </p:nvSpPr>
        <p:spPr>
          <a:xfrm>
            <a:off x="2427357" y="320066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58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3" r="9989" b="2"/>
          <a:stretch/>
        </p:blipFill>
        <p:spPr>
          <a:xfrm>
            <a:off x="6255922" y="685726"/>
            <a:ext cx="5486548" cy="548654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ZA" altLang="en-US" sz="4000" b="1" dirty="0">
                <a:latin typeface="+mn-lt"/>
                <a:cs typeface="Times New Roman" panose="02020603050405020304" pitchFamily="18" charset="0"/>
              </a:rPr>
              <a:t>Important Terms</a:t>
            </a:r>
            <a:endParaRPr lang="en-ZA" sz="4000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466F21-85AF-4835-93E1-BEF397D68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552575"/>
            <a:ext cx="9704739" cy="4617847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2400" b="1" kern="1200" dirty="0">
                <a:cs typeface="Times New Roman" pitchFamily="18" charset="0"/>
              </a:rPr>
              <a:t>Glottis</a:t>
            </a:r>
            <a:r>
              <a:rPr lang="en-US" sz="2400" kern="1200" dirty="0">
                <a:cs typeface="Times New Roman" pitchFamily="18" charset="0"/>
              </a:rPr>
              <a:t>: is the opening of the trachea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sz="2400" b="1" kern="1200" dirty="0">
                <a:cs typeface="Times New Roman" pitchFamily="18" charset="0"/>
              </a:rPr>
              <a:t>Epiglottis</a:t>
            </a:r>
            <a:r>
              <a:rPr lang="en-US" sz="2400" kern="1200" dirty="0">
                <a:cs typeface="Times New Roman" pitchFamily="18" charset="0"/>
              </a:rPr>
              <a:t>: is a leaf shaped cartilage that opens and closes the glottis.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sz="2400" b="1" kern="1200" dirty="0">
                <a:cs typeface="Times New Roman" pitchFamily="18" charset="0"/>
              </a:rPr>
              <a:t>Chondrin</a:t>
            </a:r>
            <a:r>
              <a:rPr lang="en-US" sz="2400" kern="1200" dirty="0">
                <a:cs typeface="Times New Roman" pitchFamily="18" charset="0"/>
              </a:rPr>
              <a:t>: is the ground substance of cartilage.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sz="2400" b="1" kern="1200" dirty="0">
                <a:cs typeface="Times New Roman" pitchFamily="18" charset="0"/>
              </a:rPr>
              <a:t>Lacunae</a:t>
            </a:r>
            <a:r>
              <a:rPr lang="en-US" sz="2400" kern="1200" dirty="0">
                <a:cs typeface="Times New Roman" pitchFamily="18" charset="0"/>
              </a:rPr>
              <a:t>: are fluid filled spaces found embedded in the chondrin.</a:t>
            </a:r>
            <a:endParaRPr lang="en-ZA" sz="2400" dirty="0">
              <a:ea typeface="Calibri"/>
              <a:cs typeface="Times New Roman" pitchFamily="18" charset="0"/>
            </a:endParaRPr>
          </a:p>
          <a:p>
            <a:pPr>
              <a:defRPr/>
            </a:pPr>
            <a:r>
              <a:rPr lang="en-US" sz="2400" b="1" kern="1200" dirty="0">
                <a:cs typeface="Times New Roman" pitchFamily="18" charset="0"/>
              </a:rPr>
              <a:t>Chondrocytes</a:t>
            </a:r>
            <a:r>
              <a:rPr lang="en-US" sz="2400" kern="1200" dirty="0">
                <a:cs typeface="Times New Roman" pitchFamily="18" charset="0"/>
              </a:rPr>
              <a:t>: are the cartilage cells found within </a:t>
            </a:r>
            <a:r>
              <a:rPr lang="en-US" sz="2400" kern="1200" dirty="0"/>
              <a:t>the lacunae.</a:t>
            </a:r>
          </a:p>
          <a:p>
            <a:pPr>
              <a:spcAft>
                <a:spcPts val="1000"/>
              </a:spcAft>
              <a:defRPr/>
            </a:pPr>
            <a:r>
              <a:rPr lang="en-US" sz="2400" b="1" kern="1200" dirty="0">
                <a:cs typeface="Times New Roman"/>
              </a:rPr>
              <a:t>Tendons</a:t>
            </a:r>
            <a:r>
              <a:rPr lang="en-US" sz="2400" kern="1200" dirty="0">
                <a:cs typeface="Times New Roman"/>
              </a:rPr>
              <a:t>: attach muscle to bones</a:t>
            </a:r>
            <a:endParaRPr lang="en-ZA" sz="24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en-US" sz="2400" b="1" kern="1200" dirty="0">
                <a:cs typeface="Times New Roman"/>
              </a:rPr>
              <a:t>Ligaments</a:t>
            </a:r>
            <a:r>
              <a:rPr lang="en-US" sz="2400" kern="1200" dirty="0">
                <a:cs typeface="Times New Roman"/>
              </a:rPr>
              <a:t>: connect bone to bone</a:t>
            </a:r>
            <a:endParaRPr lang="en-ZA" sz="24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en-US" sz="2400" b="1" kern="1200" dirty="0">
                <a:cs typeface="Times New Roman"/>
              </a:rPr>
              <a:t>Tissue</a:t>
            </a:r>
            <a:r>
              <a:rPr lang="en-US" sz="2400" kern="1200" dirty="0">
                <a:cs typeface="Times New Roman"/>
              </a:rPr>
              <a:t>: is a group of cells that have the same structure that work together to carry out the same function.</a:t>
            </a:r>
            <a:endParaRPr lang="en-ZA" sz="2400" dirty="0">
              <a:ea typeface="Calibri"/>
              <a:cs typeface="Times New Roman"/>
            </a:endParaRPr>
          </a:p>
          <a:p>
            <a:pPr>
              <a:defRPr/>
            </a:pPr>
            <a:endParaRPr lang="en-ZA" sz="2400" dirty="0">
              <a:cs typeface="Times New Roman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Times New Roman" pitchFamily="18" charset="0"/>
              </a:rPr>
              <a:t>DO YOU REMEMBER WHAT IS A TISSUE?</a:t>
            </a:r>
            <a:br>
              <a:rPr lang="en-US" sz="2800" b="1" dirty="0">
                <a:latin typeface="+mn-lt"/>
              </a:rPr>
            </a:br>
            <a:endParaRPr lang="en-ZA" sz="2800" b="1" dirty="0">
              <a:latin typeface="+mn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BB9E92-3DDB-4797-8991-64C2F75F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Ø"/>
              <a:defRPr/>
            </a:pPr>
            <a:r>
              <a:rPr lang="en-US" sz="2600" kern="1200" dirty="0">
                <a:cs typeface="Times New Roman" pitchFamily="18" charset="0"/>
              </a:rPr>
              <a:t>A </a:t>
            </a:r>
            <a:r>
              <a:rPr lang="en-US" sz="2600" b="1" kern="1200" dirty="0">
                <a:cs typeface="Times New Roman" pitchFamily="18" charset="0"/>
              </a:rPr>
              <a:t>tissue </a:t>
            </a:r>
            <a:r>
              <a:rPr lang="en-US" sz="2600" kern="1200" dirty="0">
                <a:cs typeface="Times New Roman" pitchFamily="18" charset="0"/>
              </a:rPr>
              <a:t>is as a </a:t>
            </a:r>
            <a:r>
              <a:rPr lang="en-US" sz="2600" b="1" kern="1200" dirty="0">
                <a:cs typeface="Times New Roman" pitchFamily="18" charset="0"/>
              </a:rPr>
              <a:t>group of cells </a:t>
            </a:r>
            <a:r>
              <a:rPr lang="en-US" sz="2600" kern="1200" dirty="0">
                <a:cs typeface="Times New Roman" pitchFamily="18" charset="0"/>
              </a:rPr>
              <a:t>that have the </a:t>
            </a:r>
            <a:r>
              <a:rPr lang="en-US" sz="2600" b="1" kern="1200" dirty="0">
                <a:cs typeface="Times New Roman" pitchFamily="18" charset="0"/>
              </a:rPr>
              <a:t>same structure</a:t>
            </a:r>
            <a:r>
              <a:rPr lang="en-US" sz="2600" kern="1200" dirty="0">
                <a:cs typeface="Times New Roman" pitchFamily="18" charset="0"/>
              </a:rPr>
              <a:t> that </a:t>
            </a:r>
            <a:r>
              <a:rPr lang="en-US" sz="2600" b="1" kern="1200" dirty="0">
                <a:cs typeface="Times New Roman" pitchFamily="18" charset="0"/>
              </a:rPr>
              <a:t>work together </a:t>
            </a:r>
            <a:r>
              <a:rPr lang="en-US" sz="2600" kern="1200" dirty="0">
                <a:cs typeface="Times New Roman" pitchFamily="18" charset="0"/>
              </a:rPr>
              <a:t>to carry out the </a:t>
            </a:r>
            <a:r>
              <a:rPr lang="en-US" sz="2600" b="1" kern="1200" dirty="0">
                <a:cs typeface="Times New Roman" pitchFamily="18" charset="0"/>
              </a:rPr>
              <a:t>same function</a:t>
            </a:r>
            <a:r>
              <a:rPr lang="en-US" sz="2600" kern="1200" dirty="0"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Ø"/>
              <a:defRPr/>
            </a:pPr>
            <a:r>
              <a:rPr lang="en-US" sz="2600" kern="1200" dirty="0">
                <a:cs typeface="Times New Roman" pitchFamily="18" charset="0"/>
              </a:rPr>
              <a:t>Or </a:t>
            </a:r>
            <a:r>
              <a:rPr lang="en-ZA" sz="2600" dirty="0">
                <a:cs typeface="Times New Roman" pitchFamily="18" charset="0"/>
              </a:rPr>
              <a:t>a </a:t>
            </a:r>
            <a:r>
              <a:rPr lang="en-ZA" sz="2600" b="1" dirty="0">
                <a:cs typeface="Times New Roman" pitchFamily="18" charset="0"/>
              </a:rPr>
              <a:t>tissue</a:t>
            </a:r>
            <a:r>
              <a:rPr lang="en-ZA" sz="2600" dirty="0">
                <a:cs typeface="Times New Roman" pitchFamily="18" charset="0"/>
              </a:rPr>
              <a:t> may be defined as a group of </a:t>
            </a:r>
            <a:r>
              <a:rPr lang="en-ZA" sz="2600" b="1" dirty="0">
                <a:cs typeface="Times New Roman" pitchFamily="18" charset="0"/>
              </a:rPr>
              <a:t>similar cells </a:t>
            </a:r>
            <a:r>
              <a:rPr lang="en-ZA" sz="2600" dirty="0">
                <a:cs typeface="Times New Roman" pitchFamily="18" charset="0"/>
              </a:rPr>
              <a:t>performing a </a:t>
            </a:r>
            <a:r>
              <a:rPr lang="en-ZA" sz="2600" b="1" dirty="0">
                <a:cs typeface="Times New Roman" pitchFamily="18" charset="0"/>
              </a:rPr>
              <a:t>similar function.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Ø"/>
              <a:defRPr/>
            </a:pPr>
            <a:r>
              <a:rPr lang="en-ZA" sz="2600" kern="1200" dirty="0">
                <a:cs typeface="Times New Roman" pitchFamily="18" charset="0"/>
              </a:rPr>
              <a:t>These</a:t>
            </a:r>
            <a:r>
              <a:rPr lang="en-ZA" sz="2600" b="1" kern="1200" dirty="0">
                <a:cs typeface="Times New Roman" pitchFamily="18" charset="0"/>
              </a:rPr>
              <a:t> tissues </a:t>
            </a:r>
            <a:r>
              <a:rPr lang="en-ZA" sz="2600" kern="1200" dirty="0">
                <a:cs typeface="Times New Roman" pitchFamily="18" charset="0"/>
              </a:rPr>
              <a:t>are</a:t>
            </a:r>
            <a:r>
              <a:rPr lang="en-ZA" sz="2600" b="1" kern="1200" dirty="0">
                <a:cs typeface="Times New Roman" pitchFamily="18" charset="0"/>
              </a:rPr>
              <a:t> </a:t>
            </a:r>
            <a:r>
              <a:rPr lang="en-ZA" sz="2600" kern="1200" dirty="0">
                <a:cs typeface="Times New Roman" pitchFamily="18" charset="0"/>
              </a:rPr>
              <a:t>found in both </a:t>
            </a:r>
            <a:r>
              <a:rPr lang="en-ZA" sz="2600" b="1" kern="1200" dirty="0">
                <a:cs typeface="Times New Roman" pitchFamily="18" charset="0"/>
              </a:rPr>
              <a:t>plants</a:t>
            </a:r>
            <a:r>
              <a:rPr lang="en-ZA" sz="2600" kern="1200" dirty="0">
                <a:cs typeface="Times New Roman" pitchFamily="18" charset="0"/>
              </a:rPr>
              <a:t> and </a:t>
            </a:r>
            <a:r>
              <a:rPr lang="en-ZA" sz="2600" b="1" kern="1200" dirty="0">
                <a:cs typeface="Times New Roman" pitchFamily="18" charset="0"/>
              </a:rPr>
              <a:t>animals cells</a:t>
            </a:r>
            <a:endParaRPr lang="en-US" sz="2600" kern="1200" dirty="0"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Ø"/>
              <a:defRPr/>
            </a:pPr>
            <a:r>
              <a:rPr lang="en-US" sz="2600" kern="1200" dirty="0">
                <a:cs typeface="Times New Roman" pitchFamily="18" charset="0"/>
              </a:rPr>
              <a:t>In this lesson we shall look at connective tissues.</a:t>
            </a:r>
          </a:p>
          <a:p>
            <a:pPr>
              <a:defRPr/>
            </a:pPr>
            <a:endParaRPr lang="en-ZA" sz="2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3" r="998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11" r="8922" b="-2"/>
          <a:stretch/>
        </p:blipFill>
        <p:spPr>
          <a:xfrm>
            <a:off x="6096000" y="161345"/>
            <a:ext cx="5978335" cy="6696655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91" name="Freeform: Shape 8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" name="Freeform: Shape 8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328AC87-5613-4368-9E0F-DA636463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16" y="117111"/>
            <a:ext cx="4992624" cy="124358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400" b="1" dirty="0"/>
              <a:t>Connective tissues</a:t>
            </a:r>
            <a:endParaRPr lang="en-US" sz="3400" b="1" dirty="0"/>
          </a:p>
        </p:txBody>
      </p:sp>
      <p:sp>
        <p:nvSpPr>
          <p:cNvPr id="93" name="Rectangle 8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A117ADF-FBA0-4870-BEC6-99A46241A289}"/>
              </a:ext>
            </a:extLst>
          </p:cNvPr>
          <p:cNvSpPr txBox="1">
            <a:spLocks/>
          </p:cNvSpPr>
          <p:nvPr/>
        </p:nvSpPr>
        <p:spPr>
          <a:xfrm>
            <a:off x="316185" y="1662610"/>
            <a:ext cx="5260533" cy="475724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/>
              <a:t>What are connective tissues?</a:t>
            </a:r>
          </a:p>
          <a:p>
            <a:pPr>
              <a:defRPr/>
            </a:pPr>
            <a:r>
              <a:rPr lang="en-US" dirty="0"/>
              <a:t>Connective tissues are tissues that support and join other tissues in the body of mammals.</a:t>
            </a:r>
          </a:p>
          <a:p>
            <a:pPr>
              <a:defRPr/>
            </a:pPr>
            <a:r>
              <a:rPr lang="en-US" dirty="0"/>
              <a:t>They consist of different  cells  and fibres embedded in the matrix.</a:t>
            </a:r>
          </a:p>
          <a:p>
            <a:pPr>
              <a:defRPr/>
            </a:pPr>
            <a:r>
              <a:rPr lang="en-US" dirty="0"/>
              <a:t>The matrix is the non –living and can be fluid /jelly-like or even a solid substance.</a:t>
            </a:r>
          </a:p>
          <a:p>
            <a:pPr marL="0">
              <a:defRPr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0EDCF2-5DE5-43A4-95CE-49E39321AF72}"/>
              </a:ext>
            </a:extLst>
          </p:cNvPr>
          <p:cNvGrpSpPr/>
          <p:nvPr/>
        </p:nvGrpSpPr>
        <p:grpSpPr>
          <a:xfrm>
            <a:off x="6200775" y="1685926"/>
            <a:ext cx="5438775" cy="1600200"/>
            <a:chOff x="6200775" y="1685926"/>
            <a:chExt cx="5438775" cy="16002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9F8FAE-F0B8-4ADC-953B-24E10D8B9B29}"/>
                </a:ext>
              </a:extLst>
            </p:cNvPr>
            <p:cNvSpPr/>
            <p:nvPr/>
          </p:nvSpPr>
          <p:spPr>
            <a:xfrm>
              <a:off x="6200775" y="1685926"/>
              <a:ext cx="4994370" cy="1600200"/>
            </a:xfrm>
            <a:prstGeom prst="ellips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43403B-785B-4BEA-AF16-16D603C79C53}"/>
                </a:ext>
              </a:extLst>
            </p:cNvPr>
            <p:cNvSpPr txBox="1"/>
            <p:nvPr/>
          </p:nvSpPr>
          <p:spPr>
            <a:xfrm>
              <a:off x="7019924" y="1915161"/>
              <a:ext cx="4619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Connective tissue</a:t>
              </a:r>
              <a:endParaRPr lang="en-ZA" sz="2800" b="1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BE79809-85E5-4B69-8FA0-481A1565B08D}"/>
              </a:ext>
            </a:extLst>
          </p:cNvPr>
          <p:cNvSpPr txBox="1"/>
          <p:nvPr/>
        </p:nvSpPr>
        <p:spPr>
          <a:xfrm>
            <a:off x="7005636" y="2381080"/>
            <a:ext cx="327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 Basic components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B7E700B-32C6-40F3-9ABD-73951515710E}"/>
              </a:ext>
            </a:extLst>
          </p:cNvPr>
          <p:cNvSpPr/>
          <p:nvPr/>
        </p:nvSpPr>
        <p:spPr>
          <a:xfrm rot="2037959">
            <a:off x="6735102" y="2995572"/>
            <a:ext cx="569642" cy="923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D5DFF1A-13A0-4DDA-8546-14BD2C9EA80F}"/>
              </a:ext>
            </a:extLst>
          </p:cNvPr>
          <p:cNvSpPr/>
          <p:nvPr/>
        </p:nvSpPr>
        <p:spPr>
          <a:xfrm>
            <a:off x="8558211" y="3262552"/>
            <a:ext cx="438150" cy="94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20EE8547-259B-403A-984E-581BE0F10861}"/>
              </a:ext>
            </a:extLst>
          </p:cNvPr>
          <p:cNvSpPr/>
          <p:nvPr/>
        </p:nvSpPr>
        <p:spPr>
          <a:xfrm rot="19573977">
            <a:off x="10304611" y="2933622"/>
            <a:ext cx="569642" cy="923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0AD9E4-B547-4619-8FC9-EB496531EF2D}"/>
              </a:ext>
            </a:extLst>
          </p:cNvPr>
          <p:cNvSpPr txBox="1"/>
          <p:nvPr/>
        </p:nvSpPr>
        <p:spPr>
          <a:xfrm>
            <a:off x="6274928" y="3891276"/>
            <a:ext cx="1164331" cy="2308324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1. Cells e.g.  white blood cells, fat cells </a:t>
            </a:r>
            <a:endParaRPr lang="en-ZA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0C4BEA-D170-4B96-8FA6-1A579C10AD64}"/>
              </a:ext>
            </a:extLst>
          </p:cNvPr>
          <p:cNvSpPr txBox="1"/>
          <p:nvPr/>
        </p:nvSpPr>
        <p:spPr>
          <a:xfrm>
            <a:off x="8038930" y="4209752"/>
            <a:ext cx="1476712" cy="1938992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2 . Fibres e.g. collagen and elastic </a:t>
            </a:r>
            <a:endParaRPr lang="en-ZA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154676-F7A2-4071-931E-3B8E49EBCFBA}"/>
              </a:ext>
            </a:extLst>
          </p:cNvPr>
          <p:cNvSpPr txBox="1"/>
          <p:nvPr/>
        </p:nvSpPr>
        <p:spPr>
          <a:xfrm>
            <a:off x="10031981" y="3794196"/>
            <a:ext cx="1995074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3. Matrix </a:t>
            </a:r>
          </a:p>
          <a:p>
            <a:r>
              <a:rPr lang="en-US" sz="2400" b="1" dirty="0"/>
              <a:t>can be fluid or jelly-like or solid 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38469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8" grpId="0"/>
      <p:bldP spid="22" grpId="0" animBg="1"/>
      <p:bldP spid="24" grpId="0" animBg="1"/>
      <p:bldP spid="94" grpId="0" animBg="1"/>
      <p:bldP spid="25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2" r="7846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78FC-A22E-492B-863B-D9CF6566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Types of Connective Tissue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42F2F3-46B3-4F70-87A4-E2B75D33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altLang="en-US" dirty="0">
                <a:solidFill>
                  <a:srgbClr val="FFFFFF"/>
                </a:solidFill>
              </a:rPr>
              <a:t>There are </a:t>
            </a:r>
            <a:r>
              <a:rPr lang="en-ZA" altLang="en-US" b="1" dirty="0">
                <a:solidFill>
                  <a:srgbClr val="FFFFFF"/>
                </a:solidFill>
              </a:rPr>
              <a:t>Six</a:t>
            </a:r>
            <a:r>
              <a:rPr lang="en-ZA" altLang="en-US" dirty="0">
                <a:solidFill>
                  <a:srgbClr val="FFFFFF"/>
                </a:solidFill>
              </a:rPr>
              <a:t> types of connective tissues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altLang="en-US" dirty="0">
                <a:solidFill>
                  <a:srgbClr val="FFFFFF"/>
                </a:solidFill>
              </a:rPr>
              <a:t>These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altLang="en-US" sz="2800" dirty="0">
                <a:solidFill>
                  <a:srgbClr val="FFFFFF"/>
                </a:solidFill>
              </a:rPr>
              <a:t>Areolar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altLang="en-US" sz="2800" dirty="0">
                <a:solidFill>
                  <a:srgbClr val="FFFFFF"/>
                </a:solidFill>
              </a:rPr>
              <a:t>White fibrous connective tissue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altLang="en-US" sz="2800" dirty="0">
                <a:solidFill>
                  <a:srgbClr val="FFFFFF"/>
                </a:solidFill>
              </a:rPr>
              <a:t>Yellow elastic connective tissue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altLang="en-US" sz="2800" dirty="0">
                <a:solidFill>
                  <a:srgbClr val="FFFFFF"/>
                </a:solidFill>
              </a:rPr>
              <a:t>Cartilage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altLang="en-US" sz="2800" dirty="0">
                <a:solidFill>
                  <a:srgbClr val="FFFFFF"/>
                </a:solidFill>
              </a:rPr>
              <a:t>Bone 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altLang="en-US" sz="2800" dirty="0">
                <a:solidFill>
                  <a:srgbClr val="FFFFFF"/>
                </a:solidFill>
              </a:rPr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209254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2" r="7846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2F5C99-2FE1-46CD-805A-0EEED06C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altLang="en-US" b="1" dirty="0">
                <a:solidFill>
                  <a:schemeClr val="bg1"/>
                </a:solidFill>
              </a:rPr>
              <a:t>AREOLAR TISSUE:</a:t>
            </a:r>
            <a:br>
              <a:rPr lang="en-ZA" altLang="en-US" b="1" dirty="0">
                <a:solidFill>
                  <a:schemeClr val="bg1"/>
                </a:solidFill>
              </a:rPr>
            </a:br>
            <a:r>
              <a:rPr lang="en-ZA" altLang="en-US" b="1" dirty="0">
                <a:solidFill>
                  <a:schemeClr val="bg1"/>
                </a:solidFill>
              </a:rPr>
              <a:t>Location, structure and function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FD4F1D6-2D5B-46F0-9D10-1A228CFD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871024"/>
            <a:ext cx="6491288" cy="43488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endParaRPr lang="en-ZA" b="1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ZA" b="1" dirty="0">
                <a:latin typeface="Times New Roman" pitchFamily="18" charset="0"/>
                <a:ea typeface="+mj-ea"/>
                <a:cs typeface="Times New Roman" pitchFamily="18" charset="0"/>
              </a:rPr>
              <a:t>Location: </a:t>
            </a:r>
            <a:r>
              <a:rPr lang="en-ZA" dirty="0">
                <a:latin typeface="Times New Roman" pitchFamily="18" charset="0"/>
                <a:ea typeface="+mj-ea"/>
                <a:cs typeface="Times New Roman" pitchFamily="18" charset="0"/>
              </a:rPr>
              <a:t>this tissue is found under the skin.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ZA" b="1" dirty="0">
                <a:latin typeface="Times New Roman" pitchFamily="18" charset="0"/>
                <a:ea typeface="+mj-ea"/>
                <a:cs typeface="Times New Roman" pitchFamily="18" charset="0"/>
              </a:rPr>
              <a:t>Structure: </a:t>
            </a:r>
            <a:r>
              <a:rPr lang="en-ZA" sz="2800" dirty="0">
                <a:latin typeface="Times New Roman" pitchFamily="18" charset="0"/>
                <a:ea typeface="+mj-ea"/>
                <a:cs typeface="Times New Roman" pitchFamily="18" charset="0"/>
              </a:rPr>
              <a:t>The matrix is jelly-like.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n-ZA" sz="2800" dirty="0">
                <a:latin typeface="Times New Roman" pitchFamily="18" charset="0"/>
                <a:cs typeface="Times New Roman" pitchFamily="18" charset="0"/>
              </a:rPr>
              <a:t>Inside the matrix </a:t>
            </a:r>
            <a:r>
              <a:rPr lang="en-ZA" sz="2800" b="1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ZA" sz="2800" dirty="0">
                <a:latin typeface="Times New Roman" pitchFamily="18" charset="0"/>
                <a:cs typeface="Times New Roman" pitchFamily="18" charset="0"/>
              </a:rPr>
              <a:t> types of fibres are found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ZA" sz="2800" dirty="0">
                <a:latin typeface="Times New Roman" pitchFamily="18" charset="0"/>
                <a:cs typeface="Times New Roman" pitchFamily="18" charset="0"/>
              </a:rPr>
              <a:t>yellow elastic fibres (branched)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ZA" sz="2800" dirty="0">
                <a:latin typeface="Times New Roman" pitchFamily="18" charset="0"/>
                <a:cs typeface="Times New Roman" pitchFamily="18" charset="0"/>
              </a:rPr>
              <a:t>white inelastic collagen fibres (parallel)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ZA" sz="2800" dirty="0">
                <a:latin typeface="Times New Roman" pitchFamily="18" charset="0"/>
                <a:cs typeface="Times New Roman" pitchFamily="18" charset="0"/>
              </a:rPr>
              <a:t>Basic types of cells are dispersed/ scattered throughout the matrix, i.e</a:t>
            </a:r>
            <a:r>
              <a:rPr lang="en-ZA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ZA" sz="2800" b="1" i="1" dirty="0">
                <a:latin typeface="Times New Roman" pitchFamily="18" charset="0"/>
                <a:cs typeface="Times New Roman" pitchFamily="18" charset="0"/>
              </a:rPr>
              <a:t>fibroblasts</a:t>
            </a:r>
            <a:r>
              <a:rPr lang="en-ZA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A" sz="2800" b="1" i="1" dirty="0">
                <a:latin typeface="Times New Roman" pitchFamily="18" charset="0"/>
                <a:cs typeface="Times New Roman" pitchFamily="18" charset="0"/>
              </a:rPr>
              <a:t>macrophages, mast cells, fat cells and lymphocytes.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ZA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F95385-238E-4C5C-B0BA-DC8A25471A82}"/>
              </a:ext>
            </a:extLst>
          </p:cNvPr>
          <p:cNvGrpSpPr/>
          <p:nvPr/>
        </p:nvGrpSpPr>
        <p:grpSpPr>
          <a:xfrm>
            <a:off x="8543926" y="2707161"/>
            <a:ext cx="3409949" cy="2676525"/>
            <a:chOff x="0" y="0"/>
            <a:chExt cx="2447921" cy="198755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50A84D-F7DF-4883-A2BE-8C20C548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20800" cy="19875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ADD478-EC81-4B7A-9485-E4A7B9CB6E39}"/>
                </a:ext>
              </a:extLst>
            </p:cNvPr>
            <p:cNvCxnSpPr/>
            <p:nvPr/>
          </p:nvCxnSpPr>
          <p:spPr>
            <a:xfrm>
              <a:off x="1130300" y="114300"/>
              <a:ext cx="4953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E2994FA-4B15-4346-A78E-478531002329}"/>
                </a:ext>
              </a:extLst>
            </p:cNvPr>
            <p:cNvCxnSpPr/>
            <p:nvPr/>
          </p:nvCxnSpPr>
          <p:spPr>
            <a:xfrm>
              <a:off x="1181100" y="431800"/>
              <a:ext cx="444500" cy="1333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553BF9-5885-471F-AD71-1D00AFDFF6A2}"/>
                </a:ext>
              </a:extLst>
            </p:cNvPr>
            <p:cNvCxnSpPr/>
            <p:nvPr/>
          </p:nvCxnSpPr>
          <p:spPr>
            <a:xfrm flipV="1">
              <a:off x="1193800" y="565150"/>
              <a:ext cx="406400" cy="2159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A8BD98-EDDA-463F-945E-E0F30DC67937}"/>
                </a:ext>
              </a:extLst>
            </p:cNvPr>
            <p:cNvCxnSpPr/>
            <p:nvPr/>
          </p:nvCxnSpPr>
          <p:spPr>
            <a:xfrm>
              <a:off x="831850" y="1574800"/>
              <a:ext cx="7429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F9CDD3-827C-4332-B6C1-0E5091D23FAA}"/>
                </a:ext>
              </a:extLst>
            </p:cNvPr>
            <p:cNvCxnSpPr/>
            <p:nvPr/>
          </p:nvCxnSpPr>
          <p:spPr>
            <a:xfrm>
              <a:off x="1117600" y="1290339"/>
              <a:ext cx="4699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0CE187E8-C62A-4A78-8AE4-53A3C5FC1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0"/>
              <a:ext cx="621784" cy="34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1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Elastic fibre</a:t>
              </a:r>
              <a:endParaRPr lang="en-ZA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84C92579-B5C3-4DD0-8722-64C106600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334" y="448115"/>
              <a:ext cx="852587" cy="34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1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Collagen fibres</a:t>
              </a:r>
              <a:endParaRPr lang="en-ZA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5152CAA2-0053-4F58-87E5-0C098A814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700" y="1187450"/>
              <a:ext cx="482488" cy="34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1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Matrix</a:t>
              </a:r>
              <a:endParaRPr lang="en-ZA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">
              <a:extLst>
                <a:ext uri="{FF2B5EF4-FFF2-40B4-BE49-F238E27FC236}">
                  <a16:creationId xmlns:a16="http://schemas.microsoft.com/office/drawing/2014/main" id="{D6882150-1941-41C4-9D49-2E0BF808E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017" y="1463392"/>
              <a:ext cx="815496" cy="34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1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Fibroblast (cell)</a:t>
              </a:r>
              <a:endParaRPr lang="en-ZA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FA89F9-ED61-47E7-B1DD-93D22993C091}"/>
              </a:ext>
            </a:extLst>
          </p:cNvPr>
          <p:cNvSpPr txBox="1"/>
          <p:nvPr/>
        </p:nvSpPr>
        <p:spPr>
          <a:xfrm>
            <a:off x="7547200" y="5686893"/>
            <a:ext cx="451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Structure of areolar (loose) connective tissue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2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97D83-7C90-41C0-B18A-CB1641217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06" r="13830"/>
          <a:stretch/>
        </p:blipFill>
        <p:spPr>
          <a:xfrm>
            <a:off x="7555991" y="1690688"/>
            <a:ext cx="4636009" cy="5167312"/>
          </a:xfrm>
          <a:custGeom>
            <a:avLst/>
            <a:gdLst/>
            <a:ahLst/>
            <a:cxnLst/>
            <a:rect l="l" t="t" r="r" b="b"/>
            <a:pathLst>
              <a:path w="4636009" h="5167312">
                <a:moveTo>
                  <a:pt x="2670287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087" y="2858"/>
                </a:lnTo>
                <a:lnTo>
                  <a:pt x="2670287" y="2858"/>
                </a:lnTo>
                <a:close/>
                <a:moveTo>
                  <a:pt x="0" y="0"/>
                </a:moveTo>
                <a:lnTo>
                  <a:pt x="2343381" y="0"/>
                </a:lnTo>
                <a:lnTo>
                  <a:pt x="2343381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34" name="Freeform 75">
            <a:extLst>
              <a:ext uri="{FF2B5EF4-FFF2-40B4-BE49-F238E27FC236}">
                <a16:creationId xmlns:a16="http://schemas.microsoft.com/office/drawing/2014/main" id="{869A01FF-E930-4B34-9942-5ACABF37F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2AA54B-0142-4254-82FF-0EF27AA4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AREOLAR TISSUE: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b="1" dirty="0">
                <a:solidFill>
                  <a:srgbClr val="000000"/>
                </a:solidFill>
              </a:rPr>
              <a:t>Location, structure and function continued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867FB-92A3-41C3-8319-B80B3364613C}"/>
              </a:ext>
            </a:extLst>
          </p:cNvPr>
          <p:cNvSpPr/>
          <p:nvPr/>
        </p:nvSpPr>
        <p:spPr>
          <a:xfrm>
            <a:off x="158291" y="2055813"/>
            <a:ext cx="5257800" cy="406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dirty="0">
                <a:solidFill>
                  <a:srgbClr val="FFFFFF"/>
                </a:solidFill>
              </a:rPr>
              <a:t>Functions of areolar tissue: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Serves as an insulating material- prevent heat loss.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Protects the organs by serving as a packing tissue, e.g. around the kidneys.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Connects the skin to underlying layers.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It serves as a packing  tissue that fills the spaces between </a:t>
            </a:r>
            <a:r>
              <a:rPr lang="en-US" altLang="en-US" sz="2400" b="1" i="1" dirty="0">
                <a:solidFill>
                  <a:srgbClr val="FFFFFF"/>
                </a:solidFill>
              </a:rPr>
              <a:t>organs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b="1" i="1" dirty="0">
                <a:solidFill>
                  <a:srgbClr val="FFFFFF"/>
                </a:solidFill>
              </a:rPr>
              <a:t>blood vessels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b="1" i="1" dirty="0">
                <a:solidFill>
                  <a:srgbClr val="FFFFFF"/>
                </a:solidFill>
              </a:rPr>
              <a:t>nerves</a:t>
            </a:r>
            <a:r>
              <a:rPr lang="en-US" altLang="en-US" sz="2400" dirty="0">
                <a:solidFill>
                  <a:srgbClr val="FFFFFF"/>
                </a:solidFill>
              </a:rPr>
              <a:t> and </a:t>
            </a:r>
            <a:r>
              <a:rPr lang="en-US" altLang="en-US" sz="2400" b="1" i="1" dirty="0">
                <a:solidFill>
                  <a:srgbClr val="FFFFFF"/>
                </a:solidFill>
              </a:rPr>
              <a:t>muscles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NB</a:t>
            </a:r>
            <a:r>
              <a:rPr lang="en-ZA" altLang="en-US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: </a:t>
            </a:r>
            <a:r>
              <a:rPr lang="en-ZA" altLang="en-US" sz="2400" i="1" dirty="0">
                <a:solidFill>
                  <a:srgbClr val="00B050"/>
                </a:solidFill>
                <a:cs typeface="Times New Roman" panose="02020603050405020304" pitchFamily="18" charset="0"/>
              </a:rPr>
              <a:t>[when large amount of fat are stored in this tissue, it is known as </a:t>
            </a:r>
            <a:r>
              <a:rPr lang="en-ZA" altLang="en-US" sz="24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adipose/fat tissue</a:t>
            </a:r>
            <a:r>
              <a:rPr lang="en-ZA" altLang="en-US" sz="2400" i="1" dirty="0">
                <a:solidFill>
                  <a:srgbClr val="00B050"/>
                </a:solidFill>
                <a:cs typeface="Times New Roman" panose="02020603050405020304" pitchFamily="18" charset="0"/>
              </a:rPr>
              <a:t>]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webanatomy.net/histology/connective/areolar.jpg">
            <a:extLst>
              <a:ext uri="{FF2B5EF4-FFF2-40B4-BE49-F238E27FC236}">
                <a16:creationId xmlns:a16="http://schemas.microsoft.com/office/drawing/2014/main" id="{7A2ED6DA-F62C-44FF-98C6-6EED102A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1712" y="1787924"/>
            <a:ext cx="5850288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4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1412</Words>
  <Application>Microsoft Office PowerPoint</Application>
  <PresentationFormat>Widescreen</PresentationFormat>
  <Paragraphs>235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Office Theme</vt:lpstr>
      <vt:lpstr>ANIMAL TISSUES </vt:lpstr>
      <vt:lpstr>LESSON OUTLINE</vt:lpstr>
      <vt:lpstr>CAPS DOCUMENT : ANIMAL TISSUES- CONTENT TO BE TAUGHT </vt:lpstr>
      <vt:lpstr>Important Terms</vt:lpstr>
      <vt:lpstr>DO YOU REMEMBER WHAT IS A TISSUE? </vt:lpstr>
      <vt:lpstr>Connective tissues</vt:lpstr>
      <vt:lpstr>Types of Connective Tissue</vt:lpstr>
      <vt:lpstr>AREOLAR TISSUE: Location, structure and function</vt:lpstr>
      <vt:lpstr>AREOLAR TISSUE: Location, structure and function continued</vt:lpstr>
      <vt:lpstr>yellow elastic Connective tissue</vt:lpstr>
      <vt:lpstr>White Fibrous Connective Tissue</vt:lpstr>
      <vt:lpstr>Tendons vs Ligaments</vt:lpstr>
      <vt:lpstr>Tendons vs Ligaments</vt:lpstr>
      <vt:lpstr>Cartilage </vt:lpstr>
      <vt:lpstr>Cartilage </vt:lpstr>
      <vt:lpstr>Types of Cartilage</vt:lpstr>
      <vt:lpstr>Bone Tissue</vt:lpstr>
      <vt:lpstr>Structure of Long Bone</vt:lpstr>
      <vt:lpstr>Bone Tissue</vt:lpstr>
      <vt:lpstr>Functions of Bone Tissue</vt:lpstr>
      <vt:lpstr>BLOOD TISSUE</vt:lpstr>
      <vt:lpstr>Blood Tissue</vt:lpstr>
      <vt:lpstr>BLOOD</vt:lpstr>
      <vt:lpstr>BLOOD</vt:lpstr>
      <vt:lpstr>ACTIVITY</vt:lpstr>
      <vt:lpstr>PowerPoint Presentation</vt:lpstr>
      <vt:lpstr>Match tissue in Column I with Function in Column II. Write correct letter next to the number</vt:lpstr>
      <vt:lpstr>Identify the tissues represented by the diagrams below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TISSUES </dc:title>
  <dc:creator>Zimasa Sanda</dc:creator>
  <cp:lastModifiedBy>Zimasa Sanda</cp:lastModifiedBy>
  <cp:revision>17</cp:revision>
  <dcterms:created xsi:type="dcterms:W3CDTF">2020-07-15T18:31:10Z</dcterms:created>
  <dcterms:modified xsi:type="dcterms:W3CDTF">2020-08-26T09:09:01Z</dcterms:modified>
</cp:coreProperties>
</file>