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39" d="100"/>
          <a:sy n="39" d="100"/>
        </p:scale>
        <p:origin x="8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6588AE-D009-4031-A546-EFFAB2E740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D8A9BD5-3212-48DA-A22B-7D3BD75F8F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ACD9684-905C-4491-918B-63AF8C71F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0F0F7-C912-4063-ADBA-83A438EFB2FC}" type="datetimeFigureOut">
              <a:rPr lang="en-ZA" smtClean="0"/>
              <a:t>2020-09-07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1ED4F5C-D8CF-4A23-AC31-D6CD4C833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3476690-B4BF-4D2E-BECD-8DA69EE63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AC499-A9CD-43A0-915D-C21D29F43F4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00737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DAD2BA-F9D3-4589-87BC-573979069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A22A6B0-9B01-4356-88E6-5F452F5FA3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C5D261B-6992-4CAF-8264-809B40601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0F0F7-C912-4063-ADBA-83A438EFB2FC}" type="datetimeFigureOut">
              <a:rPr lang="en-ZA" smtClean="0"/>
              <a:t>2020-09-07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923CAB3-55EA-4326-B578-E467C61D9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2A5BA26-E22A-406B-A4DE-B56C46855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AC499-A9CD-43A0-915D-C21D29F43F4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2423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EEB392C-F045-42C7-956D-6EBB72D34E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CB3CC63-293D-44BD-AA60-E3CFC54C31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CA4F80D-4DB2-49D3-8695-F2B0639C9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0F0F7-C912-4063-ADBA-83A438EFB2FC}" type="datetimeFigureOut">
              <a:rPr lang="en-ZA" smtClean="0"/>
              <a:t>2020-09-07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A1E4BC3-78B1-4EBB-9EFE-8A2864034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5BE31FD-3528-425D-8D4C-ABA733EDA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AC499-A9CD-43A0-915D-C21D29F43F4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60116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B0F5FB-711F-4F5F-9CB8-91BB16069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5CC794E-4B12-49DE-9EC1-3A10A9D1C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1A1D532-607D-4FAE-9AF7-EA988E687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0F0F7-C912-4063-ADBA-83A438EFB2FC}" type="datetimeFigureOut">
              <a:rPr lang="en-ZA" smtClean="0"/>
              <a:t>2020-09-07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447AD48-1750-4EA8-9602-E2E532B8C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AC3DAAA-37A6-427E-9683-BA3D2BAF6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AC499-A9CD-43A0-915D-C21D29F43F4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75602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B1021D-E71C-4FAD-A58E-97EA6E13F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11DBFCB-FE9A-4546-AC9A-AE37EC5F6D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6253376-8290-4BA1-BA70-945C5DD38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0F0F7-C912-4063-ADBA-83A438EFB2FC}" type="datetimeFigureOut">
              <a:rPr lang="en-ZA" smtClean="0"/>
              <a:t>2020-09-07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6164C7A-537B-4155-9DB8-ED9DA7B13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CC03291-135C-4170-BDEF-BC437BA70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AC499-A9CD-43A0-915D-C21D29F43F4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89807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F9880D-BB13-4B93-B822-36179BB7C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A385782-870E-42AE-885D-3F81DBB4F0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89B8E72-7C36-48BE-9BF7-40D95C8B60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8A8BF87-FA2F-4869-B60C-E52D83743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0F0F7-C912-4063-ADBA-83A438EFB2FC}" type="datetimeFigureOut">
              <a:rPr lang="en-ZA" smtClean="0"/>
              <a:t>2020-09-07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063CC53-6D1B-4E51-8CC3-0155E4D0E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A58D1C6-C98E-4725-BF9F-E57310C3F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AC499-A9CD-43A0-915D-C21D29F43F4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30757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08F1770-5E9C-4CB3-AD94-9A98823DE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9C2E01D-8E6D-4A63-9B69-41725FC5CD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3054423-7C48-42FB-8464-B1A1B979A8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A33C002-128E-41CD-B553-649CDAA7A0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6D0E7C99-2A07-40E5-A599-2B751285B8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3276437-158D-4C6B-8BAA-30919A869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0F0F7-C912-4063-ADBA-83A438EFB2FC}" type="datetimeFigureOut">
              <a:rPr lang="en-ZA" smtClean="0"/>
              <a:t>2020-09-07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20057C5-2ACD-4CC1-8355-3601B0B1F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1739D03-B783-4736-AC79-694D82FF0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AC499-A9CD-43A0-915D-C21D29F43F4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00074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F93CBB-B791-4D17-8523-C7620E433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8BD28FA-139F-45A7-A54A-9F6EB2211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0F0F7-C912-4063-ADBA-83A438EFB2FC}" type="datetimeFigureOut">
              <a:rPr lang="en-ZA" smtClean="0"/>
              <a:t>2020-09-07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01833EF-9146-48AD-AE92-180632D86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03CD710-BF8D-4A08-BF7F-000086657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AC499-A9CD-43A0-915D-C21D29F43F4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65778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6298119-5BA5-4E7A-A319-CDF8FB481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0F0F7-C912-4063-ADBA-83A438EFB2FC}" type="datetimeFigureOut">
              <a:rPr lang="en-ZA" smtClean="0"/>
              <a:t>2020-09-07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05F7F04-BF75-4593-A845-37C054E21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3279BBA-9C7E-4A9A-A1A8-0EAC89A6A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AC499-A9CD-43A0-915D-C21D29F43F4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1095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7D663C-6024-485E-ACEB-6F94352AB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54664FE-3B22-4F11-8D02-D023D92AE3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807C53C-1C73-4471-B829-98956FCC88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96D807F-F6EE-4277-B0DD-E6634C4CB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0F0F7-C912-4063-ADBA-83A438EFB2FC}" type="datetimeFigureOut">
              <a:rPr lang="en-ZA" smtClean="0"/>
              <a:t>2020-09-07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AA5F7C5-0420-438B-8FE7-12B2C7921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3870371-42AA-4B32-AAF7-FFA2761C5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AC499-A9CD-43A0-915D-C21D29F43F4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14838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189C05-DCED-4A0F-8875-943D67617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EF242A7-7EAD-4458-8390-A9863B59B4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D17675E-9969-4816-8591-EEBF4AD32B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C9A287A-216B-44BC-A03F-136D9CB54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0F0F7-C912-4063-ADBA-83A438EFB2FC}" type="datetimeFigureOut">
              <a:rPr lang="en-ZA" smtClean="0"/>
              <a:t>2020-09-07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8F29063-6726-4A78-B7A3-C4D4E0DD0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5ECC2D6-DA21-4B57-BE60-B8720E736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AC499-A9CD-43A0-915D-C21D29F43F4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57288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1EC60A6-53EE-4724-810A-E696FC61E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D6A031D-A4B7-4BDC-AAD4-17A2B6A0A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B0D977D-AE20-42E1-8116-A08DF6E89B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0F0F7-C912-4063-ADBA-83A438EFB2FC}" type="datetimeFigureOut">
              <a:rPr lang="en-ZA" smtClean="0"/>
              <a:t>2020-09-07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EF67E97-234B-4811-BB25-9D2FD74F0B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9C5D6C0-F5D2-43AF-8BB0-94CCAF07B2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AC499-A9CD-43A0-915D-C21D29F43F4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7650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D57138-ED1C-4EC7-95FD-E11A3EF97D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ZA" sz="4000" b="1" dirty="0">
                <a:latin typeface="Arial" panose="020B0604020202020204" pitchFamily="34" charset="0"/>
                <a:cs typeface="Arial" panose="020B0604020202020204" pitchFamily="34" charset="0"/>
              </a:rPr>
              <a:t>Civil Technology – Construction</a:t>
            </a:r>
            <a:br>
              <a:rPr lang="en-ZA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ZA" sz="4000" b="1" dirty="0">
                <a:latin typeface="Arial" panose="020B0604020202020204" pitchFamily="34" charset="0"/>
                <a:cs typeface="Arial" panose="020B0604020202020204" pitchFamily="34" charset="0"/>
              </a:rPr>
              <a:t>GRADE 10</a:t>
            </a:r>
            <a:endParaRPr lang="en-ZA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C3B1A33-7D27-41F5-A9F9-6CA47F7CB7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b="1" dirty="0">
                <a:latin typeface="Arial" panose="020B0604020202020204" pitchFamily="34" charset="0"/>
                <a:cs typeface="Arial" panose="020B0604020202020204" pitchFamily="34" charset="0"/>
              </a:rPr>
              <a:t>TOPIC: JOINING (GENERIC)</a:t>
            </a:r>
          </a:p>
          <a:p>
            <a:r>
              <a:rPr lang="en-ZA" b="1" dirty="0">
                <a:latin typeface="Arial" panose="020B0604020202020204" pitchFamily="34" charset="0"/>
                <a:cs typeface="Arial" panose="020B0604020202020204" pitchFamily="34" charset="0"/>
              </a:rPr>
              <a:t>TERM 3 WORK</a:t>
            </a:r>
            <a:endParaRPr lang="en-Z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756747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F57B02FD-4168-4812-9476-2CD4999C2EC8}"/>
              </a:ext>
            </a:extLst>
          </p:cNvPr>
          <p:cNvSpPr/>
          <p:nvPr/>
        </p:nvSpPr>
        <p:spPr>
          <a:xfrm>
            <a:off x="678873" y="457200"/>
            <a:ext cx="846512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sz="2000" b="1" dirty="0">
                <a:latin typeface="Arial" panose="020B0604020202020204" pitchFamily="34" charset="0"/>
                <a:cs typeface="Arial" panose="020B0604020202020204" pitchFamily="34" charset="0"/>
              </a:rPr>
              <a:t>TOPIC: JOINING (GENERIC)</a:t>
            </a:r>
          </a:p>
          <a:p>
            <a:r>
              <a:rPr lang="en-ZA" sz="2000" b="1" dirty="0">
                <a:latin typeface="Arial" panose="020B0604020202020204" pitchFamily="34" charset="0"/>
                <a:cs typeface="Arial" panose="020B0604020202020204" pitchFamily="34" charset="0"/>
              </a:rPr>
              <a:t>CONTENT:</a:t>
            </a:r>
          </a:p>
          <a:p>
            <a:endParaRPr lang="en-Z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ZA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IDENTIFY AND EXPLAIN THE USES OF NAILS: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FE079BAB-17BC-4BFB-A595-5C01279EFE48}"/>
              </a:ext>
            </a:extLst>
          </p:cNvPr>
          <p:cNvSpPr/>
          <p:nvPr/>
        </p:nvSpPr>
        <p:spPr>
          <a:xfrm>
            <a:off x="803563" y="2078182"/>
            <a:ext cx="8340437" cy="4026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n-US" b="1" kern="15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2. NAILS: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en-US" kern="150" dirty="0"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5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Round wire</a:t>
            </a:r>
            <a:endParaRPr lang="en-ZA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ZA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Masonry</a:t>
            </a:r>
            <a:endParaRPr lang="en-ZA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ZA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Cloud nail</a:t>
            </a:r>
            <a:endParaRPr lang="en-ZA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ZA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Steel cut nail</a:t>
            </a:r>
            <a:endParaRPr lang="en-ZA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ZA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Oval nail</a:t>
            </a:r>
            <a:endParaRPr lang="en-ZA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ZA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Panel pin</a:t>
            </a:r>
            <a:endParaRPr lang="en-ZA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ZA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Clout nail</a:t>
            </a:r>
            <a:endParaRPr lang="en-ZA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ZA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ZA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2.2  ADVANTAGES OF USING NAILS OVER SCREWS</a:t>
            </a:r>
            <a:endParaRPr lang="en-ZA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ZA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320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B6019C-8AAD-4902-8A77-456B7A444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altLang="zh-CN" b="1" u="sng" dirty="0">
                <a:solidFill>
                  <a:srgbClr val="0000FF"/>
                </a:solidFill>
                <a:ea typeface="Calibri" pitchFamily="34" charset="0"/>
                <a:cs typeface="Arial" pitchFamily="34" charset="0"/>
              </a:rPr>
              <a:t/>
            </a:r>
            <a:br>
              <a:rPr lang="en-ZA" altLang="zh-CN" b="1" u="sng" dirty="0">
                <a:solidFill>
                  <a:srgbClr val="0000FF"/>
                </a:solidFill>
                <a:ea typeface="Calibri" pitchFamily="34" charset="0"/>
                <a:cs typeface="Arial" pitchFamily="34" charset="0"/>
              </a:rPr>
            </a:br>
            <a:r>
              <a:rPr lang="en-ZA" altLang="zh-CN" b="1" u="sng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2. Nails:</a:t>
            </a:r>
            <a:br>
              <a:rPr lang="en-ZA" altLang="zh-CN" b="1" u="sng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</a:br>
            <a:r>
              <a:rPr lang="en-ZA" altLang="zh-CN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Parts of a nail:</a:t>
            </a:r>
            <a:r>
              <a:rPr lang="en-ZA" altLang="zh-CN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ZA" altLang="zh-CN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Z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Content Placeholder 3" descr="http://www.archtoolbox.com/images/materials/wood/nail-composition.gif">
            <a:extLst>
              <a:ext uri="{FF2B5EF4-FFF2-40B4-BE49-F238E27FC236}">
                <a16:creationId xmlns:a16="http://schemas.microsoft.com/office/drawing/2014/main" xmlns="" id="{B84A5B9C-FAA5-4F82-A367-30C79DDD4DE2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2292" y="1939637"/>
            <a:ext cx="3075708" cy="4211782"/>
          </a:xfrm>
          <a:prstGeom prst="rect">
            <a:avLst/>
          </a:prstGeom>
          <a:noFill/>
          <a:ln w="15875" cmpd="sng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64901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AA8559-6585-4BF4-AA35-3CCB533A8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altLang="zh-CN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1.1      Round wire:</a:t>
            </a:r>
            <a:r>
              <a:rPr lang="en-ZA" altLang="zh-CN" dirty="0">
                <a:solidFill>
                  <a:srgbClr val="0000FF"/>
                </a:solidFill>
                <a:cs typeface="Arial" pitchFamily="34" charset="0"/>
              </a:rPr>
              <a:t/>
            </a:r>
            <a:br>
              <a:rPr lang="en-ZA" altLang="zh-CN" dirty="0">
                <a:solidFill>
                  <a:srgbClr val="0000FF"/>
                </a:solidFill>
                <a:cs typeface="Arial" pitchFamily="34" charset="0"/>
              </a:rPr>
            </a:br>
            <a:endParaRPr lang="en-ZA" dirty="0"/>
          </a:p>
        </p:txBody>
      </p:sp>
      <p:pic>
        <p:nvPicPr>
          <p:cNvPr id="4" name="Content Placeholder 3" descr="http://www.diydoctor.org.uk/project_images/typesofnail/round_wire_nail.gif">
            <a:extLst>
              <a:ext uri="{FF2B5EF4-FFF2-40B4-BE49-F238E27FC236}">
                <a16:creationId xmlns:a16="http://schemas.microsoft.com/office/drawing/2014/main" xmlns="" id="{1A311FCF-979C-4A25-A3FD-20081268A80F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991" y="1328737"/>
            <a:ext cx="2892136" cy="984971"/>
          </a:xfrm>
          <a:prstGeom prst="rect">
            <a:avLst/>
          </a:prstGeom>
          <a:noFill/>
          <a:ln w="15875" cmpd="sng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5" name="Picture 4" descr="http://travisperkins.scene7.com/is/image/travisperkins/T3274_516010_00?$normal$">
            <a:extLst>
              <a:ext uri="{FF2B5EF4-FFF2-40B4-BE49-F238E27FC236}">
                <a16:creationId xmlns:a16="http://schemas.microsoft.com/office/drawing/2014/main" xmlns="" id="{E67C69C1-237D-46E2-B989-BA437039CA43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990" y="2420888"/>
            <a:ext cx="3002973" cy="1777039"/>
          </a:xfrm>
          <a:prstGeom prst="rect">
            <a:avLst/>
          </a:prstGeom>
          <a:noFill/>
          <a:ln w="15875" cmpd="sng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CFC20B6A-E6AB-422D-AF06-631C0F9DFB80}"/>
              </a:ext>
            </a:extLst>
          </p:cNvPr>
          <p:cNvSpPr/>
          <p:nvPr/>
        </p:nvSpPr>
        <p:spPr>
          <a:xfrm>
            <a:off x="1000990" y="4197927"/>
            <a:ext cx="876646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ZA" altLang="zh-CN" sz="2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Uses: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ZA" altLang="zh-C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v"/>
            </a:pPr>
            <a:r>
              <a:rPr lang="en-ZA" altLang="zh-CN" sz="2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	General use where the visible head does not matter.</a:t>
            </a:r>
            <a:endParaRPr lang="en-ZA" altLang="zh-C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v"/>
            </a:pPr>
            <a:r>
              <a:rPr lang="en-ZA" altLang="zh-CN" sz="2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	Carpentry e.g. roof trusses.</a:t>
            </a:r>
            <a:endParaRPr lang="en-ZA" altLang="zh-C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5263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C1D336-11B8-4C8C-8140-5DFBC5690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altLang="zh-CN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1.2      Masonry:</a:t>
            </a:r>
            <a:r>
              <a:rPr lang="en-ZA" altLang="zh-CN" dirty="0">
                <a:solidFill>
                  <a:srgbClr val="0000FF"/>
                </a:solidFill>
                <a:cs typeface="Arial" pitchFamily="34" charset="0"/>
              </a:rPr>
              <a:t/>
            </a:r>
            <a:br>
              <a:rPr lang="en-ZA" altLang="zh-CN" dirty="0">
                <a:solidFill>
                  <a:srgbClr val="0000FF"/>
                </a:solidFill>
                <a:cs typeface="Arial" pitchFamily="34" charset="0"/>
              </a:rPr>
            </a:br>
            <a:endParaRPr lang="en-ZA" dirty="0"/>
          </a:p>
        </p:txBody>
      </p:sp>
      <p:pic>
        <p:nvPicPr>
          <p:cNvPr id="4" name="Content Placeholder 3" descr="http://g02.a.alicdn.com/kf/HTB1XiHWIXXXXXbzXpXXq6xXFXXXk/Carton-packing-font-b-Masonry-b-font-font-b-nail-b-font-steel-font-b-nails.jpg">
            <a:extLst>
              <a:ext uri="{FF2B5EF4-FFF2-40B4-BE49-F238E27FC236}">
                <a16:creationId xmlns:a16="http://schemas.microsoft.com/office/drawing/2014/main" xmlns="" id="{BA07BEEE-2423-4127-9CAD-25D140931A69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185790"/>
            <a:ext cx="4343400" cy="2693483"/>
          </a:xfrm>
          <a:prstGeom prst="rect">
            <a:avLst/>
          </a:prstGeom>
          <a:noFill/>
          <a:ln w="15875" cmpd="sng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5" name="Picture 4" descr="http://www.treasurenet.com/forums/attachment.php?attachmentid=269247&amp;stc=1&amp;d=1332398908">
            <a:extLst>
              <a:ext uri="{FF2B5EF4-FFF2-40B4-BE49-F238E27FC236}">
                <a16:creationId xmlns:a16="http://schemas.microsoft.com/office/drawing/2014/main" xmlns="" id="{C1E2EA49-A606-48FC-A70E-FCB6F1AA6C1D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9963" y="1316182"/>
            <a:ext cx="4343399" cy="960690"/>
          </a:xfrm>
          <a:prstGeom prst="rect">
            <a:avLst/>
          </a:prstGeom>
          <a:noFill/>
          <a:ln w="15875" cmpd="sng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2B522D5-A312-45B2-81CE-13A26EE2D53A}"/>
              </a:ext>
            </a:extLst>
          </p:cNvPr>
          <p:cNvSpPr/>
          <p:nvPr/>
        </p:nvSpPr>
        <p:spPr>
          <a:xfrm>
            <a:off x="969818" y="4087091"/>
            <a:ext cx="10210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ZA" altLang="zh-CN" sz="20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Uses: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ZA" altLang="zh-CN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v"/>
            </a:pPr>
            <a:r>
              <a:rPr lang="en-ZA" altLang="zh-CN" sz="20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	Masonry nails can be used to secure shelf brackets or hanging supports to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</a:pPr>
            <a:r>
              <a:rPr lang="en-ZA" altLang="zh-CN" sz="20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       a brick or concrete wall, and they can be used to fasten</a:t>
            </a:r>
            <a:r>
              <a:rPr lang="en-ZA" altLang="zh-CN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ZA" altLang="zh-CN" sz="20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down a heavy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</a:pPr>
            <a:r>
              <a:rPr lang="en-ZA" altLang="zh-CN" sz="20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       appliance that you want firmly anchored on a concrete floor.</a:t>
            </a:r>
            <a:endParaRPr lang="en-ZA" altLang="zh-CN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v"/>
            </a:pPr>
            <a:r>
              <a:rPr lang="en-ZA" altLang="zh-CN" sz="20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	These often have fluted or spirally threaded shanks and are much</a:t>
            </a:r>
            <a:r>
              <a:rPr lang="en-ZA" altLang="zh-CN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ZA" altLang="zh-CN" sz="20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harder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</a:pPr>
            <a:r>
              <a:rPr lang="en-ZA" altLang="zh-CN" sz="20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       than regular steel nails. They will not 	bend, but they will break if not hit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</a:pPr>
            <a:r>
              <a:rPr lang="en-ZA" altLang="zh-CN" sz="20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       square on the head and driven straight in.</a:t>
            </a:r>
            <a:endParaRPr lang="en-ZA" altLang="zh-CN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0617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387888-5372-4FBD-B170-12391827A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altLang="zh-CN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1.3      Clout nail:</a:t>
            </a:r>
            <a:r>
              <a:rPr lang="en-ZA" altLang="zh-CN" dirty="0">
                <a:solidFill>
                  <a:srgbClr val="0000FF"/>
                </a:solidFill>
                <a:cs typeface="Arial" pitchFamily="34" charset="0"/>
              </a:rPr>
              <a:t/>
            </a:r>
            <a:br>
              <a:rPr lang="en-ZA" altLang="zh-CN" dirty="0">
                <a:solidFill>
                  <a:srgbClr val="0000FF"/>
                </a:solidFill>
                <a:cs typeface="Arial" pitchFamily="34" charset="0"/>
              </a:rPr>
            </a:br>
            <a:endParaRPr lang="en-ZA" dirty="0"/>
          </a:p>
        </p:txBody>
      </p:sp>
      <p:pic>
        <p:nvPicPr>
          <p:cNvPr id="4" name="Content Placeholder 3" descr="http://www.sibbons.co.uk/shopimages/products/thumbnails/Clout%20Nails.jpg">
            <a:extLst>
              <a:ext uri="{FF2B5EF4-FFF2-40B4-BE49-F238E27FC236}">
                <a16:creationId xmlns:a16="http://schemas.microsoft.com/office/drawing/2014/main" xmlns="" id="{91586885-9C95-43E4-8849-F6E71BCF0EBA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8473" y="1332706"/>
            <a:ext cx="3387436" cy="1992385"/>
          </a:xfrm>
          <a:prstGeom prst="rect">
            <a:avLst/>
          </a:prstGeom>
          <a:noFill/>
          <a:ln w="15875" cmpd="sng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5" name="Picture 4" descr="http://www.itwproline.com.au/images/UserUploadedImages/4642/clout-nail.jpg">
            <a:extLst>
              <a:ext uri="{FF2B5EF4-FFF2-40B4-BE49-F238E27FC236}">
                <a16:creationId xmlns:a16="http://schemas.microsoft.com/office/drawing/2014/main" xmlns="" id="{D33B2795-BD00-4D5D-A706-534F07A00127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1136" y="1997656"/>
            <a:ext cx="3240360" cy="944272"/>
          </a:xfrm>
          <a:prstGeom prst="rect">
            <a:avLst/>
          </a:prstGeom>
          <a:noFill/>
          <a:ln w="15875" cmpd="sng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B9F8235-BAFA-405D-A28B-905A340E8201}"/>
              </a:ext>
            </a:extLst>
          </p:cNvPr>
          <p:cNvSpPr/>
          <p:nvPr/>
        </p:nvSpPr>
        <p:spPr>
          <a:xfrm>
            <a:off x="1288473" y="3532909"/>
            <a:ext cx="1006532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ZA" altLang="zh-CN" sz="2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Uses: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ZA" altLang="zh-C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v"/>
            </a:pPr>
            <a:r>
              <a:rPr lang="en-ZA" altLang="zh-CN" sz="2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	One common use for these nails is to fasten sheet metal to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</a:pPr>
            <a:r>
              <a:rPr lang="en-ZA" altLang="zh-CN" sz="2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     wood, for</a:t>
            </a:r>
            <a:r>
              <a:rPr lang="en-ZA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ZA" altLang="zh-CN" sz="2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example when metal is used for siding or roofing. </a:t>
            </a:r>
            <a:endParaRPr lang="en-ZA" altLang="zh-C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v"/>
            </a:pPr>
            <a:r>
              <a:rPr lang="en-ZA" altLang="zh-CN" sz="2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	Can be used for a wide variety of exterior and interior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</a:pPr>
            <a:r>
              <a:rPr lang="en-ZA" altLang="zh-CN" sz="2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     woodworking</a:t>
            </a:r>
            <a:r>
              <a:rPr lang="en-ZA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ZA" altLang="zh-CN" sz="2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and building purposes, like furniture repair,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</a:pPr>
            <a:r>
              <a:rPr lang="en-ZA" altLang="zh-CN" sz="2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     cabinet making, fastening</a:t>
            </a:r>
            <a:r>
              <a:rPr lang="en-ZA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ZA" altLang="zh-CN" sz="2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roof shingles, as well as box and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</a:pPr>
            <a:r>
              <a:rPr lang="en-ZA" altLang="zh-CN" sz="2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     crate construction.</a:t>
            </a:r>
            <a:endParaRPr lang="en-ZA" altLang="zh-C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8228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74F72D-79AD-4354-83CA-D1AD953C6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altLang="zh-CN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1.4      Steel cut nail:</a:t>
            </a:r>
            <a:r>
              <a:rPr lang="en-ZA" altLang="zh-CN" dirty="0">
                <a:solidFill>
                  <a:srgbClr val="0000FF"/>
                </a:solidFill>
                <a:cs typeface="Arial" pitchFamily="34" charset="0"/>
              </a:rPr>
              <a:t/>
            </a:r>
            <a:br>
              <a:rPr lang="en-ZA" altLang="zh-CN" dirty="0">
                <a:solidFill>
                  <a:srgbClr val="0000FF"/>
                </a:solidFill>
                <a:cs typeface="Arial" pitchFamily="34" charset="0"/>
              </a:rPr>
            </a:br>
            <a:endParaRPr lang="en-ZA" dirty="0"/>
          </a:p>
        </p:txBody>
      </p:sp>
      <p:pic>
        <p:nvPicPr>
          <p:cNvPr id="4" name="Content Placeholder 3" descr="https://www.uvm.edu/~histpres/203/anail.GIF">
            <a:extLst>
              <a:ext uri="{FF2B5EF4-FFF2-40B4-BE49-F238E27FC236}">
                <a16:creationId xmlns:a16="http://schemas.microsoft.com/office/drawing/2014/main" xmlns="" id="{8EDBE129-66C7-455B-9A42-C000081FC015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2928" y="1319213"/>
            <a:ext cx="3143250" cy="742950"/>
          </a:xfrm>
          <a:prstGeom prst="rect">
            <a:avLst/>
          </a:prstGeom>
          <a:noFill/>
          <a:ln w="15875" cmpd="sng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5" name="Picture 4" descr="https://www.uvm.edu/~histpres/203/bnail.GIF">
            <a:extLst>
              <a:ext uri="{FF2B5EF4-FFF2-40B4-BE49-F238E27FC236}">
                <a16:creationId xmlns:a16="http://schemas.microsoft.com/office/drawing/2014/main" xmlns="" id="{0FE4DD43-A67E-41E5-B0C5-37F89D6D431D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2928" y="2318614"/>
            <a:ext cx="3143250" cy="936104"/>
          </a:xfrm>
          <a:prstGeom prst="rect">
            <a:avLst/>
          </a:prstGeom>
          <a:noFill/>
          <a:ln w="15875" cmpd="sng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6" name="Picture 5" descr="http://p.globalsources.com/IMAGES/PDT/B1065592491/Masonry-Nail.jpg">
            <a:extLst>
              <a:ext uri="{FF2B5EF4-FFF2-40B4-BE49-F238E27FC236}">
                <a16:creationId xmlns:a16="http://schemas.microsoft.com/office/drawing/2014/main" xmlns="" id="{97D43C33-28F2-4E23-9833-748B7BA324B9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22928" y="3429000"/>
            <a:ext cx="3143250" cy="1152128"/>
          </a:xfrm>
          <a:prstGeom prst="rect">
            <a:avLst/>
          </a:prstGeom>
          <a:noFill/>
          <a:ln w="15875" cmpd="sng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8A306FC-DC68-4583-AAE7-81A90BA6987E}"/>
              </a:ext>
            </a:extLst>
          </p:cNvPr>
          <p:cNvSpPr/>
          <p:nvPr/>
        </p:nvSpPr>
        <p:spPr>
          <a:xfrm>
            <a:off x="1022928" y="4581127"/>
            <a:ext cx="103308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ZA" altLang="zh-CN" sz="2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Uses: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ZA" altLang="zh-C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v"/>
            </a:pPr>
            <a:r>
              <a:rPr lang="en-ZA" altLang="zh-CN" sz="2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	Mild steel cut nails are used on softwoods, such as floor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</a:pPr>
            <a:r>
              <a:rPr lang="en-ZA" altLang="zh-CN" sz="2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     boards.</a:t>
            </a:r>
            <a:endParaRPr lang="en-ZA" altLang="zh-C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v"/>
            </a:pPr>
            <a:r>
              <a:rPr lang="en-ZA" altLang="zh-CN" sz="2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	Steel cut nails are used in concrete or brickwork.</a:t>
            </a:r>
            <a:endParaRPr lang="en-ZA" altLang="zh-C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5641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F182CA-E2A4-434B-831D-77B75EAA8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altLang="zh-CN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1.5      Oval nail:</a:t>
            </a:r>
            <a:r>
              <a:rPr lang="en-ZA" altLang="zh-CN" dirty="0">
                <a:solidFill>
                  <a:srgbClr val="0000FF"/>
                </a:solidFill>
                <a:cs typeface="Arial" pitchFamily="34" charset="0"/>
              </a:rPr>
              <a:t/>
            </a:r>
            <a:br>
              <a:rPr lang="en-ZA" altLang="zh-CN" dirty="0">
                <a:solidFill>
                  <a:srgbClr val="0000FF"/>
                </a:solidFill>
                <a:cs typeface="Arial" pitchFamily="34" charset="0"/>
              </a:rPr>
            </a:br>
            <a:endParaRPr lang="en-ZA" dirty="0"/>
          </a:p>
        </p:txBody>
      </p:sp>
      <p:pic>
        <p:nvPicPr>
          <p:cNvPr id="4" name="Content Placeholder 3" descr="http://www.diydoctor.org.uk/project_images/typesofnail/oval-wire-nail.jpg">
            <a:extLst>
              <a:ext uri="{FF2B5EF4-FFF2-40B4-BE49-F238E27FC236}">
                <a16:creationId xmlns:a16="http://schemas.microsoft.com/office/drawing/2014/main" xmlns="" id="{FBD8ACB9-476B-42E6-AE79-46853B4AA609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8699" y="1328738"/>
            <a:ext cx="3210791" cy="846426"/>
          </a:xfrm>
          <a:prstGeom prst="rect">
            <a:avLst/>
          </a:prstGeom>
          <a:noFill/>
          <a:ln w="15875" cmpd="sng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5" name="Picture 4" descr="http://www.joblottools.co.uk/acatalog/oval_nails.jpg">
            <a:extLst>
              <a:ext uri="{FF2B5EF4-FFF2-40B4-BE49-F238E27FC236}">
                <a16:creationId xmlns:a16="http://schemas.microsoft.com/office/drawing/2014/main" xmlns="" id="{FD3D7ADE-693A-43F3-A9B5-834DA1F4D2D3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8698" y="2549235"/>
            <a:ext cx="3210792" cy="1537855"/>
          </a:xfrm>
          <a:prstGeom prst="rect">
            <a:avLst/>
          </a:prstGeom>
          <a:noFill/>
          <a:ln w="15875" cmpd="sng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5209B8B-5F33-4386-B2B3-405B6F7782FA}"/>
              </a:ext>
            </a:extLst>
          </p:cNvPr>
          <p:cNvSpPr/>
          <p:nvPr/>
        </p:nvSpPr>
        <p:spPr>
          <a:xfrm>
            <a:off x="1028698" y="4294909"/>
            <a:ext cx="1013460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ZA" altLang="zh-CN" sz="20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Uses: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ZA" altLang="zh-CN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v"/>
            </a:pPr>
            <a:r>
              <a:rPr lang="en-ZA" altLang="zh-CN" sz="20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	The broad side is placed with the grain to avoid splitting the wood.</a:t>
            </a:r>
            <a:endParaRPr lang="en-ZA" altLang="zh-CN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v"/>
            </a:pPr>
            <a:r>
              <a:rPr lang="en-ZA" altLang="zh-CN" sz="20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	Meant for wood that split easily.</a:t>
            </a:r>
            <a:endParaRPr lang="en-ZA" altLang="zh-CN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v"/>
            </a:pPr>
            <a:r>
              <a:rPr lang="en-ZA" altLang="zh-CN" sz="20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	For mouldings.</a:t>
            </a:r>
            <a:endParaRPr lang="en-ZA" altLang="zh-CN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0675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F860190-E62E-47FA-9F59-6B0FF752C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altLang="zh-CN" b="1" dirty="0">
                <a:latin typeface="Arial" pitchFamily="34" charset="0"/>
                <a:ea typeface="Calibri" pitchFamily="34" charset="0"/>
                <a:cs typeface="Arial" pitchFamily="34" charset="0"/>
              </a:rPr>
              <a:t>1.6      Panel nail:</a:t>
            </a:r>
            <a:r>
              <a:rPr lang="en-ZA" altLang="zh-CN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ZA" altLang="zh-CN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endParaRPr lang="en-ZA" dirty="0"/>
          </a:p>
        </p:txBody>
      </p:sp>
      <p:pic>
        <p:nvPicPr>
          <p:cNvPr id="4" name="Content Placeholder 3" descr="http://www.diydoctor.org.uk/project_images/typesofnail/panel-pin.jpg">
            <a:extLst>
              <a:ext uri="{FF2B5EF4-FFF2-40B4-BE49-F238E27FC236}">
                <a16:creationId xmlns:a16="http://schemas.microsoft.com/office/drawing/2014/main" xmlns="" id="{A92FEEA9-F87E-40EB-B9E7-9DF7A004EAF2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3391" y="1328737"/>
            <a:ext cx="3945082" cy="943407"/>
          </a:xfrm>
          <a:prstGeom prst="rect">
            <a:avLst/>
          </a:prstGeom>
          <a:noFill/>
          <a:ln w="15875" cmpd="sng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5" name="Picture 4" descr="http://www.dockerills.co.uk/media/catalog/product/cache/1/image/9df78eab33525d08d6e5fb8d27136e95/p/a/panel-pins_large_3.jpg">
            <a:extLst>
              <a:ext uri="{FF2B5EF4-FFF2-40B4-BE49-F238E27FC236}">
                <a16:creationId xmlns:a16="http://schemas.microsoft.com/office/drawing/2014/main" xmlns="" id="{1170194C-C587-4F56-A95C-FF43E026E477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53390" y="2654300"/>
            <a:ext cx="3945082" cy="1557482"/>
          </a:xfrm>
          <a:prstGeom prst="rect">
            <a:avLst/>
          </a:prstGeom>
          <a:noFill/>
          <a:ln w="15875" cmpd="sng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A85E6F70-F49C-4CCF-A58B-1E78ED4A09B2}"/>
              </a:ext>
            </a:extLst>
          </p:cNvPr>
          <p:cNvSpPr/>
          <p:nvPr/>
        </p:nvSpPr>
        <p:spPr>
          <a:xfrm>
            <a:off x="1274619" y="4475018"/>
            <a:ext cx="786938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ZA" altLang="zh-CN" sz="2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Uses: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ZA" altLang="zh-C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v"/>
            </a:pPr>
            <a:r>
              <a:rPr lang="en-ZA" altLang="zh-CN" sz="2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	Where a large head would be unsuitable.</a:t>
            </a:r>
            <a:endParaRPr lang="en-ZA" altLang="zh-C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v"/>
            </a:pPr>
            <a:r>
              <a:rPr lang="en-ZA" altLang="zh-CN" sz="2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	In wood that easily cracks.</a:t>
            </a:r>
            <a:endParaRPr lang="en-ZA" altLang="zh-C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6096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3DB100-0936-474E-8E46-2E2C11116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altLang="zh-CN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1.7      Brad nails:</a:t>
            </a:r>
            <a:r>
              <a:rPr lang="en-ZA" altLang="zh-CN" dirty="0">
                <a:solidFill>
                  <a:srgbClr val="0000FF"/>
                </a:solidFill>
                <a:cs typeface="Arial" pitchFamily="34" charset="0"/>
              </a:rPr>
              <a:t/>
            </a:r>
            <a:br>
              <a:rPr lang="en-ZA" altLang="zh-CN" dirty="0">
                <a:solidFill>
                  <a:srgbClr val="0000FF"/>
                </a:solidFill>
                <a:cs typeface="Arial" pitchFamily="34" charset="0"/>
              </a:rPr>
            </a:br>
            <a:endParaRPr lang="en-ZA" dirty="0"/>
          </a:p>
        </p:txBody>
      </p:sp>
      <p:pic>
        <p:nvPicPr>
          <p:cNvPr id="4" name="Content Placeholder 3" descr="http://www.pjcplantservices.co.uk/wp-content/uploads/Brad-Head-Nails.jpg">
            <a:extLst>
              <a:ext uri="{FF2B5EF4-FFF2-40B4-BE49-F238E27FC236}">
                <a16:creationId xmlns:a16="http://schemas.microsoft.com/office/drawing/2014/main" xmlns="" id="{CAF2A56C-B703-46AA-97EB-DE8ACD96E558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199" y="1168689"/>
            <a:ext cx="3803073" cy="2260311"/>
          </a:xfrm>
          <a:prstGeom prst="rect">
            <a:avLst/>
          </a:prstGeom>
          <a:noFill/>
          <a:ln w="15875" cmpd="sng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5" name="Picture 4" descr="https://encrypted-tbn1.gstatic.com/images?q=tbn:ANd9GcSSAoktA3GhbxOkNe7b9bABkQ0P4YHTs8nv4ldryH-nI3d-lgZNSQ">
            <a:extLst>
              <a:ext uri="{FF2B5EF4-FFF2-40B4-BE49-F238E27FC236}">
                <a16:creationId xmlns:a16="http://schemas.microsoft.com/office/drawing/2014/main" xmlns="" id="{67D73E4B-2A43-4E37-9FC8-DC49496564AD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254" y="1614269"/>
            <a:ext cx="3027220" cy="1191492"/>
          </a:xfrm>
          <a:prstGeom prst="rect">
            <a:avLst/>
          </a:prstGeom>
          <a:noFill/>
          <a:ln w="15875" cmpd="sng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F92D13FF-4257-4591-A0AF-B6C0F8F61806}"/>
              </a:ext>
            </a:extLst>
          </p:cNvPr>
          <p:cNvSpPr/>
          <p:nvPr/>
        </p:nvSpPr>
        <p:spPr>
          <a:xfrm>
            <a:off x="997527" y="4052240"/>
            <a:ext cx="1035627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ZA" altLang="zh-CN" sz="20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Uses: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ZA" altLang="zh-CN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v"/>
            </a:pPr>
            <a:r>
              <a:rPr lang="en-ZA" altLang="zh-CN" sz="20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	Brad nails are generally used in trim carpentry where the carpenter works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</a:pPr>
            <a:r>
              <a:rPr lang="en-ZA" altLang="zh-CN" sz="20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       on doors, casings, or mouldings.</a:t>
            </a:r>
            <a:endParaRPr lang="en-ZA" altLang="zh-CN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v"/>
            </a:pPr>
            <a:r>
              <a:rPr lang="en-ZA" altLang="zh-CN" sz="20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	Can be driven into the surface of wood materials through the use of air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</a:pPr>
            <a:r>
              <a:rPr lang="en-ZA" altLang="zh-CN" sz="2000" b="1" dirty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en-ZA" altLang="zh-CN" sz="20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compressor-powered nail guns. </a:t>
            </a:r>
            <a:endParaRPr lang="en-ZA" altLang="zh-CN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8989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A05D31-3AE7-449D-B2B9-C611312A6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lvl="0" indent="-514350" fontAlgn="base">
              <a:lnSpc>
                <a:spcPct val="100000"/>
              </a:lnSpc>
              <a:spcAft>
                <a:spcPct val="0"/>
              </a:spcAft>
            </a:pPr>
            <a:r>
              <a:rPr lang="en-ZA" altLang="zh-CN" b="1" u="sng" dirty="0">
                <a:solidFill>
                  <a:srgbClr val="0000FF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lang="en-ZA" altLang="zh-CN" b="1" u="sng" dirty="0">
                <a:solidFill>
                  <a:srgbClr val="0000FF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lang="en-ZA" altLang="zh-CN" sz="4000" b="1" u="sng" dirty="0">
                <a:latin typeface="Arial" pitchFamily="34" charset="0"/>
                <a:ea typeface="Calibri" pitchFamily="34" charset="0"/>
                <a:cs typeface="Arial" pitchFamily="34" charset="0"/>
              </a:rPr>
              <a:t>2. Advantages of using nails over screws:</a:t>
            </a:r>
            <a:r>
              <a:rPr lang="en-ZA" altLang="zh-CN" sz="4000" b="1" dirty="0">
                <a:latin typeface="Arial" pitchFamily="34" charset="0"/>
                <a:ea typeface="Calibri" pitchFamily="34" charset="0"/>
                <a:cs typeface="Arial" pitchFamily="34" charset="0"/>
              </a:rPr>
              <a:t>   </a:t>
            </a:r>
            <a:r>
              <a:rPr kumimoji="0" lang="en-ZA" altLang="zh-CN" sz="4000" b="1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ZA" altLang="zh-CN" sz="3200" b="1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en-ZA" altLang="zh-CN" sz="3200" b="1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ZA" altLang="zh-CN" sz="3200" b="1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ZA" altLang="zh-CN" sz="3200" b="1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</a:b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5D96E40-BC02-43BD-A785-6D57C9E49A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2327"/>
            <a:ext cx="10515600" cy="4874636"/>
          </a:xfrm>
        </p:spPr>
        <p:txBody>
          <a:bodyPr/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v"/>
            </a:pPr>
            <a:r>
              <a:rPr lang="en-ZA" altLang="zh-CN" b="1" dirty="0">
                <a:latin typeface="Arial" pitchFamily="34" charset="0"/>
                <a:ea typeface="Calibri" pitchFamily="34" charset="0"/>
                <a:cs typeface="Arial" pitchFamily="34" charset="0"/>
              </a:rPr>
              <a:t>      Cheap.</a:t>
            </a:r>
            <a:endParaRPr lang="en-ZA" altLang="zh-CN" b="1" dirty="0"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v"/>
            </a:pPr>
            <a:r>
              <a:rPr lang="en-ZA" altLang="zh-CN" b="1" dirty="0">
                <a:latin typeface="Arial" pitchFamily="34" charset="0"/>
                <a:ea typeface="Calibri" pitchFamily="34" charset="0"/>
                <a:cs typeface="Arial" pitchFamily="34" charset="0"/>
              </a:rPr>
              <a:t> 	Easy to use.</a:t>
            </a:r>
            <a:endParaRPr lang="en-ZA" altLang="zh-CN" b="1" dirty="0"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v"/>
            </a:pPr>
            <a:r>
              <a:rPr lang="en-ZA" altLang="zh-CN" b="1" dirty="0">
                <a:latin typeface="Arial" pitchFamily="34" charset="0"/>
                <a:ea typeface="Calibri" pitchFamily="34" charset="0"/>
                <a:cs typeface="Arial" pitchFamily="34" charset="0"/>
              </a:rPr>
              <a:t> 	Quick method of fixing.</a:t>
            </a:r>
            <a:endParaRPr lang="en-ZA" altLang="zh-CN" b="1" dirty="0"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v"/>
            </a:pPr>
            <a:r>
              <a:rPr lang="en-ZA" altLang="zh-CN" b="1" dirty="0">
                <a:latin typeface="Arial" pitchFamily="34" charset="0"/>
                <a:ea typeface="Calibri" pitchFamily="34" charset="0"/>
                <a:cs typeface="Arial" pitchFamily="34" charset="0"/>
              </a:rPr>
              <a:t> 	No expensive tools are needed.</a:t>
            </a:r>
            <a:endParaRPr lang="en-ZA" altLang="zh-CN" b="1" dirty="0"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v"/>
            </a:pPr>
            <a:r>
              <a:rPr lang="en-ZA" altLang="zh-CN" b="1" dirty="0">
                <a:latin typeface="Arial" pitchFamily="34" charset="0"/>
                <a:ea typeface="Calibri" pitchFamily="34" charset="0"/>
                <a:cs typeface="Arial" pitchFamily="34" charset="0"/>
              </a:rPr>
              <a:t> 	When the head is not driven beneath the surface of the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None/>
            </a:pPr>
            <a:r>
              <a:rPr lang="en-ZA" altLang="zh-CN" b="1" dirty="0">
                <a:latin typeface="Arial" pitchFamily="34" charset="0"/>
                <a:ea typeface="Calibri" pitchFamily="34" charset="0"/>
                <a:cs typeface="Arial" pitchFamily="34" charset="0"/>
              </a:rPr>
              <a:t>         stock, it can easily be removed.</a:t>
            </a:r>
            <a:endParaRPr lang="en-ZA" altLang="zh-CN" b="1" dirty="0">
              <a:latin typeface="Arial" pitchFamily="34" charset="0"/>
              <a:cs typeface="Arial" pitchFamily="34" charset="0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20193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C8387E19-FB6C-46D8-8609-D573446D376B}"/>
              </a:ext>
            </a:extLst>
          </p:cNvPr>
          <p:cNvSpPr/>
          <p:nvPr/>
        </p:nvSpPr>
        <p:spPr>
          <a:xfrm>
            <a:off x="1066799" y="665019"/>
            <a:ext cx="10335491" cy="40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b="1" dirty="0">
                <a:latin typeface="Arial" panose="020B0604020202020204" pitchFamily="34" charset="0"/>
                <a:cs typeface="Arial" panose="020B0604020202020204" pitchFamily="34" charset="0"/>
              </a:rPr>
              <a:t>TOPIC: JOINING (GENERIC)</a:t>
            </a:r>
          </a:p>
          <a:p>
            <a:r>
              <a:rPr lang="en-ZA" b="1" dirty="0">
                <a:latin typeface="Arial" panose="020B0604020202020204" pitchFamily="34" charset="0"/>
                <a:cs typeface="Arial" panose="020B0604020202020204" pitchFamily="34" charset="0"/>
              </a:rPr>
              <a:t>CONTENT:</a:t>
            </a:r>
          </a:p>
          <a:p>
            <a:endParaRPr lang="en-ZA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ZA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IDENTIFY AND EXPLAIN THE USES OF: </a:t>
            </a:r>
          </a:p>
          <a:p>
            <a:endParaRPr lang="en-ZA" b="1" dirty="0">
              <a:latin typeface="Arial Narrow" panose="020B0606020202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ZA" b="1" dirty="0"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n-ZA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SCREWS:</a:t>
            </a:r>
          </a:p>
          <a:p>
            <a:pPr marL="230505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ZA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Countersunk head, </a:t>
            </a:r>
          </a:p>
          <a:p>
            <a:pPr marL="230505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ZA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Round head, </a:t>
            </a:r>
          </a:p>
          <a:p>
            <a:pPr marL="230505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ZA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Raised head, </a:t>
            </a:r>
          </a:p>
          <a:p>
            <a:pPr marL="230505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ZA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Drywall screw</a:t>
            </a:r>
            <a:r>
              <a:rPr lang="en-ZA" dirty="0"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ZA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ZA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1.1 ADVANTAGES OF USING SCREWS OVER NAILS.</a:t>
            </a:r>
            <a:endParaRPr lang="en-ZA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072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F57B02FD-4168-4812-9476-2CD4999C2EC8}"/>
              </a:ext>
            </a:extLst>
          </p:cNvPr>
          <p:cNvSpPr/>
          <p:nvPr/>
        </p:nvSpPr>
        <p:spPr>
          <a:xfrm>
            <a:off x="678873" y="457200"/>
            <a:ext cx="846512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sz="2000" b="1" dirty="0">
                <a:latin typeface="Arial" panose="020B0604020202020204" pitchFamily="34" charset="0"/>
                <a:cs typeface="Arial" panose="020B0604020202020204" pitchFamily="34" charset="0"/>
              </a:rPr>
              <a:t>TOPIC: JOINING (GENERIC)</a:t>
            </a:r>
          </a:p>
          <a:p>
            <a:r>
              <a:rPr lang="en-ZA" sz="2000" b="1" dirty="0">
                <a:latin typeface="Arial" panose="020B0604020202020204" pitchFamily="34" charset="0"/>
                <a:cs typeface="Arial" panose="020B0604020202020204" pitchFamily="34" charset="0"/>
              </a:rPr>
              <a:t>CONTENT:</a:t>
            </a:r>
          </a:p>
          <a:p>
            <a:endParaRPr lang="en-Z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ZA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IDENTIFY AND EXPLAIN THE USES OF NAILS: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FE079BAB-17BC-4BFB-A595-5C01279EFE48}"/>
              </a:ext>
            </a:extLst>
          </p:cNvPr>
          <p:cNvSpPr/>
          <p:nvPr/>
        </p:nvSpPr>
        <p:spPr>
          <a:xfrm>
            <a:off x="789709" y="2230582"/>
            <a:ext cx="8354292" cy="4026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n-US" b="1" kern="15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2. NAILS: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en-US" kern="150" dirty="0"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5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Round wire</a:t>
            </a:r>
            <a:endParaRPr lang="en-ZA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ZA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Masonry</a:t>
            </a:r>
            <a:endParaRPr lang="en-ZA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ZA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Cloud nail</a:t>
            </a:r>
            <a:endParaRPr lang="en-ZA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ZA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Steel cut nail</a:t>
            </a:r>
            <a:endParaRPr lang="en-ZA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ZA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Oval nail</a:t>
            </a:r>
            <a:endParaRPr lang="en-ZA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ZA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Panel pin</a:t>
            </a:r>
            <a:endParaRPr lang="en-ZA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ZA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Clout nail</a:t>
            </a:r>
            <a:endParaRPr lang="en-ZA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ZA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ZA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2.2  ADVANTAGES OF USING NAILS OVER SCREWS</a:t>
            </a:r>
            <a:endParaRPr lang="en-ZA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ZA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348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D80489-E75F-4177-9F49-62B409B2B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lvl="0" indent="-514350" fontAlgn="base">
              <a:lnSpc>
                <a:spcPct val="100000"/>
              </a:lnSpc>
              <a:spcAft>
                <a:spcPct val="0"/>
              </a:spcAft>
            </a:pPr>
            <a:r>
              <a:rPr lang="en-ZA" altLang="zh-CN" b="1" u="sng" dirty="0">
                <a:solidFill>
                  <a:srgbClr val="0000FF"/>
                </a:solidFill>
                <a:ea typeface="Calibri" pitchFamily="34" charset="0"/>
                <a:cs typeface="Arial" pitchFamily="34" charset="0"/>
              </a:rPr>
              <a:t/>
            </a:r>
            <a:br>
              <a:rPr lang="en-ZA" altLang="zh-CN" b="1" u="sng" dirty="0">
                <a:solidFill>
                  <a:srgbClr val="0000FF"/>
                </a:solidFill>
                <a:ea typeface="Calibri" pitchFamily="34" charset="0"/>
                <a:cs typeface="Arial" pitchFamily="34" charset="0"/>
              </a:rPr>
            </a:br>
            <a:r>
              <a:rPr lang="en-ZA" altLang="zh-CN" b="1" u="sng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1. Screws:</a:t>
            </a:r>
            <a:r>
              <a:rPr lang="en-ZA" altLang="zh-CN" b="1" u="sng" dirty="0">
                <a:solidFill>
                  <a:srgbClr val="0000FF"/>
                </a:solidFill>
                <a:ea typeface="Calibri" pitchFamily="34" charset="0"/>
                <a:cs typeface="Arial" pitchFamily="34" charset="0"/>
              </a:rPr>
              <a:t/>
            </a:r>
            <a:br>
              <a:rPr lang="en-ZA" altLang="zh-CN" b="1" u="sng" dirty="0">
                <a:solidFill>
                  <a:srgbClr val="0000FF"/>
                </a:solidFill>
                <a:ea typeface="Calibri" pitchFamily="34" charset="0"/>
                <a:cs typeface="Arial" pitchFamily="34" charset="0"/>
              </a:rPr>
            </a:br>
            <a:r>
              <a:rPr kumimoji="0" lang="en-ZA" altLang="zh-CN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cs typeface="Arial" pitchFamily="34" charset="0"/>
              </a:rPr>
              <a:t/>
            </a:r>
            <a:br>
              <a:rPr kumimoji="0" lang="en-ZA" altLang="zh-CN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cs typeface="Arial" pitchFamily="34" charset="0"/>
              </a:rPr>
            </a:br>
            <a:r>
              <a:rPr lang="en-ZA" altLang="zh-CN" dirty="0">
                <a:ea typeface="Calibri" pitchFamily="34" charset="0"/>
                <a:cs typeface="Arial" pitchFamily="34" charset="0"/>
              </a:rPr>
              <a:t>Parts of a screw:</a:t>
            </a:r>
            <a:r>
              <a:rPr lang="en-ZA" altLang="zh-CN" dirty="0">
                <a:cs typeface="Arial" pitchFamily="34" charset="0"/>
              </a:rPr>
              <a:t/>
            </a:r>
            <a:br>
              <a:rPr lang="en-ZA" altLang="zh-CN" dirty="0">
                <a:cs typeface="Arial" pitchFamily="34" charset="0"/>
              </a:rPr>
            </a:br>
            <a:endParaRPr lang="en-ZA" dirty="0"/>
          </a:p>
        </p:txBody>
      </p:sp>
      <p:pic>
        <p:nvPicPr>
          <p:cNvPr id="4" name="Content Placeholder 3" descr="http://www.wonkeedonkeetools.co.uk/media/wysiwyg/S-Screws-Ruth/S1/S-1-1_1.jpg">
            <a:extLst>
              <a:ext uri="{FF2B5EF4-FFF2-40B4-BE49-F238E27FC236}">
                <a16:creationId xmlns:a16="http://schemas.microsoft.com/office/drawing/2014/main" xmlns="" id="{94C360E3-2097-4616-9089-491E7F04F904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6626" y="1690688"/>
            <a:ext cx="4644736" cy="2507239"/>
          </a:xfrm>
          <a:prstGeom prst="rect">
            <a:avLst/>
          </a:prstGeom>
          <a:noFill/>
          <a:ln w="15875" cmpd="sng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5" name="Picture 4" descr="https://www.boltdepot.com/images/dimensions/wood-screw-phillips-flat-dimensions.gif">
            <a:extLst>
              <a:ext uri="{FF2B5EF4-FFF2-40B4-BE49-F238E27FC236}">
                <a16:creationId xmlns:a16="http://schemas.microsoft.com/office/drawing/2014/main" xmlns="" id="{0354837A-B082-4543-99CF-11A0141C0316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76626" y="4197927"/>
            <a:ext cx="4644736" cy="2396837"/>
          </a:xfrm>
          <a:prstGeom prst="rect">
            <a:avLst/>
          </a:prstGeom>
          <a:noFill/>
          <a:ln w="15875" cmpd="sng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6" name="Picture 5" descr="http://medapparatus.com/Gallery/Images/Ortho/FractureFixation/ScrewAnatomy.jpg">
            <a:extLst>
              <a:ext uri="{FF2B5EF4-FFF2-40B4-BE49-F238E27FC236}">
                <a16:creationId xmlns:a16="http://schemas.microsoft.com/office/drawing/2014/main" xmlns="" id="{BFB85C0E-CF61-4328-BF3D-084FC03284F5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1341" y="1562263"/>
            <a:ext cx="4104456" cy="4824536"/>
          </a:xfrm>
          <a:prstGeom prst="rect">
            <a:avLst/>
          </a:prstGeom>
          <a:noFill/>
          <a:ln w="15875" cmpd="sng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10845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4F66E1-32C2-4BBF-8435-F82A8F6B8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altLang="zh-CN" sz="40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1.1      Countersunk head</a:t>
            </a:r>
            <a:r>
              <a:rPr lang="en-ZA" altLang="zh-CN" dirty="0">
                <a:solidFill>
                  <a:srgbClr val="0000FF"/>
                </a:solidFill>
                <a:cs typeface="Arial" pitchFamily="34" charset="0"/>
              </a:rPr>
              <a:t/>
            </a:r>
            <a:br>
              <a:rPr lang="en-ZA" altLang="zh-CN" dirty="0">
                <a:solidFill>
                  <a:srgbClr val="0000FF"/>
                </a:solidFill>
                <a:cs typeface="Arial" pitchFamily="34" charset="0"/>
              </a:rPr>
            </a:br>
            <a:endParaRPr lang="en-ZA" dirty="0"/>
          </a:p>
        </p:txBody>
      </p:sp>
      <p:pic>
        <p:nvPicPr>
          <p:cNvPr id="4" name="Content Placeholder 3" descr="http://i.stack.imgur.com/8buEJ.png">
            <a:extLst>
              <a:ext uri="{FF2B5EF4-FFF2-40B4-BE49-F238E27FC236}">
                <a16:creationId xmlns:a16="http://schemas.microsoft.com/office/drawing/2014/main" xmlns="" id="{BC74031E-7458-4946-B3E9-EAD3C4AFDA49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3097" y="1206027"/>
            <a:ext cx="1609950" cy="1600423"/>
          </a:xfrm>
          <a:prstGeom prst="rect">
            <a:avLst/>
          </a:prstGeom>
          <a:noFill/>
          <a:ln w="15875" cmpd="sng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5D02E349-1EAD-4A24-B876-9B27EDB32E52}"/>
              </a:ext>
            </a:extLst>
          </p:cNvPr>
          <p:cNvSpPr/>
          <p:nvPr/>
        </p:nvSpPr>
        <p:spPr>
          <a:xfrm>
            <a:off x="838199" y="3429000"/>
            <a:ext cx="1025929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ZA" altLang="zh-CN" sz="2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Uses: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ZA" altLang="zh-C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v"/>
            </a:pPr>
            <a:r>
              <a:rPr lang="en-ZA" altLang="zh-CN" sz="2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	To hold two pieces of stock together, where the head must not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</a:pPr>
            <a:r>
              <a:rPr lang="en-ZA" altLang="zh-CN" sz="2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     stand out above the surrounding surface or be visible.</a:t>
            </a:r>
            <a:endParaRPr lang="en-ZA" altLang="zh-C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v"/>
            </a:pPr>
            <a:r>
              <a:rPr lang="en-ZA" altLang="zh-CN" sz="2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	To fix hinges, fittings, etc. to wood where the screw holes are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</a:pPr>
            <a:r>
              <a:rPr lang="en-ZA" altLang="zh-CN" sz="2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     countersunk</a:t>
            </a:r>
            <a:r>
              <a:rPr lang="en-ZA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53586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0A6A4B-D542-46B1-8AE8-FE323B5FE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altLang="zh-CN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1.2      Round head</a:t>
            </a:r>
            <a:r>
              <a:rPr lang="en-ZA" altLang="zh-CN" dirty="0">
                <a:solidFill>
                  <a:srgbClr val="0000FF"/>
                </a:solidFill>
                <a:cs typeface="Arial" pitchFamily="34" charset="0"/>
              </a:rPr>
              <a:t/>
            </a:r>
            <a:br>
              <a:rPr lang="en-ZA" altLang="zh-CN" dirty="0">
                <a:solidFill>
                  <a:srgbClr val="0000FF"/>
                </a:solidFill>
                <a:cs typeface="Arial" pitchFamily="34" charset="0"/>
              </a:rPr>
            </a:br>
            <a:endParaRPr lang="en-ZA" dirty="0"/>
          </a:p>
        </p:txBody>
      </p:sp>
      <p:pic>
        <p:nvPicPr>
          <p:cNvPr id="4" name="Content Placeholder 3" descr="https://www.s3i.co.uk/image/s3i/ST-T-screw-main.jpg">
            <a:extLst>
              <a:ext uri="{FF2B5EF4-FFF2-40B4-BE49-F238E27FC236}">
                <a16:creationId xmlns:a16="http://schemas.microsoft.com/office/drawing/2014/main" xmlns="" id="{18DD2662-3C93-44D2-8467-2343DDA53C2E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245105"/>
            <a:ext cx="2381250" cy="2381250"/>
          </a:xfrm>
          <a:prstGeom prst="rect">
            <a:avLst/>
          </a:prstGeom>
          <a:noFill/>
          <a:ln w="15875" cmpd="sng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D5A7E571-DCEA-46CD-B080-114ECB14C11D}"/>
              </a:ext>
            </a:extLst>
          </p:cNvPr>
          <p:cNvSpPr/>
          <p:nvPr/>
        </p:nvSpPr>
        <p:spPr>
          <a:xfrm>
            <a:off x="969818" y="4031673"/>
            <a:ext cx="1038398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ZA" altLang="zh-CN" sz="2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Uses: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ZA" altLang="zh-C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v"/>
            </a:pPr>
            <a:r>
              <a:rPr lang="en-ZA" altLang="zh-CN" sz="2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	To hold two pieces of stock together, where the visible head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</a:pPr>
            <a:r>
              <a:rPr lang="en-ZA" altLang="zh-CN" sz="2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     does not matter.</a:t>
            </a:r>
            <a:endParaRPr lang="en-ZA" altLang="zh-C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v"/>
            </a:pPr>
            <a:r>
              <a:rPr lang="en-ZA" altLang="zh-CN" sz="2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	To fix hinges, fittings, etc. to wood where the screw holes are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</a:pPr>
            <a:r>
              <a:rPr lang="en-ZA" altLang="zh-CN" sz="2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     no countersunk.</a:t>
            </a:r>
            <a:endParaRPr lang="en-ZA" altLang="zh-C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9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D6178A-7F48-4971-A700-62D348600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altLang="zh-CN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1.3      Raised head</a:t>
            </a:r>
            <a:r>
              <a:rPr lang="en-ZA" altLang="zh-CN" dirty="0">
                <a:solidFill>
                  <a:srgbClr val="0000FF"/>
                </a:solidFill>
                <a:cs typeface="Arial" pitchFamily="34" charset="0"/>
              </a:rPr>
              <a:t/>
            </a:r>
            <a:br>
              <a:rPr lang="en-ZA" altLang="zh-CN" dirty="0">
                <a:solidFill>
                  <a:srgbClr val="0000FF"/>
                </a:solidFill>
                <a:cs typeface="Arial" pitchFamily="34" charset="0"/>
              </a:rPr>
            </a:br>
            <a:endParaRPr lang="en-ZA" dirty="0"/>
          </a:p>
        </p:txBody>
      </p:sp>
      <p:pic>
        <p:nvPicPr>
          <p:cNvPr id="4" name="Content Placeholder 3" descr="Image result for countersunk head screw">
            <a:extLst>
              <a:ext uri="{FF2B5EF4-FFF2-40B4-BE49-F238E27FC236}">
                <a16:creationId xmlns:a16="http://schemas.microsoft.com/office/drawing/2014/main" xmlns="" id="{BCD11703-D8EF-4DF6-9724-C640AECABC3D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303122"/>
            <a:ext cx="1905000" cy="1905000"/>
          </a:xfrm>
          <a:prstGeom prst="rect">
            <a:avLst/>
          </a:prstGeom>
          <a:noFill/>
          <a:ln w="15875" cmpd="sng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672165D-C41F-4151-A9F8-DAFF64322D22}"/>
              </a:ext>
            </a:extLst>
          </p:cNvPr>
          <p:cNvSpPr/>
          <p:nvPr/>
        </p:nvSpPr>
        <p:spPr>
          <a:xfrm>
            <a:off x="838199" y="3649879"/>
            <a:ext cx="1051559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ZA" altLang="zh-CN" sz="2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Uses: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ZA" altLang="zh-C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v"/>
            </a:pPr>
            <a:r>
              <a:rPr lang="en-ZA" altLang="zh-CN" sz="2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	To hold two pieces of stock together, where the head does not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</a:pPr>
            <a:r>
              <a:rPr lang="en-ZA" altLang="zh-CN" sz="2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     stand out above the stock as much as the roundhead screw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</a:pPr>
            <a:r>
              <a:rPr lang="en-ZA" altLang="zh-CN" sz="2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     does.</a:t>
            </a:r>
            <a:endParaRPr lang="en-ZA" altLang="zh-C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>
                <a:srgbClr val="0000FF"/>
              </a:buClr>
              <a:buFont typeface="Wingdings" pitchFamily="2" charset="2"/>
              <a:buChar char="v"/>
            </a:pPr>
            <a:r>
              <a:rPr lang="en-ZA" sz="2400" b="1" dirty="0">
                <a:latin typeface="Arial" panose="020B0604020202020204" pitchFamily="34" charset="0"/>
                <a:cs typeface="Arial" panose="020B0604020202020204" pitchFamily="34" charset="0"/>
              </a:rPr>
              <a:t> 	To fix hinges, fittings, etc. to wood where the screw holes are</a:t>
            </a:r>
          </a:p>
          <a:p>
            <a:pPr lvl="0">
              <a:buClr>
                <a:srgbClr val="0000FF"/>
              </a:buClr>
            </a:pPr>
            <a:r>
              <a:rPr lang="en-ZA" sz="2400" b="1" dirty="0">
                <a:latin typeface="Arial" panose="020B0604020202020204" pitchFamily="34" charset="0"/>
                <a:cs typeface="Arial" panose="020B0604020202020204" pitchFamily="34" charset="0"/>
              </a:rPr>
              <a:t>           countersunk.</a:t>
            </a:r>
          </a:p>
        </p:txBody>
      </p:sp>
    </p:spTree>
    <p:extLst>
      <p:ext uri="{BB962C8B-B14F-4D97-AF65-F5344CB8AC3E}">
        <p14:creationId xmlns:p14="http://schemas.microsoft.com/office/powerpoint/2010/main" val="1815730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F82F45-0EF8-4B19-A17C-E3B18B7AE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altLang="zh-CN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1.5      Drywall screw</a:t>
            </a:r>
            <a:r>
              <a:rPr lang="en-ZA" altLang="zh-CN" dirty="0">
                <a:solidFill>
                  <a:srgbClr val="0000FF"/>
                </a:solidFill>
                <a:cs typeface="Arial" pitchFamily="34" charset="0"/>
              </a:rPr>
              <a:t/>
            </a:r>
            <a:br>
              <a:rPr lang="en-ZA" altLang="zh-CN" dirty="0">
                <a:solidFill>
                  <a:srgbClr val="0000FF"/>
                </a:solidFill>
                <a:cs typeface="Arial" pitchFamily="34" charset="0"/>
              </a:rPr>
            </a:br>
            <a:endParaRPr lang="en-ZA" dirty="0"/>
          </a:p>
        </p:txBody>
      </p:sp>
      <p:pic>
        <p:nvPicPr>
          <p:cNvPr id="4" name="Content Placeholder 3" descr="Image result for drywall screws">
            <a:extLst>
              <a:ext uri="{FF2B5EF4-FFF2-40B4-BE49-F238E27FC236}">
                <a16:creationId xmlns:a16="http://schemas.microsoft.com/office/drawing/2014/main" xmlns="" id="{72342F01-E502-4797-945D-EF0A4773962F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9145" y="1557410"/>
            <a:ext cx="4724400" cy="914400"/>
          </a:xfrm>
          <a:prstGeom prst="rect">
            <a:avLst/>
          </a:prstGeom>
          <a:noFill/>
          <a:ln w="15875" cmpd="sng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5F5C4E20-0D06-48DC-A507-04CFBF8DE134}"/>
              </a:ext>
            </a:extLst>
          </p:cNvPr>
          <p:cNvSpPr/>
          <p:nvPr/>
        </p:nvSpPr>
        <p:spPr>
          <a:xfrm>
            <a:off x="942109" y="2978727"/>
            <a:ext cx="1041169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ZA" altLang="zh-CN" sz="2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Uses: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ZA" altLang="zh-C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v"/>
            </a:pPr>
            <a:r>
              <a:rPr lang="en-ZA" altLang="zh-CN" sz="2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	Black drywall screws have a phosphate coating to resist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</a:pPr>
            <a:r>
              <a:rPr lang="en-ZA" altLang="zh-CN" sz="2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     corrosion.</a:t>
            </a:r>
            <a:endParaRPr lang="en-ZA" altLang="zh-C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v"/>
            </a:pPr>
            <a:r>
              <a:rPr lang="en-ZA" altLang="zh-CN" sz="2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	The sharp point makes it easier to stab the screw into the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</a:pPr>
            <a:r>
              <a:rPr lang="en-ZA" altLang="zh-CN" sz="2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     drywall paper and get the screw started.</a:t>
            </a:r>
          </a:p>
          <a:p>
            <a:pPr lvl="0">
              <a:buClr>
                <a:srgbClr val="0000FF"/>
              </a:buClr>
              <a:buFont typeface="Wingdings" pitchFamily="2" charset="2"/>
              <a:buChar char="v"/>
            </a:pPr>
            <a:r>
              <a:rPr lang="en-ZA" sz="2400" b="1" dirty="0">
                <a:latin typeface="Arial" panose="020B0604020202020204" pitchFamily="34" charset="0"/>
                <a:cs typeface="Arial" panose="020B0604020202020204" pitchFamily="34" charset="0"/>
              </a:rPr>
              <a:t> 	The bugle head shape helps the screw stay in place, without</a:t>
            </a:r>
          </a:p>
          <a:p>
            <a:pPr lvl="0">
              <a:buClr>
                <a:srgbClr val="0000FF"/>
              </a:buClr>
            </a:pPr>
            <a:r>
              <a:rPr lang="en-ZA" sz="2400" b="1" dirty="0">
                <a:latin typeface="Arial" panose="020B0604020202020204" pitchFamily="34" charset="0"/>
                <a:cs typeface="Arial" panose="020B0604020202020204" pitchFamily="34" charset="0"/>
              </a:rPr>
              <a:t>           tearing all the way through the outer paper layer.</a:t>
            </a:r>
          </a:p>
        </p:txBody>
      </p:sp>
    </p:spTree>
    <p:extLst>
      <p:ext uri="{BB962C8B-B14F-4D97-AF65-F5344CB8AC3E}">
        <p14:creationId xmlns:p14="http://schemas.microsoft.com/office/powerpoint/2010/main" val="3212693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5105CA-C5EC-4A45-94E3-B3042A5D3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742950" lvl="0" indent="-742950" fontAlgn="base">
              <a:lnSpc>
                <a:spcPct val="100000"/>
              </a:lnSpc>
              <a:spcAft>
                <a:spcPct val="0"/>
              </a:spcAft>
            </a:pPr>
            <a:r>
              <a:rPr lang="en-ZA" altLang="zh-CN" b="1" u="sng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1.1 Advantages of using screws over nails:</a:t>
            </a:r>
            <a:r>
              <a:rPr lang="en-ZA" altLang="zh-CN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</a:t>
            </a:r>
            <a:r>
              <a:rPr lang="en-ZA" altLang="zh-CN" b="1" dirty="0">
                <a:solidFill>
                  <a:srgbClr val="0000FF"/>
                </a:solidFill>
                <a:ea typeface="Calibri" pitchFamily="34" charset="0"/>
                <a:cs typeface="Arial" pitchFamily="34" charset="0"/>
              </a:rPr>
              <a:t/>
            </a:r>
            <a:br>
              <a:rPr lang="en-ZA" altLang="zh-CN" b="1" dirty="0">
                <a:solidFill>
                  <a:srgbClr val="0000FF"/>
                </a:solidFill>
                <a:ea typeface="Calibri" pitchFamily="34" charset="0"/>
                <a:cs typeface="Arial" pitchFamily="34" charset="0"/>
              </a:rPr>
            </a:b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B6422ED-CCB5-40AD-B189-8CB03A053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v"/>
            </a:pPr>
            <a:r>
              <a:rPr lang="en-ZA" altLang="zh-CN" sz="2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  Screws have a higher holding ability than nails.</a:t>
            </a:r>
            <a:endParaRPr lang="en-ZA" altLang="zh-C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v"/>
            </a:pPr>
            <a:r>
              <a:rPr lang="en-ZA" altLang="zh-CN" sz="2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	Screws can be removed easier and with less damage than nails.</a:t>
            </a:r>
            <a:endParaRPr lang="en-ZA" altLang="zh-C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v"/>
            </a:pPr>
            <a:r>
              <a:rPr lang="en-ZA" altLang="zh-CN" sz="2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	They can be replaced with less damage than nails.</a:t>
            </a:r>
            <a:endParaRPr lang="en-ZA" altLang="zh-C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v"/>
            </a:pPr>
            <a:r>
              <a:rPr lang="en-ZA" altLang="zh-CN" sz="2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	The shock of driving the nail may damage the work, which is not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None/>
            </a:pPr>
            <a:r>
              <a:rPr lang="en-ZA" altLang="zh-CN" sz="2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     the</a:t>
            </a:r>
            <a:r>
              <a:rPr lang="en-ZA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ZA" altLang="zh-CN" sz="2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case with screws.</a:t>
            </a:r>
            <a:endParaRPr lang="en-ZA" altLang="zh-C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v"/>
            </a:pPr>
            <a:r>
              <a:rPr lang="en-ZA" altLang="zh-CN" sz="2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	They have a higher holding ability over a longer 	period of time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None/>
            </a:pPr>
            <a:r>
              <a:rPr lang="en-ZA" altLang="zh-CN" sz="2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     than nails.</a:t>
            </a:r>
            <a:endParaRPr lang="en-ZA" altLang="zh-C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7237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230</Words>
  <Application>Microsoft Office PowerPoint</Application>
  <PresentationFormat>Widescreen</PresentationFormat>
  <Paragraphs>140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SimSun</vt:lpstr>
      <vt:lpstr>Arial</vt:lpstr>
      <vt:lpstr>Arial Narrow</vt:lpstr>
      <vt:lpstr>Calibri</vt:lpstr>
      <vt:lpstr>Calibri Light</vt:lpstr>
      <vt:lpstr>Symbol</vt:lpstr>
      <vt:lpstr>Wingdings</vt:lpstr>
      <vt:lpstr>等线</vt:lpstr>
      <vt:lpstr>等线 Light</vt:lpstr>
      <vt:lpstr>Office Theme</vt:lpstr>
      <vt:lpstr>Civil Technology – Construction GRADE 10</vt:lpstr>
      <vt:lpstr>PowerPoint Presentation</vt:lpstr>
      <vt:lpstr>PowerPoint Presentation</vt:lpstr>
      <vt:lpstr> 1. Screws:  Parts of a screw: </vt:lpstr>
      <vt:lpstr>1.1      Countersunk head </vt:lpstr>
      <vt:lpstr>1.2      Round head </vt:lpstr>
      <vt:lpstr>1.3      Raised head </vt:lpstr>
      <vt:lpstr>1.5      Drywall screw </vt:lpstr>
      <vt:lpstr>1.1 Advantages of using screws over nails:     </vt:lpstr>
      <vt:lpstr>PowerPoint Presentation</vt:lpstr>
      <vt:lpstr> 2. Nails: Parts of a nail: </vt:lpstr>
      <vt:lpstr>1.1      Round wire: </vt:lpstr>
      <vt:lpstr>1.2      Masonry: </vt:lpstr>
      <vt:lpstr>1.3      Clout nail: </vt:lpstr>
      <vt:lpstr>1.4      Steel cut nail: </vt:lpstr>
      <vt:lpstr>1.5      Oval nail: </vt:lpstr>
      <vt:lpstr>1.6      Panel nail: </vt:lpstr>
      <vt:lpstr>1.7      Brad nails: </vt:lpstr>
      <vt:lpstr> 2. Advantages of using nails over screws:  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Civil Technology – Construction GRADE 10</dc:title>
  <dc:creator>Masenkane</dc:creator>
  <cp:lastModifiedBy>V.Westphal</cp:lastModifiedBy>
  <cp:revision>8</cp:revision>
  <dcterms:created xsi:type="dcterms:W3CDTF">2020-08-29T12:05:27Z</dcterms:created>
  <dcterms:modified xsi:type="dcterms:W3CDTF">2020-09-07T09:37:34Z</dcterms:modified>
</cp:coreProperties>
</file>