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32" r:id="rId2"/>
    <p:sldId id="256" r:id="rId3"/>
    <p:sldId id="373" r:id="rId4"/>
    <p:sldId id="374" r:id="rId5"/>
    <p:sldId id="375" r:id="rId6"/>
    <p:sldId id="376" r:id="rId7"/>
    <p:sldId id="377" r:id="rId8"/>
    <p:sldId id="378" r:id="rId9"/>
    <p:sldId id="379" r:id="rId10"/>
    <p:sldId id="380" r:id="rId11"/>
    <p:sldId id="381" r:id="rId12"/>
    <p:sldId id="382" r:id="rId13"/>
    <p:sldId id="383" r:id="rId14"/>
    <p:sldId id="384" r:id="rId15"/>
    <p:sldId id="385" r:id="rId16"/>
    <p:sldId id="386" r:id="rId17"/>
    <p:sldId id="38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9" d="100"/>
          <a:sy n="39" d="100"/>
        </p:scale>
        <p:origin x="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D76E4D-06C0-4815-95E8-25AA82CB57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xmlns="" id="{BC8C3162-3F41-42C3-8162-E1E23A28B5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xmlns="" id="{7D2F4AD2-E26C-4B69-85B9-C98AB7C58C82}"/>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5" name="Footer Placeholder 4">
            <a:extLst>
              <a:ext uri="{FF2B5EF4-FFF2-40B4-BE49-F238E27FC236}">
                <a16:creationId xmlns:a16="http://schemas.microsoft.com/office/drawing/2014/main" xmlns="" id="{96DAF8A8-E283-4B58-BE20-F733EE41595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9EC7C853-4084-4605-88A7-109FBCF0BFF8}"/>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247946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068994-CDE5-46C9-AD2A-FBED6197EE30}"/>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xmlns="" id="{3CAE9340-DD71-4D10-B581-506F39AB0B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7681FE35-CDD9-4B65-AFB1-1A9A61FD6194}"/>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5" name="Footer Placeholder 4">
            <a:extLst>
              <a:ext uri="{FF2B5EF4-FFF2-40B4-BE49-F238E27FC236}">
                <a16:creationId xmlns:a16="http://schemas.microsoft.com/office/drawing/2014/main" xmlns="" id="{234EE02C-BCD0-4034-B2D9-C9B4163BEC0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08CFA1BA-F5D7-47F4-AC50-06487FE4CD17}"/>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1501723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19D9FC7-C2EA-43E3-B7A3-70B12A5D54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xmlns="" id="{89E8187A-1C76-4A79-B44E-53470C75C7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D31FE7FC-7B65-4BD4-93B8-8C2E90CD748E}"/>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5" name="Footer Placeholder 4">
            <a:extLst>
              <a:ext uri="{FF2B5EF4-FFF2-40B4-BE49-F238E27FC236}">
                <a16:creationId xmlns:a16="http://schemas.microsoft.com/office/drawing/2014/main" xmlns="" id="{9FEAFB46-895F-4ECD-B9DE-F18A742DD80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717B3DD5-15A9-4EC8-BE1D-975CB1C70807}"/>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4217208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917869-58E3-43CB-A4A5-95C6F6505796}"/>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09BA0CAF-53BD-4736-B18F-8ED60DA342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41C9BC60-14FE-464B-A63B-0EEBCAFA63B7}"/>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5" name="Footer Placeholder 4">
            <a:extLst>
              <a:ext uri="{FF2B5EF4-FFF2-40B4-BE49-F238E27FC236}">
                <a16:creationId xmlns:a16="http://schemas.microsoft.com/office/drawing/2014/main" xmlns="" id="{7AD20FF0-EF35-43A4-BE58-FD106BE4107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D2885431-43EB-479D-99FB-0B0E0A9BDCDA}"/>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4223519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14605B-7A1B-4D45-B2FA-22AC51557A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xmlns="" id="{5F20B091-A13A-43AE-9CCF-8B02776FF5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F526785-86C1-42B0-84EB-F2F14F448930}"/>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5" name="Footer Placeholder 4">
            <a:extLst>
              <a:ext uri="{FF2B5EF4-FFF2-40B4-BE49-F238E27FC236}">
                <a16:creationId xmlns:a16="http://schemas.microsoft.com/office/drawing/2014/main" xmlns="" id="{17356FF9-E586-4C38-82EF-46563C48C1CC}"/>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xmlns="" id="{0836CCEC-CB5E-4770-9D13-E0F2C1464DE8}"/>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3121519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16D90F-9E51-40A2-832A-263E9F0DC010}"/>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690DDAF6-8187-4796-B7D9-53A307FE09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xmlns="" id="{77EFE4AA-62B6-4740-82EA-49A82C9A1C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xmlns="" id="{71D516E2-6DA2-456F-B60F-4917007D8B20}"/>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6" name="Footer Placeholder 5">
            <a:extLst>
              <a:ext uri="{FF2B5EF4-FFF2-40B4-BE49-F238E27FC236}">
                <a16:creationId xmlns:a16="http://schemas.microsoft.com/office/drawing/2014/main" xmlns="" id="{6527B034-E23E-4D3A-8EBF-B4F7B6E1FA0F}"/>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943885F0-B7EB-4EAE-BEB1-2269C2B2E016}"/>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2369180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43DCE4-1575-4BE1-995A-542E59019877}"/>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xmlns="" id="{0A273513-DA8F-4E1F-B4D4-375C738885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5513E09-B281-4249-B638-1246052181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xmlns="" id="{D007D9F8-FACF-4214-8263-0540A88364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3458530-CE6F-4973-928D-3627604C32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xmlns="" id="{E2BA4FC5-9B09-4CAA-90CD-4665FD8B0D63}"/>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8" name="Footer Placeholder 7">
            <a:extLst>
              <a:ext uri="{FF2B5EF4-FFF2-40B4-BE49-F238E27FC236}">
                <a16:creationId xmlns:a16="http://schemas.microsoft.com/office/drawing/2014/main" xmlns="" id="{C7970315-6D05-4E0C-9070-78F1B83CC409}"/>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xmlns="" id="{B40B3C20-F97B-4BE4-8F95-2EFB4D630A09}"/>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713582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2203B0-82BC-4540-978A-938B17D97D54}"/>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xmlns="" id="{52FF74A9-43F6-4270-9643-8FFC193F4C63}"/>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4" name="Footer Placeholder 3">
            <a:extLst>
              <a:ext uri="{FF2B5EF4-FFF2-40B4-BE49-F238E27FC236}">
                <a16:creationId xmlns:a16="http://schemas.microsoft.com/office/drawing/2014/main" xmlns="" id="{E3F12A10-D0FE-4713-BBE5-603E2EFC2CCB}"/>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xmlns="" id="{C2B8CF01-61A0-4EB2-B458-C47F22C1B79F}"/>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13435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20681EA-A3F1-472F-8B0A-0C6E9F0BE030}"/>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3" name="Footer Placeholder 2">
            <a:extLst>
              <a:ext uri="{FF2B5EF4-FFF2-40B4-BE49-F238E27FC236}">
                <a16:creationId xmlns:a16="http://schemas.microsoft.com/office/drawing/2014/main" xmlns="" id="{30982C13-E2BD-401C-B54F-0B09F27E107A}"/>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xmlns="" id="{59A80A79-1209-49E0-8FA2-0FBA1E7F9EC7}"/>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258641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6E7650-E030-492D-B0FE-11B8B0284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xmlns="" id="{A19EA3BB-B670-48EF-80E6-578F00A469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xmlns="" id="{D9DE9F88-9CC9-4547-8E3B-18EE01C203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CE5490F-85A2-43D5-886E-864BF09D99CE}"/>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6" name="Footer Placeholder 5">
            <a:extLst>
              <a:ext uri="{FF2B5EF4-FFF2-40B4-BE49-F238E27FC236}">
                <a16:creationId xmlns:a16="http://schemas.microsoft.com/office/drawing/2014/main" xmlns="" id="{46F09249-1FE6-420E-A644-7420BC68F4D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DDA657AA-E27F-4738-B9D0-7965B1913502}"/>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894672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582C54-4308-41B0-BD3E-0E47C23CBC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xmlns="" id="{EC34C4F2-0A1A-4212-B971-0EC1D6BFC7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xmlns="" id="{717A22F6-4240-4891-AD75-EDE2B3948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ACC2FD9-5C90-4411-8AED-3049042A410B}"/>
              </a:ext>
            </a:extLst>
          </p:cNvPr>
          <p:cNvSpPr>
            <a:spLocks noGrp="1"/>
          </p:cNvSpPr>
          <p:nvPr>
            <p:ph type="dt" sz="half" idx="10"/>
          </p:nvPr>
        </p:nvSpPr>
        <p:spPr/>
        <p:txBody>
          <a:bodyPr/>
          <a:lstStyle/>
          <a:p>
            <a:fld id="{893E2AD8-C07B-4236-9D59-3DF2DBA64687}" type="datetimeFigureOut">
              <a:rPr lang="en-ZA" smtClean="0"/>
              <a:t>2020-09-07</a:t>
            </a:fld>
            <a:endParaRPr lang="en-ZA"/>
          </a:p>
        </p:txBody>
      </p:sp>
      <p:sp>
        <p:nvSpPr>
          <p:cNvPr id="6" name="Footer Placeholder 5">
            <a:extLst>
              <a:ext uri="{FF2B5EF4-FFF2-40B4-BE49-F238E27FC236}">
                <a16:creationId xmlns:a16="http://schemas.microsoft.com/office/drawing/2014/main" xmlns="" id="{A48836A7-37DD-40E7-AE7C-A5A0932E3258}"/>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xmlns="" id="{33FDCEDB-E8CD-4B98-AE4D-824E0141EC14}"/>
              </a:ext>
            </a:extLst>
          </p:cNvPr>
          <p:cNvSpPr>
            <a:spLocks noGrp="1"/>
          </p:cNvSpPr>
          <p:nvPr>
            <p:ph type="sldNum" sz="quarter" idx="12"/>
          </p:nvPr>
        </p:nvSpPr>
        <p:spPr/>
        <p:txBody>
          <a:bodyPr/>
          <a:lstStyle/>
          <a:p>
            <a:fld id="{D4B809C7-5959-46E8-AA41-9A24B004555B}" type="slidenum">
              <a:rPr lang="en-ZA" smtClean="0"/>
              <a:t>‹#›</a:t>
            </a:fld>
            <a:endParaRPr lang="en-ZA"/>
          </a:p>
        </p:txBody>
      </p:sp>
    </p:spTree>
    <p:extLst>
      <p:ext uri="{BB962C8B-B14F-4D97-AF65-F5344CB8AC3E}">
        <p14:creationId xmlns:p14="http://schemas.microsoft.com/office/powerpoint/2010/main" val="281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410287F-7660-4599-AD14-1655CB26A0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xmlns="" id="{6AEBDEBF-4F8E-4CDE-9B18-69C7AF7E9B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xmlns="" id="{2CD654A8-8862-4993-A53F-E19B525CE5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E2AD8-C07B-4236-9D59-3DF2DBA64687}" type="datetimeFigureOut">
              <a:rPr lang="en-ZA" smtClean="0"/>
              <a:t>2020-09-07</a:t>
            </a:fld>
            <a:endParaRPr lang="en-ZA"/>
          </a:p>
        </p:txBody>
      </p:sp>
      <p:sp>
        <p:nvSpPr>
          <p:cNvPr id="5" name="Footer Placeholder 4">
            <a:extLst>
              <a:ext uri="{FF2B5EF4-FFF2-40B4-BE49-F238E27FC236}">
                <a16:creationId xmlns:a16="http://schemas.microsoft.com/office/drawing/2014/main" xmlns="" id="{D0BC1435-E2B6-4600-B3DD-316277F608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xmlns="" id="{8EE2858D-9461-4491-897A-6CA2E8A94F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809C7-5959-46E8-AA41-9A24B004555B}" type="slidenum">
              <a:rPr lang="en-ZA" smtClean="0"/>
              <a:t>‹#›</a:t>
            </a:fld>
            <a:endParaRPr lang="en-ZA"/>
          </a:p>
        </p:txBody>
      </p:sp>
    </p:spTree>
    <p:extLst>
      <p:ext uri="{BB962C8B-B14F-4D97-AF65-F5344CB8AC3E}">
        <p14:creationId xmlns:p14="http://schemas.microsoft.com/office/powerpoint/2010/main" val="1972217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ABBDB8-1B1E-467A-B148-25F8C518D228}"/>
              </a:ext>
            </a:extLst>
          </p:cNvPr>
          <p:cNvSpPr>
            <a:spLocks noGrp="1"/>
          </p:cNvSpPr>
          <p:nvPr>
            <p:ph type="title"/>
          </p:nvPr>
        </p:nvSpPr>
        <p:spPr>
          <a:xfrm>
            <a:off x="838200" y="365125"/>
            <a:ext cx="10515600" cy="2059420"/>
          </a:xfrm>
        </p:spPr>
        <p:txBody>
          <a:bodyPr/>
          <a:lstStyle/>
          <a:p>
            <a:pPr algn="ctr"/>
            <a:r>
              <a:rPr lang="en-ZA" b="1" dirty="0">
                <a:latin typeface="Arial" panose="020B0604020202020204" pitchFamily="34" charset="0"/>
                <a:cs typeface="Arial" panose="020B0604020202020204" pitchFamily="34" charset="0"/>
              </a:rPr>
              <a:t>Civil Technology – Construction</a:t>
            </a:r>
            <a:br>
              <a:rPr lang="en-ZA" b="1" dirty="0">
                <a:latin typeface="Arial" panose="020B0604020202020204" pitchFamily="34" charset="0"/>
                <a:cs typeface="Arial" panose="020B0604020202020204" pitchFamily="34" charset="0"/>
              </a:rPr>
            </a:br>
            <a:r>
              <a:rPr lang="en-ZA" b="1" dirty="0">
                <a:latin typeface="Arial" panose="020B0604020202020204" pitchFamily="34" charset="0"/>
                <a:cs typeface="Arial" panose="020B0604020202020204" pitchFamily="34" charset="0"/>
              </a:rPr>
              <a:t>GRADE 10</a:t>
            </a:r>
            <a:endParaRPr lang="en-ZA" dirty="0"/>
          </a:p>
        </p:txBody>
      </p:sp>
      <p:sp>
        <p:nvSpPr>
          <p:cNvPr id="3" name="Content Placeholder 2">
            <a:extLst>
              <a:ext uri="{FF2B5EF4-FFF2-40B4-BE49-F238E27FC236}">
                <a16:creationId xmlns:a16="http://schemas.microsoft.com/office/drawing/2014/main" xmlns="" id="{BF270361-40D0-438E-961F-B64EE9FA2DBF}"/>
              </a:ext>
            </a:extLst>
          </p:cNvPr>
          <p:cNvSpPr>
            <a:spLocks noGrp="1"/>
          </p:cNvSpPr>
          <p:nvPr>
            <p:ph idx="1"/>
          </p:nvPr>
        </p:nvSpPr>
        <p:spPr/>
        <p:txBody>
          <a:bodyPr/>
          <a:lstStyle/>
          <a:p>
            <a:pPr marL="0" indent="0" algn="ctr">
              <a:buNone/>
            </a:pPr>
            <a:endParaRPr lang="en-ZA" b="1" dirty="0">
              <a:latin typeface="Arial" panose="020B0604020202020204" pitchFamily="34" charset="0"/>
              <a:cs typeface="Arial" panose="020B0604020202020204" pitchFamily="34" charset="0"/>
            </a:endParaRPr>
          </a:p>
          <a:p>
            <a:pPr marL="0" indent="0" algn="ctr">
              <a:buNone/>
            </a:pPr>
            <a:endParaRPr lang="en-ZA" b="1" dirty="0">
              <a:latin typeface="Arial" panose="020B0604020202020204" pitchFamily="34" charset="0"/>
              <a:cs typeface="Arial" panose="020B0604020202020204" pitchFamily="34" charset="0"/>
            </a:endParaRPr>
          </a:p>
          <a:p>
            <a:pPr marL="0" indent="0" algn="ctr">
              <a:buNone/>
            </a:pPr>
            <a:r>
              <a:rPr lang="en-ZA" b="1" dirty="0">
                <a:latin typeface="Arial" panose="020B0604020202020204" pitchFamily="34" charset="0"/>
                <a:cs typeface="Arial" panose="020B0604020202020204" pitchFamily="34" charset="0"/>
              </a:rPr>
              <a:t>TOPIC: JOINING (SPECIFIC)</a:t>
            </a:r>
          </a:p>
          <a:p>
            <a:pPr marL="0" indent="0" algn="ctr">
              <a:buNone/>
            </a:pPr>
            <a:r>
              <a:rPr lang="en-ZA" b="1" dirty="0">
                <a:latin typeface="Arial" panose="020B0604020202020204" pitchFamily="34" charset="0"/>
                <a:cs typeface="Arial" panose="020B0604020202020204" pitchFamily="34" charset="0"/>
              </a:rPr>
              <a:t>TERM 3 WORK</a:t>
            </a:r>
            <a:endParaRPr lang="en-ZA" dirty="0">
              <a:latin typeface="Arial" panose="020B060402020202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1960264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0" y="-36933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ZA" altLang="zh-CN" sz="4000" b="1" dirty="0">
              <a:latin typeface="Arial" pitchFamily="34" charset="0"/>
              <a:ea typeface="Calibri" pitchFamily="34" charset="0"/>
              <a:cs typeface="Arial" pitchFamily="34" charset="0"/>
            </a:endParaRPr>
          </a:p>
          <a:p>
            <a:pPr fontAlgn="base">
              <a:spcBef>
                <a:spcPct val="0"/>
              </a:spcBef>
              <a:spcAft>
                <a:spcPct val="0"/>
              </a:spcAft>
            </a:pPr>
            <a:r>
              <a:rPr lang="en-ZA" altLang="zh-CN" sz="4000" b="1" dirty="0">
                <a:latin typeface="Arial" pitchFamily="34" charset="0"/>
                <a:ea typeface="Calibri" pitchFamily="34" charset="0"/>
                <a:cs typeface="Arial" pitchFamily="34" charset="0"/>
              </a:rPr>
              <a:t>1.2      WOOD TO CONCRETE</a:t>
            </a:r>
            <a:endParaRPr lang="en-ZA" altLang="zh-CN" sz="4000" dirty="0">
              <a:latin typeface="Arial" pitchFamily="34" charset="0"/>
              <a:cs typeface="Arial" pitchFamily="34" charset="0"/>
            </a:endParaRPr>
          </a:p>
        </p:txBody>
      </p:sp>
      <p:sp>
        <p:nvSpPr>
          <p:cNvPr id="22530" name="Rectangle 2"/>
          <p:cNvSpPr>
            <a:spLocks noChangeArrowheads="1"/>
          </p:cNvSpPr>
          <p:nvPr/>
        </p:nvSpPr>
        <p:spPr bwMode="auto">
          <a:xfrm>
            <a:off x="1524000" y="2195428"/>
            <a:ext cx="9144000" cy="538206"/>
          </a:xfrm>
          <a:prstGeom prst="rect">
            <a:avLst/>
          </a:prstGeom>
          <a:solidFill>
            <a:srgbClr val="FFFFFF"/>
          </a:solidFill>
          <a:ln w="9525">
            <a:noFill/>
            <a:miter lim="800000"/>
            <a:headEnd/>
            <a:tailEnd/>
          </a:ln>
          <a:effectLst/>
        </p:spPr>
        <p:txBody>
          <a:bodyPr vert="horz" wrap="square" lIns="91440" tIns="172983" rIns="91440" bIns="85698" numCol="1" anchor="ctr" anchorCtr="0" compatLnSpc="1">
            <a:prstTxWarp prst="textNoShape">
              <a:avLst/>
            </a:prstTxWarp>
            <a:spAutoFit/>
          </a:bodyPr>
          <a:lstStyle/>
          <a:p>
            <a:pPr fontAlgn="base">
              <a:spcBef>
                <a:spcPct val="0"/>
              </a:spcBef>
              <a:spcAft>
                <a:spcPct val="0"/>
              </a:spcAft>
            </a:pPr>
            <a:endParaRPr lang="en-ZA" altLang="zh-CN" dirty="0">
              <a:latin typeface="Arial" pitchFamily="34" charset="0"/>
              <a:cs typeface="Arial" pitchFamily="34" charset="0"/>
            </a:endParaRPr>
          </a:p>
        </p:txBody>
      </p:sp>
      <p:sp>
        <p:nvSpPr>
          <p:cNvPr id="4" name="Rectangle 3"/>
          <p:cNvSpPr/>
          <p:nvPr/>
        </p:nvSpPr>
        <p:spPr>
          <a:xfrm>
            <a:off x="762000" y="692696"/>
            <a:ext cx="10709564" cy="6032421"/>
          </a:xfrm>
          <a:prstGeom prst="rect">
            <a:avLst/>
          </a:prstGeom>
        </p:spPr>
        <p:txBody>
          <a:bodyPr wrap="square">
            <a:spAutoFit/>
          </a:bodyPr>
          <a:lstStyle/>
          <a:p>
            <a:pPr lvl="0" fontAlgn="base">
              <a:spcBef>
                <a:spcPct val="0"/>
              </a:spcBef>
              <a:spcAft>
                <a:spcPct val="0"/>
              </a:spcAft>
            </a:pPr>
            <a:endParaRPr lang="en-ZA" altLang="zh-CN" sz="2600" b="1" dirty="0">
              <a:ea typeface="Calibri" pitchFamily="34" charset="0"/>
              <a:cs typeface="Arial" pitchFamily="34" charset="0"/>
            </a:endParaRPr>
          </a:p>
          <a:p>
            <a:pPr lvl="0" fontAlgn="base">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The common solution was a hardened nail, or a wood plug with a screw driven in the center.</a:t>
            </a:r>
          </a:p>
          <a:p>
            <a:pPr lvl="0" fontAlgn="base">
              <a:spcBef>
                <a:spcPct val="0"/>
              </a:spcBef>
              <a:spcAft>
                <a:spcPct val="0"/>
              </a:spcAft>
            </a:pP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u="sng" dirty="0">
                <a:latin typeface="Arial" panose="020B0604020202020204" pitchFamily="34" charset="0"/>
                <a:ea typeface="Times New Roman" pitchFamily="18" charset="0"/>
                <a:cs typeface="Arial" panose="020B0604020202020204" pitchFamily="34" charset="0"/>
              </a:rPr>
              <a:t>Light duty:</a:t>
            </a:r>
            <a:r>
              <a:rPr lang="en-ZA" altLang="zh-CN" sz="2400" b="1" dirty="0">
                <a:latin typeface="Arial" panose="020B0604020202020204" pitchFamily="34" charset="0"/>
                <a:ea typeface="Times New Roman" pitchFamily="18" charset="0"/>
                <a:cs typeface="Arial" panose="020B0604020202020204" pitchFamily="34" charset="0"/>
              </a:rPr>
              <a:t>                         (Plastic anchors)</a:t>
            </a: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They're great for fastening shelf brackets, towel bars, rake and shovel brackets, shower doors, pipe and conduit retainers, and most anything else light</a:t>
            </a:r>
          </a:p>
          <a:p>
            <a:pPr lvl="0" eaLnBrk="0" fontAlgn="base" hangingPunct="0">
              <a:spcBef>
                <a:spcPct val="0"/>
              </a:spcBef>
              <a:spcAft>
                <a:spcPct val="0"/>
              </a:spcAft>
            </a:pP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solidFill>
                  <a:srgbClr val="BE6325"/>
                </a:solidFill>
                <a:latin typeface="Arial" panose="020B0604020202020204" pitchFamily="34" charset="0"/>
                <a:ea typeface="Times New Roman" pitchFamily="18" charset="0"/>
                <a:cs typeface="Arial" panose="020B0604020202020204" pitchFamily="34" charset="0"/>
              </a:rPr>
              <a:t>                                            </a:t>
            </a:r>
            <a:r>
              <a:rPr lang="en-ZA" altLang="zh-CN" sz="2400" b="1" dirty="0">
                <a:latin typeface="Arial" panose="020B0604020202020204" pitchFamily="34" charset="0"/>
                <a:ea typeface="Times New Roman" pitchFamily="18" charset="0"/>
                <a:cs typeface="Arial" panose="020B0604020202020204" pitchFamily="34" charset="0"/>
              </a:rPr>
              <a:t>(Hammer-set anchors)</a:t>
            </a: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The best feature of hammer-set anchors is that they're quick to install. You don't have nuts and washers to fuss with; just drill the hole to the right depth and hammer it home. Hold your wood or other material in position and drill through it into the concrete to the correct depth. Slip in the anchor. To finish the job, strike the exposed pin with the hammer and drive it in.</a:t>
            </a:r>
            <a:endParaRPr lang="en-ZA" altLang="zh-CN" sz="2400"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9709" y="332656"/>
            <a:ext cx="10695709" cy="6370975"/>
          </a:xfrm>
          <a:prstGeom prst="rect">
            <a:avLst/>
          </a:prstGeom>
        </p:spPr>
        <p:txBody>
          <a:bodyPr wrap="square">
            <a:spAutoFit/>
          </a:bodyPr>
          <a:lstStyle/>
          <a:p>
            <a:pPr lvl="0" fontAlgn="base">
              <a:spcBef>
                <a:spcPct val="0"/>
              </a:spcBef>
              <a:spcAft>
                <a:spcPct val="0"/>
              </a:spcAft>
            </a:pPr>
            <a:r>
              <a:rPr lang="en-ZA" altLang="zh-CN" sz="2800" b="1" dirty="0">
                <a:latin typeface="Arial" pitchFamily="34" charset="0"/>
                <a:ea typeface="Times New Roman" pitchFamily="18" charset="0"/>
                <a:cs typeface="Arial" pitchFamily="34" charset="0"/>
              </a:rPr>
              <a:t> </a:t>
            </a:r>
            <a:r>
              <a:rPr lang="en-ZA" altLang="zh-CN" sz="4000" b="1" dirty="0">
                <a:latin typeface="Arial" pitchFamily="34" charset="0"/>
                <a:ea typeface="Calibri" pitchFamily="34" charset="0"/>
                <a:cs typeface="Arial" pitchFamily="34" charset="0"/>
              </a:rPr>
              <a:t>WOOD TO CONCRETE:</a:t>
            </a:r>
          </a:p>
          <a:p>
            <a:pPr lvl="0" fontAlgn="base">
              <a:spcBef>
                <a:spcPct val="0"/>
              </a:spcBef>
              <a:spcAft>
                <a:spcPct val="0"/>
              </a:spcAft>
            </a:pPr>
            <a:endParaRPr lang="en-ZA" altLang="zh-CN" sz="2800" b="1" dirty="0">
              <a:latin typeface="Arial" pitchFamily="34" charset="0"/>
              <a:ea typeface="Times New Roman" pitchFamily="18" charset="0"/>
              <a:cs typeface="Arial" pitchFamily="34" charset="0"/>
            </a:endParaRPr>
          </a:p>
          <a:p>
            <a:pPr lvl="0" fontAlgn="base">
              <a:spcBef>
                <a:spcPct val="0"/>
              </a:spcBef>
              <a:spcAft>
                <a:spcPct val="0"/>
              </a:spcAft>
            </a:pPr>
            <a:r>
              <a:rPr lang="en-ZA" altLang="zh-CN" sz="2800" b="1" dirty="0">
                <a:latin typeface="Arial" pitchFamily="34" charset="0"/>
                <a:ea typeface="Times New Roman" pitchFamily="18" charset="0"/>
                <a:cs typeface="Arial" pitchFamily="34" charset="0"/>
              </a:rPr>
              <a:t> </a:t>
            </a:r>
            <a:r>
              <a:rPr lang="en-ZA" altLang="zh-CN" sz="2400" b="1" dirty="0">
                <a:latin typeface="Arial" panose="020B0604020202020204" pitchFamily="34" charset="0"/>
                <a:ea typeface="Times New Roman" pitchFamily="18" charset="0"/>
                <a:cs typeface="Arial" pitchFamily="34" charset="0"/>
              </a:rPr>
              <a:t>(Sleeve anchors)</a:t>
            </a: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itchFamily="34" charset="0"/>
              </a:rPr>
              <a:t>The sleeves pinch the sides of the predrilled hole and get tighter as you tighten the screw or bolt.</a:t>
            </a:r>
          </a:p>
          <a:p>
            <a:pPr lvl="0" eaLnBrk="0" fontAlgn="base" hangingPunct="0">
              <a:spcBef>
                <a:spcPct val="0"/>
              </a:spcBef>
              <a:spcAft>
                <a:spcPct val="0"/>
              </a:spcAft>
            </a:pPr>
            <a:endParaRPr lang="en-ZA" altLang="zh-CN" sz="2400" b="1" dirty="0">
              <a:latin typeface="Arial" panose="020B0604020202020204" pitchFamily="34" charset="0"/>
              <a:cs typeface="Arial" pitchFamily="34" charset="0"/>
            </a:endParaRPr>
          </a:p>
          <a:p>
            <a:pPr lvl="0" eaLnBrk="0" fontAlgn="base" hangingPunct="0">
              <a:spcBef>
                <a:spcPct val="0"/>
              </a:spcBef>
              <a:spcAft>
                <a:spcPct val="0"/>
              </a:spcAft>
            </a:pPr>
            <a:r>
              <a:rPr lang="en-ZA" altLang="zh-CN" sz="2400" b="1" u="sng" dirty="0">
                <a:latin typeface="Arial" panose="020B0604020202020204" pitchFamily="34" charset="0"/>
                <a:ea typeface="Times New Roman" pitchFamily="18" charset="0"/>
                <a:cs typeface="Arial" pitchFamily="34" charset="0"/>
              </a:rPr>
              <a:t>Medium-duty:</a:t>
            </a:r>
            <a:r>
              <a:rPr lang="en-ZA" altLang="zh-CN" sz="2400" b="1" dirty="0">
                <a:latin typeface="Arial" panose="020B0604020202020204" pitchFamily="34" charset="0"/>
                <a:ea typeface="Times New Roman" pitchFamily="18" charset="0"/>
                <a:cs typeface="Arial" pitchFamily="34" charset="0"/>
              </a:rPr>
              <a:t>                 </a:t>
            </a:r>
          </a:p>
          <a:p>
            <a:pPr lvl="0" eaLnBrk="0" fontAlgn="base" hangingPunct="0">
              <a:spcBef>
                <a:spcPct val="0"/>
              </a:spcBef>
              <a:spcAft>
                <a:spcPct val="0"/>
              </a:spcAft>
            </a:pPr>
            <a:endParaRPr lang="en-ZA" altLang="zh-CN" sz="2400" b="1" dirty="0">
              <a:latin typeface="Arial" panose="020B0604020202020204" pitchFamily="34" charset="0"/>
              <a:ea typeface="Times New Roman" pitchFamily="18" charset="0"/>
              <a:cs typeface="Arial"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Times New Roman" pitchFamily="18" charset="0"/>
                <a:cs typeface="Arial" pitchFamily="34" charset="0"/>
              </a:rPr>
              <a:t> ( Concrete screws)</a:t>
            </a: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itchFamily="34" charset="0"/>
              </a:rPr>
              <a:t>Drill the special-size pilot hole (see package for exact bit size) and drive the concrete screw's super-hard, large profile threads into the concrete with a power screwdriver. </a:t>
            </a:r>
          </a:p>
          <a:p>
            <a:pPr lvl="0" eaLnBrk="0" fontAlgn="base" hangingPunct="0">
              <a:spcBef>
                <a:spcPct val="0"/>
              </a:spcBef>
              <a:spcAft>
                <a:spcPct val="0"/>
              </a:spcAft>
            </a:pPr>
            <a:endParaRPr lang="en-ZA" altLang="zh-CN" sz="2400" b="1" dirty="0">
              <a:latin typeface="Arial" panose="020B0604020202020204" pitchFamily="34" charset="0"/>
              <a:cs typeface="Arial"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Calibri" pitchFamily="34" charset="0"/>
                <a:cs typeface="Arial" pitchFamily="34" charset="0"/>
              </a:rPr>
              <a:t>The beauty of this fastener is that if the piece needs to be removed, you can just back the screw out. They're available in hex or Phillips drive heads.</a:t>
            </a:r>
            <a:endParaRPr lang="en-ZA" altLang="zh-CN" sz="2400" b="1" dirty="0">
              <a:latin typeface="Arial" panose="020B0604020202020204"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524000" y="2160543"/>
            <a:ext cx="9144000" cy="692094"/>
          </a:xfrm>
          <a:prstGeom prst="rect">
            <a:avLst/>
          </a:prstGeom>
          <a:solidFill>
            <a:srgbClr val="FFFFFF"/>
          </a:solidFill>
          <a:ln w="9525">
            <a:noFill/>
            <a:miter lim="800000"/>
            <a:headEnd/>
            <a:tailEnd/>
          </a:ln>
          <a:effectLst/>
        </p:spPr>
        <p:txBody>
          <a:bodyPr vert="horz" wrap="square" lIns="91440" tIns="172983" rIns="91440" bIns="85698" numCol="1" anchor="ctr" anchorCtr="0" compatLnSpc="1">
            <a:prstTxWarp prst="textNoShape">
              <a:avLst/>
            </a:prstTxWarp>
            <a:spAutoFit/>
          </a:bodyPr>
          <a:lstStyle/>
          <a:p>
            <a:pPr eaLnBrk="0" fontAlgn="base" hangingPunct="0">
              <a:spcBef>
                <a:spcPct val="0"/>
              </a:spcBef>
              <a:spcAft>
                <a:spcPct val="0"/>
              </a:spcAft>
            </a:pPr>
            <a:endParaRPr lang="en-ZA" altLang="zh-CN" sz="2800" b="1" dirty="0">
              <a:cs typeface="Arial" pitchFamily="34" charset="0"/>
            </a:endParaRPr>
          </a:p>
        </p:txBody>
      </p:sp>
      <p:sp>
        <p:nvSpPr>
          <p:cNvPr id="3" name="Rectangle 2"/>
          <p:cNvSpPr/>
          <p:nvPr/>
        </p:nvSpPr>
        <p:spPr>
          <a:xfrm>
            <a:off x="665017" y="117694"/>
            <a:ext cx="10751127" cy="7725192"/>
          </a:xfrm>
          <a:prstGeom prst="rect">
            <a:avLst/>
          </a:prstGeom>
        </p:spPr>
        <p:txBody>
          <a:bodyPr wrap="square">
            <a:spAutoFit/>
          </a:bodyPr>
          <a:lstStyle/>
          <a:p>
            <a:pPr lvl="0" fontAlgn="base">
              <a:spcBef>
                <a:spcPct val="0"/>
              </a:spcBef>
              <a:spcAft>
                <a:spcPct val="0"/>
              </a:spcAft>
            </a:pPr>
            <a:r>
              <a:rPr lang="en-ZA" altLang="zh-CN" sz="4000" b="1" dirty="0">
                <a:latin typeface="Arial" pitchFamily="34" charset="0"/>
                <a:ea typeface="Calibri" pitchFamily="34" charset="0"/>
                <a:cs typeface="Arial" pitchFamily="34" charset="0"/>
              </a:rPr>
              <a:t>WOOD TO CONCRETE: </a:t>
            </a:r>
          </a:p>
          <a:p>
            <a:pPr lvl="0" fontAlgn="base">
              <a:spcBef>
                <a:spcPct val="0"/>
              </a:spcBef>
              <a:spcAft>
                <a:spcPct val="0"/>
              </a:spcAft>
            </a:pPr>
            <a:endParaRPr lang="en-ZA" altLang="zh-CN" sz="2400" b="1" u="sng" dirty="0">
              <a:latin typeface="Arial" pitchFamily="34" charset="0"/>
              <a:ea typeface="Times New Roman" pitchFamily="18" charset="0"/>
              <a:cs typeface="Arial" pitchFamily="34" charset="0"/>
            </a:endParaRPr>
          </a:p>
          <a:p>
            <a:pPr lvl="0" fontAlgn="base">
              <a:spcBef>
                <a:spcPct val="0"/>
              </a:spcBef>
              <a:spcAft>
                <a:spcPct val="0"/>
              </a:spcAft>
            </a:pPr>
            <a:r>
              <a:rPr lang="en-ZA" altLang="zh-CN" sz="2400" b="1" u="sng" dirty="0">
                <a:latin typeface="Arial" pitchFamily="34" charset="0"/>
                <a:ea typeface="Times New Roman" pitchFamily="18" charset="0"/>
                <a:cs typeface="Arial" pitchFamily="34" charset="0"/>
              </a:rPr>
              <a:t>Heavy-duty:</a:t>
            </a:r>
            <a:r>
              <a:rPr lang="en-ZA" altLang="zh-CN" sz="2400" b="1" dirty="0">
                <a:latin typeface="Arial" panose="020B0604020202020204" pitchFamily="34" charset="0"/>
                <a:ea typeface="Times New Roman" pitchFamily="18" charset="0"/>
                <a:cs typeface="Arial" panose="020B0604020202020204" pitchFamily="34" charset="0"/>
              </a:rPr>
              <a:t>              (Sleeve anchors)</a:t>
            </a: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Times New Roman" pitchFamily="18" charset="0"/>
                <a:cs typeface="Arial" panose="020B0604020202020204" pitchFamily="34" charset="0"/>
              </a:rPr>
              <a:t>Perfect for anchoring heavy, weight-bearing framing members such as deck ledger boards. Drill right through the wood and into the concrete with a masonry </a:t>
            </a:r>
          </a:p>
          <a:p>
            <a:pPr lvl="0" eaLnBrk="0" fontAlgn="base" hangingPunct="0">
              <a:spcBef>
                <a:spcPct val="0"/>
              </a:spcBef>
              <a:spcAft>
                <a:spcPct val="0"/>
              </a:spcAft>
            </a:pPr>
            <a:r>
              <a:rPr lang="en-ZA" altLang="zh-CN" sz="2400" b="1" dirty="0">
                <a:latin typeface="Arial" panose="020B0604020202020204" pitchFamily="34" charset="0"/>
                <a:ea typeface="Times New Roman" pitchFamily="18" charset="0"/>
                <a:cs typeface="Arial" panose="020B0604020202020204" pitchFamily="34" charset="0"/>
              </a:rPr>
              <a:t>bit and hammer drill. </a:t>
            </a:r>
          </a:p>
          <a:p>
            <a:pPr lvl="0" eaLnBrk="0" fontAlgn="base" hangingPunct="0">
              <a:spcBef>
                <a:spcPct val="0"/>
              </a:spcBef>
              <a:spcAft>
                <a:spcPct val="0"/>
              </a:spcAft>
            </a:pP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a:p>
            <a:pPr lvl="0" eaLnBrk="0" fontAlgn="base" hangingPunct="0">
              <a:spcBef>
                <a:spcPct val="0"/>
              </a:spcBef>
              <a:spcAft>
                <a:spcPct val="0"/>
              </a:spcAft>
            </a:pPr>
            <a:r>
              <a:rPr lang="en-ZA" altLang="zh-CN" sz="2400" b="1" dirty="0">
                <a:latin typeface="Arial" panose="020B0604020202020204" pitchFamily="34" charset="0"/>
                <a:ea typeface="Times New Roman" pitchFamily="18" charset="0"/>
                <a:cs typeface="Arial" panose="020B0604020202020204" pitchFamily="34" charset="0"/>
              </a:rPr>
              <a:t>Use a depth stop to get the correct depth and then blow the dust out of the hole with a turkey baster (don't use your breath, because the dust will blow back in your face). Push the anchor into the hole and tighten the nut and washer to wedge the backside of the fastener against the concrete.</a:t>
            </a:r>
          </a:p>
          <a:p>
            <a:pPr lvl="0" eaLnBrk="0" fontAlgn="base" hangingPunct="0">
              <a:spcBef>
                <a:spcPct val="0"/>
              </a:spcBef>
              <a:spcAft>
                <a:spcPct val="0"/>
              </a:spcAft>
            </a:pPr>
            <a:endParaRPr lang="en-ZA" altLang="zh-CN" sz="2400" b="1" dirty="0">
              <a:latin typeface="Arial" panose="020B0604020202020204" pitchFamily="34" charset="0"/>
              <a:ea typeface="Times New Roman" pitchFamily="18" charset="0"/>
              <a:cs typeface="Arial" panose="020B0604020202020204" pitchFamily="34" charset="0"/>
            </a:endParaRPr>
          </a:p>
          <a:p>
            <a:r>
              <a:rPr lang="en-ZA" sz="2400" b="1" dirty="0">
                <a:latin typeface="Arial" panose="020B0604020202020204" pitchFamily="34" charset="0"/>
                <a:cs typeface="Arial" panose="020B0604020202020204" pitchFamily="34" charset="0"/>
              </a:rPr>
              <a:t>                                      (Wedge anchors)</a:t>
            </a:r>
          </a:p>
          <a:p>
            <a:r>
              <a:rPr lang="en-ZA" sz="2400" b="1" dirty="0">
                <a:latin typeface="Arial" panose="020B0604020202020204" pitchFamily="34" charset="0"/>
                <a:cs typeface="Arial" panose="020B0604020202020204" pitchFamily="34" charset="0"/>
              </a:rPr>
              <a:t>These are extremely strong anchors for attaching framing members to solid concrete. Drill a hole the size of the anchor through the wood and into the concrete. Thread the nut on a few turns and tap it into place with a hammer. Be sure the washer is in place and tighten the nut with a wrench.</a:t>
            </a:r>
            <a:r>
              <a:rPr lang="en-ZA" altLang="zh-CN" sz="2400" b="1" dirty="0">
                <a:solidFill>
                  <a:srgbClr val="444444"/>
                </a:solidFill>
                <a:latin typeface="Arial" panose="020B0604020202020204" pitchFamily="34" charset="0"/>
                <a:ea typeface="Times New Roman" pitchFamily="18" charset="0"/>
                <a:cs typeface="Arial" panose="020B0604020202020204" pitchFamily="34" charset="0"/>
              </a:rPr>
              <a:t> </a:t>
            </a:r>
            <a:endParaRPr lang="en-ZA" altLang="zh-CN" sz="2400" b="1" dirty="0">
              <a:solidFill>
                <a:srgbClr val="5B9BD5"/>
              </a:solidFill>
              <a:latin typeface="Arial" panose="020B0604020202020204" pitchFamily="34" charset="0"/>
              <a:ea typeface="Times New Roman" pitchFamily="18"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789709" y="400110"/>
            <a:ext cx="10280073"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2800" b="1" dirty="0">
                <a:latin typeface="Arial" panose="020B0604020202020204" pitchFamily="34" charset="0"/>
                <a:ea typeface="Calibri" pitchFamily="34" charset="0"/>
                <a:cs typeface="Arial" panose="020B0604020202020204" pitchFamily="34" charset="0"/>
              </a:rPr>
              <a:t>1.3      EXISTING CONCRETE TO FRESH CONCRETE</a:t>
            </a:r>
            <a:r>
              <a:rPr lang="en-ZA" altLang="zh-CN" sz="2800" dirty="0">
                <a:latin typeface="Arial" panose="020B0604020202020204" pitchFamily="34" charset="0"/>
                <a:ea typeface="Calibri" pitchFamily="34" charset="0"/>
                <a:cs typeface="Arial" panose="020B0604020202020204" pitchFamily="34" charset="0"/>
              </a:rPr>
              <a:t>        </a:t>
            </a:r>
            <a:endParaRPr lang="en-ZA" altLang="zh-CN" sz="2800" dirty="0">
              <a:latin typeface="Arial" panose="020B0604020202020204" pitchFamily="34" charset="0"/>
              <a:cs typeface="Arial" panose="020B0604020202020204" pitchFamily="34" charset="0"/>
            </a:endParaRPr>
          </a:p>
        </p:txBody>
      </p:sp>
      <p:sp>
        <p:nvSpPr>
          <p:cNvPr id="26626" name="Rectangle 2"/>
          <p:cNvSpPr>
            <a:spLocks noChangeArrowheads="1"/>
          </p:cNvSpPr>
          <p:nvPr/>
        </p:nvSpPr>
        <p:spPr bwMode="auto">
          <a:xfrm>
            <a:off x="789709" y="1640367"/>
            <a:ext cx="10598727"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sz="2400" b="1" dirty="0">
                <a:latin typeface="Arial" pitchFamily="34" charset="0"/>
                <a:ea typeface="Times New Roman" pitchFamily="18" charset="0"/>
                <a:cs typeface="Arial" pitchFamily="34" charset="0"/>
              </a:rPr>
              <a:t>Surface preparation</a:t>
            </a:r>
          </a:p>
          <a:p>
            <a:pPr fontAlgn="base">
              <a:spcBef>
                <a:spcPct val="0"/>
              </a:spcBef>
              <a:spcAft>
                <a:spcPct val="0"/>
              </a:spcAft>
            </a:pPr>
            <a:endParaRPr lang="en-ZA" sz="2400" b="1" dirty="0">
              <a:latin typeface="Arial" pitchFamily="34" charset="0"/>
              <a:cs typeface="Arial" pitchFamily="34" charset="0"/>
            </a:endParaRPr>
          </a:p>
          <a:p>
            <a:pPr eaLnBrk="0" fontAlgn="base" hangingPunct="0">
              <a:spcBef>
                <a:spcPct val="0"/>
              </a:spcBef>
              <a:spcAft>
                <a:spcPct val="0"/>
              </a:spcAft>
            </a:pPr>
            <a:r>
              <a:rPr lang="en-ZA" sz="2400" b="1" dirty="0">
                <a:solidFill>
                  <a:srgbClr val="000000"/>
                </a:solidFill>
                <a:latin typeface="Arial" pitchFamily="34" charset="0"/>
                <a:ea typeface="Times New Roman" pitchFamily="18" charset="0"/>
                <a:cs typeface="Arial" pitchFamily="34" charset="0"/>
              </a:rPr>
              <a:t>Contaminants, such as oil, grease, tar, asphalt, paint, wax, curing compounds and surface impregnates, such as linseed oil, should be removed, so should dust, laitance and weak or loose concrete.</a:t>
            </a:r>
          </a:p>
          <a:p>
            <a:pPr eaLnBrk="0" fontAlgn="base" hangingPunct="0">
              <a:spcBef>
                <a:spcPct val="0"/>
              </a:spcBef>
              <a:spcAft>
                <a:spcPct val="0"/>
              </a:spcAft>
            </a:pPr>
            <a:endParaRPr lang="en-ZA" sz="2400" b="1" dirty="0">
              <a:latin typeface="Arial" pitchFamily="34" charset="0"/>
              <a:cs typeface="Arial" pitchFamily="34" charset="0"/>
            </a:endParaRPr>
          </a:p>
          <a:p>
            <a:pPr eaLnBrk="0" fontAlgn="base" hangingPunct="0">
              <a:spcBef>
                <a:spcPct val="0"/>
              </a:spcBef>
              <a:spcAft>
                <a:spcPct val="0"/>
              </a:spcAft>
            </a:pPr>
            <a:r>
              <a:rPr lang="en-ZA" sz="2400" b="1" dirty="0">
                <a:solidFill>
                  <a:srgbClr val="000000"/>
                </a:solidFill>
                <a:latin typeface="Arial" pitchFamily="34" charset="0"/>
                <a:ea typeface="Times New Roman" pitchFamily="18" charset="0"/>
                <a:cs typeface="Arial" pitchFamily="34" charset="0"/>
              </a:rPr>
              <a:t>When bonding to asphalt, the surface should be roughened so that clean aggregate is exposed. </a:t>
            </a:r>
            <a:r>
              <a:rPr lang="en-ZA" sz="2400" b="1" i="1" dirty="0">
                <a:solidFill>
                  <a:srgbClr val="000000"/>
                </a:solidFill>
                <a:latin typeface="Arial" pitchFamily="34" charset="0"/>
                <a:ea typeface="Times New Roman" pitchFamily="18" charset="0"/>
                <a:cs typeface="Arial" pitchFamily="34" charset="0"/>
              </a:rPr>
              <a:t>Do not</a:t>
            </a:r>
            <a:r>
              <a:rPr lang="en-ZA" sz="2400" b="1" dirty="0">
                <a:solidFill>
                  <a:srgbClr val="000000"/>
                </a:solidFill>
                <a:latin typeface="Arial" pitchFamily="34" charset="0"/>
                <a:ea typeface="Times New Roman" pitchFamily="18" charset="0"/>
                <a:cs typeface="Arial" pitchFamily="34" charset="0"/>
              </a:rPr>
              <a:t> apply epoxy adhesives in the rain or in the presence of standing water.</a:t>
            </a:r>
            <a:endParaRPr lang="en-ZA" sz="2400" b="1"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651164" y="797511"/>
            <a:ext cx="10820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sz="2400" b="1" dirty="0">
                <a:solidFill>
                  <a:srgbClr val="000000"/>
                </a:solidFill>
                <a:latin typeface="Arial" panose="020B0604020202020204" pitchFamily="34" charset="0"/>
                <a:ea typeface="Times New Roman" pitchFamily="18" charset="0"/>
                <a:cs typeface="Arial" panose="020B0604020202020204" pitchFamily="34" charset="0"/>
              </a:rPr>
              <a:t>Two methods of surface preparation in order of their preference are:</a:t>
            </a:r>
          </a:p>
          <a:p>
            <a:pPr fontAlgn="base">
              <a:spcBef>
                <a:spcPct val="0"/>
              </a:spcBef>
              <a:spcAft>
                <a:spcPct val="0"/>
              </a:spcAft>
            </a:pPr>
            <a:endParaRPr lang="en-ZA" sz="2400" b="1" dirty="0">
              <a:latin typeface="Arial" panose="020B0604020202020204" pitchFamily="34" charset="0"/>
              <a:cs typeface="Arial" panose="020B0604020202020204" pitchFamily="34" charset="0"/>
            </a:endParaRPr>
          </a:p>
          <a:p>
            <a:pPr marL="514350" indent="-514350" eaLnBrk="0" fontAlgn="base" hangingPunct="0">
              <a:spcBef>
                <a:spcPct val="0"/>
              </a:spcBef>
              <a:spcAft>
                <a:spcPct val="0"/>
              </a:spcAft>
              <a:buFontTx/>
              <a:buAutoNum type="alphaUcPeriod"/>
            </a:pPr>
            <a:r>
              <a:rPr lang="en-ZA" sz="2400" b="1" dirty="0">
                <a:solidFill>
                  <a:srgbClr val="000000"/>
                </a:solidFill>
                <a:latin typeface="Arial" panose="020B0604020202020204" pitchFamily="34" charset="0"/>
                <a:ea typeface="Times New Roman" pitchFamily="18" charset="0"/>
                <a:cs typeface="Arial" panose="020B0604020202020204" pitchFamily="34" charset="0"/>
              </a:rPr>
              <a:t>Mechanical:</a:t>
            </a:r>
          </a:p>
          <a:p>
            <a:pPr marL="514350" indent="-514350" eaLnBrk="0" fontAlgn="base" hangingPunct="0">
              <a:spcBef>
                <a:spcPct val="0"/>
              </a:spcBef>
              <a:spcAft>
                <a:spcPct val="0"/>
              </a:spcAft>
            </a:pPr>
            <a:endParaRPr lang="en-ZA" sz="2400" b="1" dirty="0">
              <a:latin typeface="Arial" panose="020B0604020202020204" pitchFamily="34" charset="0"/>
              <a:cs typeface="Arial" panose="020B0604020202020204" pitchFamily="34" charset="0"/>
            </a:endParaRPr>
          </a:p>
          <a:p>
            <a:pPr eaLnBrk="0" fontAlgn="base" hangingPunct="0">
              <a:spcBef>
                <a:spcPct val="0"/>
              </a:spcBef>
              <a:spcAft>
                <a:spcPct val="0"/>
              </a:spcAft>
              <a:buFontTx/>
              <a:buAutoNum type="arabicPeriod"/>
            </a:pPr>
            <a:r>
              <a:rPr lang="en-ZA" sz="2400" b="1" dirty="0">
                <a:solidFill>
                  <a:srgbClr val="000000"/>
                </a:solidFill>
                <a:latin typeface="Arial" panose="020B0604020202020204" pitchFamily="34" charset="0"/>
                <a:ea typeface="Times New Roman" pitchFamily="18" charset="0"/>
                <a:cs typeface="Arial" panose="020B0604020202020204" pitchFamily="34" charset="0"/>
              </a:rPr>
              <a:t> 	Removal of surface by grinding</a:t>
            </a:r>
            <a:endParaRPr lang="en-ZA" altLang="zh-CN" sz="2400" b="1" dirty="0">
              <a:solidFill>
                <a:srgbClr val="000000"/>
              </a:solidFill>
              <a:latin typeface="Arial" panose="020B0604020202020204" pitchFamily="34" charset="0"/>
              <a:ea typeface="Calibri" pitchFamily="34" charset="0"/>
              <a:cs typeface="Arial" panose="020B0604020202020204" pitchFamily="34" charset="0"/>
            </a:endParaRPr>
          </a:p>
          <a:p>
            <a:pPr eaLnBrk="0" fontAlgn="base" hangingPunct="0">
              <a:spcBef>
                <a:spcPct val="0"/>
              </a:spcBef>
              <a:spcAft>
                <a:spcPct val="0"/>
              </a:spcAft>
              <a:buFontTx/>
              <a:buAutoNum type="arabicPeriod"/>
            </a:pP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 	Sandblasting</a:t>
            </a:r>
            <a:endParaRPr lang="en-ZA" altLang="zh-CN" sz="2400" b="1" dirty="0">
              <a:solidFill>
                <a:srgbClr val="000000"/>
              </a:solidFill>
              <a:latin typeface="Arial" panose="020B0604020202020204" pitchFamily="34" charset="0"/>
              <a:ea typeface="Calibri" pitchFamily="34" charset="0"/>
              <a:cs typeface="Arial" panose="020B0604020202020204" pitchFamily="34" charset="0"/>
            </a:endParaRPr>
          </a:p>
          <a:p>
            <a:pPr eaLnBrk="0" fontAlgn="base" hangingPunct="0">
              <a:spcBef>
                <a:spcPct val="0"/>
              </a:spcBef>
              <a:spcAft>
                <a:spcPct val="0"/>
              </a:spcAft>
              <a:buFontTx/>
              <a:buAutoNum type="arabicPeriod"/>
            </a:pP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 	Heavy mechanical scarification (for example, by Tennant machine).</a:t>
            </a:r>
            <a:endParaRPr lang="en-ZA" altLang="zh-CN" sz="2400" b="1" dirty="0">
              <a:solidFill>
                <a:srgbClr val="000000"/>
              </a:solidFill>
              <a:latin typeface="Arial" panose="020B0604020202020204" pitchFamily="34" charset="0"/>
              <a:ea typeface="Calibri" pitchFamily="34" charset="0"/>
              <a:cs typeface="Arial" panose="020B0604020202020204" pitchFamily="34" charset="0"/>
            </a:endParaRPr>
          </a:p>
          <a:p>
            <a:pPr eaLnBrk="0" fontAlgn="base" hangingPunct="0">
              <a:spcBef>
                <a:spcPct val="0"/>
              </a:spcBef>
              <a:spcAft>
                <a:spcPct val="0"/>
              </a:spcAft>
              <a:buFontTx/>
              <a:buAutoNum type="arabicPeriod"/>
            </a:pP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 	Chipping</a:t>
            </a:r>
            <a:endParaRPr lang="en-ZA" altLang="zh-CN" sz="2400" b="1" dirty="0">
              <a:solidFill>
                <a:srgbClr val="000000"/>
              </a:solidFill>
              <a:latin typeface="Arial" panose="020B0604020202020204" pitchFamily="34" charset="0"/>
              <a:ea typeface="Calibri" pitchFamily="34" charset="0"/>
              <a:cs typeface="Arial" panose="020B0604020202020204" pitchFamily="34" charset="0"/>
            </a:endParaRPr>
          </a:p>
          <a:p>
            <a:pPr eaLnBrk="0" fontAlgn="base" hangingPunct="0">
              <a:spcBef>
                <a:spcPct val="0"/>
              </a:spcBef>
              <a:spcAft>
                <a:spcPct val="0"/>
              </a:spcAft>
              <a:buFontTx/>
              <a:buAutoNum type="arabicPeriod"/>
            </a:pP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 	</a:t>
            </a:r>
            <a:r>
              <a:rPr lang="en-ZA" altLang="zh-CN" sz="2400" b="1" dirty="0" err="1">
                <a:solidFill>
                  <a:srgbClr val="000000"/>
                </a:solidFill>
                <a:latin typeface="Arial" panose="020B0604020202020204" pitchFamily="34" charset="0"/>
                <a:ea typeface="Times New Roman" pitchFamily="18" charset="0"/>
                <a:cs typeface="Arial" panose="020B0604020202020204" pitchFamily="34" charset="0"/>
              </a:rPr>
              <a:t>Roto</a:t>
            </a: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-milling</a:t>
            </a:r>
          </a:p>
          <a:p>
            <a:pPr eaLnBrk="0" fontAlgn="base" hangingPunct="0">
              <a:spcBef>
                <a:spcPct val="0"/>
              </a:spcBef>
              <a:spcAft>
                <a:spcPct val="0"/>
              </a:spcAft>
              <a:buFontTx/>
              <a:buAutoNum type="arabicPeriod"/>
            </a:pPr>
            <a:endParaRPr lang="en-ZA" altLang="zh-CN" sz="2400" b="1" dirty="0">
              <a:solidFill>
                <a:srgbClr val="000000"/>
              </a:solidFill>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B. Chemical:</a:t>
            </a:r>
          </a:p>
          <a:p>
            <a:pPr eaLnBrk="0" fontAlgn="base" hangingPunct="0">
              <a:spcBef>
                <a:spcPct val="0"/>
              </a:spcBef>
              <a:spcAft>
                <a:spcPct val="0"/>
              </a:spcAft>
            </a:pPr>
            <a:endParaRPr lang="en-ZA" altLang="zh-CN" sz="2400" b="1" dirty="0">
              <a:latin typeface="Arial" panose="020B0604020202020204" pitchFamily="34" charset="0"/>
              <a:cs typeface="Arial" panose="020B0604020202020204" pitchFamily="34" charset="0"/>
            </a:endParaRPr>
          </a:p>
          <a:p>
            <a:pPr eaLnBrk="0" fontAlgn="base" hangingPunct="0">
              <a:spcBef>
                <a:spcPct val="0"/>
              </a:spcBef>
              <a:spcAft>
                <a:spcPct val="0"/>
              </a:spcAft>
            </a:pPr>
            <a:r>
              <a:rPr lang="en-ZA" altLang="zh-CN" sz="2400" b="1" dirty="0">
                <a:solidFill>
                  <a:srgbClr val="000000"/>
                </a:solidFill>
                <a:latin typeface="Arial" panose="020B0604020202020204" pitchFamily="34" charset="0"/>
                <a:ea typeface="Times New Roman" pitchFamily="18" charset="0"/>
                <a:cs typeface="Arial" panose="020B0604020202020204" pitchFamily="34" charset="0"/>
              </a:rPr>
              <a:t>Acid etching with 15% by weight hydrochloric acid solution followed by   thorough flushing with a high pressure stream of water.</a:t>
            </a:r>
            <a:endParaRPr lang="en-ZA" altLang="zh-CN" sz="2400"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720435" y="589330"/>
            <a:ext cx="10335491"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2800" b="1" dirty="0">
                <a:latin typeface="Arial" panose="020B0604020202020204" pitchFamily="34" charset="0"/>
                <a:ea typeface="Calibri" pitchFamily="34" charset="0"/>
                <a:cs typeface="Arial" panose="020B0604020202020204" pitchFamily="34" charset="0"/>
              </a:rPr>
              <a:t>EXISTING CONCRETE TO FRESH CONCRETE</a:t>
            </a:r>
            <a:r>
              <a:rPr lang="en-ZA" altLang="zh-CN" sz="2800" dirty="0">
                <a:latin typeface="Arial" panose="020B0604020202020204" pitchFamily="34" charset="0"/>
                <a:ea typeface="Calibri" pitchFamily="34" charset="0"/>
                <a:cs typeface="Arial" panose="020B0604020202020204" pitchFamily="34" charset="0"/>
              </a:rPr>
              <a:t> </a:t>
            </a:r>
          </a:p>
          <a:p>
            <a:pPr fontAlgn="base">
              <a:spcBef>
                <a:spcPct val="0"/>
              </a:spcBef>
              <a:spcAft>
                <a:spcPct val="0"/>
              </a:spcAft>
            </a:pPr>
            <a:endParaRPr lang="en-ZA" sz="2800" b="1" dirty="0">
              <a:solidFill>
                <a:srgbClr val="000000"/>
              </a:solidFill>
              <a:latin typeface="Arial" panose="020B0604020202020204" pitchFamily="34" charset="0"/>
              <a:ea typeface="Times New Roman" pitchFamily="18" charset="0"/>
              <a:cs typeface="Arial" panose="020B0604020202020204" pitchFamily="34" charset="0"/>
            </a:endParaRPr>
          </a:p>
          <a:p>
            <a:pPr fontAlgn="base">
              <a:spcBef>
                <a:spcPct val="0"/>
              </a:spcBef>
              <a:spcAft>
                <a:spcPct val="0"/>
              </a:spcAft>
            </a:pPr>
            <a:r>
              <a:rPr lang="en-ZA" sz="2400" b="1" dirty="0">
                <a:solidFill>
                  <a:srgbClr val="000000"/>
                </a:solidFill>
                <a:latin typeface="Arial" panose="020B0604020202020204" pitchFamily="34" charset="0"/>
                <a:ea typeface="Times New Roman" pitchFamily="18" charset="0"/>
                <a:cs typeface="Arial" panose="020B0604020202020204" pitchFamily="34" charset="0"/>
              </a:rPr>
              <a:t>The use of epoxy adhesives will allow feather edging of the concrete mix for areas other than joints, edges or corners. A preferred edge should be 1/4" minimum in thickness.</a:t>
            </a:r>
          </a:p>
          <a:p>
            <a:pPr fontAlgn="base">
              <a:spcBef>
                <a:spcPct val="0"/>
              </a:spcBef>
              <a:spcAft>
                <a:spcPct val="0"/>
              </a:spcAft>
            </a:pPr>
            <a:endParaRPr lang="en-ZA" sz="2400" b="1" dirty="0">
              <a:solidFill>
                <a:srgbClr val="000000"/>
              </a:solidFill>
              <a:latin typeface="Arial" panose="020B0604020202020204" pitchFamily="34" charset="0"/>
              <a:ea typeface="Times New Roman" pitchFamily="18" charset="0"/>
              <a:cs typeface="Arial" panose="020B0604020202020204" pitchFamily="34" charset="0"/>
            </a:endParaRPr>
          </a:p>
          <a:p>
            <a:pPr fontAlgn="base">
              <a:spcBef>
                <a:spcPct val="0"/>
              </a:spcBef>
              <a:spcAft>
                <a:spcPct val="0"/>
              </a:spcAft>
            </a:pPr>
            <a:r>
              <a:rPr lang="en-ZA" sz="2400" b="1" dirty="0">
                <a:solidFill>
                  <a:srgbClr val="000000"/>
                </a:solidFill>
                <a:latin typeface="Arial" panose="020B0604020202020204" pitchFamily="34" charset="0"/>
                <a:ea typeface="Times New Roman" pitchFamily="18" charset="0"/>
                <a:cs typeface="Arial" panose="020B0604020202020204" pitchFamily="34" charset="0"/>
              </a:rPr>
              <a:t>The edges of the deteriorated area should be saw cut to eliminate edge spalling. As an alternate, the sides of the spall should be chipped as steeply as possible. Cut well back into sound concrete.</a:t>
            </a:r>
          </a:p>
          <a:p>
            <a:pPr fontAlgn="base">
              <a:spcBef>
                <a:spcPct val="0"/>
              </a:spcBef>
              <a:spcAft>
                <a:spcPct val="0"/>
              </a:spcAft>
            </a:pPr>
            <a:endParaRPr lang="en-ZA" sz="2400" b="1" dirty="0">
              <a:latin typeface="Arial" panose="020B0604020202020204" pitchFamily="34" charset="0"/>
              <a:cs typeface="Arial" panose="020B0604020202020204" pitchFamily="34" charset="0"/>
            </a:endParaRPr>
          </a:p>
          <a:p>
            <a:pPr eaLnBrk="0" fontAlgn="base" hangingPunct="0">
              <a:spcBef>
                <a:spcPct val="0"/>
              </a:spcBef>
              <a:spcAft>
                <a:spcPct val="0"/>
              </a:spcAft>
            </a:pPr>
            <a:r>
              <a:rPr lang="en-ZA" altLang="zh-CN" sz="2400" b="1" dirty="0" err="1">
                <a:solidFill>
                  <a:srgbClr val="000000"/>
                </a:solidFill>
                <a:latin typeface="Arial" panose="020B0604020202020204" pitchFamily="34" charset="0"/>
                <a:ea typeface="Calibri" pitchFamily="34" charset="0"/>
                <a:cs typeface="Arial" panose="020B0604020202020204" pitchFamily="34" charset="0"/>
              </a:rPr>
              <a:t>ChemCo</a:t>
            </a:r>
            <a:r>
              <a:rPr lang="en-ZA" altLang="zh-CN" sz="2400" b="1" dirty="0">
                <a:solidFill>
                  <a:srgbClr val="000000"/>
                </a:solidFill>
                <a:latin typeface="Arial" panose="020B0604020202020204" pitchFamily="34" charset="0"/>
                <a:ea typeface="Calibri" pitchFamily="34" charset="0"/>
                <a:cs typeface="Arial" panose="020B0604020202020204" pitchFamily="34" charset="0"/>
              </a:rPr>
              <a:t> Systems epoxy adhesives for bonding new concrete to existing surfaces may be applied and distributed by broom, brush, roller, notched trowel, squeegee or spray gun depending upon the nature of the surface, the size of the area, and the scheduling of the concrete placement.</a:t>
            </a:r>
            <a:endParaRPr lang="en-ZA" altLang="zh-CN" sz="2400" b="1"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955965" y="-95899"/>
            <a:ext cx="1041861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CAUTION:</a:t>
            </a:r>
          </a:p>
          <a:p>
            <a:pPr fontAlgn="base">
              <a:spcBef>
                <a:spcPct val="0"/>
              </a:spcBef>
              <a:spcAft>
                <a:spcPct val="0"/>
              </a:spcAft>
            </a:pPr>
            <a:endParaRPr lang="en-ZA" sz="2400" b="1" dirty="0">
              <a:latin typeface="Arial" panose="020B0604020202020204" pitchFamily="34" charset="0"/>
              <a:cs typeface="Arial" panose="020B0604020202020204" pitchFamily="34" charset="0"/>
            </a:endParaRPr>
          </a:p>
          <a:p>
            <a:pPr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Where the bond coat has lost its tack but not become hard, a second coat of epoxy must be applied immediately prior to placement of concrete. </a:t>
            </a:r>
          </a:p>
          <a:p>
            <a:pPr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Should the epoxy have cured hard, the first coat must be roughened with a wire brush, abrasive wheel or preferably light sandblasting and a second coat of epoxy applied prior to concrete placement.</a:t>
            </a:r>
          </a:p>
          <a:p>
            <a:pPr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r>
              <a:rPr lang="en-ZA" sz="2400" b="1" dirty="0">
                <a:latin typeface="Arial" panose="020B0604020202020204" pitchFamily="34" charset="0"/>
                <a:cs typeface="Arial" panose="020B0604020202020204" pitchFamily="34" charset="0"/>
              </a:rPr>
              <a:t>Fresh epoxy will not bond to unroughened cured epoxy. Tack free or cured epoxy will not provide a structural bond to fresh PCC.</a:t>
            </a:r>
          </a:p>
          <a:p>
            <a:pPr eaLnBrk="0" fontAlgn="base" hangingPunct="0">
              <a:spcBef>
                <a:spcPct val="0"/>
              </a:spcBef>
              <a:spcAft>
                <a:spcPct val="0"/>
              </a:spcAft>
            </a:pPr>
            <a:endParaRPr lang="en-ZA" sz="2400" b="1"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encrypted-tbn3.gstatic.com/images?q=tbn:ANd9GcSjtSJCJsueISHQaFfFh6L0mbNy2jgSGb-pyH_j6k92JqJoKNR1Tg"/>
          <p:cNvPicPr/>
          <p:nvPr/>
        </p:nvPicPr>
        <p:blipFill>
          <a:blip r:embed="rId2" cstate="print"/>
          <a:srcRect/>
          <a:stretch>
            <a:fillRect/>
          </a:stretch>
        </p:blipFill>
        <p:spPr bwMode="auto">
          <a:xfrm>
            <a:off x="1894562" y="1088294"/>
            <a:ext cx="8136904" cy="4392488"/>
          </a:xfrm>
          <a:prstGeom prst="rect">
            <a:avLst/>
          </a:prstGeom>
          <a:noFill/>
          <a:ln w="15875" cmpd="sng">
            <a:solidFill>
              <a:schemeClr val="tx1"/>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4AC188-B004-4C43-90B5-67164620AEE7}"/>
              </a:ext>
            </a:extLst>
          </p:cNvPr>
          <p:cNvSpPr>
            <a:spLocks noGrp="1"/>
          </p:cNvSpPr>
          <p:nvPr>
            <p:ph type="title"/>
          </p:nvPr>
        </p:nvSpPr>
        <p:spPr/>
        <p:txBody>
          <a:bodyPr>
            <a:normAutofit fontScale="90000"/>
          </a:bodyPr>
          <a:lstStyle/>
          <a:p>
            <a:r>
              <a:rPr lang="en-ZA" b="1" dirty="0">
                <a:latin typeface="Arial" panose="020B0604020202020204" pitchFamily="34" charset="0"/>
                <a:cs typeface="Arial" panose="020B0604020202020204" pitchFamily="34" charset="0"/>
              </a:rPr>
              <a:t/>
            </a:r>
            <a:br>
              <a:rPr lang="en-ZA" b="1" dirty="0">
                <a:latin typeface="Arial" panose="020B0604020202020204" pitchFamily="34" charset="0"/>
                <a:cs typeface="Arial" panose="020B0604020202020204" pitchFamily="34" charset="0"/>
              </a:rPr>
            </a:br>
            <a:r>
              <a:rPr lang="en-ZA" sz="3100" b="1" dirty="0">
                <a:latin typeface="Arial" panose="020B0604020202020204" pitchFamily="34" charset="0"/>
                <a:cs typeface="Arial" panose="020B0604020202020204" pitchFamily="34" charset="0"/>
              </a:rPr>
              <a:t>TOPIC: JOINING (SPECIFIC)</a:t>
            </a:r>
            <a:br>
              <a:rPr lang="en-ZA" sz="3100" b="1" dirty="0">
                <a:latin typeface="Arial" panose="020B0604020202020204" pitchFamily="34" charset="0"/>
                <a:cs typeface="Arial" panose="020B0604020202020204" pitchFamily="34" charset="0"/>
              </a:rPr>
            </a:br>
            <a:r>
              <a:rPr lang="en-ZA" sz="3100" b="1" dirty="0">
                <a:latin typeface="Arial" panose="020B0604020202020204" pitchFamily="34" charset="0"/>
                <a:cs typeface="Arial" panose="020B0604020202020204" pitchFamily="34" charset="0"/>
              </a:rPr>
              <a:t>CONTENT:</a:t>
            </a:r>
            <a:br>
              <a:rPr lang="en-ZA" sz="3100" b="1" dirty="0">
                <a:latin typeface="Arial" panose="020B0604020202020204" pitchFamily="34" charset="0"/>
                <a:cs typeface="Arial" panose="020B0604020202020204" pitchFamily="34" charset="0"/>
              </a:rPr>
            </a:br>
            <a:endParaRPr lang="en-ZA" sz="3100" dirty="0"/>
          </a:p>
        </p:txBody>
      </p:sp>
      <p:sp>
        <p:nvSpPr>
          <p:cNvPr id="3" name="Content Placeholder 2">
            <a:extLst>
              <a:ext uri="{FF2B5EF4-FFF2-40B4-BE49-F238E27FC236}">
                <a16:creationId xmlns:a16="http://schemas.microsoft.com/office/drawing/2014/main" xmlns="" id="{A57D36EC-3585-4BD9-B7A8-D439ECC7CA7D}"/>
              </a:ext>
            </a:extLst>
          </p:cNvPr>
          <p:cNvSpPr>
            <a:spLocks noGrp="1"/>
          </p:cNvSpPr>
          <p:nvPr>
            <p:ph idx="1"/>
          </p:nvPr>
        </p:nvSpPr>
        <p:spPr/>
        <p:txBody>
          <a:bodyPr>
            <a:normAutofit/>
          </a:bodyPr>
          <a:lstStyle/>
          <a:p>
            <a:pPr marL="0" lvl="0" indent="0" eaLnBrk="0" fontAlgn="base" hangingPunct="0">
              <a:spcBef>
                <a:spcPct val="0"/>
              </a:spcBef>
              <a:spcAft>
                <a:spcPct val="0"/>
              </a:spcAft>
              <a:buNone/>
            </a:pPr>
            <a:r>
              <a:rPr lang="en-ZA" sz="2600" b="1" u="sng" dirty="0">
                <a:latin typeface="Arial" panose="020B0604020202020204" pitchFamily="34" charset="0"/>
                <a:cs typeface="Arial" panose="020B0604020202020204" pitchFamily="34" charset="0"/>
              </a:rPr>
              <a:t>Methods of joining the following items</a:t>
            </a:r>
            <a:r>
              <a:rPr kumimoji="0" lang="en-ZA" altLang="zh-CN" sz="2600" b="1" i="0" u="sng" strike="noStrike" cap="none" normalizeH="0" baseline="0" dirty="0">
                <a:ln>
                  <a:noFill/>
                </a:ln>
                <a:effectLst/>
                <a:latin typeface="Arial" panose="020B0604020202020204" pitchFamily="34" charset="0"/>
                <a:ea typeface="Times New Roman" pitchFamily="18" charset="0"/>
                <a:cs typeface="Arial" panose="020B0604020202020204" pitchFamily="34" charset="0"/>
              </a:rPr>
              <a:t>:</a:t>
            </a:r>
          </a:p>
          <a:p>
            <a:pPr marL="0" lvl="0" indent="0" eaLnBrk="0" fontAlgn="base" hangingPunct="0">
              <a:spcBef>
                <a:spcPct val="0"/>
              </a:spcBef>
              <a:spcAft>
                <a:spcPct val="0"/>
              </a:spcAft>
              <a:buNone/>
            </a:pPr>
            <a:endParaRPr lang="en-ZA" altLang="zh-CN" sz="2600" b="1" u="sng" dirty="0">
              <a:latin typeface="Arial" panose="020B0604020202020204" pitchFamily="34" charset="0"/>
              <a:cs typeface="Arial" panose="020B0604020202020204" pitchFamily="34" charset="0"/>
            </a:endParaRPr>
          </a:p>
          <a:p>
            <a:pPr lvl="0" eaLnBrk="0" fontAlgn="base" hangingPunct="0">
              <a:spcBef>
                <a:spcPct val="0"/>
              </a:spcBef>
              <a:spcAft>
                <a:spcPct val="0"/>
              </a:spcAft>
            </a:pPr>
            <a:r>
              <a:rPr kumimoji="0" lang="en-ZA" altLang="zh-CN" sz="2600" b="1" i="0" u="none" strike="noStrike" cap="none" normalizeH="0" baseline="0" dirty="0">
                <a:ln>
                  <a:noFill/>
                </a:ln>
                <a:effectLst/>
                <a:latin typeface="Arial" panose="020B0604020202020204" pitchFamily="34" charset="0"/>
                <a:ea typeface="Times New Roman" pitchFamily="18" charset="0"/>
                <a:cs typeface="Arial" panose="020B0604020202020204" pitchFamily="34" charset="0"/>
              </a:rPr>
              <a:t>1.1  	</a:t>
            </a:r>
            <a:r>
              <a:rPr lang="en-ZA" sz="2600" b="1" dirty="0">
                <a:latin typeface="Arial" panose="020B0604020202020204" pitchFamily="34" charset="0"/>
                <a:cs typeface="Arial" panose="020B0604020202020204" pitchFamily="34" charset="0"/>
              </a:rPr>
              <a:t>Steel to concrete</a:t>
            </a:r>
          </a:p>
          <a:p>
            <a:pPr lvl="0" eaLnBrk="0" fontAlgn="base" hangingPunct="0">
              <a:spcBef>
                <a:spcPct val="0"/>
              </a:spcBef>
              <a:spcAft>
                <a:spcPct val="0"/>
              </a:spcAft>
            </a:pPr>
            <a:r>
              <a:rPr kumimoji="0" lang="en-ZA" altLang="zh-CN" sz="2600" b="1" i="0" u="none" strike="noStrike" cap="none" normalizeH="0" baseline="0" dirty="0">
                <a:ln>
                  <a:noFill/>
                </a:ln>
                <a:effectLst/>
                <a:latin typeface="Arial" panose="020B0604020202020204" pitchFamily="34" charset="0"/>
                <a:ea typeface="Times New Roman" pitchFamily="18" charset="0"/>
                <a:cs typeface="Arial" panose="020B0604020202020204" pitchFamily="34" charset="0"/>
              </a:rPr>
              <a:t>1.2  	</a:t>
            </a:r>
            <a:r>
              <a:rPr lang="en-ZA" sz="2600" b="1" dirty="0">
                <a:latin typeface="Arial" panose="020B0604020202020204" pitchFamily="34" charset="0"/>
                <a:cs typeface="Arial" panose="020B0604020202020204" pitchFamily="34" charset="0"/>
              </a:rPr>
              <a:t>Wood to concrete</a:t>
            </a:r>
          </a:p>
          <a:p>
            <a:pPr lvl="0" eaLnBrk="0" fontAlgn="base" hangingPunct="0">
              <a:spcBef>
                <a:spcPct val="0"/>
              </a:spcBef>
              <a:spcAft>
                <a:spcPct val="0"/>
              </a:spcAft>
            </a:pPr>
            <a:r>
              <a:rPr lang="en-ZA" sz="2600" b="1" dirty="0">
                <a:latin typeface="Arial" panose="020B0604020202020204" pitchFamily="34" charset="0"/>
                <a:cs typeface="Arial" panose="020B0604020202020204" pitchFamily="34" charset="0"/>
              </a:rPr>
              <a:t>1.3  Existing concrete to fresh concrete</a:t>
            </a:r>
          </a:p>
          <a:p>
            <a:pPr lvl="0" eaLnBrk="0" fontAlgn="base" hangingPunct="0">
              <a:spcBef>
                <a:spcPct val="0"/>
              </a:spcBef>
              <a:spcAft>
                <a:spcPct val="0"/>
              </a:spcAft>
            </a:pPr>
            <a:endParaRPr lang="en-ZA" sz="2600" b="1" dirty="0">
              <a:latin typeface="Arial" panose="020B060402020202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846997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0" y="61556"/>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4000" b="1" dirty="0">
                <a:latin typeface="Arial" panose="020B0604020202020204" pitchFamily="34" charset="0"/>
                <a:ea typeface="Calibri" pitchFamily="34" charset="0"/>
                <a:cs typeface="Arial" panose="020B0604020202020204" pitchFamily="34" charset="0"/>
              </a:rPr>
              <a:t>1.1      STEEL TO CONCRETE</a:t>
            </a:r>
            <a:endParaRPr lang="en-ZA" altLang="zh-CN" sz="4000" dirty="0">
              <a:latin typeface="Arial" panose="020B0604020202020204" pitchFamily="34" charset="0"/>
              <a:cs typeface="Arial" panose="020B0604020202020204" pitchFamily="34" charset="0"/>
            </a:endParaRPr>
          </a:p>
        </p:txBody>
      </p:sp>
      <p:sp>
        <p:nvSpPr>
          <p:cNvPr id="1026" name="Rectangle 2"/>
          <p:cNvSpPr>
            <a:spLocks noChangeArrowheads="1"/>
          </p:cNvSpPr>
          <p:nvPr/>
        </p:nvSpPr>
        <p:spPr bwMode="auto">
          <a:xfrm>
            <a:off x="1523999" y="1108774"/>
            <a:ext cx="9878291"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sz="2600" b="1" dirty="0">
                <a:ea typeface="Times New Roman" pitchFamily="18" charset="0"/>
                <a:cs typeface="Arial" pitchFamily="34" charset="0"/>
              </a:rPr>
              <a:t>Connections between steel and concrete must account for differences in strength and accuracy between the two materials.</a:t>
            </a:r>
          </a:p>
          <a:p>
            <a:pPr fontAlgn="base">
              <a:spcBef>
                <a:spcPct val="0"/>
              </a:spcBef>
              <a:spcAft>
                <a:spcPct val="0"/>
              </a:spcAft>
            </a:pPr>
            <a:endParaRPr lang="en-ZA" sz="2600" b="1" dirty="0">
              <a:cs typeface="Arial" pitchFamily="34" charset="0"/>
            </a:endParaRPr>
          </a:p>
          <a:p>
            <a:pPr eaLnBrk="0" fontAlgn="base" hangingPunct="0">
              <a:spcBef>
                <a:spcPct val="0"/>
              </a:spcBef>
              <a:spcAft>
                <a:spcPct val="0"/>
              </a:spcAft>
            </a:pPr>
            <a:r>
              <a:rPr lang="en-ZA" sz="2600" b="1" dirty="0">
                <a:ea typeface="Times New Roman" pitchFamily="18" charset="0"/>
                <a:cs typeface="Arial" pitchFamily="34" charset="0"/>
              </a:rPr>
              <a:t>Connections between steel and concrete are fundamentally different from normal steelwork connections for a number of reasons:</a:t>
            </a:r>
          </a:p>
          <a:p>
            <a:pPr eaLnBrk="0" fontAlgn="base" hangingPunct="0">
              <a:spcBef>
                <a:spcPct val="0"/>
              </a:spcBef>
              <a:spcAft>
                <a:spcPct val="0"/>
              </a:spcAft>
            </a:pPr>
            <a:endParaRPr lang="en-ZA" sz="2600" b="1" dirty="0">
              <a:cs typeface="Arial" pitchFamily="34" charset="0"/>
            </a:endParaRPr>
          </a:p>
          <a:p>
            <a:pPr eaLnBrk="0" fontAlgn="base" hangingPunct="0">
              <a:spcBef>
                <a:spcPct val="0"/>
              </a:spcBef>
              <a:spcAft>
                <a:spcPct val="0"/>
              </a:spcAft>
              <a:buClr>
                <a:srgbClr val="0000FF"/>
              </a:buClr>
              <a:buFont typeface="Wingdings" pitchFamily="2" charset="2"/>
              <a:buChar char="v"/>
            </a:pPr>
            <a:r>
              <a:rPr lang="en-ZA" sz="2600" b="1" dirty="0">
                <a:ea typeface="Times New Roman" pitchFamily="18" charset="0"/>
                <a:cs typeface="Arial" pitchFamily="34" charset="0"/>
              </a:rPr>
              <a:t> 	Safe working stresses in concrete are typically in the 	order 1/10 to 1/15</a:t>
            </a:r>
            <a:r>
              <a:rPr lang="en-ZA" sz="2600" b="1" dirty="0">
                <a:cs typeface="Arial" pitchFamily="34" charset="0"/>
              </a:rPr>
              <a:t> </a:t>
            </a:r>
            <a:r>
              <a:rPr lang="en-ZA" sz="2600" b="1" dirty="0">
                <a:ea typeface="Times New Roman" pitchFamily="18" charset="0"/>
                <a:cs typeface="Arial" pitchFamily="34" charset="0"/>
              </a:rPr>
              <a:t>of those for steel.</a:t>
            </a:r>
            <a:endParaRPr lang="en-ZA" sz="2600" b="1" dirty="0">
              <a:cs typeface="Arial" pitchFamily="34" charset="0"/>
            </a:endParaRPr>
          </a:p>
          <a:p>
            <a:pPr eaLnBrk="0" fontAlgn="base" hangingPunct="0">
              <a:spcBef>
                <a:spcPct val="0"/>
              </a:spcBef>
              <a:spcAft>
                <a:spcPct val="0"/>
              </a:spcAft>
              <a:buClr>
                <a:srgbClr val="0000FF"/>
              </a:buClr>
              <a:buFont typeface="Wingdings" pitchFamily="2" charset="2"/>
              <a:buChar char="v"/>
            </a:pPr>
            <a:r>
              <a:rPr lang="en-ZA" sz="2600" b="1" dirty="0">
                <a:ea typeface="Times New Roman" pitchFamily="18" charset="0"/>
                <a:cs typeface="Arial" pitchFamily="34" charset="0"/>
              </a:rPr>
              <a:t> 	The accuracy with which in-situ concrete can be formed is much less than for factory fabricated steel.</a:t>
            </a:r>
            <a:endParaRPr lang="en-ZA" sz="2600" b="1" dirty="0">
              <a:cs typeface="Arial" pitchFamily="34" charset="0"/>
            </a:endParaRPr>
          </a:p>
          <a:p>
            <a:pPr eaLnBrk="0" fontAlgn="base" hangingPunct="0">
              <a:spcBef>
                <a:spcPct val="0"/>
              </a:spcBef>
              <a:spcAft>
                <a:spcPct val="0"/>
              </a:spcAft>
              <a:buClr>
                <a:srgbClr val="0000FF"/>
              </a:buClr>
              <a:buFont typeface="Wingdings" pitchFamily="2" charset="2"/>
              <a:buChar char="v"/>
            </a:pPr>
            <a:r>
              <a:rPr lang="en-ZA" sz="2600" b="1" dirty="0">
                <a:ea typeface="Times New Roman" pitchFamily="18" charset="0"/>
                <a:cs typeface="Arial" pitchFamily="34" charset="0"/>
              </a:rPr>
              <a:t> 	Concrete has negligible tensile strength, and so any 	tensile forces</a:t>
            </a:r>
            <a:r>
              <a:rPr lang="en-ZA" sz="2600" b="1" dirty="0">
                <a:cs typeface="Arial" pitchFamily="34" charset="0"/>
              </a:rPr>
              <a:t> </a:t>
            </a:r>
            <a:r>
              <a:rPr lang="en-ZA" sz="2600" b="1" dirty="0">
                <a:ea typeface="Times New Roman" pitchFamily="18" charset="0"/>
                <a:cs typeface="Arial" pitchFamily="34" charset="0"/>
              </a:rPr>
              <a:t>applied to a concrete element must usually be carried back into the</a:t>
            </a:r>
            <a:r>
              <a:rPr lang="en-ZA" sz="2600" b="1" dirty="0">
                <a:cs typeface="Arial" pitchFamily="34" charset="0"/>
              </a:rPr>
              <a:t> </a:t>
            </a:r>
            <a:r>
              <a:rPr lang="en-ZA" sz="2600" b="1" dirty="0">
                <a:ea typeface="Times New Roman" pitchFamily="18" charset="0"/>
                <a:cs typeface="Arial" pitchFamily="34" charset="0"/>
              </a:rPr>
              <a:t>reinforcement.</a:t>
            </a:r>
            <a:endParaRPr lang="en-ZA" sz="2600" b="1" dirty="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734291" y="338555"/>
            <a:ext cx="10598727"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4000" b="1" dirty="0">
                <a:latin typeface="Arial" panose="020B0604020202020204" pitchFamily="34" charset="0"/>
                <a:ea typeface="Calibri" pitchFamily="34" charset="0"/>
                <a:cs typeface="Arial" panose="020B0604020202020204" pitchFamily="34" charset="0"/>
              </a:rPr>
              <a:t>STEEL TO CONCRETE: </a:t>
            </a:r>
          </a:p>
          <a:p>
            <a:pPr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The connection between a column base and concrete foundation is detailed to distribute the stresses in the concrete and provide adjustment on site for inevitable </a:t>
            </a:r>
          </a:p>
          <a:p>
            <a:pPr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inaccuracies.</a:t>
            </a:r>
          </a:p>
          <a:p>
            <a:pPr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A very common column base connection involves casting holding down bolts into the concrete foundation. The concrete base is poured under typical site conditions, and a high degree of precision is unrealistic.</a:t>
            </a:r>
          </a:p>
          <a:p>
            <a:pPr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 After the concrete has hardened, the top level of the base can be checked, and shims placed so that when the column is erected, it will be placed at the correct level. The bolt boxes allow the bolts to be adjusted sideways to fit into the holes in the base plate. </a:t>
            </a:r>
          </a:p>
          <a:p>
            <a:pPr eaLnBrk="0" fontAlgn="base" hangingPunct="0">
              <a:spcBef>
                <a:spcPct val="0"/>
              </a:spcBef>
              <a:spcAft>
                <a:spcPct val="0"/>
              </a:spcAft>
            </a:pPr>
            <a:endParaRPr lang="en-ZA" sz="2800" b="1" dirty="0">
              <a:ea typeface="Times New Roman" pitchFamily="18" charset="0"/>
              <a:cs typeface="Arial" pitchFamily="34" charset="0"/>
            </a:endParaRPr>
          </a:p>
          <a:p>
            <a:pPr eaLnBrk="0" fontAlgn="base" hangingPunct="0">
              <a:spcBef>
                <a:spcPct val="0"/>
              </a:spcBef>
              <a:spcAft>
                <a:spcPct val="0"/>
              </a:spcAft>
            </a:pPr>
            <a:endParaRPr lang="en-ZA" sz="2800" b="1" dirty="0">
              <a:ea typeface="Times New Roman" pitchFamily="18"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692727" y="1071319"/>
            <a:ext cx="10792691"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2800" b="1" dirty="0">
                <a:latin typeface="Arial" panose="020B0604020202020204" pitchFamily="34" charset="0"/>
                <a:ea typeface="Calibri" pitchFamily="34" charset="0"/>
                <a:cs typeface="Arial" panose="020B0604020202020204" pitchFamily="34" charset="0"/>
              </a:rPr>
              <a:t>STEEL TO CONCRETE: </a:t>
            </a:r>
          </a:p>
          <a:p>
            <a:pPr fontAlgn="base">
              <a:spcBef>
                <a:spcPct val="0"/>
              </a:spcBef>
              <a:spcAft>
                <a:spcPct val="0"/>
              </a:spcAft>
            </a:pPr>
            <a:endParaRPr lang="en-ZA" altLang="zh-CN" sz="2800" b="1" dirty="0">
              <a:latin typeface="Arial" panose="020B0604020202020204" pitchFamily="34" charset="0"/>
              <a:ea typeface="Calibri" pitchFamily="34" charset="0"/>
              <a:cs typeface="Arial" panose="020B0604020202020204" pitchFamily="34" charset="0"/>
            </a:endParaRPr>
          </a:p>
          <a:p>
            <a:pPr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The bolts serve to locate the column and provide some stability until the frame is braced. They may also be required to resist uplift or bending of the column base, if the building design requires this. </a:t>
            </a:r>
          </a:p>
          <a:p>
            <a:pPr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Once the column position has been checked, the space under the base plate can be grouted, and the base plate can then distribute the high stresses in the steel section over a large area of concrete in bending.</a:t>
            </a:r>
          </a:p>
          <a:p>
            <a:pPr eaLnBrk="0" fontAlgn="base" hangingPunct="0">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Tensile or shear forces in steel-concrete connections can be accommodated by using expanding bolts or resin anchor bolts.</a:t>
            </a:r>
            <a:endParaRPr lang="en-ZA" sz="2400"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789709" y="385053"/>
            <a:ext cx="10529455"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ZA" altLang="zh-CN" sz="3200" b="1" dirty="0">
                <a:latin typeface="Arial" panose="020B0604020202020204" pitchFamily="34" charset="0"/>
                <a:ea typeface="Calibri" pitchFamily="34" charset="0"/>
                <a:cs typeface="Arial" panose="020B0604020202020204" pitchFamily="34" charset="0"/>
              </a:rPr>
              <a:t>STEEL TO CONCRETE: </a:t>
            </a:r>
          </a:p>
          <a:p>
            <a:pPr fontAlgn="base">
              <a:spcBef>
                <a:spcPct val="0"/>
              </a:spcBef>
              <a:spcAft>
                <a:spcPct val="0"/>
              </a:spcAft>
            </a:pPr>
            <a:endParaRPr lang="en-ZA" altLang="zh-CN" sz="3200" b="1" dirty="0">
              <a:latin typeface="Arial" panose="020B0604020202020204" pitchFamily="34" charset="0"/>
              <a:ea typeface="Calibri" pitchFamily="34" charset="0"/>
              <a:cs typeface="Arial" panose="020B0604020202020204" pitchFamily="34" charset="0"/>
            </a:endParaRPr>
          </a:p>
          <a:p>
            <a:pPr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A different type of connection occurs when tension or shear is to be applied to a concrete slab or wall. Expanding bolts can be used to transfer loads into concrete. </a:t>
            </a:r>
          </a:p>
          <a:p>
            <a:pPr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fontAlgn="base">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These bolts have to work at lower stresses and be at much larger centres and edge distances than bolts for connecting steel. </a:t>
            </a:r>
          </a:p>
          <a:p>
            <a:pPr fontAlgn="base">
              <a:spcBef>
                <a:spcPct val="0"/>
              </a:spcBef>
              <a:spcAft>
                <a:spcPct val="0"/>
              </a:spcAft>
            </a:pPr>
            <a:endParaRPr lang="en-ZA" sz="2400" b="1" dirty="0">
              <a:latin typeface="Arial" panose="020B0604020202020204" pitchFamily="34" charset="0"/>
              <a:ea typeface="Times New Roman" pitchFamily="18" charset="0"/>
              <a:cs typeface="Arial" panose="020B0604020202020204" pitchFamily="34" charset="0"/>
            </a:endParaRPr>
          </a:p>
          <a:p>
            <a:pPr eaLnBrk="0" fontAlgn="base" hangingPunct="0">
              <a:spcBef>
                <a:spcPct val="0"/>
              </a:spcBef>
              <a:spcAft>
                <a:spcPct val="0"/>
              </a:spcAft>
            </a:pPr>
            <a:r>
              <a:rPr lang="en-ZA" sz="2400" b="1" dirty="0">
                <a:latin typeface="Arial" panose="020B0604020202020204" pitchFamily="34" charset="0"/>
                <a:ea typeface="Times New Roman" pitchFamily="18" charset="0"/>
                <a:cs typeface="Arial" panose="020B0604020202020204" pitchFamily="34" charset="0"/>
              </a:rPr>
              <a:t>Such connections can therefore become very complicated. If fire resistance is not a problem, resin anchors can be used as an alternative to expanding bolts.</a:t>
            </a:r>
            <a:endParaRPr lang="en-ZA" sz="2400"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1.bp.blogspot.com/-h_lraBvKemg/UT9YVhGND1I/AAAAAAAAHz8/5FIhq0Hmh3M/s1600/5.gif"/>
          <p:cNvPicPr/>
          <p:nvPr/>
        </p:nvPicPr>
        <p:blipFill>
          <a:blip r:embed="rId2" cstate="print"/>
          <a:srcRect/>
          <a:stretch>
            <a:fillRect/>
          </a:stretch>
        </p:blipFill>
        <p:spPr bwMode="auto">
          <a:xfrm>
            <a:off x="1524000" y="620688"/>
            <a:ext cx="6516216" cy="5904656"/>
          </a:xfrm>
          <a:prstGeom prst="rect">
            <a:avLst/>
          </a:prstGeom>
          <a:noFill/>
          <a:ln w="15875" cmpd="sng">
            <a:solidFill>
              <a:schemeClr val="tx1"/>
            </a:solid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0327" y="1"/>
            <a:ext cx="10723418" cy="2862322"/>
          </a:xfrm>
          <a:prstGeom prst="rect">
            <a:avLst/>
          </a:prstGeom>
        </p:spPr>
        <p:txBody>
          <a:bodyPr wrap="square">
            <a:spAutoFit/>
          </a:bodyPr>
          <a:lstStyle/>
          <a:p>
            <a:pPr fontAlgn="base">
              <a:spcBef>
                <a:spcPct val="0"/>
              </a:spcBef>
              <a:spcAft>
                <a:spcPct val="0"/>
              </a:spcAft>
            </a:pPr>
            <a:endParaRPr lang="en-ZA" altLang="zh-CN" sz="2800" b="1" dirty="0">
              <a:latin typeface="Arial" panose="020B0604020202020204" pitchFamily="34" charset="0"/>
              <a:ea typeface="Calibri" pitchFamily="34" charset="0"/>
              <a:cs typeface="Arial" panose="020B0604020202020204" pitchFamily="34" charset="0"/>
            </a:endParaRPr>
          </a:p>
          <a:p>
            <a:pPr fontAlgn="base">
              <a:spcBef>
                <a:spcPct val="0"/>
              </a:spcBef>
              <a:spcAft>
                <a:spcPct val="0"/>
              </a:spcAft>
            </a:pPr>
            <a:r>
              <a:rPr lang="en-ZA" altLang="zh-CN" sz="2800" b="1" dirty="0">
                <a:latin typeface="Arial" panose="020B0604020202020204" pitchFamily="34" charset="0"/>
                <a:ea typeface="Calibri" pitchFamily="34" charset="0"/>
                <a:cs typeface="Arial" panose="020B0604020202020204" pitchFamily="34" charset="0"/>
              </a:rPr>
              <a:t>STEEL TO CONCRETE: </a:t>
            </a:r>
          </a:p>
          <a:p>
            <a:pPr fontAlgn="base">
              <a:spcBef>
                <a:spcPct val="0"/>
              </a:spcBef>
              <a:spcAft>
                <a:spcPct val="0"/>
              </a:spcAft>
            </a:pPr>
            <a:endParaRPr lang="en-ZA" altLang="zh-CN" sz="2800" b="1" dirty="0">
              <a:latin typeface="Arial" panose="020B0604020202020204" pitchFamily="34" charset="0"/>
              <a:ea typeface="Calibri" pitchFamily="34" charset="0"/>
              <a:cs typeface="Arial" panose="020B0604020202020204" pitchFamily="34" charset="0"/>
            </a:endParaRPr>
          </a:p>
          <a:p>
            <a:pPr lvl="0" fontAlgn="base">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Headed Concrete Anchors are available for welding to flat surfaces, inside angles, and outside angles. Each of these applications </a:t>
            </a:r>
          </a:p>
          <a:p>
            <a:pPr lvl="0" fontAlgn="base">
              <a:spcBef>
                <a:spcPct val="0"/>
              </a:spcBef>
              <a:spcAft>
                <a:spcPct val="0"/>
              </a:spcAft>
            </a:pPr>
            <a:r>
              <a:rPr lang="en-ZA" altLang="zh-CN" sz="2400" b="1" dirty="0">
                <a:latin typeface="Arial" panose="020B0604020202020204" pitchFamily="34" charset="0"/>
                <a:ea typeface="Calibri" pitchFamily="34" charset="0"/>
                <a:cs typeface="Arial" panose="020B0604020202020204" pitchFamily="34" charset="0"/>
              </a:rPr>
              <a:t>requires the proper style stud and ferrule, so please specify your application when doing.</a:t>
            </a:r>
            <a:endParaRPr lang="en-ZA" altLang="zh-CN" sz="2400" b="1" dirty="0">
              <a:latin typeface="Arial" panose="020B0604020202020204" pitchFamily="34" charset="0"/>
              <a:cs typeface="Arial" panose="020B0604020202020204" pitchFamily="34" charset="0"/>
            </a:endParaRPr>
          </a:p>
        </p:txBody>
      </p:sp>
      <p:pic>
        <p:nvPicPr>
          <p:cNvPr id="4" name="Picture 3" descr="http://www.sunbeltstudwelding.com/images/weldstuds/weld-stud-angles-2.gif"/>
          <p:cNvPicPr/>
          <p:nvPr/>
        </p:nvPicPr>
        <p:blipFill>
          <a:blip r:embed="rId2" cstate="print"/>
          <a:srcRect/>
          <a:stretch>
            <a:fillRect/>
          </a:stretch>
        </p:blipFill>
        <p:spPr bwMode="auto">
          <a:xfrm>
            <a:off x="2783632" y="2996952"/>
            <a:ext cx="6120680" cy="2736304"/>
          </a:xfrm>
          <a:prstGeom prst="rect">
            <a:avLst/>
          </a:prstGeom>
          <a:noFill/>
          <a:ln w="15875" cmpd="sng">
            <a:solidFill>
              <a:schemeClr val="tx1"/>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eblog.strongtie.com/wp-content/uploads/2015/02/ACI-318-Appendix-D-Cast-in-anchors.png"/>
          <p:cNvPicPr/>
          <p:nvPr/>
        </p:nvPicPr>
        <p:blipFill>
          <a:blip r:embed="rId2" cstate="print"/>
          <a:srcRect/>
          <a:stretch>
            <a:fillRect/>
          </a:stretch>
        </p:blipFill>
        <p:spPr bwMode="auto">
          <a:xfrm>
            <a:off x="1991544" y="1844824"/>
            <a:ext cx="8136904" cy="4464496"/>
          </a:xfrm>
          <a:prstGeom prst="rect">
            <a:avLst/>
          </a:prstGeom>
          <a:noFill/>
          <a:ln w="15875" cmpd="sng">
            <a:solidFill>
              <a:schemeClr val="tx1"/>
            </a:solid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819</Words>
  <Application>Microsoft Office PowerPoint</Application>
  <PresentationFormat>Widescreen</PresentationFormat>
  <Paragraphs>111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Times New Roman</vt:lpstr>
      <vt:lpstr>Wingdings</vt:lpstr>
      <vt:lpstr>等线</vt:lpstr>
      <vt:lpstr>Office Theme</vt:lpstr>
      <vt:lpstr>Civil Technology – Construction GRADE 10</vt:lpstr>
      <vt:lpstr> TOPIC: JOINING (SPECIFIC) CONTENT: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Technology – Construction GRADE 11</dc:title>
  <dc:creator>Masenkane</dc:creator>
  <cp:lastModifiedBy>V.Westphal</cp:lastModifiedBy>
  <cp:revision>13</cp:revision>
  <dcterms:created xsi:type="dcterms:W3CDTF">2020-08-31T07:49:19Z</dcterms:created>
  <dcterms:modified xsi:type="dcterms:W3CDTF">2020-09-07T09:39:44Z</dcterms:modified>
</cp:coreProperties>
</file>