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8"/>
  </p:notesMasterIdLst>
  <p:sldIdLst>
    <p:sldId id="256" r:id="rId2"/>
    <p:sldId id="296" r:id="rId3"/>
    <p:sldId id="297" r:id="rId4"/>
    <p:sldId id="298" r:id="rId5"/>
    <p:sldId id="330" r:id="rId6"/>
    <p:sldId id="299" r:id="rId7"/>
    <p:sldId id="257" r:id="rId8"/>
    <p:sldId id="302" r:id="rId9"/>
    <p:sldId id="301" r:id="rId10"/>
    <p:sldId id="261" r:id="rId11"/>
    <p:sldId id="303" r:id="rId12"/>
    <p:sldId id="304" r:id="rId13"/>
    <p:sldId id="275" r:id="rId14"/>
    <p:sldId id="276" r:id="rId15"/>
    <p:sldId id="305" r:id="rId16"/>
    <p:sldId id="306" r:id="rId17"/>
    <p:sldId id="307" r:id="rId18"/>
    <p:sldId id="289" r:id="rId19"/>
    <p:sldId id="308" r:id="rId20"/>
    <p:sldId id="309" r:id="rId21"/>
    <p:sldId id="288" r:id="rId22"/>
    <p:sldId id="310" r:id="rId23"/>
    <p:sldId id="311" r:id="rId24"/>
    <p:sldId id="287" r:id="rId25"/>
    <p:sldId id="312" r:id="rId26"/>
    <p:sldId id="313" r:id="rId27"/>
    <p:sldId id="286" r:id="rId28"/>
    <p:sldId id="314" r:id="rId29"/>
    <p:sldId id="315" r:id="rId30"/>
    <p:sldId id="285" r:id="rId31"/>
    <p:sldId id="316" r:id="rId32"/>
    <p:sldId id="317" r:id="rId33"/>
    <p:sldId id="284" r:id="rId34"/>
    <p:sldId id="318" r:id="rId35"/>
    <p:sldId id="319" r:id="rId36"/>
    <p:sldId id="283" r:id="rId37"/>
    <p:sldId id="320" r:id="rId38"/>
    <p:sldId id="321" r:id="rId39"/>
    <p:sldId id="277" r:id="rId40"/>
    <p:sldId id="292" r:id="rId41"/>
    <p:sldId id="322" r:id="rId42"/>
    <p:sldId id="323" r:id="rId43"/>
    <p:sldId id="325" r:id="rId44"/>
    <p:sldId id="329" r:id="rId45"/>
    <p:sldId id="326" r:id="rId46"/>
    <p:sldId id="327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8F"/>
    <a:srgbClr val="454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D6DA8-2294-4EE9-89A7-B2D7989DE71B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F170E-5133-44F0-8747-CD6B390DDA2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9015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F170E-5133-44F0-8747-CD6B390DDA2E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30151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F170E-5133-44F0-8747-CD6B390DDA2E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56393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F170E-5133-44F0-8747-CD6B390DDA2E}" type="slidenum">
              <a:rPr lang="en-ZA" smtClean="0"/>
              <a:t>40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70035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F170E-5133-44F0-8747-CD6B390DDA2E}" type="slidenum">
              <a:rPr lang="en-ZA" smtClean="0"/>
              <a:t>44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5176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981200"/>
            <a:ext cx="7620000" cy="4114800"/>
          </a:xfrm>
        </p:spPr>
        <p:txBody>
          <a:bodyPr>
            <a:normAutofit/>
          </a:bodyPr>
          <a:lstStyle/>
          <a:p>
            <a:pPr lvl="0"/>
            <a:endParaRPr lang="en-ZA" noProof="0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15DB-95BC-40F7-B01F-13240BA645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5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1DC1FD-6E45-4896-A347-F0EEF5FE6807}" type="datetimeFigureOut">
              <a:rPr lang="en-ZA" smtClean="0"/>
              <a:t>2020/07/03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CCD1350-5EB7-432A-9287-0D535607F762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0"/>
            <a:ext cx="8568952" cy="6669359"/>
          </a:xfrm>
        </p:spPr>
        <p:txBody>
          <a:bodyPr/>
          <a:lstStyle/>
          <a:p>
            <a:pPr algn="ctr"/>
            <a:br>
              <a:rPr lang="en-ZA" sz="3200" dirty="0"/>
            </a:br>
            <a:r>
              <a:rPr lang="en-ZA" sz="3200" dirty="0"/>
              <a:t>Accounting </a:t>
            </a:r>
            <a:br>
              <a:rPr lang="en-ZA" sz="3200" dirty="0"/>
            </a:br>
            <a:r>
              <a:rPr lang="en-ZA" sz="3200" dirty="0"/>
              <a:t>grade 10</a:t>
            </a:r>
            <a:br>
              <a:rPr lang="en-ZA" sz="3200" dirty="0"/>
            </a:br>
            <a:r>
              <a:rPr lang="en-ZA" sz="3200" dirty="0"/>
              <a:t>2020</a:t>
            </a:r>
            <a:br>
              <a:rPr lang="en-ZA" sz="3200" dirty="0"/>
            </a:br>
            <a:r>
              <a:rPr lang="en-ZA" sz="3200" dirty="0"/>
              <a:t>REVISED </a:t>
            </a:r>
            <a:r>
              <a:rPr lang="en-ZA" sz="3200" dirty="0" err="1"/>
              <a:t>atp</a:t>
            </a:r>
            <a:br>
              <a:rPr lang="en-ZA" sz="3200" dirty="0"/>
            </a:br>
            <a:br>
              <a:rPr lang="en-ZA" sz="7200" dirty="0"/>
            </a:br>
            <a:r>
              <a:rPr lang="en-ZA" sz="3200" dirty="0"/>
              <a:t>SOLE TRADERS</a:t>
            </a:r>
            <a:br>
              <a:rPr lang="en-ZA" sz="3200" dirty="0"/>
            </a:br>
            <a:r>
              <a:rPr lang="en-ZA" sz="3200" dirty="0"/>
              <a:t>analysis of adjustments and post adjustment trial balance</a:t>
            </a:r>
            <a:br>
              <a:rPr lang="en-ZA" sz="3200" dirty="0"/>
            </a:br>
            <a:r>
              <a:rPr lang="en-ZA" sz="3200" dirty="0"/>
              <a:t>(notes &amp; worked examples)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9036496" y="6021288"/>
            <a:ext cx="107504" cy="72008"/>
          </a:xfrm>
        </p:spPr>
        <p:txBody>
          <a:bodyPr>
            <a:normAutofit fontScale="25000" lnSpcReduction="20000"/>
          </a:bodyPr>
          <a:lstStyle/>
          <a:p>
            <a:pPr algn="r"/>
            <a:endParaRPr lang="en-ZA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892C1B-DB51-486C-BE50-D58255E4046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808" y="548680"/>
            <a:ext cx="5943600" cy="101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2D4D31-977C-4984-AFE3-0520A761F0D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993" y="48802"/>
            <a:ext cx="5943600" cy="101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888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065315"/>
          </a:xfrm>
        </p:spPr>
        <p:txBody>
          <a:bodyPr>
            <a:normAutofit/>
          </a:bodyPr>
          <a:lstStyle/>
          <a:p>
            <a:r>
              <a:rPr lang="en-ZA" sz="3200" u="sng" dirty="0"/>
              <a:t>Consumable stores on hand</a:t>
            </a:r>
          </a:p>
          <a:p>
            <a:endParaRPr lang="en-ZA" sz="3200" dirty="0"/>
          </a:p>
          <a:p>
            <a:r>
              <a:rPr lang="en-ZA" sz="3200" dirty="0"/>
              <a:t>The physical stocktaking of stationery on 28 February 2019 is R500</a:t>
            </a:r>
          </a:p>
          <a:p>
            <a:endParaRPr lang="en-ZA" sz="3200" dirty="0"/>
          </a:p>
          <a:p>
            <a:r>
              <a:rPr lang="en-ZA" sz="3200" dirty="0"/>
              <a:t>R500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555243"/>
              </p:ext>
            </p:extLst>
          </p:nvPr>
        </p:nvGraphicFramePr>
        <p:xfrm>
          <a:off x="451221" y="5301208"/>
          <a:ext cx="8136904" cy="13636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1841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841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880059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Consumable Stores on hand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9673" y="606472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Stationery</a:t>
            </a:r>
          </a:p>
        </p:txBody>
      </p:sp>
    </p:spTree>
    <p:extLst>
      <p:ext uri="{BB962C8B-B14F-4D97-AF65-F5344CB8AC3E}">
        <p14:creationId xmlns:p14="http://schemas.microsoft.com/office/powerpoint/2010/main" val="18890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628732"/>
              </p:ext>
            </p:extLst>
          </p:nvPr>
        </p:nvGraphicFramePr>
        <p:xfrm>
          <a:off x="179511" y="836712"/>
          <a:ext cx="849694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9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5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0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Doc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Consumable stores on hand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B14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Stationery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Stationery on hand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3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763921"/>
              </p:ext>
            </p:extLst>
          </p:nvPr>
        </p:nvGraphicFramePr>
        <p:xfrm>
          <a:off x="147222" y="2808485"/>
          <a:ext cx="8640960" cy="10282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7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5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9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94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7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80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247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CONSUMABLE STORES ON HAND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B14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Stationery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7222" y="2127339"/>
            <a:ext cx="85292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8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539929"/>
              </p:ext>
            </p:extLst>
          </p:nvPr>
        </p:nvGraphicFramePr>
        <p:xfrm>
          <a:off x="73727" y="692696"/>
          <a:ext cx="8818753" cy="1371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90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6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066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676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STATIONERY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Consumable stores on Hand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29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457200"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60566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137799"/>
              </p:ext>
            </p:extLst>
          </p:nvPr>
        </p:nvGraphicFramePr>
        <p:xfrm>
          <a:off x="336358" y="3278631"/>
          <a:ext cx="8399276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3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0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Stationery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900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5516" y="2924944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35369"/>
              </p:ext>
            </p:extLst>
          </p:nvPr>
        </p:nvGraphicFramePr>
        <p:xfrm>
          <a:off x="323528" y="4869160"/>
          <a:ext cx="8424935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2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Consumable stores on hand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Stationery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63635" y="4337030"/>
            <a:ext cx="85848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</p:spPr>
            <p:txBody>
              <a:bodyPr>
                <a:normAutofit/>
              </a:bodyPr>
              <a:lstStyle/>
              <a:p>
                <a:r>
                  <a:rPr lang="en-ZA" sz="3200" u="sng" dirty="0"/>
                  <a:t>Depreciation</a:t>
                </a:r>
              </a:p>
              <a:p>
                <a:r>
                  <a:rPr lang="en-ZA" sz="3200" dirty="0"/>
                  <a:t>Provide depreciation at 10% p.a. on vehicles using the diminishing balance method.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ZA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240 000−</m:t>
                        </m:r>
                        <m:r>
                          <a:rPr lang="en-ZA" sz="3200" b="1" i="1" smtClean="0">
                            <a:latin typeface="Cambria Math"/>
                          </a:rPr>
                          <m:t>𝟖</m:t>
                        </m:r>
                        <m:r>
                          <a:rPr lang="en-ZA" sz="3200" i="1">
                            <a:latin typeface="Cambria Math"/>
                          </a:rPr>
                          <m:t>0 000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sz="3200" dirty="0"/>
                  <a:t> = R16 000    </a:t>
                </a:r>
              </a:p>
              <a:p>
                <a:endParaRPr lang="en-ZA" sz="3200" dirty="0"/>
              </a:p>
              <a:p>
                <a:endParaRPr lang="en-ZA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  <a:blipFill>
                <a:blip r:embed="rId2"/>
                <a:stretch>
                  <a:fillRect l="-1855" t="-1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245266"/>
              </p:ext>
            </p:extLst>
          </p:nvPr>
        </p:nvGraphicFramePr>
        <p:xfrm>
          <a:off x="343209" y="4693125"/>
          <a:ext cx="8136904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2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8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6681" y="5341857"/>
            <a:ext cx="3061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Depreciation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79912" y="5157192"/>
            <a:ext cx="4412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Accumulated Depreciation on vehicles</a:t>
            </a:r>
          </a:p>
        </p:txBody>
      </p:sp>
    </p:spTree>
    <p:extLst>
      <p:ext uri="{BB962C8B-B14F-4D97-AF65-F5344CB8AC3E}">
        <p14:creationId xmlns:p14="http://schemas.microsoft.com/office/powerpoint/2010/main" val="18890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3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</p:spPr>
            <p:txBody>
              <a:bodyPr>
                <a:normAutofit/>
              </a:bodyPr>
              <a:lstStyle/>
              <a:p>
                <a:r>
                  <a:rPr lang="en-ZA" sz="3200" u="sng" dirty="0"/>
                  <a:t>Depreciation</a:t>
                </a:r>
              </a:p>
              <a:p>
                <a:r>
                  <a:rPr lang="en-ZA" sz="3200" dirty="0"/>
                  <a:t>Provide depreciation at 20% p.a. on equipment on cost price.</a:t>
                </a:r>
              </a:p>
              <a:p>
                <a:endParaRPr lang="en-ZA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b="1" i="1" smtClean="0">
                            <a:latin typeface="Cambria Math"/>
                          </a:rPr>
                          <m:t>𝟔</m:t>
                        </m:r>
                        <m:r>
                          <a:rPr lang="en-ZA" sz="3200" i="1">
                            <a:latin typeface="Cambria Math"/>
                          </a:rPr>
                          <m:t>0 000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sz="3200" dirty="0"/>
                  <a:t> = R12 000</a:t>
                </a:r>
              </a:p>
              <a:p>
                <a:endParaRPr lang="en-ZA" sz="3200" dirty="0"/>
              </a:p>
              <a:p>
                <a:endParaRPr lang="en-ZA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  <a:blipFill rotWithShape="1">
                <a:blip r:embed="rId2"/>
                <a:stretch>
                  <a:fillRect l="-1855" t="-194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37953"/>
              </p:ext>
            </p:extLst>
          </p:nvPr>
        </p:nvGraphicFramePr>
        <p:xfrm>
          <a:off x="417115" y="5050261"/>
          <a:ext cx="8136904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1210" y="586272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Depreciation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9992" y="5493387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Accumulated depreciation on Equipment</a:t>
            </a:r>
          </a:p>
        </p:txBody>
      </p:sp>
    </p:spTree>
    <p:extLst>
      <p:ext uri="{BB962C8B-B14F-4D97-AF65-F5344CB8AC3E}">
        <p14:creationId xmlns:p14="http://schemas.microsoft.com/office/powerpoint/2010/main" val="425450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090394"/>
              </p:ext>
            </p:extLst>
          </p:nvPr>
        </p:nvGraphicFramePr>
        <p:xfrm>
          <a:off x="179511" y="908720"/>
          <a:ext cx="8496944" cy="2743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9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5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0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    Accumulated depreciation on vehicles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16 000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Accumulated depreciation on equipment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12 000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Depreciation on vehicles at 10% p.a. diminishing balance method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Depreciation on equipment at 20% p.a. on cost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3"/>
            <a:ext cx="8496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500288"/>
              </p:ext>
            </p:extLst>
          </p:nvPr>
        </p:nvGraphicFramePr>
        <p:xfrm>
          <a:off x="179512" y="4437112"/>
          <a:ext cx="8640961" cy="1371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9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409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0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2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095">
                <a:tc gridSpan="2"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ACCUMULATED DEPRECIATION ON VEHICLE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2"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96 000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5429" y="3619319"/>
            <a:ext cx="86650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7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42813"/>
              </p:ext>
            </p:extLst>
          </p:nvPr>
        </p:nvGraphicFramePr>
        <p:xfrm>
          <a:off x="323528" y="332656"/>
          <a:ext cx="8352929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6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6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8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12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3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ACCUMULATED DEPRECIATION ON EQUIPMENT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48 000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27669"/>
              </p:ext>
            </p:extLst>
          </p:nvPr>
        </p:nvGraphicFramePr>
        <p:xfrm>
          <a:off x="179512" y="2662072"/>
          <a:ext cx="8496943" cy="23208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3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67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3426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30537" marR="30537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0537" marR="30537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N156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Accumulated depreciation on vehicles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16 000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Profit and loss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707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Accumulated depreciation on equipment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12 000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426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30537" marR="30537" marT="0" marB="0"/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28 000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0537" marR="30537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0" y="2260661"/>
            <a:ext cx="83529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7504" y="5157192"/>
            <a:ext cx="8496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662414"/>
              </p:ext>
            </p:extLst>
          </p:nvPr>
        </p:nvGraphicFramePr>
        <p:xfrm>
          <a:off x="251520" y="5495746"/>
          <a:ext cx="8496945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9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5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0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     Depreciation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75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766582"/>
              </p:ext>
            </p:extLst>
          </p:nvPr>
        </p:nvGraphicFramePr>
        <p:xfrm>
          <a:off x="323528" y="1556792"/>
          <a:ext cx="8424936" cy="219456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8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8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8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Account credit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Depreciation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Accumulated depreciation on vehicles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Depreciation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Accumulated depreciation on equipment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10099"/>
            <a:ext cx="85689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02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</p:spPr>
            <p:txBody>
              <a:bodyPr>
                <a:normAutofit/>
              </a:bodyPr>
              <a:lstStyle/>
              <a:p>
                <a:r>
                  <a:rPr lang="en-ZA" sz="3200" u="sng" dirty="0"/>
                  <a:t>Bad debts</a:t>
                </a:r>
                <a:endParaRPr lang="en-ZA" sz="3200" dirty="0"/>
              </a:p>
              <a:p>
                <a:r>
                  <a:rPr lang="en-US" sz="3200" dirty="0"/>
                  <a:t>The account of debtor, N. </a:t>
                </a:r>
                <a:r>
                  <a:rPr lang="en-US" sz="3200" dirty="0" err="1"/>
                  <a:t>Mfondolo</a:t>
                </a:r>
                <a:r>
                  <a:rPr lang="en-US" sz="3200" dirty="0"/>
                  <a:t>, R200 must be written off as irrecoverable</a:t>
                </a:r>
              </a:p>
              <a:p>
                <a:endParaRPr lang="en-ZA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ZA" sz="3200" i="1">
                          <a:latin typeface="Cambria Math"/>
                        </a:rPr>
                        <m:t>𝑅</m:t>
                      </m:r>
                      <m:r>
                        <a:rPr lang="en-ZA" sz="3200" i="1">
                          <a:latin typeface="Cambria Math"/>
                        </a:rPr>
                        <m:t>200</m:t>
                      </m:r>
                    </m:oMath>
                  </m:oMathPara>
                </a14:m>
                <a:endParaRPr lang="en-ZA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59829"/>
                <a:ext cx="8219256" cy="4065315"/>
              </a:xfrm>
              <a:blipFill>
                <a:blip r:embed="rId3"/>
                <a:stretch>
                  <a:fillRect l="-1855" t="-1949" r="-2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680262"/>
              </p:ext>
            </p:extLst>
          </p:nvPr>
        </p:nvGraphicFramePr>
        <p:xfrm>
          <a:off x="450152" y="4437112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4029" y="494116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Bad Debts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44469" y="494116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Debtors Control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32583"/>
              </p:ext>
            </p:extLst>
          </p:nvPr>
        </p:nvGraphicFramePr>
        <p:xfrm>
          <a:off x="323528" y="836712"/>
          <a:ext cx="8352929" cy="14503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2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6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652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Debtors Control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05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Bad debts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       N. </a:t>
                      </a:r>
                      <a:r>
                        <a:rPr lang="en-GB" sz="1800" dirty="0" err="1">
                          <a:effectLst/>
                        </a:rPr>
                        <a:t>Mfondolo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Write off debts as irrecoverable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19971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19542"/>
              </p:ext>
            </p:extLst>
          </p:nvPr>
        </p:nvGraphicFramePr>
        <p:xfrm>
          <a:off x="426367" y="3140968"/>
          <a:ext cx="8147249" cy="22322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05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32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5917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DEBTORS CONTROL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Balance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Journal Credits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917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17 800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917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Mar 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17 800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2591" y="2487379"/>
            <a:ext cx="86409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62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913"/>
            <a:ext cx="8407598" cy="5032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Characteristics of Financial statements </a:t>
            </a:r>
            <a:endParaRPr lang="en-GB" sz="28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1116013" y="4797425"/>
            <a:ext cx="2879725" cy="647700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Comparability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1116013" y="3789363"/>
            <a:ext cx="2879725" cy="576262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Relevance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1116013" y="2852738"/>
            <a:ext cx="2951162" cy="720725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Faithful representation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1116013" y="1989138"/>
            <a:ext cx="3024187" cy="576262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Understandability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1116013" y="981075"/>
            <a:ext cx="3024187" cy="719138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Timeliness</a:t>
            </a:r>
            <a:endParaRPr lang="en-ZA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284663" y="836613"/>
            <a:ext cx="4679950" cy="9366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800" b="1" dirty="0">
                <a:solidFill>
                  <a:schemeClr val="tx1"/>
                </a:solidFill>
              </a:rPr>
              <a:t>information is available to decision-makers in time to be capable of influencing their decisions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284664" y="2060575"/>
            <a:ext cx="4679950" cy="64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800" b="1" dirty="0">
                <a:solidFill>
                  <a:schemeClr val="tx1"/>
                </a:solidFill>
              </a:rPr>
              <a:t>presenting information clearly and concisely 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284664" y="2924175"/>
            <a:ext cx="4679949" cy="6492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800" b="1" dirty="0">
                <a:solidFill>
                  <a:schemeClr val="tx1"/>
                </a:solidFill>
              </a:rPr>
              <a:t>completeness, neutrality and freedom from error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284663" y="3716338"/>
            <a:ext cx="4679950" cy="6492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b="1" dirty="0">
                <a:solidFill>
                  <a:schemeClr val="tx1"/>
                </a:solidFill>
              </a:rPr>
              <a:t>m</a:t>
            </a:r>
            <a:r>
              <a:rPr lang="en-ZA" sz="1800" b="1" dirty="0">
                <a:solidFill>
                  <a:schemeClr val="tx1"/>
                </a:solidFill>
              </a:rPr>
              <a:t>ust have both a predictive value and confirmatory value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284662" y="4508500"/>
            <a:ext cx="4679951" cy="12239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800" b="1" dirty="0">
                <a:solidFill>
                  <a:schemeClr val="tx1"/>
                </a:solidFill>
              </a:rPr>
              <a:t>can be compared with a similar information about other entities and with similar information about the same entity for another period or another date</a:t>
            </a:r>
          </a:p>
        </p:txBody>
      </p:sp>
      <p:sp>
        <p:nvSpPr>
          <p:cNvPr id="26" name="Pentagon 25"/>
          <p:cNvSpPr/>
          <p:nvPr/>
        </p:nvSpPr>
        <p:spPr>
          <a:xfrm>
            <a:off x="1116013" y="5805488"/>
            <a:ext cx="2879725" cy="647700"/>
          </a:xfrm>
          <a:prstGeom prst="homePlate">
            <a:avLst/>
          </a:prstGeom>
          <a:solidFill>
            <a:srgbClr val="5EF4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2400" b="1" dirty="0">
                <a:solidFill>
                  <a:schemeClr val="tx1"/>
                </a:solidFill>
              </a:rPr>
              <a:t>Verifiability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284663" y="5949950"/>
            <a:ext cx="4679950" cy="64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b="1" dirty="0">
                <a:solidFill>
                  <a:schemeClr val="tx1"/>
                </a:solidFill>
              </a:rPr>
              <a:t>o</a:t>
            </a:r>
            <a:r>
              <a:rPr lang="en-ZA" sz="1800" b="1" dirty="0">
                <a:solidFill>
                  <a:schemeClr val="tx1"/>
                </a:solidFill>
              </a:rPr>
              <a:t>bservers looking at the data will reach have the same consensus</a:t>
            </a:r>
          </a:p>
        </p:txBody>
      </p:sp>
    </p:spTree>
    <p:extLst>
      <p:ext uri="{BB962C8B-B14F-4D97-AF65-F5344CB8AC3E}">
        <p14:creationId xmlns:p14="http://schemas.microsoft.com/office/powerpoint/2010/main" val="373202963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952437"/>
              </p:ext>
            </p:extLst>
          </p:nvPr>
        </p:nvGraphicFramePr>
        <p:xfrm>
          <a:off x="539552" y="601906"/>
          <a:ext cx="8136904" cy="21653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0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676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BAD DEBTS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Debtors Control / 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N. </a:t>
                      </a:r>
                      <a:r>
                        <a:rPr lang="en-GB" sz="1800" dirty="0" err="1">
                          <a:effectLst/>
                        </a:rPr>
                        <a:t>Mfondolo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412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algn="r"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+mn-lt"/>
                          <a:ea typeface="Times New Roman"/>
                        </a:rPr>
                        <a:t>1 400</a:t>
                      </a: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232574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2996952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757212"/>
              </p:ext>
            </p:extLst>
          </p:nvPr>
        </p:nvGraphicFramePr>
        <p:xfrm>
          <a:off x="323528" y="3336785"/>
          <a:ext cx="8496944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5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6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9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49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32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Bad debts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65955"/>
              </p:ext>
            </p:extLst>
          </p:nvPr>
        </p:nvGraphicFramePr>
        <p:xfrm>
          <a:off x="323528" y="4867355"/>
          <a:ext cx="8496946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9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Bad debts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Debtors Control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83138" y="4481046"/>
            <a:ext cx="86373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4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569371"/>
          </a:xfrm>
        </p:spPr>
        <p:txBody>
          <a:bodyPr>
            <a:normAutofit lnSpcReduction="10000"/>
          </a:bodyPr>
          <a:lstStyle/>
          <a:p>
            <a:r>
              <a:rPr lang="en-ZA" sz="3200" u="sng" dirty="0"/>
              <a:t>Bad debts recovered</a:t>
            </a:r>
          </a:p>
          <a:p>
            <a:endParaRPr lang="en-ZA" sz="3200" dirty="0"/>
          </a:p>
          <a:p>
            <a:r>
              <a:rPr lang="en-ZA" sz="3200" dirty="0"/>
              <a:t>Debtor, T. Integrity, deposited R600 directly into bank account. It was discovered that his account was written off as bad debts. Receipt 650 was issued.</a:t>
            </a:r>
          </a:p>
          <a:p>
            <a:endParaRPr lang="en-ZA" sz="3200" dirty="0"/>
          </a:p>
          <a:p>
            <a:r>
              <a:rPr lang="en-ZA" sz="3200" dirty="0"/>
              <a:t>R600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Bank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Bad Debts Recovered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25222"/>
              </p:ext>
            </p:extLst>
          </p:nvPr>
        </p:nvGraphicFramePr>
        <p:xfrm>
          <a:off x="251520" y="692696"/>
          <a:ext cx="8496944" cy="13681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0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1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05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21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9335"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 anchor="ctr"/>
                </a:tc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Fol.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 rowSpan="2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Bank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 gridSpan="3"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Sundry accounts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63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Amount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Fol.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769">
                <a:tc>
                  <a:txBody>
                    <a:bodyPr/>
                    <a:lstStyle/>
                    <a:p>
                      <a:pPr marR="36195"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650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T. Integrity 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600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N16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tc>
                  <a:txBody>
                    <a:bodyPr/>
                    <a:lstStyle/>
                    <a:p>
                      <a:pPr marR="36195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Bad debts recovered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03" marR="6560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75955"/>
            <a:ext cx="8496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32463" algn="r"/>
              </a:tabLst>
            </a:pP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rPr>
              <a:t>CASH RECEIPTS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rPr>
              <a:t> FOR FEBRUARY 2019	CRJ</a:t>
            </a:r>
            <a:endParaRPr kumimoji="0" lang="en-Z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487900"/>
              </p:ext>
            </p:extLst>
          </p:nvPr>
        </p:nvGraphicFramePr>
        <p:xfrm>
          <a:off x="280298" y="2780928"/>
          <a:ext cx="8468164" cy="1639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6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41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08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BANK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B11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269 600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593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 Receipts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38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270 200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2075549"/>
            <a:ext cx="84969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93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676985"/>
              </p:ext>
            </p:extLst>
          </p:nvPr>
        </p:nvGraphicFramePr>
        <p:xfrm>
          <a:off x="323528" y="673914"/>
          <a:ext cx="8424936" cy="11101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72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5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9103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BAD DEBTS RECOVERED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N16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Bank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304582"/>
            <a:ext cx="84969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20881"/>
              </p:ext>
            </p:extLst>
          </p:nvPr>
        </p:nvGraphicFramePr>
        <p:xfrm>
          <a:off x="285412" y="2564904"/>
          <a:ext cx="8535060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3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1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Details 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Bad debts recovered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N16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2120171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131964"/>
              </p:ext>
            </p:extLst>
          </p:nvPr>
        </p:nvGraphicFramePr>
        <p:xfrm>
          <a:off x="251519" y="4509120"/>
          <a:ext cx="8568952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7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Receipt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Bank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Bad debts recovered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3982522"/>
            <a:ext cx="8568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50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065315"/>
          </a:xfrm>
        </p:spPr>
        <p:txBody>
          <a:bodyPr>
            <a:normAutofit lnSpcReduction="10000"/>
          </a:bodyPr>
          <a:lstStyle/>
          <a:p>
            <a:r>
              <a:rPr lang="en-ZA" sz="3200" u="sng" dirty="0"/>
              <a:t>Correction of error</a:t>
            </a:r>
          </a:p>
          <a:p>
            <a:endParaRPr lang="en-ZA" sz="3200" dirty="0"/>
          </a:p>
          <a:p>
            <a:r>
              <a:rPr lang="en-ZA" sz="3200" dirty="0"/>
              <a:t>Repairs to the building, R6 000 was erroneously debited to the land and building account.</a:t>
            </a:r>
          </a:p>
          <a:p>
            <a:endParaRPr lang="en-ZA" sz="3200" dirty="0"/>
          </a:p>
          <a:p>
            <a:r>
              <a:rPr lang="en-ZA" sz="3200" dirty="0"/>
              <a:t>R6 000</a:t>
            </a:r>
          </a:p>
          <a:p>
            <a:endParaRPr lang="en-ZA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Repairs to building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Land and Building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64794"/>
              </p:ext>
            </p:extLst>
          </p:nvPr>
        </p:nvGraphicFramePr>
        <p:xfrm>
          <a:off x="204842" y="692696"/>
          <a:ext cx="8543622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7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3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3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Doc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Repairs to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Land and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B3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Correction of error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2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325073"/>
              </p:ext>
            </p:extLst>
          </p:nvPr>
        </p:nvGraphicFramePr>
        <p:xfrm>
          <a:off x="179512" y="2708920"/>
          <a:ext cx="8496944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0071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LAND AND BUILDINGS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B3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Repairs to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1 000 000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0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Mar   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1 000 000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1918096"/>
            <a:ext cx="84969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 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1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79799"/>
              </p:ext>
            </p:extLst>
          </p:nvPr>
        </p:nvGraphicFramePr>
        <p:xfrm>
          <a:off x="323528" y="620689"/>
          <a:ext cx="8424936" cy="11947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1728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REPAIRS TO BUILDING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Land and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Profit and loss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160566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38949"/>
              </p:ext>
            </p:extLst>
          </p:nvPr>
        </p:nvGraphicFramePr>
        <p:xfrm>
          <a:off x="282352" y="2420888"/>
          <a:ext cx="8538121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4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22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Repairs to building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1988840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234524"/>
              </p:ext>
            </p:extLst>
          </p:nvPr>
        </p:nvGraphicFramePr>
        <p:xfrm>
          <a:off x="251520" y="4090988"/>
          <a:ext cx="8568953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7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Source Document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Repairs to building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Land and building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1520" y="3453019"/>
            <a:ext cx="8568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7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59829"/>
                <a:ext cx="8219256" cy="4209331"/>
              </a:xfrm>
            </p:spPr>
            <p:txBody>
              <a:bodyPr>
                <a:normAutofit/>
              </a:bodyPr>
              <a:lstStyle/>
              <a:p>
                <a:r>
                  <a:rPr lang="en-ZA" sz="3200" u="sng" dirty="0"/>
                  <a:t>Accrued Income</a:t>
                </a:r>
              </a:p>
              <a:p>
                <a:endParaRPr lang="en-ZA" sz="3200" dirty="0"/>
              </a:p>
              <a:p>
                <a:r>
                  <a:rPr lang="en-ZA" sz="3200" dirty="0"/>
                  <a:t>The interest on fixed deposit is 7,5% p.a. Interest is still owing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7,5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50 000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ZA" sz="3200" i="1">
                        <a:latin typeface="Cambria Math"/>
                      </a:rPr>
                      <m:t> </m:t>
                    </m:r>
                    <m:r>
                      <a:rPr lang="en-ZA" sz="3200" i="1">
                        <a:latin typeface="Cambria Math"/>
                      </a:rPr>
                      <m:t>𝑋</m:t>
                    </m:r>
                    <m:r>
                      <a:rPr lang="en-ZA" sz="32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ZA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ZA" sz="32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ZA" sz="3200" dirty="0"/>
                  <a:t> = R3 750</a:t>
                </a:r>
              </a:p>
              <a:p>
                <a:r>
                  <a:rPr lang="en-ZA" sz="3200" dirty="0"/>
                  <a:t>R3 750 – R3 000 = R750</a:t>
                </a:r>
              </a:p>
              <a:p>
                <a:endParaRPr lang="en-ZA" sz="3200" dirty="0"/>
              </a:p>
              <a:p>
                <a:endParaRPr lang="en-ZA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59829"/>
                <a:ext cx="8219256" cy="4209331"/>
              </a:xfrm>
              <a:blipFill>
                <a:blip r:embed="rId2"/>
                <a:stretch>
                  <a:fillRect l="-1855" t="-1881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Accrued Income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Interest on Fixed Deposit</a:t>
            </a:r>
          </a:p>
        </p:txBody>
      </p:sp>
      <p:sp>
        <p:nvSpPr>
          <p:cNvPr id="4" name="Rectangle 3"/>
          <p:cNvSpPr/>
          <p:nvPr/>
        </p:nvSpPr>
        <p:spPr>
          <a:xfrm>
            <a:off x="5436096" y="3172691"/>
            <a:ext cx="223224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Amount from Trial Balance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75856" y="3789040"/>
            <a:ext cx="216024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724663"/>
              </p:ext>
            </p:extLst>
          </p:nvPr>
        </p:nvGraphicFramePr>
        <p:xfrm>
          <a:off x="179512" y="908720"/>
          <a:ext cx="8640961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6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2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750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 Interest on fixed deposit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Interest on fixed deposit is still receivable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91978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543111"/>
              </p:ext>
            </p:extLst>
          </p:nvPr>
        </p:nvGraphicFramePr>
        <p:xfrm>
          <a:off x="179512" y="3789040"/>
          <a:ext cx="8640961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5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5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46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3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720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059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B15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Interest on fixed deposit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 gridSpan="2"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21" marR="6662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2756629"/>
            <a:ext cx="86409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2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150691"/>
              </p:ext>
            </p:extLst>
          </p:nvPr>
        </p:nvGraphicFramePr>
        <p:xfrm>
          <a:off x="179512" y="752849"/>
          <a:ext cx="8568953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7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3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49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29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024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       INTEREST ON FIXED DEPOSIT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marL="0" lvl="0" indent="0" algn="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>
                          <a:effectLst/>
                        </a:rPr>
                        <a:t>3 750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76590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95973"/>
              </p:ext>
            </p:extLst>
          </p:nvPr>
        </p:nvGraphicFramePr>
        <p:xfrm>
          <a:off x="251520" y="3068960"/>
          <a:ext cx="8424934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5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2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3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Interest on fixed deposit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3 750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2636912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86850"/>
              </p:ext>
            </p:extLst>
          </p:nvPr>
        </p:nvGraphicFramePr>
        <p:xfrm>
          <a:off x="210667" y="4869160"/>
          <a:ext cx="8537796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48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6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Account debit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Accrued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Interest on fixed deposit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10669" y="4265022"/>
            <a:ext cx="860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0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791200" y="1371600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Business and owner</a:t>
            </a:r>
          </a:p>
          <a:p>
            <a:pPr algn="ctr"/>
            <a:r>
              <a:rPr lang="en-US" sz="2000" dirty="0">
                <a:latin typeface="Arial" pitchFamily="34" charset="0"/>
              </a:rPr>
              <a:t>separate entities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867400" y="3519055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Assets valued at </a:t>
            </a:r>
          </a:p>
          <a:p>
            <a:pPr algn="ctr"/>
            <a:r>
              <a:rPr lang="en-US" sz="2000" dirty="0">
                <a:latin typeface="Arial" pitchFamily="34" charset="0"/>
              </a:rPr>
              <a:t>original cost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867400" y="5334000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Business to continue</a:t>
            </a:r>
          </a:p>
          <a:p>
            <a:pPr algn="ctr"/>
            <a:r>
              <a:rPr lang="en-US" sz="2000" dirty="0">
                <a:latin typeface="Arial" pitchFamily="34" charset="0"/>
              </a:rPr>
              <a:t>for foreseeable future</a:t>
            </a: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1524000" y="1219200"/>
            <a:ext cx="3200400" cy="15240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Business entity 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</a:p>
          <a:p>
            <a:pPr algn="ctr"/>
            <a:endParaRPr lang="en-US" sz="2400" b="1" dirty="0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1524000" y="3200400"/>
            <a:ext cx="3276600" cy="16002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Historical cost 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</a:p>
          <a:p>
            <a:pPr algn="ctr"/>
            <a:endParaRPr lang="en-US" sz="2400" b="1" dirty="0"/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1524000" y="5029200"/>
            <a:ext cx="3276600" cy="16002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Going-concern 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</a:p>
          <a:p>
            <a:pPr algn="ctr"/>
            <a:endParaRPr lang="en-US" sz="2400" b="1" dirty="0"/>
          </a:p>
        </p:txBody>
      </p:sp>
      <p:sp>
        <p:nvSpPr>
          <p:cNvPr id="49160" name="Text Box 16"/>
          <p:cNvSpPr txBox="1">
            <a:spLocks noChangeArrowheads="1"/>
          </p:cNvSpPr>
          <p:nvPr/>
        </p:nvSpPr>
        <p:spPr bwMode="auto">
          <a:xfrm>
            <a:off x="6613525" y="498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2051050" y="188913"/>
            <a:ext cx="5867400" cy="801687"/>
          </a:xfrm>
          <a:prstGeom prst="rect">
            <a:avLst/>
          </a:prstGeom>
          <a:solidFill>
            <a:srgbClr val="92D05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800" b="1" dirty="0">
                <a:latin typeface="Arial" pitchFamily="34" charset="0"/>
              </a:rPr>
              <a:t>PRINCIPLES OF GAAP</a:t>
            </a:r>
          </a:p>
        </p:txBody>
      </p:sp>
    </p:spTree>
    <p:extLst>
      <p:ext uri="{BB962C8B-B14F-4D97-AF65-F5344CB8AC3E}">
        <p14:creationId xmlns:p14="http://schemas.microsoft.com/office/powerpoint/2010/main" val="237968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 autoUpdateAnimBg="0"/>
      <p:bldP spid="5125" grpId="0" animBg="1" autoUpdateAnimBg="0"/>
      <p:bldP spid="5127" grpId="0" animBg="1" autoUpdateAnimBg="0"/>
      <p:bldP spid="5131" grpId="0" animBg="1" autoUpdateAnimBg="0"/>
      <p:bldP spid="5132" grpId="0" animBg="1" autoUpdateAnimBg="0"/>
      <p:bldP spid="5133" grpId="0" animBg="1" autoUpdateAnimBg="0"/>
      <p:bldP spid="513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497363"/>
          </a:xfrm>
        </p:spPr>
        <p:txBody>
          <a:bodyPr>
            <a:normAutofit/>
          </a:bodyPr>
          <a:lstStyle/>
          <a:p>
            <a:r>
              <a:rPr lang="en-ZA" sz="3200" u="sng" dirty="0"/>
              <a:t>Income received in advance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56189"/>
              </p:ext>
            </p:extLst>
          </p:nvPr>
        </p:nvGraphicFramePr>
        <p:xfrm>
          <a:off x="575556" y="3789040"/>
          <a:ext cx="8136904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443711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Rent Income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4008" y="4252445"/>
            <a:ext cx="3813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Income Received in Advance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683568" y="1484784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rent income was received for March 2019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R110 500 ÷ 13 = R8 500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385952"/>
              </p:ext>
            </p:extLst>
          </p:nvPr>
        </p:nvGraphicFramePr>
        <p:xfrm>
          <a:off x="213226" y="764704"/>
          <a:ext cx="860724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6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3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3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Rent Income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 Income received in advance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B16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Rent income received for March 2019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3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1365"/>
              </p:ext>
            </p:extLst>
          </p:nvPr>
        </p:nvGraphicFramePr>
        <p:xfrm>
          <a:off x="201928" y="3501008"/>
          <a:ext cx="8618543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2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4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4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5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79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INCOME RECEIVED IN ADVANCE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B18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52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Rent income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8 500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1929" y="2376981"/>
            <a:ext cx="86185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46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8114" y="2718186"/>
            <a:ext cx="86409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362841"/>
              </p:ext>
            </p:extLst>
          </p:nvPr>
        </p:nvGraphicFramePr>
        <p:xfrm>
          <a:off x="148114" y="764704"/>
          <a:ext cx="8537554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48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99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69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6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RENT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Income received in advance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8 500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Total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110 500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102 000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110 500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110 500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3178" y="232574"/>
            <a:ext cx="86458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18615"/>
              </p:ext>
            </p:extLst>
          </p:nvPr>
        </p:nvGraphicFramePr>
        <p:xfrm>
          <a:off x="251520" y="3088463"/>
          <a:ext cx="8537553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1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21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11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Rent Income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102 000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     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102 000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040486"/>
              </p:ext>
            </p:extLst>
          </p:nvPr>
        </p:nvGraphicFramePr>
        <p:xfrm>
          <a:off x="199817" y="4725144"/>
          <a:ext cx="8537553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87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9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0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9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9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E   +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Rent Income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Income Received in advance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48114" y="4265022"/>
            <a:ext cx="84563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8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065315"/>
          </a:xfrm>
        </p:spPr>
        <p:txBody>
          <a:bodyPr>
            <a:normAutofit/>
          </a:bodyPr>
          <a:lstStyle/>
          <a:p>
            <a:r>
              <a:rPr lang="en-ZA" sz="3200" u="sng" dirty="0"/>
              <a:t>Prepaid Expense</a:t>
            </a:r>
            <a:endParaRPr lang="en-ZA" sz="3200" dirty="0"/>
          </a:p>
          <a:p>
            <a:r>
              <a:rPr lang="en-ZA" sz="3200" dirty="0"/>
              <a:t>Included in the Insurance is an amount of R1 440 paid for the period 1 June 2018 to 31 May 2019.</a:t>
            </a:r>
          </a:p>
          <a:p>
            <a:endParaRPr lang="en-ZA" sz="3200" dirty="0"/>
          </a:p>
          <a:p>
            <a:r>
              <a:rPr lang="en-ZA" sz="3200" dirty="0"/>
              <a:t>R1 440 ÷ 12 = R120 X 3 = R360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Expenses Prepared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Insurance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950321"/>
              </p:ext>
            </p:extLst>
          </p:nvPr>
        </p:nvGraphicFramePr>
        <p:xfrm>
          <a:off x="323528" y="692696"/>
          <a:ext cx="8424934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5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2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3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Prepaid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    Insurance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Insurance paid in advance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47963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30914"/>
              </p:ext>
            </p:extLst>
          </p:nvPr>
        </p:nvGraphicFramePr>
        <p:xfrm>
          <a:off x="251520" y="3356992"/>
          <a:ext cx="8479108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1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5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41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9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84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Prepaid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Insurance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1520" y="2289447"/>
            <a:ext cx="84969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                            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1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1612" y="2554845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721686"/>
              </p:ext>
            </p:extLst>
          </p:nvPr>
        </p:nvGraphicFramePr>
        <p:xfrm>
          <a:off x="323528" y="708550"/>
          <a:ext cx="8407036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4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9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3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8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INSURANCE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Total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b/d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3 400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Prepaid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3 040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r>
                        <a:rPr lang="en-GB" sz="1800" baseline="0" dirty="0">
                          <a:effectLst/>
                          <a:latin typeface="+mn-lt"/>
                          <a:ea typeface="+mn-ea"/>
                        </a:rPr>
                        <a:t>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r>
                        <a:rPr lang="en-GB" sz="1800" baseline="0" dirty="0">
                          <a:effectLst/>
                          <a:latin typeface="+mn-lt"/>
                          <a:ea typeface="+mn-ea"/>
                        </a:rPr>
                        <a:t>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1612" y="304582"/>
            <a:ext cx="8568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217181"/>
              </p:ext>
            </p:extLst>
          </p:nvPr>
        </p:nvGraphicFramePr>
        <p:xfrm>
          <a:off x="323528" y="2996952"/>
          <a:ext cx="8407037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4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4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0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13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3 040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Insurance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3 040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37690"/>
              </p:ext>
            </p:extLst>
          </p:nvPr>
        </p:nvGraphicFramePr>
        <p:xfrm>
          <a:off x="395536" y="4725144"/>
          <a:ext cx="8335028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0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1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17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A    =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Prepaid Expense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Insurance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+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23528" y="4166528"/>
            <a:ext cx="84070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83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4065315"/>
          </a:xfrm>
        </p:spPr>
        <p:txBody>
          <a:bodyPr>
            <a:normAutofit/>
          </a:bodyPr>
          <a:lstStyle/>
          <a:p>
            <a:r>
              <a:rPr lang="en-ZA" sz="3200" u="sng" dirty="0"/>
              <a:t>Accrued Expense</a:t>
            </a:r>
          </a:p>
          <a:p>
            <a:endParaRPr lang="en-ZA" sz="3200" dirty="0"/>
          </a:p>
          <a:p>
            <a:r>
              <a:rPr lang="en-ZA" sz="3200" dirty="0"/>
              <a:t>The telephone account, R400, for February is still outstanding</a:t>
            </a:r>
          </a:p>
          <a:p>
            <a:endParaRPr lang="en-ZA" sz="3200" dirty="0"/>
          </a:p>
          <a:p>
            <a:r>
              <a:rPr lang="en-ZA" sz="3200" dirty="0"/>
              <a:t>R400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23836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Telephone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Accrued Expense</a:t>
            </a:r>
          </a:p>
        </p:txBody>
      </p:sp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939712"/>
              </p:ext>
            </p:extLst>
          </p:nvPr>
        </p:nvGraphicFramePr>
        <p:xfrm>
          <a:off x="200084" y="836712"/>
          <a:ext cx="869239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9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5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77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Details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Fol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Telephone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N6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         Accrued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Rent income received for March 2019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19971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530843"/>
              </p:ext>
            </p:extLst>
          </p:nvPr>
        </p:nvGraphicFramePr>
        <p:xfrm>
          <a:off x="211204" y="3284984"/>
          <a:ext cx="8681276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45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1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3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Expense 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B18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52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Telephone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2498761"/>
            <a:ext cx="87129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LEDGER OF </a:t>
            </a:r>
            <a:r>
              <a:rPr kumimoji="0" lang="en-GB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BALANCE SHEET ACCOUNTS SECTION</a:t>
            </a:r>
            <a:r>
              <a:rPr kumimoji="0" lang="en-GB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3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2636912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3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                           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636529"/>
              </p:ext>
            </p:extLst>
          </p:nvPr>
        </p:nvGraphicFramePr>
        <p:xfrm>
          <a:off x="251520" y="601906"/>
          <a:ext cx="8424936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35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43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TELEPHONE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N6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2 800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Accrued Expense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3 200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232574"/>
            <a:ext cx="84969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GB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                             </a:t>
            </a:r>
            <a:endParaRPr kumimoji="0" lang="en-GB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5460"/>
              </p:ext>
            </p:extLst>
          </p:nvPr>
        </p:nvGraphicFramePr>
        <p:xfrm>
          <a:off x="211560" y="3140968"/>
          <a:ext cx="8464896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7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0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0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    Telephone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N7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3 200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Closing transfer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906143"/>
              </p:ext>
            </p:extLst>
          </p:nvPr>
        </p:nvGraphicFramePr>
        <p:xfrm>
          <a:off x="323528" y="4941168"/>
          <a:ext cx="8352928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6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4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Telephone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Expense Accrued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4409038"/>
            <a:ext cx="8712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59829"/>
            <a:ext cx="8568952" cy="5505475"/>
          </a:xfrm>
        </p:spPr>
        <p:txBody>
          <a:bodyPr>
            <a:normAutofit lnSpcReduction="10000"/>
          </a:bodyPr>
          <a:lstStyle/>
          <a:p>
            <a:r>
              <a:rPr lang="en-ZA" sz="3200" u="sng" dirty="0"/>
              <a:t>Loan and Interest on loan</a:t>
            </a:r>
          </a:p>
          <a:p>
            <a:r>
              <a:rPr lang="en-ZA" sz="3200" dirty="0"/>
              <a:t>Loan statement received from E.C. Bank reflected the following: </a:t>
            </a:r>
          </a:p>
          <a:p>
            <a:r>
              <a:rPr lang="en-ZA" sz="3200" dirty="0"/>
              <a:t>                                                                                  </a:t>
            </a:r>
          </a:p>
          <a:p>
            <a:endParaRPr lang="en-ZA" sz="3200" dirty="0"/>
          </a:p>
          <a:p>
            <a:endParaRPr lang="en-ZA" sz="3200" dirty="0"/>
          </a:p>
          <a:p>
            <a:r>
              <a:rPr lang="en-ZA" sz="3200" dirty="0"/>
              <a:t>Calculate the interest on loan.</a:t>
            </a:r>
          </a:p>
          <a:p>
            <a:r>
              <a:rPr lang="en-ZA" sz="3200" dirty="0"/>
              <a:t>The business is expected to pay R18 000 of the loan the following year</a:t>
            </a:r>
          </a:p>
          <a:p>
            <a:endParaRPr lang="en-ZA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49898"/>
              </p:ext>
            </p:extLst>
          </p:nvPr>
        </p:nvGraphicFramePr>
        <p:xfrm>
          <a:off x="827584" y="2348880"/>
          <a:ext cx="6120680" cy="1645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{BDBED569-4797-4DF1-A0F4-6AAB3CD982D8}</a:tableStyleId>
              </a:tblPr>
              <a:tblGrid>
                <a:gridCol w="4376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Balance at beginning of financial year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112 000 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Repayments during the year, including interest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27 000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Interest at 15% per year capitalised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?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Balance at end of financial year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>
                        <a:spcAft>
                          <a:spcPts val="0"/>
                        </a:spcAft>
                        <a:buFont typeface="+mj-lt"/>
                        <a:buAutoNum type="arabicPeriod" startAt="100"/>
                      </a:pPr>
                      <a:r>
                        <a:rPr lang="en-US" sz="1800" dirty="0">
                          <a:effectLst/>
                        </a:rPr>
                        <a:t>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12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867400" y="571500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Income and expenses</a:t>
            </a:r>
          </a:p>
          <a:p>
            <a:pPr algn="ctr"/>
            <a:r>
              <a:rPr lang="en-US" sz="2000" dirty="0">
                <a:latin typeface="Arial" pitchFamily="34" charset="0"/>
              </a:rPr>
              <a:t>allocated to correct</a:t>
            </a:r>
          </a:p>
          <a:p>
            <a:pPr algn="ctr"/>
            <a:r>
              <a:rPr lang="en-US" sz="2000" dirty="0">
                <a:latin typeface="Arial" pitchFamily="34" charset="0"/>
              </a:rPr>
              <a:t>time period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867400" y="2895600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Financial results</a:t>
            </a:r>
          </a:p>
          <a:p>
            <a:pPr algn="ctr"/>
            <a:r>
              <a:rPr lang="en-US" sz="2000" dirty="0">
                <a:latin typeface="Arial" pitchFamily="34" charset="0"/>
              </a:rPr>
              <a:t>Reflected on </a:t>
            </a:r>
          </a:p>
          <a:p>
            <a:pPr algn="ctr"/>
            <a:r>
              <a:rPr lang="en-US" sz="2000" dirty="0">
                <a:latin typeface="Arial" pitchFamily="34" charset="0"/>
              </a:rPr>
              <a:t>Conservative bases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867400" y="5070764"/>
            <a:ext cx="2819400" cy="990600"/>
          </a:xfrm>
          <a:prstGeom prst="rect">
            <a:avLst/>
          </a:prstGeom>
          <a:solidFill>
            <a:srgbClr val="5EF4E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Arial" pitchFamily="34" charset="0"/>
              </a:rPr>
              <a:t>Irrelevant information </a:t>
            </a:r>
          </a:p>
          <a:p>
            <a:pPr algn="ctr"/>
            <a:r>
              <a:rPr lang="en-US" sz="2000" dirty="0">
                <a:latin typeface="Arial" pitchFamily="34" charset="0"/>
              </a:rPr>
              <a:t>not highlighted</a:t>
            </a:r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1524000" y="304800"/>
            <a:ext cx="3200400" cy="15240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Arial" pitchFamily="34" charset="0"/>
              </a:rPr>
              <a:t>Matching 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</a:p>
          <a:p>
            <a:pPr algn="ctr"/>
            <a:endParaRPr lang="en-US" sz="2400" b="1" dirty="0"/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524000" y="2590800"/>
            <a:ext cx="3276600" cy="16002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Prudence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</a:t>
            </a:r>
            <a:endParaRPr lang="en-US" sz="2400" b="1" dirty="0"/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1524000" y="4765964"/>
            <a:ext cx="3276600" cy="1600200"/>
          </a:xfrm>
          <a:prstGeom prst="ellipse">
            <a:avLst/>
          </a:prstGeom>
          <a:solidFill>
            <a:srgbClr val="FFC0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 b="1" dirty="0">
              <a:latin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</a:rPr>
              <a:t>Materiality</a:t>
            </a:r>
          </a:p>
          <a:p>
            <a:pPr algn="ctr"/>
            <a:r>
              <a:rPr lang="en-US" sz="2400" b="1" dirty="0">
                <a:latin typeface="Arial" pitchFamily="34" charset="0"/>
              </a:rPr>
              <a:t>Principle </a:t>
            </a:r>
          </a:p>
        </p:txBody>
      </p:sp>
    </p:spTree>
    <p:extLst>
      <p:ext uri="{BB962C8B-B14F-4D97-AF65-F5344CB8AC3E}">
        <p14:creationId xmlns:p14="http://schemas.microsoft.com/office/powerpoint/2010/main" val="350498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 autoUpdateAnimBg="0"/>
      <p:bldP spid="1027" grpId="0" animBg="1" autoUpdateAnimBg="0"/>
      <p:bldP spid="1028" grpId="0" animBg="1" autoUpdateAnimBg="0"/>
      <p:bldP spid="1029" grpId="0" animBg="1" autoUpdateAnimBg="0"/>
      <p:bldP spid="1030" grpId="0" animBg="1" autoUpdateAnimBg="0"/>
      <p:bldP spid="1031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23528" y="188913"/>
            <a:ext cx="8352160" cy="503237"/>
          </a:xfrm>
        </p:spPr>
        <p:txBody>
          <a:bodyPr>
            <a:normAutofit fontScale="90000"/>
          </a:bodyPr>
          <a:lstStyle/>
          <a:p>
            <a:r>
              <a:rPr lang="en-ZA" dirty="0"/>
              <a:t>ADJUSTMENTS 11 - Continued</a:t>
            </a:r>
            <a:endParaRPr lang="en-ZA" dirty="0">
              <a:cs typeface="Trebuchet MS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491149"/>
              </p:ext>
            </p:extLst>
          </p:nvPr>
        </p:nvGraphicFramePr>
        <p:xfrm>
          <a:off x="69850" y="908050"/>
          <a:ext cx="8932864" cy="3574350"/>
        </p:xfrm>
        <a:graphic>
          <a:graphicData uri="http://schemas.openxmlformats.org/drawingml/2006/table">
            <a:tbl>
              <a:tblPr firstRow="1" firstCol="1" bandRow="1" bandCol="1">
                <a:tableStyleId>{8A107856-5554-42FB-B03E-39F5DBC370BA}</a:tableStyleId>
              </a:tblPr>
              <a:tblGrid>
                <a:gridCol w="63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9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4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999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19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799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1479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DR </a:t>
                      </a:r>
                      <a:endParaRPr lang="en-ZA" sz="18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Arial"/>
                          <a:ea typeface="Calibri"/>
                        </a:rPr>
                        <a:t>LOAN:</a:t>
                      </a:r>
                      <a:r>
                        <a:rPr lang="en-ZA" sz="1800" baseline="0" dirty="0">
                          <a:effectLst/>
                          <a:latin typeface="Arial"/>
                          <a:ea typeface="Calibri"/>
                        </a:rPr>
                        <a:t> E.C. Bank</a:t>
                      </a:r>
                      <a:endParaRPr lang="en-ZA" sz="18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CR </a:t>
                      </a:r>
                      <a:endParaRPr lang="en-ZA" sz="18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1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DATE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DETAILS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F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AMOUNT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DATE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DETAILS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F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AMOUNT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b="1" dirty="0">
                          <a:effectLst/>
                        </a:rPr>
                        <a:t> </a:t>
                      </a:r>
                      <a:endParaRPr lang="en-ZA" sz="14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8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10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140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434" name="TextBox 7"/>
          <p:cNvSpPr txBox="1">
            <a:spLocks noChangeArrowheads="1"/>
          </p:cNvSpPr>
          <p:nvPr/>
        </p:nvSpPr>
        <p:spPr bwMode="auto">
          <a:xfrm>
            <a:off x="5724525" y="2146300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Balance</a:t>
            </a:r>
          </a:p>
        </p:txBody>
      </p:sp>
      <p:sp>
        <p:nvSpPr>
          <p:cNvPr id="14435" name="TextBox 8"/>
          <p:cNvSpPr txBox="1">
            <a:spLocks noChangeArrowheads="1"/>
          </p:cNvSpPr>
          <p:nvPr/>
        </p:nvSpPr>
        <p:spPr bwMode="auto">
          <a:xfrm>
            <a:off x="5724525" y="2705100"/>
            <a:ext cx="17621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Interest on loan</a:t>
            </a:r>
          </a:p>
        </p:txBody>
      </p:sp>
      <p:sp>
        <p:nvSpPr>
          <p:cNvPr id="14442" name="TextBox 15"/>
          <p:cNvSpPr txBox="1">
            <a:spLocks noChangeArrowheads="1"/>
          </p:cNvSpPr>
          <p:nvPr/>
        </p:nvSpPr>
        <p:spPr bwMode="auto">
          <a:xfrm>
            <a:off x="7885113" y="2155825"/>
            <a:ext cx="11217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112 000</a:t>
            </a:r>
          </a:p>
        </p:txBody>
      </p:sp>
      <p:sp>
        <p:nvSpPr>
          <p:cNvPr id="14443" name="TextBox 16"/>
          <p:cNvSpPr txBox="1">
            <a:spLocks noChangeArrowheads="1"/>
          </p:cNvSpPr>
          <p:nvPr/>
        </p:nvSpPr>
        <p:spPr bwMode="auto">
          <a:xfrm>
            <a:off x="7885113" y="2706688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497388" y="1931988"/>
            <a:ext cx="647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2018</a:t>
            </a:r>
          </a:p>
          <a:p>
            <a:pPr eaLnBrk="1" hangingPunct="1"/>
            <a:r>
              <a:rPr lang="en-ZA" sz="1600" dirty="0"/>
              <a:t>Mar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170488" y="2184400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01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86654" y="4137273"/>
            <a:ext cx="430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400" dirty="0"/>
              <a:t>b/d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521200" y="2597150"/>
            <a:ext cx="649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2009</a:t>
            </a:r>
          </a:p>
          <a:p>
            <a:pPr eaLnBrk="1" hangingPunct="1"/>
            <a:r>
              <a:rPr lang="en-ZA" sz="1600" dirty="0"/>
              <a:t>Feb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205413" y="2840038"/>
            <a:ext cx="4302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939088" y="3179763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9475" y="2012950"/>
            <a:ext cx="647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2019Feb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557713" y="3861048"/>
            <a:ext cx="647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2019</a:t>
            </a:r>
          </a:p>
          <a:p>
            <a:pPr eaLnBrk="1" hangingPunct="1"/>
            <a:r>
              <a:rPr lang="en-ZA" sz="1600" dirty="0"/>
              <a:t>Mar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0567" y="2227768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28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170488" y="4153148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600" dirty="0"/>
              <a:t>01</a:t>
            </a:r>
          </a:p>
        </p:txBody>
      </p:sp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5724524" y="4058692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Balance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1259632" y="2779352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Balance</a:t>
            </a: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1259632" y="2211893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Bank</a:t>
            </a:r>
          </a:p>
        </p:txBody>
      </p:sp>
      <p:sp>
        <p:nvSpPr>
          <p:cNvPr id="31" name="TextBox 15"/>
          <p:cNvSpPr txBox="1">
            <a:spLocks noChangeArrowheads="1"/>
          </p:cNvSpPr>
          <p:nvPr/>
        </p:nvSpPr>
        <p:spPr bwMode="auto">
          <a:xfrm>
            <a:off x="3419873" y="2261755"/>
            <a:ext cx="1101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  27 000</a:t>
            </a:r>
          </a:p>
        </p:txBody>
      </p:sp>
      <p:sp>
        <p:nvSpPr>
          <p:cNvPr id="32" name="TextBox 15"/>
          <p:cNvSpPr txBox="1">
            <a:spLocks noChangeArrowheads="1"/>
          </p:cNvSpPr>
          <p:nvPr/>
        </p:nvSpPr>
        <p:spPr bwMode="auto">
          <a:xfrm>
            <a:off x="3431169" y="2835637"/>
            <a:ext cx="1090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100 000</a:t>
            </a:r>
          </a:p>
        </p:txBody>
      </p:sp>
      <p:sp>
        <p:nvSpPr>
          <p:cNvPr id="33" name="TextBox 15"/>
          <p:cNvSpPr txBox="1">
            <a:spLocks noChangeArrowheads="1"/>
          </p:cNvSpPr>
          <p:nvPr/>
        </p:nvSpPr>
        <p:spPr bwMode="auto">
          <a:xfrm>
            <a:off x="7831931" y="4153148"/>
            <a:ext cx="115620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 100 000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989659" y="2835781"/>
            <a:ext cx="430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sz="1400" dirty="0"/>
              <a:t>c/d</a:t>
            </a:r>
          </a:p>
        </p:txBody>
      </p:sp>
      <p:sp>
        <p:nvSpPr>
          <p:cNvPr id="36" name="TextBox 10"/>
          <p:cNvSpPr txBox="1">
            <a:spLocks noChangeArrowheads="1"/>
          </p:cNvSpPr>
          <p:nvPr/>
        </p:nvSpPr>
        <p:spPr bwMode="auto">
          <a:xfrm>
            <a:off x="3431169" y="3403890"/>
            <a:ext cx="1090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127 000</a:t>
            </a:r>
          </a:p>
        </p:txBody>
      </p:sp>
      <p:sp>
        <p:nvSpPr>
          <p:cNvPr id="37" name="TextBox 10"/>
          <p:cNvSpPr txBox="1">
            <a:spLocks noChangeArrowheads="1"/>
          </p:cNvSpPr>
          <p:nvPr/>
        </p:nvSpPr>
        <p:spPr bwMode="auto">
          <a:xfrm>
            <a:off x="7898103" y="3441125"/>
            <a:ext cx="1090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127 000</a:t>
            </a:r>
          </a:p>
        </p:txBody>
      </p:sp>
      <p:sp>
        <p:nvSpPr>
          <p:cNvPr id="38" name="TextBox 10"/>
          <p:cNvSpPr txBox="1">
            <a:spLocks noChangeArrowheads="1"/>
          </p:cNvSpPr>
          <p:nvPr/>
        </p:nvSpPr>
        <p:spPr bwMode="auto">
          <a:xfrm>
            <a:off x="7916867" y="2779908"/>
            <a:ext cx="10900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ZA" dirty="0"/>
              <a:t> 15 000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475" y="4137273"/>
            <a:ext cx="44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R127 000 – R112 000 = R15 000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7957344" y="3892723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957344" y="3826556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472153" y="3941070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466506" y="3861048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489326" y="3212041"/>
            <a:ext cx="100806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245864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5877272"/>
            <a:ext cx="3957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Interest on loan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26671" y="5877272"/>
            <a:ext cx="3957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Loan: E.C. Bank</a:t>
            </a:r>
          </a:p>
        </p:txBody>
      </p:sp>
    </p:spTree>
    <p:extLst>
      <p:ext uri="{BB962C8B-B14F-4D97-AF65-F5344CB8AC3E}">
        <p14:creationId xmlns:p14="http://schemas.microsoft.com/office/powerpoint/2010/main" val="338321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4" grpId="0"/>
      <p:bldP spid="14435" grpId="0"/>
      <p:bldP spid="14442" grpId="0"/>
      <p:bldP spid="14443" grpId="0"/>
      <p:bldP spid="19" grpId="0"/>
      <p:bldP spid="21" grpId="0"/>
      <p:bldP spid="22" grpId="0"/>
      <p:bldP spid="23" grpId="0"/>
      <p:bldP spid="24" grpId="0"/>
      <p:bldP spid="18" grpId="0"/>
      <p:bldP spid="20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2" grpId="0"/>
      <p:bldP spid="3" grpId="0"/>
      <p:bldP spid="4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495148"/>
              </p:ext>
            </p:extLst>
          </p:nvPr>
        </p:nvGraphicFramePr>
        <p:xfrm>
          <a:off x="294332" y="532128"/>
          <a:ext cx="842493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1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2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2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2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Day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Details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Fol.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Debit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Credit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N18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035">
                        <a:spcAft>
                          <a:spcPts val="0"/>
                        </a:spcAft>
                        <a:tabLst>
                          <a:tab pos="1371600" algn="l"/>
                        </a:tabLst>
                      </a:pPr>
                      <a:r>
                        <a:rPr lang="en-US" sz="1800" dirty="0">
                          <a:effectLst/>
                        </a:rPr>
                        <a:t>Loan: E.C. Bank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B12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 taken into account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8927" y="193574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	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91280"/>
              </p:ext>
            </p:extLst>
          </p:nvPr>
        </p:nvGraphicFramePr>
        <p:xfrm>
          <a:off x="312944" y="2276872"/>
          <a:ext cx="8424935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3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96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03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3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918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8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N18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Feb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Loan: E.C. Bank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15 000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Feb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Profit and loss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8124" y="1735450"/>
            <a:ext cx="85503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NOMINAL ACCOUNTS SECTION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102590"/>
              </p:ext>
            </p:extLst>
          </p:nvPr>
        </p:nvGraphicFramePr>
        <p:xfrm>
          <a:off x="371810" y="3789040"/>
          <a:ext cx="8352927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7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7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1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Profit and loss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F2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035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N18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15 000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Closing transfer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31912" y="3325665"/>
            <a:ext cx="85689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GENERAL JOURNAL OF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Nodada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Traders FOR FEBRUARY 2019	GJ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30443"/>
              </p:ext>
            </p:extLst>
          </p:nvPr>
        </p:nvGraphicFramePr>
        <p:xfrm>
          <a:off x="272301" y="5301208"/>
          <a:ext cx="8401985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131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1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Source Document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Account debit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Account credit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A     =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 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GJ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 voucher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Interest on loan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Loan: E.C. Bank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+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1912" y="4913094"/>
            <a:ext cx="44421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70438" algn="l"/>
                <a:tab pos="5732463" algn="r"/>
              </a:tabLst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EFFECT ON ACCOUNTING EQUATION </a:t>
            </a:r>
            <a:endParaRPr kumimoji="0" lang="en-Z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69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12 Transfer of Debtors allowances to Sales and closing transfers of sales </a:t>
            </a:r>
          </a:p>
          <a:p>
            <a:r>
              <a:rPr lang="en-GB" b="1" dirty="0"/>
              <a:t>     and cost of sales</a:t>
            </a:r>
            <a:endParaRPr lang="en-ZA" dirty="0"/>
          </a:p>
        </p:txBody>
      </p:sp>
      <p:sp>
        <p:nvSpPr>
          <p:cNvPr id="5" name="Rectangle 4"/>
          <p:cNvSpPr/>
          <p:nvPr/>
        </p:nvSpPr>
        <p:spPr>
          <a:xfrm>
            <a:off x="157719" y="865206"/>
            <a:ext cx="8540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GENERAL JOURNAL OF </a:t>
            </a:r>
            <a:r>
              <a:rPr lang="en-US" b="1" dirty="0" err="1"/>
              <a:t>Nodada</a:t>
            </a:r>
            <a:r>
              <a:rPr lang="en-US" b="1" dirty="0"/>
              <a:t> TRADERS FOR FEBRUARY 2019            GJ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83673"/>
              </p:ext>
            </p:extLst>
          </p:nvPr>
        </p:nvGraphicFramePr>
        <p:xfrm>
          <a:off x="71499" y="1234538"/>
          <a:ext cx="87849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9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2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Doc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Details 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Fol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Debit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Credit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22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28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Sales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N1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    Debtors Allowances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N3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2000" b="1" dirty="0">
                          <a:effectLst/>
                        </a:rPr>
                        <a:t>Closing Transfer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187624" y="2492896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7719" y="263691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GENERAL LEDGER OF </a:t>
            </a:r>
            <a:r>
              <a:rPr lang="en-GB" b="1" dirty="0" err="1"/>
              <a:t>Nodada</a:t>
            </a:r>
            <a:r>
              <a:rPr lang="en-GB" b="1" dirty="0"/>
              <a:t> TRADERS</a:t>
            </a:r>
            <a:endParaRPr lang="en-ZA" dirty="0"/>
          </a:p>
          <a:p>
            <a:pPr algn="ctr"/>
            <a:r>
              <a:rPr lang="en-GB" b="1" dirty="0"/>
              <a:t>NOMINAL ACCOUNTS SECTION</a:t>
            </a:r>
            <a:endParaRPr lang="en-ZA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353280"/>
              </p:ext>
            </p:extLst>
          </p:nvPr>
        </p:nvGraphicFramePr>
        <p:xfrm>
          <a:off x="136104" y="3429000"/>
          <a:ext cx="8640960" cy="1579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9539">
                <a:tc>
                  <a:txBody>
                    <a:bodyPr/>
                    <a:lstStyle/>
                    <a:p>
                      <a:endParaRPr lang="en-ZA" sz="2000" b="1" dirty="0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SALES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N1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Debtors allowances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GJ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2 000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Total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b/d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880 000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 dirty="0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357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911730"/>
              </p:ext>
            </p:extLst>
          </p:nvPr>
        </p:nvGraphicFramePr>
        <p:xfrm>
          <a:off x="144577" y="5229200"/>
          <a:ext cx="8510086" cy="12019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92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DEBTORS ALLOWANCES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N3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b="1" dirty="0"/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Total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b/d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Feb 28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Sales 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GJ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2 000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02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864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GENERAL LEDGER OF </a:t>
            </a:r>
            <a:r>
              <a:rPr lang="en-GB" b="1" dirty="0" err="1"/>
              <a:t>Nodada</a:t>
            </a:r>
            <a:r>
              <a:rPr lang="en-GB" b="1" dirty="0"/>
              <a:t> TRADERS</a:t>
            </a:r>
            <a:endParaRPr lang="en-ZA" dirty="0"/>
          </a:p>
          <a:p>
            <a:pPr algn="ctr"/>
            <a:r>
              <a:rPr lang="en-GB" b="1" dirty="0"/>
              <a:t>NOMINAL ACCOUNTS SECTION</a:t>
            </a:r>
            <a:endParaRPr lang="en-Z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269982"/>
              </p:ext>
            </p:extLst>
          </p:nvPr>
        </p:nvGraphicFramePr>
        <p:xfrm>
          <a:off x="179513" y="817815"/>
          <a:ext cx="8640960" cy="1828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9539">
                <a:tc>
                  <a:txBody>
                    <a:bodyPr/>
                    <a:lstStyle/>
                    <a:p>
                      <a:endParaRPr lang="en-ZA" sz="2000" b="1" dirty="0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SALES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N1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Debtors allowances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GJ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2 000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Feb 28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Total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b/d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880 000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Trading Account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GJ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878 000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357"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880 000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880 000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634" marR="6463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6180" y="2852936"/>
            <a:ext cx="8540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GENERAL JOURNAL OF </a:t>
            </a:r>
            <a:r>
              <a:rPr lang="en-US" b="1" dirty="0" err="1"/>
              <a:t>Nodada</a:t>
            </a:r>
            <a:r>
              <a:rPr lang="en-US" b="1" dirty="0"/>
              <a:t> TRADERS FOR FEBRUARY 2019            GJ</a:t>
            </a:r>
            <a:endParaRPr lang="en-Z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209160"/>
              </p:ext>
            </p:extLst>
          </p:nvPr>
        </p:nvGraphicFramePr>
        <p:xfrm>
          <a:off x="176180" y="3234309"/>
          <a:ext cx="87849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9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2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Doc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Details 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Fol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Debit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Credit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23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Sales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878 000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       Trading Account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878 000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1300" algn="l"/>
                        </a:tabLst>
                        <a:defRPr/>
                      </a:pPr>
                      <a:r>
                        <a:rPr lang="en-GB" sz="2000" b="1" dirty="0">
                          <a:effectLst/>
                          <a:latin typeface="+mn-lt"/>
                        </a:rPr>
                        <a:t>Closing Transfer</a:t>
                      </a: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187624" y="4437112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3577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864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GENERAL LEDGER OF </a:t>
            </a:r>
            <a:r>
              <a:rPr lang="en-GB" b="1" dirty="0" err="1"/>
              <a:t>Nodada</a:t>
            </a:r>
            <a:r>
              <a:rPr lang="en-GB" b="1" dirty="0"/>
              <a:t> TRADERS</a:t>
            </a:r>
            <a:endParaRPr lang="en-ZA" dirty="0"/>
          </a:p>
          <a:p>
            <a:pPr algn="ctr"/>
            <a:r>
              <a:rPr lang="en-GB" b="1" dirty="0"/>
              <a:t>NOMINAL ACCOUNTS SECTION</a:t>
            </a: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38486"/>
              </p:ext>
            </p:extLst>
          </p:nvPr>
        </p:nvGraphicFramePr>
        <p:xfrm>
          <a:off x="323528" y="1052736"/>
          <a:ext cx="8640958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01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COST OF SALES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N2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2019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endParaRPr lang="en-ZA" sz="2000" b="1">
                        <a:effectLst/>
                        <a:latin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Feb 28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Total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b/d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440 000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Feb 28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 Trading Account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GJ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440 000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34" marR="6663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7934" y="2718212"/>
            <a:ext cx="8540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GENERAL JOURNAL OF </a:t>
            </a:r>
            <a:r>
              <a:rPr lang="en-US" b="1" dirty="0" err="1"/>
              <a:t>Nodada</a:t>
            </a:r>
            <a:r>
              <a:rPr lang="en-US" b="1" dirty="0"/>
              <a:t> TRADERS FOR FEBRUARY 2019            GJ</a:t>
            </a:r>
            <a:endParaRPr lang="en-Z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905294"/>
              </p:ext>
            </p:extLst>
          </p:nvPr>
        </p:nvGraphicFramePr>
        <p:xfrm>
          <a:off x="176180" y="3212976"/>
          <a:ext cx="87849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9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2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7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Doc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Details 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Fol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Debit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Credit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24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Trading Account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440 000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1300" algn="l"/>
                        </a:tabLst>
                        <a:defRPr/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       Cost of Sales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ZA" sz="2000" b="1" dirty="0">
                          <a:effectLst/>
                          <a:latin typeface="+mn-lt"/>
                          <a:ea typeface="Times New Roman"/>
                        </a:rPr>
                        <a:t>440 000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 </a:t>
                      </a:r>
                      <a:endParaRPr lang="en-ZA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ZA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1300" algn="l"/>
                        </a:tabLst>
                        <a:defRPr/>
                      </a:pPr>
                      <a:r>
                        <a:rPr lang="en-GB" sz="2000" b="1" dirty="0">
                          <a:effectLst/>
                          <a:latin typeface="+mn-lt"/>
                        </a:rPr>
                        <a:t>Closing Transfer</a:t>
                      </a: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ZA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187624" y="4437112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6314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/>
              <a:t>Nodada</a:t>
            </a:r>
            <a:r>
              <a:rPr lang="en-GB" b="1" dirty="0"/>
              <a:t> TRADERS</a:t>
            </a:r>
            <a:endParaRPr lang="en-ZA" dirty="0"/>
          </a:p>
          <a:p>
            <a:r>
              <a:rPr lang="en-US" b="1" dirty="0"/>
              <a:t>POST- ADJUSTED TRIAL BALANCE ON 28 FEBRUARY 2019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436425"/>
              </p:ext>
            </p:extLst>
          </p:nvPr>
        </p:nvGraphicFramePr>
        <p:xfrm>
          <a:off x="179513" y="1003217"/>
          <a:ext cx="8712967" cy="5556447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6336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Balance Sheet account section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Debit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Credit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Capital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963 000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Drawings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19 600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Land and Building (1 006 000 – 6 000)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1 000 000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Vehicles (at cost)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240 000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Accumulated depreciation on vehicles (80 000 + 16 000)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96 000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Equipment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60 000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Accumulated depreciation on equipment (36 000 + 12 000)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48 000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Fixed Deposit: E.C. Bank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50 000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Trading stock (29 900 – 1 400)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28 500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Debtors control (18 000 – 200)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17 800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Bank (235 000 + 600)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235 600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Loan: E.C. Bank (112 000 – 27 000 + 15 000)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100 000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Creditors control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26 000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Consumable Stores on hand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500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sz="1800" b="1" dirty="0">
                          <a:effectLst/>
                        </a:rPr>
                        <a:t>Accrued Income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750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Income received in advance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8 500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Prepaid Expense 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360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sz="1800" b="1" dirty="0">
                          <a:effectLst/>
                        </a:rPr>
                        <a:t>Accrued Expense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400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4354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228037"/>
              </p:ext>
            </p:extLst>
          </p:nvPr>
        </p:nvGraphicFramePr>
        <p:xfrm>
          <a:off x="251520" y="188640"/>
          <a:ext cx="8640960" cy="548640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5972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Nominal accounts section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Sales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880 000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Cost of sales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440 000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Debtors Allowances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Discount allowed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600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Bad debts (1 200 + 200)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1 400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Discount received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900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Telephone (2 800 + 400)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3 200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Interest on fixed deposit (3 000 + 750)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3 750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Insurance (3 400 – 360)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3 040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Rent Income (110 500 – 8 500)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102 000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Salaries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72 000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Stationery (2 500 – 500)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900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Bank charges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2 500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Trading stock deficit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1 400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Depreciation (16 000 + 12 000)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28 000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Bad debts recovered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600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Repairs to building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6 000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Interest on loan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15 000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>
                          <a:effectLst/>
                        </a:rPr>
                        <a:t>2 229 150</a:t>
                      </a:r>
                      <a:endParaRPr lang="en-Z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2 229 150</a:t>
                      </a:r>
                      <a:endParaRPr lang="en-Z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65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EDAB9-E173-4DD8-AD30-1E12D8923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You are provided with the pre-adjustment trial balance and list of individually worked and explained adjustments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you are required to familiarize yourself with the adjustments </a:t>
            </a:r>
            <a:r>
              <a:rPr lang="en-US" sz="1400"/>
              <a:t>and workings</a:t>
            </a:r>
            <a:br>
              <a:rPr lang="en-US" sz="1400"/>
            </a:br>
            <a:r>
              <a:rPr lang="en-US" sz="1400"/>
              <a:t>NOTE: EACH ADJUSTMENT HAS IMPACT ON DIFFERENT ACCOUNTING BOOKS</a:t>
            </a: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endParaRPr lang="en-US" sz="1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8F893-0B27-47F3-83D2-3AD81FC66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680119"/>
          </a:xfrm>
        </p:spPr>
        <p:txBody>
          <a:bodyPr/>
          <a:lstStyle/>
          <a:p>
            <a:r>
              <a:rPr lang="en-US" dirty="0"/>
              <a:t>Instructions</a:t>
            </a:r>
          </a:p>
        </p:txBody>
      </p:sp>
    </p:spTree>
    <p:extLst>
      <p:ext uri="{BB962C8B-B14F-4D97-AF65-F5344CB8AC3E}">
        <p14:creationId xmlns:p14="http://schemas.microsoft.com/office/powerpoint/2010/main" val="399059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900018"/>
          </a:xfrm>
        </p:spPr>
        <p:txBody>
          <a:bodyPr>
            <a:normAutofit fontScale="90000"/>
          </a:bodyPr>
          <a:lstStyle/>
          <a:p>
            <a:r>
              <a:rPr lang="en-US" sz="1800" dirty="0"/>
              <a:t>The following information has been taken from </a:t>
            </a:r>
            <a:r>
              <a:rPr lang="en-US" sz="1800" dirty="0" err="1"/>
              <a:t>Nodada</a:t>
            </a:r>
            <a:r>
              <a:rPr lang="en-US" sz="1800" dirty="0"/>
              <a:t> Traders for the year ended 28 February 2019. </a:t>
            </a:r>
            <a:br>
              <a:rPr lang="en-ZA" sz="1800" dirty="0"/>
            </a:br>
            <a:r>
              <a:rPr lang="en-US" sz="1800" dirty="0"/>
              <a:t>PRE- ADJUSTED TRIAL BALANCE ON 28 FEBRUARY 2019</a:t>
            </a:r>
            <a:endParaRPr lang="en-ZA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006978"/>
              </p:ext>
            </p:extLst>
          </p:nvPr>
        </p:nvGraphicFramePr>
        <p:xfrm>
          <a:off x="467544" y="980728"/>
          <a:ext cx="7704854" cy="5760644"/>
        </p:xfrm>
        <a:graphic>
          <a:graphicData uri="http://schemas.openxmlformats.org/drawingml/2006/table">
            <a:tbl>
              <a:tblPr firstRow="1" firstCol="1" bandRow="1" bandCol="1">
                <a:tableStyleId>{72833802-FEF1-4C79-8D5D-14CF1EAF98D9}</a:tableStyleId>
              </a:tblPr>
              <a:tblGrid>
                <a:gridCol w="4033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8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Balance Sheet account section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Debit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Credit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Capital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963 000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Drawings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B2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19 600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Land and Building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B3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1 006 000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Vehicles (at cost)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B4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240 000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Accumulated depreciation on vehicles 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B5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80 000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Equipment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60 000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Accumulated depreciation on equipment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B7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36 000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Fixed Deposit: E.C. Bank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B8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50 000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Trading stock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B9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29 900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Debtors control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18 000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Bank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B11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235 000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Loan: E.C. Bank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B12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?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Creditors control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B13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26 000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Nominal accounts section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Sales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880 000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Cost of sales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N2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440 000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Debtors Allowances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N3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Discount allowed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N4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600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Bad debts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N5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1 200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Discount received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N6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900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Telephone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N7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2 800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Interest on fixed deposit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N8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3 000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Insurance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N9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3 400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Rent Income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110 500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Salaries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N11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72 000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Stationery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N12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1 400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Bank charges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N13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2 500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6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2 184 400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200" dirty="0">
                          <a:effectLst/>
                        </a:rPr>
                        <a:t>2 184 400</a:t>
                      </a:r>
                      <a:endParaRPr lang="en-ZA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555" marR="56555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094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53997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ADJUSTMENTS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9829"/>
            <a:ext cx="8219256" cy="3258421"/>
          </a:xfrm>
        </p:spPr>
        <p:txBody>
          <a:bodyPr>
            <a:normAutofit/>
          </a:bodyPr>
          <a:lstStyle/>
          <a:p>
            <a:r>
              <a:rPr lang="en-ZA" sz="3200" u="sng" dirty="0"/>
              <a:t>Trading stock Deficit</a:t>
            </a:r>
          </a:p>
          <a:p>
            <a:endParaRPr lang="en-ZA" sz="3200" dirty="0"/>
          </a:p>
          <a:p>
            <a:r>
              <a:rPr lang="en-ZA" sz="3200" dirty="0"/>
              <a:t>The physical stocktaking of trading stock on 28 February 2019 is R28 500</a:t>
            </a:r>
          </a:p>
          <a:p>
            <a:r>
              <a:rPr lang="en-ZA" sz="3200" dirty="0"/>
              <a:t>R29 900 – R28 500 = R1 400</a:t>
            </a:r>
          </a:p>
          <a:p>
            <a:endParaRPr lang="en-ZA" sz="3200" dirty="0"/>
          </a:p>
          <a:p>
            <a:endParaRPr lang="en-ZA" sz="3200" dirty="0"/>
          </a:p>
          <a:p>
            <a:endParaRPr lang="en-ZA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244649"/>
              </p:ext>
            </p:extLst>
          </p:nvPr>
        </p:nvGraphicFramePr>
        <p:xfrm>
          <a:off x="451221" y="5301208"/>
          <a:ext cx="8136904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400" dirty="0">
                          <a:solidFill>
                            <a:srgbClr val="45441B"/>
                          </a:solidFill>
                        </a:rPr>
                        <a:t>ACCOUNT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9963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Trading Stock Deficit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7078" y="577390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Trading Stock </a:t>
            </a:r>
          </a:p>
        </p:txBody>
      </p:sp>
      <p:sp>
        <p:nvSpPr>
          <p:cNvPr id="8" name="Rectangle 7"/>
          <p:cNvSpPr/>
          <p:nvPr/>
        </p:nvSpPr>
        <p:spPr>
          <a:xfrm>
            <a:off x="583878" y="4191477"/>
            <a:ext cx="1800200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Amount from Trial Balance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483978" y="3645024"/>
            <a:ext cx="0" cy="5464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915816" y="438354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/>
              <a:t>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7078" y="3740986"/>
            <a:ext cx="3099258" cy="14162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b="1" u="sng" dirty="0"/>
              <a:t>Amount to be calculated</a:t>
            </a:r>
            <a:r>
              <a:rPr lang="en-ZA" dirty="0"/>
              <a:t>:</a:t>
            </a:r>
          </a:p>
          <a:p>
            <a:pPr algn="ctr"/>
            <a:endParaRPr lang="en-ZA" dirty="0"/>
          </a:p>
          <a:p>
            <a:pPr algn="ctr"/>
            <a:r>
              <a:rPr lang="en-ZA" dirty="0"/>
              <a:t>TB + Purchases – Returns to Creditors + Returns from Debtors (cost price)</a:t>
            </a:r>
          </a:p>
        </p:txBody>
      </p:sp>
    </p:spTree>
    <p:extLst>
      <p:ext uri="{BB962C8B-B14F-4D97-AF65-F5344CB8AC3E}">
        <p14:creationId xmlns:p14="http://schemas.microsoft.com/office/powerpoint/2010/main" val="353762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 animBg="1"/>
      <p:bldP spid="4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2718"/>
            <a:ext cx="8712968" cy="467970"/>
          </a:xfrm>
        </p:spPr>
        <p:txBody>
          <a:bodyPr>
            <a:normAutofit fontScale="90000"/>
          </a:bodyPr>
          <a:lstStyle/>
          <a:p>
            <a:r>
              <a:rPr lang="en-US" sz="1800" b="1" dirty="0"/>
              <a:t>GENERAL JOURNAL OF </a:t>
            </a:r>
            <a:r>
              <a:rPr lang="en-US" sz="1800" b="1" dirty="0" err="1"/>
              <a:t>Nodada</a:t>
            </a:r>
            <a:r>
              <a:rPr lang="en-US" sz="1800" b="1" dirty="0"/>
              <a:t> TRADERS FOR FEBRUARY 2019                       GJ</a:t>
            </a:r>
            <a:endParaRPr lang="en-ZA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555384"/>
              </p:ext>
            </p:extLst>
          </p:nvPr>
        </p:nvGraphicFramePr>
        <p:xfrm>
          <a:off x="179512" y="764704"/>
          <a:ext cx="8640959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4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5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5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Doc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Details 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Fol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Trading stock deficit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N14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</a:rPr>
                        <a:t>     Trading stock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</a:rPr>
                        <a:t> Trading stock deficit taken into account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15616" y="2074176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GENERAL LEDGER OF </a:t>
            </a:r>
            <a:r>
              <a:rPr lang="en-US" b="1" dirty="0" err="1"/>
              <a:t>Nodada</a:t>
            </a:r>
            <a:r>
              <a:rPr lang="en-US" b="1" dirty="0"/>
              <a:t> TRADERS</a:t>
            </a:r>
            <a:endParaRPr lang="en-ZA" dirty="0"/>
          </a:p>
          <a:p>
            <a:pPr algn="ctr"/>
            <a:r>
              <a:rPr lang="en-GB" b="1" dirty="0"/>
              <a:t>BALANCE SHEET ACCOUNTS SECTION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50725"/>
              </p:ext>
            </p:extLst>
          </p:nvPr>
        </p:nvGraphicFramePr>
        <p:xfrm>
          <a:off x="179512" y="2852936"/>
          <a:ext cx="8640959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1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00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0513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TRADING STOCK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B9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Balance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29 900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Trading stock deficit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265"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29 900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29 900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2019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Mar 1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Balance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b/d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28 500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6973" marR="6697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37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132856"/>
            <a:ext cx="8712968" cy="467970"/>
          </a:xfrm>
        </p:spPr>
        <p:txBody>
          <a:bodyPr>
            <a:normAutofit fontScale="90000"/>
          </a:bodyPr>
          <a:lstStyle/>
          <a:p>
            <a:r>
              <a:rPr lang="en-US" sz="1800" b="1" dirty="0"/>
              <a:t>GENERAL JOURNAL OF </a:t>
            </a:r>
            <a:r>
              <a:rPr lang="en-US" sz="1800" b="1" dirty="0" err="1"/>
              <a:t>Nodada</a:t>
            </a:r>
            <a:r>
              <a:rPr lang="en-US" sz="1800" b="1" dirty="0"/>
              <a:t> TRADERS FOR FEBRUARY 2019                       GJ</a:t>
            </a:r>
            <a:endParaRPr lang="en-ZA" sz="1800" dirty="0"/>
          </a:p>
        </p:txBody>
      </p:sp>
      <p:sp>
        <p:nvSpPr>
          <p:cNvPr id="5" name="Rectangle 4"/>
          <p:cNvSpPr/>
          <p:nvPr/>
        </p:nvSpPr>
        <p:spPr>
          <a:xfrm>
            <a:off x="2212860" y="188640"/>
            <a:ext cx="371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NOMINAL ACCOUNTS SECTION</a:t>
            </a:r>
            <a:endParaRPr lang="en-Z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005897"/>
              </p:ext>
            </p:extLst>
          </p:nvPr>
        </p:nvGraphicFramePr>
        <p:xfrm>
          <a:off x="323528" y="764704"/>
          <a:ext cx="8352927" cy="10972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8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2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63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6765"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TRADING ACCOUNT DEFICIT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N14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Trading stock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2019 Feb 28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Profit and loss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en-ZA" sz="1800" dirty="0">
                        <a:effectLst/>
                        <a:latin typeface="+mn-lt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1 400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538353"/>
              </p:ext>
            </p:extLst>
          </p:nvPr>
        </p:nvGraphicFramePr>
        <p:xfrm>
          <a:off x="323528" y="2708920"/>
          <a:ext cx="8352927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7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7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1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Profit and loss account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F2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>
                          <a:effectLst/>
                          <a:latin typeface="+mn-lt"/>
                        </a:rPr>
                        <a:t>     Trading stock deficit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N14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1 400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1300" algn="l"/>
                        </a:tabLs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Closing transfer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 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ZA" sz="1800" dirty="0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323528" y="3748755"/>
            <a:ext cx="8075240" cy="46797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EFFECT ON ACCOUNTING EQUATION</a:t>
            </a:r>
            <a:endParaRPr lang="en-ZA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531311"/>
              </p:ext>
            </p:extLst>
          </p:nvPr>
        </p:nvGraphicFramePr>
        <p:xfrm>
          <a:off x="294687" y="4437112"/>
          <a:ext cx="8424935" cy="109728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2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Journal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Source Document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debit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Account credit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A     =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E  + 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L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GJ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Journal voucher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Trading stock deficit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Trading stock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</a:t>
                      </a:r>
                      <a:endParaRPr lang="en-ZA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ZA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68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2487</TotalTime>
  <Words>3588</Words>
  <Application>Microsoft Office PowerPoint</Application>
  <PresentationFormat>On-screen Show (4:3)</PresentationFormat>
  <Paragraphs>1700</Paragraphs>
  <Slides>46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Arial Black</vt:lpstr>
      <vt:lpstr>Calibri</vt:lpstr>
      <vt:lpstr>Cambria Math</vt:lpstr>
      <vt:lpstr>Times New Roman</vt:lpstr>
      <vt:lpstr>Essential</vt:lpstr>
      <vt:lpstr> Accounting  grade 10 2020 REVISED atp  SOLE TRADERS analysis of adjustments and post adjustment trial balance (notes &amp; worked examples)</vt:lpstr>
      <vt:lpstr> Characteristics of Financial statements </vt:lpstr>
      <vt:lpstr>PowerPoint Presentation</vt:lpstr>
      <vt:lpstr>PowerPoint Presentation</vt:lpstr>
      <vt:lpstr>   You are provided with the pre-adjustment trial balance and list of individually worked and explained adjustments  you are required to familiarize yourself with the adjustments and workings NOTE: EACH ADJUSTMENT HAS IMPACT ON DIFFERENT ACCOUNTING BOOKS                 </vt:lpstr>
      <vt:lpstr>The following information has been taken from Nodada Traders for the year ended 28 February 2019.  PRE- ADJUSTED TRIAL BALANCE ON 28 FEBRUARY 2019</vt:lpstr>
      <vt:lpstr>ADJUSTMENTS 1</vt:lpstr>
      <vt:lpstr>GENERAL JOURNAL OF Nodada TRADERS FOR FEBRUARY 2019                       GJ</vt:lpstr>
      <vt:lpstr>GENERAL JOURNAL OF Nodada TRADERS FOR FEBRUARY 2019                       GJ</vt:lpstr>
      <vt:lpstr>ADJUSTMENTS 2</vt:lpstr>
      <vt:lpstr>PowerPoint Presentation</vt:lpstr>
      <vt:lpstr>PowerPoint Presentation</vt:lpstr>
      <vt:lpstr>ADJUSTMENTS 3</vt:lpstr>
      <vt:lpstr>ADJUSTMENTS 3 CONTINUED</vt:lpstr>
      <vt:lpstr>PowerPoint Presentation</vt:lpstr>
      <vt:lpstr>PowerPoint Presentation</vt:lpstr>
      <vt:lpstr>PowerPoint Presentation</vt:lpstr>
      <vt:lpstr>ADJUSTMENTS 4</vt:lpstr>
      <vt:lpstr>PowerPoint Presentation</vt:lpstr>
      <vt:lpstr>PowerPoint Presentation</vt:lpstr>
      <vt:lpstr>ADJUSTMENTS 5</vt:lpstr>
      <vt:lpstr>PowerPoint Presentation</vt:lpstr>
      <vt:lpstr>PowerPoint Presentation</vt:lpstr>
      <vt:lpstr>ADJUSTMENTS 6</vt:lpstr>
      <vt:lpstr>PowerPoint Presentation</vt:lpstr>
      <vt:lpstr>PowerPoint Presentation</vt:lpstr>
      <vt:lpstr>ADJUSTMENTS 7</vt:lpstr>
      <vt:lpstr>PowerPoint Presentation</vt:lpstr>
      <vt:lpstr>PowerPoint Presentation</vt:lpstr>
      <vt:lpstr>ADJUSTMENTS 8</vt:lpstr>
      <vt:lpstr>PowerPoint Presentation</vt:lpstr>
      <vt:lpstr>PowerPoint Presentation</vt:lpstr>
      <vt:lpstr>ADJUSTMENTS 9</vt:lpstr>
      <vt:lpstr>PowerPoint Presentation</vt:lpstr>
      <vt:lpstr>PowerPoint Presentation</vt:lpstr>
      <vt:lpstr>ADJUSTMENTS 10</vt:lpstr>
      <vt:lpstr>PowerPoint Presentation</vt:lpstr>
      <vt:lpstr>PowerPoint Presentation</vt:lpstr>
      <vt:lpstr>ADJUSTMENTS 11</vt:lpstr>
      <vt:lpstr>ADJUSTMENTS 11 -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Accounting  grade 10 2020 REVISED atp  SOLE TRADERS analysis of adjustments and post adjustment trial balance (notes &amp; worked examples)</dc:title>
  <cp:lastModifiedBy>Tabile Nobala</cp:lastModifiedBy>
  <cp:revision>1</cp:revision>
  <dcterms:created xsi:type="dcterms:W3CDTF">2012-10-14T16:05:31Z</dcterms:created>
  <dcterms:modified xsi:type="dcterms:W3CDTF">2020-07-03T11:15:24Z</dcterms:modified>
</cp:coreProperties>
</file>