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504" r:id="rId3"/>
    <p:sldId id="362" r:id="rId4"/>
    <p:sldId id="361" r:id="rId5"/>
    <p:sldId id="363" r:id="rId6"/>
    <p:sldId id="364" r:id="rId7"/>
    <p:sldId id="366" r:id="rId8"/>
    <p:sldId id="368" r:id="rId9"/>
    <p:sldId id="369" r:id="rId10"/>
    <p:sldId id="354" r:id="rId11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8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13632-AACD-4B43-A3A4-B4AE577622EC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E180E-7594-463F-9CE0-98768EF142C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4033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915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81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408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1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1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1F54F946-1720-4294-B759-AF164698A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778E24CF-8FA8-4EDD-A845-65C55CE48E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4B927318-B86F-4979-AAFB-67999D5F8D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850A3-D4BB-44E2-8247-9517871AC86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9747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707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58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62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5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04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65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79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88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4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7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1" r:id="rId13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971800"/>
            <a:ext cx="8496944" cy="1143000"/>
          </a:xfrm>
        </p:spPr>
        <p:txBody>
          <a:bodyPr>
            <a:noAutofit/>
          </a:bodyPr>
          <a:lstStyle/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Grade 10(CAPS)</a:t>
            </a: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The Structure of the Earth</a:t>
            </a: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644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052736"/>
            <a:ext cx="8064896" cy="5328591"/>
          </a:xfrm>
        </p:spPr>
        <p:txBody>
          <a:bodyPr>
            <a:normAutofit/>
          </a:bodyPr>
          <a:lstStyle/>
          <a:p>
            <a:pPr marL="400050" lvl="1" indent="0">
              <a:lnSpc>
                <a:spcPct val="150000"/>
              </a:lnSpc>
              <a:buNone/>
            </a:pP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ZA" sz="4800" b="1" dirty="0">
                <a:latin typeface="Bodoni MT Black" panose="02070A03080606020203" pitchFamily="18" charset="0"/>
                <a:cs typeface="Arial" panose="020B0604020202020204" pitchFamily="34" charset="0"/>
              </a:rPr>
              <a:t>	</a:t>
            </a:r>
            <a:r>
              <a:rPr lang="en-ZA" sz="4800" b="1" dirty="0">
                <a:latin typeface="Arial Black" panose="020B0A04020102020204" pitchFamily="34" charset="0"/>
                <a:cs typeface="Arial" panose="020B0604020202020204" pitchFamily="34" charset="0"/>
              </a:rPr>
              <a:t>THANK YOU</a:t>
            </a: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99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0F8E-5B96-4DAA-BED8-95FF97EE8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3229"/>
            <a:ext cx="8229600" cy="536447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Topics -Urban Settlements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02D0A-648A-4A9C-80D5-B4D88A7B4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2137"/>
            <a:ext cx="8229600" cy="3669737"/>
          </a:xfrm>
        </p:spPr>
        <p:txBody>
          <a:bodyPr>
            <a:normAutofit/>
          </a:bodyPr>
          <a:lstStyle/>
          <a:p>
            <a:pPr lvl="0"/>
            <a:r>
              <a:rPr lang="en-ZA" dirty="0"/>
              <a:t>The origin and development of urban settlements – urbanisation of the world’s population;</a:t>
            </a:r>
          </a:p>
          <a:p>
            <a:pPr lvl="0"/>
            <a:r>
              <a:rPr lang="en-ZA" dirty="0"/>
              <a:t>How site and situation affect the location of urban settlements; and</a:t>
            </a:r>
          </a:p>
          <a:p>
            <a:r>
              <a:rPr lang="en-ZA" dirty="0"/>
              <a:t>Classification of urban settlements according to function, such as central places, trade and transport, break of bulk points, specialised cities, junction towns and gateway towns or gap towns.</a:t>
            </a:r>
            <a:endParaRPr lang="en-Z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48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The structure of the Earth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052737"/>
            <a:ext cx="8064896" cy="4890864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C90CDC-91B1-4E36-AEBC-74F136EC48D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086599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3741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Three layers of the Earth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447799"/>
            <a:ext cx="8064896" cy="449580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Crust and its characteristics</a:t>
            </a:r>
          </a:p>
          <a:p>
            <a:pPr marL="400050" lvl="1" indent="0">
              <a:buNone/>
            </a:pPr>
            <a:endParaRPr lang="en-Z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Mantle and is characteristics</a:t>
            </a:r>
          </a:p>
          <a:p>
            <a:pPr marL="400050" lvl="1" indent="0">
              <a:buNone/>
            </a:pPr>
            <a:endParaRPr lang="en-Z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Core and its characteristics</a:t>
            </a: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46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93106-F10A-4BA8-9A40-3B0F66CBA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960436"/>
          </a:xfrm>
        </p:spPr>
        <p:txBody>
          <a:bodyPr>
            <a:normAutofit/>
          </a:bodyPr>
          <a:lstStyle/>
          <a:p>
            <a:r>
              <a:rPr lang="en-ZA" sz="4000" b="1" dirty="0"/>
              <a:t>Classification of rocks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3985F-F09A-4A45-BA40-C82122AA8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914401"/>
            <a:ext cx="4038600" cy="4648994"/>
          </a:xfrm>
        </p:spPr>
        <p:txBody>
          <a:bodyPr>
            <a:noAutofit/>
          </a:bodyPr>
          <a:lstStyle/>
          <a:p>
            <a:r>
              <a:rPr lang="en-ZA" sz="3200" b="1" dirty="0"/>
              <a:t>IGNEOUS ROCKS</a:t>
            </a:r>
            <a:endParaRPr lang="en-ZA" sz="3200" dirty="0"/>
          </a:p>
          <a:p>
            <a:pPr marL="0" indent="0">
              <a:buNone/>
            </a:pPr>
            <a:r>
              <a:rPr lang="en-ZA" sz="3200" b="1" dirty="0"/>
              <a:t>Formation- </a:t>
            </a:r>
            <a:r>
              <a:rPr lang="en-ZA" sz="3200" dirty="0"/>
              <a:t>the tern igneous comes from the French word </a:t>
            </a:r>
            <a:r>
              <a:rPr lang="en-ZA" sz="3200" b="1" dirty="0"/>
              <a:t>Ignis </a:t>
            </a:r>
            <a:r>
              <a:rPr lang="en-ZA" sz="3200" dirty="0"/>
              <a:t>meaning fire. These rocks form where a red-hot liquid (hot mud) cools and solidifies (becomes a solid).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431D-9954-4101-8DE9-C82659F47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731837"/>
            <a:ext cx="4038600" cy="5394328"/>
          </a:xfrm>
        </p:spPr>
        <p:txBody>
          <a:bodyPr>
            <a:noAutofit/>
          </a:bodyPr>
          <a:lstStyle/>
          <a:p>
            <a:r>
              <a:rPr lang="en-ZA" sz="3200" b="1" dirty="0"/>
              <a:t>Sedimentary rocks </a:t>
            </a:r>
            <a:r>
              <a:rPr lang="en-ZA" sz="3200" dirty="0"/>
              <a:t>are formed from the particles of sand, shells, pebbles and other fragments of material. These particles are called </a:t>
            </a:r>
            <a:r>
              <a:rPr lang="en-ZA" sz="3200" b="1" dirty="0"/>
              <a:t>sediments. </a:t>
            </a:r>
            <a:r>
              <a:rPr lang="en-ZA" sz="3200" dirty="0"/>
              <a:t>Occur on the surface by the process of deposition in low-lying areas or on the sea bed. </a:t>
            </a:r>
          </a:p>
        </p:txBody>
      </p:sp>
    </p:spTree>
    <p:extLst>
      <p:ext uri="{BB962C8B-B14F-4D97-AF65-F5344CB8AC3E}">
        <p14:creationId xmlns:p14="http://schemas.microsoft.com/office/powerpoint/2010/main" val="3991429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93106-F10A-4BA8-9A40-3B0F66CBA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199"/>
          </a:xfrm>
        </p:spPr>
        <p:txBody>
          <a:bodyPr>
            <a:normAutofit/>
          </a:bodyPr>
          <a:lstStyle/>
          <a:p>
            <a:r>
              <a:rPr lang="en-ZA" sz="4000" b="1" dirty="0"/>
              <a:t>Cont...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3985F-F09A-4A45-BA40-C82122AA8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71599"/>
            <a:ext cx="4038600" cy="4754565"/>
          </a:xfrm>
        </p:spPr>
        <p:txBody>
          <a:bodyPr>
            <a:normAutofit fontScale="25000" lnSpcReduction="20000"/>
          </a:bodyPr>
          <a:lstStyle/>
          <a:p>
            <a:r>
              <a:rPr lang="en-ZA" sz="12800" dirty="0"/>
              <a:t>The molten material is called </a:t>
            </a:r>
            <a:r>
              <a:rPr lang="en-ZA" sz="12800" b="1" dirty="0"/>
              <a:t>Magma </a:t>
            </a:r>
            <a:r>
              <a:rPr lang="en-ZA" sz="12800" dirty="0"/>
              <a:t>which is below the ground and </a:t>
            </a:r>
            <a:r>
              <a:rPr lang="en-ZA" sz="12800" b="1" dirty="0"/>
              <a:t>Lava </a:t>
            </a:r>
            <a:r>
              <a:rPr lang="en-ZA" sz="12800" dirty="0"/>
              <a:t>when molten material is above the ground. Their formation therefore is associated with volcanic activity. 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431D-9954-4101-8DE9-C82659F47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4"/>
          </a:xfrm>
        </p:spPr>
        <p:txBody>
          <a:bodyPr>
            <a:noAutofit/>
          </a:bodyPr>
          <a:lstStyle/>
          <a:p>
            <a:r>
              <a:rPr lang="en-ZA" sz="3200" dirty="0"/>
              <a:t>Weathering and erosion cause the sediments (rock debris/particles on the) surface to be transported by agents such as wind and water to low areas where they are deposited.</a:t>
            </a:r>
          </a:p>
        </p:txBody>
      </p:sp>
    </p:spTree>
    <p:extLst>
      <p:ext uri="{BB962C8B-B14F-4D97-AF65-F5344CB8AC3E}">
        <p14:creationId xmlns:p14="http://schemas.microsoft.com/office/powerpoint/2010/main" val="1171834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93106-F10A-4BA8-9A40-3B0F66CBA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000" b="1" dirty="0"/>
              <a:t>Cont...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3985F-F09A-4A45-BA40-C82122AA89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ZA" dirty="0"/>
              <a:t>Metamorphic rocks are formed by great heat and pressure. They are generally found inside the earth’s crust where there is enough heat and pressure to form the rocks.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431D-9954-4101-8DE9-C82659F479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ZA" dirty="0"/>
              <a:t>Metamorphic rocks are often made from existing rocks that became physically and chemically change when exposed to excessive temperatures and pressure from the mantle.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86120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Continental Drifting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447799"/>
            <a:ext cx="8064896" cy="449580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E6F6AA-5FBD-45C0-8EDD-5D574FA912D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914401" y="1524000"/>
            <a:ext cx="7239000" cy="418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762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EVIDENCE OF CONTINENTAL DRIFTING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981200"/>
            <a:ext cx="8064896" cy="39624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ZA" sz="3500" dirty="0"/>
              <a:t>There are very similar fossils of animals and plants in both Africa and South America to prove that two continents were once joined together.</a:t>
            </a:r>
          </a:p>
          <a:p>
            <a:pPr lvl="0"/>
            <a:r>
              <a:rPr lang="en-ZA" sz="3500" dirty="0"/>
              <a:t>Rock types and mountain ranges showing the same age and composition can be matched across continents.</a:t>
            </a:r>
          </a:p>
          <a:p>
            <a:pPr lvl="0"/>
            <a:r>
              <a:rPr lang="en-ZA" sz="3500" dirty="0"/>
              <a:t>Ocean floor spreading- The ridges in many oceans have younger rocks than the rocks further away, suggesting that ocean floors are spreading.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ZA" sz="3200" b="1" dirty="0">
              <a:cs typeface="Arial" panose="020B0604020202020204" pitchFamily="34" charset="0"/>
            </a:endParaRP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400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6774</TotalTime>
  <Words>383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Bodoni MT Black</vt:lpstr>
      <vt:lpstr>Calibri</vt:lpstr>
      <vt:lpstr>Wingdings</vt:lpstr>
      <vt:lpstr>1_Office Theme</vt:lpstr>
      <vt:lpstr>Geography Grade 10(CAPS)  The Structure of the Earth  </vt:lpstr>
      <vt:lpstr> Topics -Urban Settlements </vt:lpstr>
      <vt:lpstr>The structure of the Earth</vt:lpstr>
      <vt:lpstr>Three layers of the Earth</vt:lpstr>
      <vt:lpstr>Classification of rocks</vt:lpstr>
      <vt:lpstr>Cont...</vt:lpstr>
      <vt:lpstr>Cont...</vt:lpstr>
      <vt:lpstr>Continental Drifting</vt:lpstr>
      <vt:lpstr>EVIDENCE OF CONTINENTAL DRIFTING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Zithini Ndawonde</dc:creator>
  <cp:lastModifiedBy>Penny Japhta</cp:lastModifiedBy>
  <cp:revision>192</cp:revision>
  <cp:lastPrinted>2016-07-29T10:58:50Z</cp:lastPrinted>
  <dcterms:created xsi:type="dcterms:W3CDTF">2016-04-18T12:36:04Z</dcterms:created>
  <dcterms:modified xsi:type="dcterms:W3CDTF">2020-07-05T17:58:24Z</dcterms:modified>
</cp:coreProperties>
</file>