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 id="2147483714" r:id="rId2"/>
  </p:sldMasterIdLst>
  <p:sldIdLst>
    <p:sldId id="313" r:id="rId3"/>
    <p:sldId id="270" r:id="rId4"/>
    <p:sldId id="271" r:id="rId5"/>
    <p:sldId id="273" r:id="rId6"/>
    <p:sldId id="274" r:id="rId7"/>
    <p:sldId id="275" r:id="rId8"/>
    <p:sldId id="27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antelle Beck" initials="CB" lastIdx="1" clrIdx="0">
    <p:extLst>
      <p:ext uri="{19B8F6BF-5375-455C-9EA6-DF929625EA0E}">
        <p15:presenceInfo xmlns:p15="http://schemas.microsoft.com/office/powerpoint/2012/main" userId="2fad98b44189523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D0FDF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5" d="100"/>
          <a:sy n="75" d="100"/>
        </p:scale>
        <p:origin x="292" y="56"/>
      </p:cViewPr>
      <p:guideLst/>
    </p:cSldViewPr>
  </p:slideViewPr>
  <p:notesTextViewPr>
    <p:cViewPr>
      <p:scale>
        <a:sx n="1" d="1"/>
        <a:sy n="1" d="1"/>
      </p:scale>
      <p:origin x="0" y="0"/>
    </p:cViewPr>
  </p:notesTextViewPr>
  <p:sorterViewPr>
    <p:cViewPr>
      <p:scale>
        <a:sx n="50" d="100"/>
        <a:sy n="50" d="100"/>
      </p:scale>
      <p:origin x="0" y="-569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799061A-017D-4244-8A23-0D7A925353EF}" type="datetimeFigureOut">
              <a:rPr lang="en-ZA" smtClean="0"/>
              <a:t>2020/07/16</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1FDE9BB3-A545-49A3-B942-3CB6693A470C}" type="slidenum">
              <a:rPr lang="en-ZA" smtClean="0"/>
              <a:t>‹#›</a:t>
            </a:fld>
            <a:endParaRPr lang="en-ZA"/>
          </a:p>
        </p:txBody>
      </p:sp>
    </p:spTree>
    <p:extLst>
      <p:ext uri="{BB962C8B-B14F-4D97-AF65-F5344CB8AC3E}">
        <p14:creationId xmlns:p14="http://schemas.microsoft.com/office/powerpoint/2010/main" val="4202009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99061A-017D-4244-8A23-0D7A925353EF}" type="datetimeFigureOut">
              <a:rPr lang="en-ZA" smtClean="0"/>
              <a:t>2020/07/16</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1FDE9BB3-A545-49A3-B942-3CB6693A470C}" type="slidenum">
              <a:rPr lang="en-ZA" smtClean="0"/>
              <a:t>‹#›</a:t>
            </a:fld>
            <a:endParaRPr lang="en-ZA"/>
          </a:p>
        </p:txBody>
      </p:sp>
    </p:spTree>
    <p:extLst>
      <p:ext uri="{BB962C8B-B14F-4D97-AF65-F5344CB8AC3E}">
        <p14:creationId xmlns:p14="http://schemas.microsoft.com/office/powerpoint/2010/main" val="2053677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99061A-017D-4244-8A23-0D7A925353EF}" type="datetimeFigureOut">
              <a:rPr lang="en-ZA" smtClean="0"/>
              <a:t>2020/07/16</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1FDE9BB3-A545-49A3-B942-3CB6693A470C}" type="slidenum">
              <a:rPr lang="en-ZA" smtClean="0"/>
              <a:t>‹#›</a:t>
            </a:fld>
            <a:endParaRPr lang="en-ZA"/>
          </a:p>
        </p:txBody>
      </p:sp>
    </p:spTree>
    <p:extLst>
      <p:ext uri="{BB962C8B-B14F-4D97-AF65-F5344CB8AC3E}">
        <p14:creationId xmlns:p14="http://schemas.microsoft.com/office/powerpoint/2010/main" val="3647109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799061A-017D-4244-8A23-0D7A925353EF}" type="datetimeFigureOut">
              <a:rPr lang="en-ZA" smtClean="0"/>
              <a:t>2020/07/16</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1FDE9BB3-A545-49A3-B942-3CB6693A470C}" type="slidenum">
              <a:rPr lang="en-ZA" smtClean="0"/>
              <a:t>‹#›</a:t>
            </a:fld>
            <a:endParaRPr lang="en-ZA"/>
          </a:p>
        </p:txBody>
      </p:sp>
    </p:spTree>
    <p:extLst>
      <p:ext uri="{BB962C8B-B14F-4D97-AF65-F5344CB8AC3E}">
        <p14:creationId xmlns:p14="http://schemas.microsoft.com/office/powerpoint/2010/main" val="5070088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99061A-017D-4244-8A23-0D7A925353EF}" type="datetimeFigureOut">
              <a:rPr lang="en-ZA" smtClean="0"/>
              <a:t>2020/07/16</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1FDE9BB3-A545-49A3-B942-3CB6693A470C}" type="slidenum">
              <a:rPr lang="en-ZA" smtClean="0"/>
              <a:t>‹#›</a:t>
            </a:fld>
            <a:endParaRPr lang="en-ZA"/>
          </a:p>
        </p:txBody>
      </p:sp>
    </p:spTree>
    <p:extLst>
      <p:ext uri="{BB962C8B-B14F-4D97-AF65-F5344CB8AC3E}">
        <p14:creationId xmlns:p14="http://schemas.microsoft.com/office/powerpoint/2010/main" val="8265921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799061A-017D-4244-8A23-0D7A925353EF}" type="datetimeFigureOut">
              <a:rPr lang="en-ZA" smtClean="0"/>
              <a:t>2020/07/16</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1FDE9BB3-A545-49A3-B942-3CB6693A470C}" type="slidenum">
              <a:rPr lang="en-ZA" smtClean="0"/>
              <a:t>‹#›</a:t>
            </a:fld>
            <a:endParaRPr lang="en-ZA"/>
          </a:p>
        </p:txBody>
      </p:sp>
    </p:spTree>
    <p:extLst>
      <p:ext uri="{BB962C8B-B14F-4D97-AF65-F5344CB8AC3E}">
        <p14:creationId xmlns:p14="http://schemas.microsoft.com/office/powerpoint/2010/main" val="16923812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799061A-017D-4244-8A23-0D7A925353EF}" type="datetimeFigureOut">
              <a:rPr lang="en-ZA" smtClean="0"/>
              <a:t>2020/07/16</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1FDE9BB3-A545-49A3-B942-3CB6693A470C}" type="slidenum">
              <a:rPr lang="en-ZA" smtClean="0"/>
              <a:t>‹#›</a:t>
            </a:fld>
            <a:endParaRPr lang="en-ZA"/>
          </a:p>
        </p:txBody>
      </p:sp>
    </p:spTree>
    <p:extLst>
      <p:ext uri="{BB962C8B-B14F-4D97-AF65-F5344CB8AC3E}">
        <p14:creationId xmlns:p14="http://schemas.microsoft.com/office/powerpoint/2010/main" val="24055922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799061A-017D-4244-8A23-0D7A925353EF}" type="datetimeFigureOut">
              <a:rPr lang="en-ZA" smtClean="0"/>
              <a:t>2020/07/16</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1FDE9BB3-A545-49A3-B942-3CB6693A470C}" type="slidenum">
              <a:rPr lang="en-ZA" smtClean="0"/>
              <a:t>‹#›</a:t>
            </a:fld>
            <a:endParaRPr lang="en-ZA"/>
          </a:p>
        </p:txBody>
      </p:sp>
    </p:spTree>
    <p:extLst>
      <p:ext uri="{BB962C8B-B14F-4D97-AF65-F5344CB8AC3E}">
        <p14:creationId xmlns:p14="http://schemas.microsoft.com/office/powerpoint/2010/main" val="33396953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799061A-017D-4244-8A23-0D7A925353EF}" type="datetimeFigureOut">
              <a:rPr lang="en-ZA" smtClean="0"/>
              <a:t>2020/07/16</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1FDE9BB3-A545-49A3-B942-3CB6693A470C}" type="slidenum">
              <a:rPr lang="en-ZA" smtClean="0"/>
              <a:t>‹#›</a:t>
            </a:fld>
            <a:endParaRPr lang="en-ZA"/>
          </a:p>
        </p:txBody>
      </p:sp>
    </p:spTree>
    <p:extLst>
      <p:ext uri="{BB962C8B-B14F-4D97-AF65-F5344CB8AC3E}">
        <p14:creationId xmlns:p14="http://schemas.microsoft.com/office/powerpoint/2010/main" val="24327872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99061A-017D-4244-8A23-0D7A925353EF}" type="datetimeFigureOut">
              <a:rPr lang="en-ZA" smtClean="0"/>
              <a:t>2020/07/16</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1FDE9BB3-A545-49A3-B942-3CB6693A470C}" type="slidenum">
              <a:rPr lang="en-ZA" smtClean="0"/>
              <a:t>‹#›</a:t>
            </a:fld>
            <a:endParaRPr lang="en-ZA"/>
          </a:p>
        </p:txBody>
      </p:sp>
    </p:spTree>
    <p:extLst>
      <p:ext uri="{BB962C8B-B14F-4D97-AF65-F5344CB8AC3E}">
        <p14:creationId xmlns:p14="http://schemas.microsoft.com/office/powerpoint/2010/main" val="39987352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799061A-017D-4244-8A23-0D7A925353EF}" type="datetimeFigureOut">
              <a:rPr lang="en-ZA" smtClean="0"/>
              <a:t>2020/07/16</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1FDE9BB3-A545-49A3-B942-3CB6693A470C}" type="slidenum">
              <a:rPr lang="en-ZA" smtClean="0"/>
              <a:t>‹#›</a:t>
            </a:fld>
            <a:endParaRPr lang="en-ZA"/>
          </a:p>
        </p:txBody>
      </p:sp>
    </p:spTree>
    <p:extLst>
      <p:ext uri="{BB962C8B-B14F-4D97-AF65-F5344CB8AC3E}">
        <p14:creationId xmlns:p14="http://schemas.microsoft.com/office/powerpoint/2010/main" val="1988773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99061A-017D-4244-8A23-0D7A925353EF}" type="datetimeFigureOut">
              <a:rPr lang="en-ZA" smtClean="0"/>
              <a:t>2020/07/16</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1FDE9BB3-A545-49A3-B942-3CB6693A470C}" type="slidenum">
              <a:rPr lang="en-ZA" smtClean="0"/>
              <a:t>‹#›</a:t>
            </a:fld>
            <a:endParaRPr lang="en-ZA"/>
          </a:p>
        </p:txBody>
      </p:sp>
    </p:spTree>
    <p:extLst>
      <p:ext uri="{BB962C8B-B14F-4D97-AF65-F5344CB8AC3E}">
        <p14:creationId xmlns:p14="http://schemas.microsoft.com/office/powerpoint/2010/main" val="38173790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799061A-017D-4244-8A23-0D7A925353EF}" type="datetimeFigureOut">
              <a:rPr lang="en-ZA" smtClean="0"/>
              <a:t>2020/07/16</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1FDE9BB3-A545-49A3-B942-3CB6693A470C}" type="slidenum">
              <a:rPr lang="en-ZA" smtClean="0"/>
              <a:t>‹#›</a:t>
            </a:fld>
            <a:endParaRPr lang="en-ZA"/>
          </a:p>
        </p:txBody>
      </p:sp>
    </p:spTree>
    <p:extLst>
      <p:ext uri="{BB962C8B-B14F-4D97-AF65-F5344CB8AC3E}">
        <p14:creationId xmlns:p14="http://schemas.microsoft.com/office/powerpoint/2010/main" val="2502012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99061A-017D-4244-8A23-0D7A925353EF}" type="datetimeFigureOut">
              <a:rPr lang="en-ZA" smtClean="0"/>
              <a:t>2020/07/16</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1FDE9BB3-A545-49A3-B942-3CB6693A470C}" type="slidenum">
              <a:rPr lang="en-ZA" smtClean="0"/>
              <a:t>‹#›</a:t>
            </a:fld>
            <a:endParaRPr lang="en-ZA"/>
          </a:p>
        </p:txBody>
      </p:sp>
    </p:spTree>
    <p:extLst>
      <p:ext uri="{BB962C8B-B14F-4D97-AF65-F5344CB8AC3E}">
        <p14:creationId xmlns:p14="http://schemas.microsoft.com/office/powerpoint/2010/main" val="2436530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99061A-017D-4244-8A23-0D7A925353EF}" type="datetimeFigureOut">
              <a:rPr lang="en-ZA" smtClean="0"/>
              <a:t>2020/07/16</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1FDE9BB3-A545-49A3-B942-3CB6693A470C}" type="slidenum">
              <a:rPr lang="en-ZA" smtClean="0"/>
              <a:t>‹#›</a:t>
            </a:fld>
            <a:endParaRPr lang="en-ZA"/>
          </a:p>
        </p:txBody>
      </p:sp>
    </p:spTree>
    <p:extLst>
      <p:ext uri="{BB962C8B-B14F-4D97-AF65-F5344CB8AC3E}">
        <p14:creationId xmlns:p14="http://schemas.microsoft.com/office/powerpoint/2010/main" val="340948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799061A-017D-4244-8A23-0D7A925353EF}" type="datetimeFigureOut">
              <a:rPr lang="en-ZA" smtClean="0"/>
              <a:t>2020/07/16</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1FDE9BB3-A545-49A3-B942-3CB6693A470C}" type="slidenum">
              <a:rPr lang="en-ZA" smtClean="0"/>
              <a:t>‹#›</a:t>
            </a:fld>
            <a:endParaRPr lang="en-ZA"/>
          </a:p>
        </p:txBody>
      </p:sp>
    </p:spTree>
    <p:extLst>
      <p:ext uri="{BB962C8B-B14F-4D97-AF65-F5344CB8AC3E}">
        <p14:creationId xmlns:p14="http://schemas.microsoft.com/office/powerpoint/2010/main" val="1622016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799061A-017D-4244-8A23-0D7A925353EF}" type="datetimeFigureOut">
              <a:rPr lang="en-ZA" smtClean="0"/>
              <a:t>2020/07/16</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1FDE9BB3-A545-49A3-B942-3CB6693A470C}" type="slidenum">
              <a:rPr lang="en-ZA" smtClean="0"/>
              <a:t>‹#›</a:t>
            </a:fld>
            <a:endParaRPr lang="en-ZA"/>
          </a:p>
        </p:txBody>
      </p:sp>
    </p:spTree>
    <p:extLst>
      <p:ext uri="{BB962C8B-B14F-4D97-AF65-F5344CB8AC3E}">
        <p14:creationId xmlns:p14="http://schemas.microsoft.com/office/powerpoint/2010/main" val="917238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799061A-017D-4244-8A23-0D7A925353EF}" type="datetimeFigureOut">
              <a:rPr lang="en-ZA" smtClean="0"/>
              <a:t>2020/07/16</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1FDE9BB3-A545-49A3-B942-3CB6693A470C}" type="slidenum">
              <a:rPr lang="en-ZA" smtClean="0"/>
              <a:t>‹#›</a:t>
            </a:fld>
            <a:endParaRPr lang="en-ZA"/>
          </a:p>
        </p:txBody>
      </p:sp>
    </p:spTree>
    <p:extLst>
      <p:ext uri="{BB962C8B-B14F-4D97-AF65-F5344CB8AC3E}">
        <p14:creationId xmlns:p14="http://schemas.microsoft.com/office/powerpoint/2010/main" val="4085237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799061A-017D-4244-8A23-0D7A925353EF}" type="datetimeFigureOut">
              <a:rPr lang="en-ZA" smtClean="0"/>
              <a:t>2020/07/16</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1FDE9BB3-A545-49A3-B942-3CB6693A470C}" type="slidenum">
              <a:rPr lang="en-ZA" smtClean="0"/>
              <a:t>‹#›</a:t>
            </a:fld>
            <a:endParaRPr lang="en-ZA"/>
          </a:p>
        </p:txBody>
      </p:sp>
    </p:spTree>
    <p:extLst>
      <p:ext uri="{BB962C8B-B14F-4D97-AF65-F5344CB8AC3E}">
        <p14:creationId xmlns:p14="http://schemas.microsoft.com/office/powerpoint/2010/main" val="2786499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99061A-017D-4244-8A23-0D7A925353EF}" type="datetimeFigureOut">
              <a:rPr lang="en-ZA" smtClean="0"/>
              <a:t>2020/07/16</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1FDE9BB3-A545-49A3-B942-3CB6693A470C}" type="slidenum">
              <a:rPr lang="en-ZA" smtClean="0"/>
              <a:t>‹#›</a:t>
            </a:fld>
            <a:endParaRPr lang="en-ZA"/>
          </a:p>
        </p:txBody>
      </p:sp>
    </p:spTree>
    <p:extLst>
      <p:ext uri="{BB962C8B-B14F-4D97-AF65-F5344CB8AC3E}">
        <p14:creationId xmlns:p14="http://schemas.microsoft.com/office/powerpoint/2010/main" val="1022707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799061A-017D-4244-8A23-0D7A925353EF}" type="datetimeFigureOut">
              <a:rPr lang="en-ZA" smtClean="0"/>
              <a:t>2020/07/16</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1FDE9BB3-A545-49A3-B942-3CB6693A470C}" type="slidenum">
              <a:rPr lang="en-ZA" smtClean="0"/>
              <a:t>‹#›</a:t>
            </a:fld>
            <a:endParaRPr lang="en-ZA"/>
          </a:p>
        </p:txBody>
      </p:sp>
    </p:spTree>
    <p:extLst>
      <p:ext uri="{BB962C8B-B14F-4D97-AF65-F5344CB8AC3E}">
        <p14:creationId xmlns:p14="http://schemas.microsoft.com/office/powerpoint/2010/main" val="896829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799061A-017D-4244-8A23-0D7A925353EF}" type="datetimeFigureOut">
              <a:rPr lang="en-ZA" smtClean="0"/>
              <a:t>2020/07/16</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1FDE9BB3-A545-49A3-B942-3CB6693A470C}" type="slidenum">
              <a:rPr lang="en-ZA" smtClean="0"/>
              <a:t>‹#›</a:t>
            </a:fld>
            <a:endParaRPr lang="en-ZA"/>
          </a:p>
        </p:txBody>
      </p:sp>
    </p:spTree>
    <p:extLst>
      <p:ext uri="{BB962C8B-B14F-4D97-AF65-F5344CB8AC3E}">
        <p14:creationId xmlns:p14="http://schemas.microsoft.com/office/powerpoint/2010/main" val="2209206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99061A-017D-4244-8A23-0D7A925353EF}" type="datetimeFigureOut">
              <a:rPr lang="en-ZA" smtClean="0"/>
              <a:t>2020/07/16</a:t>
            </a:fld>
            <a:endParaRPr lang="en-Z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DE9BB3-A545-49A3-B942-3CB6693A470C}" type="slidenum">
              <a:rPr lang="en-ZA" smtClean="0"/>
              <a:t>‹#›</a:t>
            </a:fld>
            <a:endParaRPr lang="en-ZA"/>
          </a:p>
        </p:txBody>
      </p:sp>
    </p:spTree>
    <p:extLst>
      <p:ext uri="{BB962C8B-B14F-4D97-AF65-F5344CB8AC3E}">
        <p14:creationId xmlns:p14="http://schemas.microsoft.com/office/powerpoint/2010/main" val="3637254664"/>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99061A-017D-4244-8A23-0D7A925353EF}" type="datetimeFigureOut">
              <a:rPr lang="en-ZA" smtClean="0"/>
              <a:t>2020/07/16</a:t>
            </a:fld>
            <a:endParaRPr lang="en-Z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DE9BB3-A545-49A3-B942-3CB6693A470C}" type="slidenum">
              <a:rPr lang="en-ZA" smtClean="0"/>
              <a:t>‹#›</a:t>
            </a:fld>
            <a:endParaRPr lang="en-ZA"/>
          </a:p>
        </p:txBody>
      </p:sp>
    </p:spTree>
    <p:extLst>
      <p:ext uri="{BB962C8B-B14F-4D97-AF65-F5344CB8AC3E}">
        <p14:creationId xmlns:p14="http://schemas.microsoft.com/office/powerpoint/2010/main" val="1425664593"/>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7000" b="-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17301-A420-4F35-B578-F98957316995}"/>
              </a:ext>
            </a:extLst>
          </p:cNvPr>
          <p:cNvSpPr>
            <a:spLocks noGrp="1"/>
          </p:cNvSpPr>
          <p:nvPr>
            <p:ph type="ctrTitle"/>
          </p:nvPr>
        </p:nvSpPr>
        <p:spPr>
          <a:xfrm>
            <a:off x="1884178" y="1600201"/>
            <a:ext cx="8572500" cy="2286000"/>
          </a:xfrm>
        </p:spPr>
        <p:txBody>
          <a:bodyPr>
            <a:normAutofit fontScale="90000"/>
          </a:bodyPr>
          <a:lstStyle/>
          <a:p>
            <a:r>
              <a:rPr lang="en-ZA" dirty="0" smtClean="0"/>
              <a:t/>
            </a:r>
            <a:br>
              <a:rPr lang="en-ZA" dirty="0" smtClean="0"/>
            </a:br>
            <a:r>
              <a:rPr lang="en-ZA" dirty="0"/>
              <a:t/>
            </a:r>
            <a:br>
              <a:rPr lang="en-ZA" dirty="0"/>
            </a:br>
            <a:r>
              <a:rPr lang="en-ZA" dirty="0" smtClean="0"/>
              <a:t/>
            </a:r>
            <a:br>
              <a:rPr lang="en-ZA" dirty="0" smtClean="0"/>
            </a:br>
            <a:r>
              <a:rPr lang="en-ZA" dirty="0"/>
              <a:t/>
            </a:r>
            <a:br>
              <a:rPr lang="en-ZA" dirty="0"/>
            </a:br>
            <a:r>
              <a:rPr lang="en-ZA" dirty="0" smtClean="0"/>
              <a:t/>
            </a:r>
            <a:br>
              <a:rPr lang="en-ZA" dirty="0" smtClean="0"/>
            </a:br>
            <a:r>
              <a:rPr lang="en-ZA" dirty="0"/>
              <a:t/>
            </a:r>
            <a:br>
              <a:rPr lang="en-ZA" dirty="0"/>
            </a:br>
            <a:r>
              <a:rPr lang="en-ZA" dirty="0" smtClean="0"/>
              <a:t>Automotive </a:t>
            </a:r>
            <a:r>
              <a:rPr lang="en-ZA" dirty="0"/>
              <a:t>Grade 10</a:t>
            </a:r>
            <a:br>
              <a:rPr lang="en-ZA" dirty="0"/>
            </a:br>
            <a:endParaRPr lang="en-ZA" dirty="0"/>
          </a:p>
        </p:txBody>
      </p:sp>
      <p:sp>
        <p:nvSpPr>
          <p:cNvPr id="3" name="Subtitle 2">
            <a:extLst>
              <a:ext uri="{FF2B5EF4-FFF2-40B4-BE49-F238E27FC236}">
                <a16:creationId xmlns:a16="http://schemas.microsoft.com/office/drawing/2014/main" id="{CA47014B-80A9-4E6E-8370-B62386AD18FB}"/>
              </a:ext>
            </a:extLst>
          </p:cNvPr>
          <p:cNvSpPr>
            <a:spLocks noGrp="1"/>
          </p:cNvSpPr>
          <p:nvPr>
            <p:ph type="subTitle" idx="1"/>
          </p:nvPr>
        </p:nvSpPr>
        <p:spPr>
          <a:xfrm>
            <a:off x="1598428" y="5073972"/>
            <a:ext cx="9144000" cy="797443"/>
          </a:xfrm>
        </p:spPr>
        <p:txBody>
          <a:bodyPr>
            <a:normAutofit/>
          </a:bodyPr>
          <a:lstStyle/>
          <a:p>
            <a:r>
              <a:rPr lang="en-ZA" sz="4000" dirty="0"/>
              <a:t>Joining </a:t>
            </a:r>
            <a:r>
              <a:rPr lang="en-ZA" sz="4000" dirty="0" smtClean="0"/>
              <a:t>Methods(Locking Devices)</a:t>
            </a:r>
            <a:endParaRPr lang="en-ZA" sz="4000" dirty="0"/>
          </a:p>
        </p:txBody>
      </p:sp>
    </p:spTree>
    <p:extLst>
      <p:ext uri="{BB962C8B-B14F-4D97-AF65-F5344CB8AC3E}">
        <p14:creationId xmlns:p14="http://schemas.microsoft.com/office/powerpoint/2010/main" val="2972148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pattFill prst="pct25">
          <a:fgClr>
            <a:srgbClr val="FFFFCC"/>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CF9B8-A091-4A79-8789-38AAFADDBD2B}"/>
              </a:ext>
            </a:extLst>
          </p:cNvPr>
          <p:cNvSpPr>
            <a:spLocks noGrp="1"/>
          </p:cNvSpPr>
          <p:nvPr>
            <p:ph type="title"/>
          </p:nvPr>
        </p:nvSpPr>
        <p:spPr>
          <a:xfrm>
            <a:off x="490728" y="174171"/>
            <a:ext cx="9720072" cy="555172"/>
          </a:xfrm>
        </p:spPr>
        <p:txBody>
          <a:bodyPr>
            <a:normAutofit/>
          </a:bodyPr>
          <a:lstStyle/>
          <a:p>
            <a:r>
              <a:rPr lang="en-ZA" sz="3200" b="1" cap="none" dirty="0">
                <a:latin typeface="Arial" panose="020B0604020202020204" pitchFamily="34" charset="0"/>
                <a:cs typeface="Arial" panose="020B0604020202020204" pitchFamily="34" charset="0"/>
              </a:rPr>
              <a:t>Locking devices</a:t>
            </a:r>
          </a:p>
        </p:txBody>
      </p:sp>
      <p:sp>
        <p:nvSpPr>
          <p:cNvPr id="3" name="Content Placeholder 2">
            <a:extLst>
              <a:ext uri="{FF2B5EF4-FFF2-40B4-BE49-F238E27FC236}">
                <a16:creationId xmlns:a16="http://schemas.microsoft.com/office/drawing/2014/main" id="{B80B81A2-29F9-4E00-9F02-A27EC249A8F0}"/>
              </a:ext>
            </a:extLst>
          </p:cNvPr>
          <p:cNvSpPr>
            <a:spLocks noGrp="1"/>
          </p:cNvSpPr>
          <p:nvPr>
            <p:ph idx="1"/>
          </p:nvPr>
        </p:nvSpPr>
        <p:spPr>
          <a:xfrm>
            <a:off x="522514" y="751114"/>
            <a:ext cx="11353800" cy="5812972"/>
          </a:xfrm>
        </p:spPr>
        <p:txBody>
          <a:bodyPr>
            <a:normAutofit/>
          </a:bodyPr>
          <a:lstStyle/>
          <a:p>
            <a:r>
              <a:rPr lang="en-ZA" sz="2800" dirty="0">
                <a:latin typeface="Arial" panose="020B0604020202020204" pitchFamily="34" charset="0"/>
                <a:cs typeface="Arial" panose="020B0604020202020204" pitchFamily="34" charset="0"/>
              </a:rPr>
              <a:t>We use locking devices to prevent nuts from wearing loose due to movement and vibration.  They can be divided into three main groups: friction-locking devices, positive-locking devices and wiring.</a:t>
            </a:r>
          </a:p>
          <a:p>
            <a:endParaRPr lang="en-ZA" sz="2800" dirty="0">
              <a:latin typeface="Arial" panose="020B0604020202020204" pitchFamily="34" charset="0"/>
              <a:cs typeface="Arial" panose="020B0604020202020204" pitchFamily="34" charset="0"/>
            </a:endParaRPr>
          </a:p>
        </p:txBody>
      </p:sp>
      <p:pic>
        <p:nvPicPr>
          <p:cNvPr id="6" name="Picture 5">
            <a:extLst>
              <a:ext uri="{FF2B5EF4-FFF2-40B4-BE49-F238E27FC236}">
                <a16:creationId xmlns:a16="http://schemas.microsoft.com/office/drawing/2014/main" id="{8AC25156-7254-44F8-9EFF-5BDB036FA73D}"/>
              </a:ext>
            </a:extLst>
          </p:cNvPr>
          <p:cNvPicPr>
            <a:picLocks noChangeAspect="1"/>
          </p:cNvPicPr>
          <p:nvPr/>
        </p:nvPicPr>
        <p:blipFill rotWithShape="1">
          <a:blip r:embed="rId2">
            <a:extLst>
              <a:ext uri="{28A0092B-C50C-407E-A947-70E740481C1C}">
                <a14:useLocalDpi xmlns:a14="http://schemas.microsoft.com/office/drawing/2010/main" val="0"/>
              </a:ext>
            </a:extLst>
          </a:blip>
          <a:srcRect l="29866" t="40675" b="44642"/>
          <a:stretch/>
        </p:blipFill>
        <p:spPr>
          <a:xfrm rot="10800000">
            <a:off x="2959259" y="2442257"/>
            <a:ext cx="6273482" cy="3368233"/>
          </a:xfrm>
          <a:prstGeom prst="rect">
            <a:avLst/>
          </a:prstGeom>
        </p:spPr>
      </p:pic>
    </p:spTree>
    <p:extLst>
      <p:ext uri="{BB962C8B-B14F-4D97-AF65-F5344CB8AC3E}">
        <p14:creationId xmlns:p14="http://schemas.microsoft.com/office/powerpoint/2010/main" val="42452771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C09CD-0672-422E-B120-6F5FCF62638A}"/>
              </a:ext>
            </a:extLst>
          </p:cNvPr>
          <p:cNvSpPr>
            <a:spLocks noGrp="1"/>
          </p:cNvSpPr>
          <p:nvPr>
            <p:ph type="title"/>
          </p:nvPr>
        </p:nvSpPr>
        <p:spPr>
          <a:xfrm>
            <a:off x="576943" y="119743"/>
            <a:ext cx="9720943" cy="696686"/>
          </a:xfrm>
        </p:spPr>
        <p:txBody>
          <a:bodyPr>
            <a:normAutofit/>
          </a:bodyPr>
          <a:lstStyle/>
          <a:p>
            <a:r>
              <a:rPr lang="en-ZA" sz="3200" b="1" cap="none" dirty="0">
                <a:latin typeface="Arial" panose="020B0604020202020204" pitchFamily="34" charset="0"/>
                <a:cs typeface="Arial" panose="020B0604020202020204" pitchFamily="34" charset="0"/>
              </a:rPr>
              <a:t>Friction locking devices</a:t>
            </a:r>
          </a:p>
        </p:txBody>
      </p:sp>
      <p:sp>
        <p:nvSpPr>
          <p:cNvPr id="3" name="Content Placeholder 2">
            <a:extLst>
              <a:ext uri="{FF2B5EF4-FFF2-40B4-BE49-F238E27FC236}">
                <a16:creationId xmlns:a16="http://schemas.microsoft.com/office/drawing/2014/main" id="{66E23090-76C6-4297-9DAC-935D04D16858}"/>
              </a:ext>
            </a:extLst>
          </p:cNvPr>
          <p:cNvSpPr>
            <a:spLocks noGrp="1"/>
          </p:cNvSpPr>
          <p:nvPr>
            <p:ph idx="1"/>
          </p:nvPr>
        </p:nvSpPr>
        <p:spPr>
          <a:xfrm>
            <a:off x="446314" y="685800"/>
            <a:ext cx="11429999" cy="5976257"/>
          </a:xfrm>
        </p:spPr>
        <p:txBody>
          <a:bodyPr>
            <a:normAutofit/>
          </a:bodyPr>
          <a:lstStyle/>
          <a:p>
            <a:pPr>
              <a:lnSpc>
                <a:spcPct val="100000"/>
              </a:lnSpc>
            </a:pPr>
            <a:r>
              <a:rPr lang="en-ZA" sz="2800" dirty="0">
                <a:latin typeface="Arial" panose="020B0604020202020204" pitchFamily="34" charset="0"/>
                <a:cs typeface="Arial" panose="020B0604020202020204" pitchFamily="34" charset="0"/>
              </a:rPr>
              <a:t>These consist of four main groups:</a:t>
            </a:r>
          </a:p>
          <a:p>
            <a:pPr>
              <a:lnSpc>
                <a:spcPct val="100000"/>
              </a:lnSpc>
              <a:buFont typeface="Wingdings" panose="05000000000000000000" pitchFamily="2" charset="2"/>
              <a:buChar char="§"/>
            </a:pPr>
            <a:r>
              <a:rPr lang="en-ZA" sz="2800" dirty="0">
                <a:latin typeface="Arial" panose="020B0604020202020204" pitchFamily="34" charset="0"/>
                <a:cs typeface="Arial" panose="020B0604020202020204" pitchFamily="34" charset="0"/>
              </a:rPr>
              <a:t> lock nuts</a:t>
            </a:r>
          </a:p>
          <a:p>
            <a:pPr>
              <a:lnSpc>
                <a:spcPct val="100000"/>
              </a:lnSpc>
              <a:buFont typeface="Wingdings" panose="05000000000000000000" pitchFamily="2" charset="2"/>
              <a:buChar char="§"/>
            </a:pPr>
            <a:r>
              <a:rPr lang="en-ZA" sz="2800" dirty="0">
                <a:latin typeface="Arial" panose="020B0604020202020204" pitchFamily="34" charset="0"/>
                <a:cs typeface="Arial" panose="020B0604020202020204" pitchFamily="34" charset="0"/>
              </a:rPr>
              <a:t>Stiff nuts (which resist coming loose)</a:t>
            </a:r>
          </a:p>
          <a:p>
            <a:pPr>
              <a:lnSpc>
                <a:spcPct val="100000"/>
              </a:lnSpc>
              <a:buFont typeface="Wingdings" panose="05000000000000000000" pitchFamily="2" charset="2"/>
              <a:buChar char="§"/>
            </a:pPr>
            <a:r>
              <a:rPr lang="en-ZA" sz="2800" dirty="0">
                <a:latin typeface="Arial" panose="020B0604020202020204" pitchFamily="34" charset="0"/>
                <a:cs typeface="Arial" panose="020B0604020202020204" pitchFamily="34" charset="0"/>
              </a:rPr>
              <a:t>Special washers.</a:t>
            </a:r>
          </a:p>
          <a:p>
            <a:pPr marL="0" indent="0">
              <a:buNone/>
            </a:pPr>
            <a:r>
              <a:rPr lang="en-ZA" sz="2800" dirty="0">
                <a:latin typeface="Arial" panose="020B0604020202020204" pitchFamily="34" charset="0"/>
                <a:cs typeface="Arial" panose="020B0604020202020204" pitchFamily="34" charset="0"/>
              </a:rPr>
              <a:t>Lock nuts are used to lock up against an ordinary nut to jam it against the bolt or stud.  They are slightly thinner than full nuts. Stiff nuts have their own resistance to torque by means of a nylon insert ( </a:t>
            </a:r>
            <a:r>
              <a:rPr lang="en-ZA" sz="2800" dirty="0" err="1">
                <a:latin typeface="Arial" panose="020B0604020202020204" pitchFamily="34" charset="0"/>
                <a:cs typeface="Arial" panose="020B0604020202020204" pitchFamily="34" charset="0"/>
              </a:rPr>
              <a:t>Nylock</a:t>
            </a:r>
            <a:r>
              <a:rPr lang="en-ZA" sz="2800" dirty="0">
                <a:latin typeface="Arial" panose="020B0604020202020204" pitchFamily="34" charset="0"/>
                <a:cs typeface="Arial" panose="020B0604020202020204" pitchFamily="34" charset="0"/>
              </a:rPr>
              <a:t> nuts) or slit head, like the Aero nuts.  This prevents them from coming loose as a result of vibration or movement.</a:t>
            </a:r>
          </a:p>
          <a:p>
            <a:pPr marL="0" indent="0">
              <a:buNone/>
            </a:pPr>
            <a:endParaRPr lang="en-ZA" sz="2800" dirty="0">
              <a:latin typeface="Arial" panose="020B0604020202020204" pitchFamily="34" charset="0"/>
              <a:cs typeface="Arial" panose="020B0604020202020204" pitchFamily="34" charset="0"/>
            </a:endParaRPr>
          </a:p>
        </p:txBody>
      </p:sp>
      <p:pic>
        <p:nvPicPr>
          <p:cNvPr id="6" name="Picture 5">
            <a:extLst>
              <a:ext uri="{FF2B5EF4-FFF2-40B4-BE49-F238E27FC236}">
                <a16:creationId xmlns:a16="http://schemas.microsoft.com/office/drawing/2014/main" id="{6F06A88F-E01D-4DDB-83BE-98A1367288D4}"/>
              </a:ext>
            </a:extLst>
          </p:cNvPr>
          <p:cNvPicPr>
            <a:picLocks noChangeAspect="1"/>
          </p:cNvPicPr>
          <p:nvPr/>
        </p:nvPicPr>
        <p:blipFill rotWithShape="1">
          <a:blip r:embed="rId2">
            <a:extLst>
              <a:ext uri="{28A0092B-C50C-407E-A947-70E740481C1C}">
                <a14:useLocalDpi xmlns:a14="http://schemas.microsoft.com/office/drawing/2010/main" val="0"/>
              </a:ext>
            </a:extLst>
          </a:blip>
          <a:srcRect t="2857" b="84641"/>
          <a:stretch/>
        </p:blipFill>
        <p:spPr>
          <a:xfrm rot="10800000">
            <a:off x="2603707" y="5084870"/>
            <a:ext cx="6984586" cy="1558448"/>
          </a:xfrm>
          <a:prstGeom prst="rect">
            <a:avLst/>
          </a:prstGeom>
        </p:spPr>
      </p:pic>
    </p:spTree>
    <p:extLst>
      <p:ext uri="{BB962C8B-B14F-4D97-AF65-F5344CB8AC3E}">
        <p14:creationId xmlns:p14="http://schemas.microsoft.com/office/powerpoint/2010/main" val="2919577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C09CD-0672-422E-B120-6F5FCF62638A}"/>
              </a:ext>
            </a:extLst>
          </p:cNvPr>
          <p:cNvSpPr>
            <a:spLocks noGrp="1"/>
          </p:cNvSpPr>
          <p:nvPr>
            <p:ph type="title"/>
          </p:nvPr>
        </p:nvSpPr>
        <p:spPr>
          <a:xfrm>
            <a:off x="446315" y="119743"/>
            <a:ext cx="9851572" cy="696686"/>
          </a:xfrm>
        </p:spPr>
        <p:txBody>
          <a:bodyPr>
            <a:normAutofit/>
          </a:bodyPr>
          <a:lstStyle/>
          <a:p>
            <a:r>
              <a:rPr lang="en-ZA" sz="3200" b="1" cap="none" dirty="0">
                <a:latin typeface="Arial" panose="020B0604020202020204" pitchFamily="34" charset="0"/>
                <a:cs typeface="Arial" panose="020B0604020202020204" pitchFamily="34" charset="0"/>
              </a:rPr>
              <a:t>Washers</a:t>
            </a:r>
          </a:p>
        </p:txBody>
      </p:sp>
      <p:sp>
        <p:nvSpPr>
          <p:cNvPr id="3" name="Content Placeholder 2">
            <a:extLst>
              <a:ext uri="{FF2B5EF4-FFF2-40B4-BE49-F238E27FC236}">
                <a16:creationId xmlns:a16="http://schemas.microsoft.com/office/drawing/2014/main" id="{66E23090-76C6-4297-9DAC-935D04D16858}"/>
              </a:ext>
            </a:extLst>
          </p:cNvPr>
          <p:cNvSpPr>
            <a:spLocks noGrp="1"/>
          </p:cNvSpPr>
          <p:nvPr>
            <p:ph idx="1"/>
          </p:nvPr>
        </p:nvSpPr>
        <p:spPr>
          <a:xfrm>
            <a:off x="446314" y="685800"/>
            <a:ext cx="11429999" cy="5976257"/>
          </a:xfrm>
        </p:spPr>
        <p:txBody>
          <a:bodyPr>
            <a:normAutofit/>
          </a:bodyPr>
          <a:lstStyle/>
          <a:p>
            <a:pPr marL="0" indent="0">
              <a:lnSpc>
                <a:spcPct val="100000"/>
              </a:lnSpc>
              <a:spcBef>
                <a:spcPts val="0"/>
              </a:spcBef>
              <a:spcAft>
                <a:spcPts val="0"/>
              </a:spcAft>
              <a:buNone/>
            </a:pPr>
            <a:r>
              <a:rPr lang="en-ZA" sz="2800" dirty="0">
                <a:latin typeface="Arial" panose="020B0604020202020204" pitchFamily="34" charset="0"/>
                <a:cs typeface="Arial" panose="020B0604020202020204" pitchFamily="34" charset="0"/>
              </a:rPr>
              <a:t>Many different types of special washers are used</a:t>
            </a:r>
          </a:p>
          <a:p>
            <a:pPr marL="0" indent="0">
              <a:lnSpc>
                <a:spcPct val="100000"/>
              </a:lnSpc>
              <a:spcBef>
                <a:spcPts val="0"/>
              </a:spcBef>
              <a:spcAft>
                <a:spcPts val="0"/>
              </a:spcAft>
              <a:buNone/>
            </a:pPr>
            <a:r>
              <a:rPr lang="en-ZA" sz="2800" dirty="0">
                <a:latin typeface="Arial" panose="020B0604020202020204" pitchFamily="34" charset="0"/>
                <a:cs typeface="Arial" panose="020B0604020202020204" pitchFamily="34" charset="0"/>
              </a:rPr>
              <a:t>as friction locking devices.  We will look at the </a:t>
            </a:r>
          </a:p>
          <a:p>
            <a:pPr marL="0" indent="0">
              <a:lnSpc>
                <a:spcPct val="100000"/>
              </a:lnSpc>
              <a:spcBef>
                <a:spcPts val="0"/>
              </a:spcBef>
              <a:spcAft>
                <a:spcPts val="0"/>
              </a:spcAft>
              <a:buNone/>
            </a:pPr>
            <a:r>
              <a:rPr lang="en-ZA" sz="2800" dirty="0">
                <a:latin typeface="Arial" panose="020B0604020202020204" pitchFamily="34" charset="0"/>
                <a:cs typeface="Arial" panose="020B0604020202020204" pitchFamily="34" charset="0"/>
              </a:rPr>
              <a:t>spring washer and serrated (or toothed) washer. </a:t>
            </a:r>
          </a:p>
          <a:p>
            <a:pPr marL="0" indent="0">
              <a:lnSpc>
                <a:spcPct val="100000"/>
              </a:lnSpc>
              <a:spcBef>
                <a:spcPts val="0"/>
              </a:spcBef>
              <a:spcAft>
                <a:spcPts val="0"/>
              </a:spcAft>
              <a:buNone/>
            </a:pPr>
            <a:r>
              <a:rPr lang="en-ZA" sz="2800" dirty="0">
                <a:latin typeface="Arial" panose="020B0604020202020204" pitchFamily="34" charset="0"/>
                <a:cs typeface="Arial" panose="020B0604020202020204" pitchFamily="34" charset="0"/>
              </a:rPr>
              <a:t>The diagram illustrates one of the more common </a:t>
            </a:r>
          </a:p>
          <a:p>
            <a:pPr marL="0" indent="0">
              <a:lnSpc>
                <a:spcPct val="100000"/>
              </a:lnSpc>
              <a:spcBef>
                <a:spcPts val="0"/>
              </a:spcBef>
              <a:spcAft>
                <a:spcPts val="0"/>
              </a:spcAft>
              <a:buNone/>
            </a:pPr>
            <a:r>
              <a:rPr lang="en-ZA" sz="2800" dirty="0">
                <a:latin typeface="Arial" panose="020B0604020202020204" pitchFamily="34" charset="0"/>
                <a:cs typeface="Arial" panose="020B0604020202020204" pitchFamily="34" charset="0"/>
              </a:rPr>
              <a:t>types of spring (or lock) washers used in </a:t>
            </a:r>
          </a:p>
          <a:p>
            <a:pPr marL="0" indent="0">
              <a:lnSpc>
                <a:spcPct val="100000"/>
              </a:lnSpc>
              <a:spcBef>
                <a:spcPts val="0"/>
              </a:spcBef>
              <a:spcAft>
                <a:spcPts val="0"/>
              </a:spcAft>
              <a:buNone/>
            </a:pPr>
            <a:r>
              <a:rPr lang="en-ZA" sz="2800" dirty="0">
                <a:latin typeface="Arial" panose="020B0604020202020204" pitchFamily="34" charset="0"/>
                <a:cs typeface="Arial" panose="020B0604020202020204" pitchFamily="34" charset="0"/>
              </a:rPr>
              <a:t>engineering.</a:t>
            </a:r>
          </a:p>
          <a:p>
            <a:pPr marL="0" indent="0">
              <a:lnSpc>
                <a:spcPct val="100000"/>
              </a:lnSpc>
              <a:spcBef>
                <a:spcPts val="200"/>
              </a:spcBef>
              <a:buNone/>
            </a:pPr>
            <a:endParaRPr lang="en-ZA" sz="1050" dirty="0">
              <a:latin typeface="Arial" panose="020B0604020202020204" pitchFamily="34" charset="0"/>
              <a:cs typeface="Arial" panose="020B0604020202020204" pitchFamily="34" charset="0"/>
            </a:endParaRPr>
          </a:p>
          <a:p>
            <a:pPr marL="0" indent="0">
              <a:buNone/>
            </a:pPr>
            <a:r>
              <a:rPr lang="en-ZA" sz="3200" b="1" dirty="0">
                <a:latin typeface="Arial" panose="020B0604020202020204" pitchFamily="34" charset="0"/>
                <a:cs typeface="Arial" panose="020B0604020202020204" pitchFamily="34" charset="0"/>
              </a:rPr>
              <a:t>Serrated washers</a:t>
            </a:r>
          </a:p>
          <a:p>
            <a:pPr marL="0" indent="0">
              <a:buNone/>
            </a:pPr>
            <a:r>
              <a:rPr lang="en-ZA" sz="2800" dirty="0">
                <a:latin typeface="Arial" panose="020B0604020202020204" pitchFamily="34" charset="0"/>
                <a:cs typeface="Arial" panose="020B0604020202020204" pitchFamily="34" charset="0"/>
              </a:rPr>
              <a:t>These washers are designed for more specialised applications and are usually designed for specific bolt or screw head types and nuts.</a:t>
            </a:r>
          </a:p>
          <a:p>
            <a:pPr marL="0" indent="0">
              <a:buNone/>
            </a:pPr>
            <a:endParaRPr lang="en-ZA" sz="2800" dirty="0">
              <a:latin typeface="Arial" panose="020B0604020202020204" pitchFamily="34" charset="0"/>
              <a:cs typeface="Arial" panose="020B0604020202020204" pitchFamily="34" charset="0"/>
            </a:endParaRPr>
          </a:p>
          <a:p>
            <a:pPr marL="0" indent="0">
              <a:buNone/>
            </a:pPr>
            <a:endParaRPr lang="en-ZA" sz="2800" dirty="0">
              <a:latin typeface="Arial" panose="020B0604020202020204" pitchFamily="34" charset="0"/>
              <a:cs typeface="Arial" panose="020B0604020202020204" pitchFamily="34" charset="0"/>
            </a:endParaRPr>
          </a:p>
          <a:p>
            <a:pPr marL="0" indent="0">
              <a:buNone/>
            </a:pPr>
            <a:endParaRPr lang="en-ZA" sz="2800" dirty="0">
              <a:latin typeface="Arial" panose="020B0604020202020204" pitchFamily="34" charset="0"/>
              <a:cs typeface="Arial" panose="020B0604020202020204" pitchFamily="34" charset="0"/>
            </a:endParaRPr>
          </a:p>
        </p:txBody>
      </p:sp>
      <p:pic>
        <p:nvPicPr>
          <p:cNvPr id="7" name="Picture 6">
            <a:extLst>
              <a:ext uri="{FF2B5EF4-FFF2-40B4-BE49-F238E27FC236}">
                <a16:creationId xmlns:a16="http://schemas.microsoft.com/office/drawing/2014/main" id="{712AFD3F-B01B-467B-95F8-4D12C778EF55}"/>
              </a:ext>
            </a:extLst>
          </p:cNvPr>
          <p:cNvPicPr>
            <a:picLocks noChangeAspect="1"/>
          </p:cNvPicPr>
          <p:nvPr/>
        </p:nvPicPr>
        <p:blipFill rotWithShape="1">
          <a:blip r:embed="rId2">
            <a:extLst>
              <a:ext uri="{28A0092B-C50C-407E-A947-70E740481C1C}">
                <a14:useLocalDpi xmlns:a14="http://schemas.microsoft.com/office/drawing/2010/main" val="0"/>
              </a:ext>
            </a:extLst>
          </a:blip>
          <a:srcRect t="12857" r="54830" b="65556"/>
          <a:stretch/>
        </p:blipFill>
        <p:spPr>
          <a:xfrm>
            <a:off x="8583573" y="816429"/>
            <a:ext cx="3162112" cy="2760148"/>
          </a:xfrm>
          <a:prstGeom prst="rect">
            <a:avLst/>
          </a:prstGeom>
        </p:spPr>
      </p:pic>
      <p:pic>
        <p:nvPicPr>
          <p:cNvPr id="9" name="Picture 8">
            <a:extLst>
              <a:ext uri="{FF2B5EF4-FFF2-40B4-BE49-F238E27FC236}">
                <a16:creationId xmlns:a16="http://schemas.microsoft.com/office/drawing/2014/main" id="{810C29C8-EA9A-455B-914D-2949FF3EA22B}"/>
              </a:ext>
            </a:extLst>
          </p:cNvPr>
          <p:cNvPicPr>
            <a:picLocks noChangeAspect="1"/>
          </p:cNvPicPr>
          <p:nvPr/>
        </p:nvPicPr>
        <p:blipFill rotWithShape="1">
          <a:blip r:embed="rId2">
            <a:extLst>
              <a:ext uri="{28A0092B-C50C-407E-A947-70E740481C1C}">
                <a14:useLocalDpi xmlns:a14="http://schemas.microsoft.com/office/drawing/2010/main" val="0"/>
              </a:ext>
            </a:extLst>
          </a:blip>
          <a:srcRect l="1" t="43544" r="2732" b="43966"/>
          <a:stretch/>
        </p:blipFill>
        <p:spPr>
          <a:xfrm>
            <a:off x="2585794" y="5049456"/>
            <a:ext cx="7020411" cy="1422584"/>
          </a:xfrm>
          <a:prstGeom prst="rect">
            <a:avLst/>
          </a:prstGeom>
        </p:spPr>
      </p:pic>
    </p:spTree>
    <p:extLst>
      <p:ext uri="{BB962C8B-B14F-4D97-AF65-F5344CB8AC3E}">
        <p14:creationId xmlns:p14="http://schemas.microsoft.com/office/powerpoint/2010/main" val="2277028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C09CD-0672-422E-B120-6F5FCF62638A}"/>
              </a:ext>
            </a:extLst>
          </p:cNvPr>
          <p:cNvSpPr>
            <a:spLocks noGrp="1"/>
          </p:cNvSpPr>
          <p:nvPr>
            <p:ph type="title"/>
          </p:nvPr>
        </p:nvSpPr>
        <p:spPr>
          <a:xfrm>
            <a:off x="576943" y="119743"/>
            <a:ext cx="9720943" cy="696686"/>
          </a:xfrm>
        </p:spPr>
        <p:txBody>
          <a:bodyPr>
            <a:normAutofit/>
          </a:bodyPr>
          <a:lstStyle/>
          <a:p>
            <a:r>
              <a:rPr lang="en-ZA" sz="3200" b="1" cap="none" dirty="0">
                <a:latin typeface="Arial" panose="020B0604020202020204" pitchFamily="34" charset="0"/>
                <a:cs typeface="Arial" panose="020B0604020202020204" pitchFamily="34" charset="0"/>
              </a:rPr>
              <a:t>Positive locking devices</a:t>
            </a:r>
          </a:p>
        </p:txBody>
      </p:sp>
      <p:sp>
        <p:nvSpPr>
          <p:cNvPr id="3" name="Content Placeholder 2">
            <a:extLst>
              <a:ext uri="{FF2B5EF4-FFF2-40B4-BE49-F238E27FC236}">
                <a16:creationId xmlns:a16="http://schemas.microsoft.com/office/drawing/2014/main" id="{66E23090-76C6-4297-9DAC-935D04D16858}"/>
              </a:ext>
            </a:extLst>
          </p:cNvPr>
          <p:cNvSpPr>
            <a:spLocks noGrp="1"/>
          </p:cNvSpPr>
          <p:nvPr>
            <p:ph idx="1"/>
          </p:nvPr>
        </p:nvSpPr>
        <p:spPr>
          <a:xfrm>
            <a:off x="446314" y="685800"/>
            <a:ext cx="11429999" cy="5976257"/>
          </a:xfrm>
        </p:spPr>
        <p:txBody>
          <a:bodyPr>
            <a:normAutofit/>
          </a:bodyPr>
          <a:lstStyle/>
          <a:p>
            <a:pPr marL="0" indent="0">
              <a:buNone/>
            </a:pPr>
            <a:r>
              <a:rPr lang="en-ZA" sz="2800" dirty="0">
                <a:latin typeface="Arial" panose="020B0604020202020204" pitchFamily="34" charset="0"/>
                <a:cs typeface="Arial" panose="020B0604020202020204" pitchFamily="34" charset="0"/>
              </a:rPr>
              <a:t>These devices tighten nuts very securely and can be </a:t>
            </a:r>
            <a:r>
              <a:rPr lang="en-ZA" sz="2800" dirty="0" err="1">
                <a:latin typeface="Arial" panose="020B0604020202020204" pitchFamily="34" charset="0"/>
                <a:cs typeface="Arial" panose="020B0604020202020204" pitchFamily="34" charset="0"/>
              </a:rPr>
              <a:t>diivided</a:t>
            </a:r>
            <a:r>
              <a:rPr lang="en-ZA" sz="2800" dirty="0">
                <a:latin typeface="Arial" panose="020B0604020202020204" pitchFamily="34" charset="0"/>
                <a:cs typeface="Arial" panose="020B0604020202020204" pitchFamily="34" charset="0"/>
              </a:rPr>
              <a:t> into four main categories.</a:t>
            </a:r>
          </a:p>
          <a:p>
            <a:pPr marL="0" indent="0">
              <a:buNone/>
            </a:pPr>
            <a:endParaRPr lang="en-ZA" sz="2800" dirty="0">
              <a:latin typeface="Arial" panose="020B0604020202020204" pitchFamily="34" charset="0"/>
              <a:cs typeface="Arial" panose="020B0604020202020204" pitchFamily="34" charset="0"/>
            </a:endParaRPr>
          </a:p>
          <a:p>
            <a:pPr marL="514350" indent="-514350">
              <a:buAutoNum type="arabicPeriod"/>
            </a:pPr>
            <a:r>
              <a:rPr lang="en-ZA" sz="2800" b="1" dirty="0">
                <a:latin typeface="Arial" panose="020B0604020202020204" pitchFamily="34" charset="0"/>
                <a:cs typeface="Arial" panose="020B0604020202020204" pitchFamily="34" charset="0"/>
              </a:rPr>
              <a:t>Slotted nuts</a:t>
            </a:r>
          </a:p>
          <a:p>
            <a:pPr marL="631825" indent="-631825">
              <a:buNone/>
            </a:pPr>
            <a:r>
              <a:rPr lang="en-ZA" sz="2800" b="1" dirty="0">
                <a:latin typeface="Arial" panose="020B0604020202020204" pitchFamily="34" charset="0"/>
                <a:cs typeface="Arial" panose="020B0604020202020204" pitchFamily="34" charset="0"/>
              </a:rPr>
              <a:t>      </a:t>
            </a:r>
            <a:r>
              <a:rPr lang="en-ZA" sz="2800" dirty="0">
                <a:latin typeface="Arial" panose="020B0604020202020204" pitchFamily="34" charset="0"/>
                <a:cs typeface="Arial" panose="020B0604020202020204" pitchFamily="34" charset="0"/>
              </a:rPr>
              <a:t>These nuts use split pins (as seen in figure 5.12) to secure them in  the required position.  </a:t>
            </a:r>
          </a:p>
          <a:p>
            <a:pPr marL="0" indent="0">
              <a:buNone/>
            </a:pPr>
            <a:endParaRPr lang="en-ZA" sz="2800" b="1" dirty="0">
              <a:latin typeface="Arial" panose="020B0604020202020204" pitchFamily="34" charset="0"/>
              <a:cs typeface="Arial" panose="020B0604020202020204" pitchFamily="34" charset="0"/>
            </a:endParaRPr>
          </a:p>
        </p:txBody>
      </p:sp>
      <p:pic>
        <p:nvPicPr>
          <p:cNvPr id="6" name="Picture 5">
            <a:extLst>
              <a:ext uri="{FF2B5EF4-FFF2-40B4-BE49-F238E27FC236}">
                <a16:creationId xmlns:a16="http://schemas.microsoft.com/office/drawing/2014/main" id="{45ADCA3C-CD54-408B-89EC-D15DFD49CB01}"/>
              </a:ext>
            </a:extLst>
          </p:cNvPr>
          <p:cNvPicPr>
            <a:picLocks noChangeAspect="1"/>
          </p:cNvPicPr>
          <p:nvPr/>
        </p:nvPicPr>
        <p:blipFill rotWithShape="1">
          <a:blip r:embed="rId2">
            <a:extLst>
              <a:ext uri="{28A0092B-C50C-407E-A947-70E740481C1C}">
                <a14:useLocalDpi xmlns:a14="http://schemas.microsoft.com/office/drawing/2010/main" val="0"/>
              </a:ext>
            </a:extLst>
          </a:blip>
          <a:srcRect t="75274" r="54830" b="5080"/>
          <a:stretch/>
        </p:blipFill>
        <p:spPr>
          <a:xfrm>
            <a:off x="3715978" y="3429000"/>
            <a:ext cx="4890670" cy="3200125"/>
          </a:xfrm>
          <a:prstGeom prst="rect">
            <a:avLst/>
          </a:prstGeom>
        </p:spPr>
      </p:pic>
    </p:spTree>
    <p:extLst>
      <p:ext uri="{BB962C8B-B14F-4D97-AF65-F5344CB8AC3E}">
        <p14:creationId xmlns:p14="http://schemas.microsoft.com/office/powerpoint/2010/main" val="1197269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6E23090-76C6-4297-9DAC-935D04D16858}"/>
              </a:ext>
            </a:extLst>
          </p:cNvPr>
          <p:cNvSpPr>
            <a:spLocks noGrp="1"/>
          </p:cNvSpPr>
          <p:nvPr>
            <p:ph idx="1"/>
          </p:nvPr>
        </p:nvSpPr>
        <p:spPr>
          <a:xfrm>
            <a:off x="261258" y="174172"/>
            <a:ext cx="11615056" cy="6487886"/>
          </a:xfrm>
        </p:spPr>
        <p:txBody>
          <a:bodyPr>
            <a:normAutofit/>
          </a:bodyPr>
          <a:lstStyle/>
          <a:p>
            <a:pPr marL="0" indent="0">
              <a:buNone/>
            </a:pPr>
            <a:r>
              <a:rPr lang="en-ZA" sz="2800" b="1" dirty="0">
                <a:solidFill>
                  <a:srgbClr val="00B0F0"/>
                </a:solidFill>
                <a:latin typeface="Arial" panose="020B0604020202020204" pitchFamily="34" charset="0"/>
                <a:cs typeface="Arial" panose="020B0604020202020204" pitchFamily="34" charset="0"/>
              </a:rPr>
              <a:t>2.   </a:t>
            </a:r>
            <a:r>
              <a:rPr lang="en-ZA" sz="2800" b="1" dirty="0">
                <a:latin typeface="Arial" panose="020B0604020202020204" pitchFamily="34" charset="0"/>
                <a:cs typeface="Arial" panose="020B0604020202020204" pitchFamily="34" charset="0"/>
              </a:rPr>
              <a:t>Crowned nuts</a:t>
            </a:r>
          </a:p>
          <a:p>
            <a:pPr marL="631825" indent="-631825">
              <a:spcBef>
                <a:spcPts val="0"/>
              </a:spcBef>
              <a:spcAft>
                <a:spcPts val="0"/>
              </a:spcAft>
              <a:buNone/>
            </a:pPr>
            <a:r>
              <a:rPr lang="en-ZA" sz="2800" b="1" dirty="0">
                <a:latin typeface="Arial" panose="020B0604020202020204" pitchFamily="34" charset="0"/>
                <a:cs typeface="Arial" panose="020B0604020202020204" pitchFamily="34" charset="0"/>
              </a:rPr>
              <a:t>      </a:t>
            </a:r>
            <a:r>
              <a:rPr lang="en-ZA" sz="2800" dirty="0">
                <a:latin typeface="Arial" panose="020B0604020202020204" pitchFamily="34" charset="0"/>
                <a:cs typeface="Arial" panose="020B0604020202020204" pitchFamily="34" charset="0"/>
              </a:rPr>
              <a:t>These are commonly used on the end </a:t>
            </a:r>
          </a:p>
          <a:p>
            <a:pPr marL="631825" indent="-631825">
              <a:spcBef>
                <a:spcPts val="0"/>
              </a:spcBef>
              <a:spcAft>
                <a:spcPts val="0"/>
              </a:spcAft>
              <a:buNone/>
            </a:pPr>
            <a:r>
              <a:rPr lang="en-ZA" sz="2800" dirty="0">
                <a:latin typeface="Arial" panose="020B0604020202020204" pitchFamily="34" charset="0"/>
                <a:cs typeface="Arial" panose="020B0604020202020204" pitchFamily="34" charset="0"/>
              </a:rPr>
              <a:t>	of automobile stub axles to retain the </a:t>
            </a:r>
          </a:p>
          <a:p>
            <a:pPr marL="631825" indent="-631825">
              <a:spcBef>
                <a:spcPts val="0"/>
              </a:spcBef>
              <a:spcAft>
                <a:spcPts val="0"/>
              </a:spcAft>
              <a:buNone/>
            </a:pPr>
            <a:r>
              <a:rPr lang="en-ZA" sz="2800" dirty="0">
                <a:latin typeface="Arial" panose="020B0604020202020204" pitchFamily="34" charset="0"/>
                <a:cs typeface="Arial" panose="020B0604020202020204" pitchFamily="34" charset="0"/>
              </a:rPr>
              <a:t>	hub assembly.  As in the previous </a:t>
            </a:r>
          </a:p>
          <a:p>
            <a:pPr marL="631825" indent="-631825">
              <a:spcBef>
                <a:spcPts val="0"/>
              </a:spcBef>
              <a:spcAft>
                <a:spcPts val="0"/>
              </a:spcAft>
              <a:buNone/>
            </a:pPr>
            <a:r>
              <a:rPr lang="en-ZA" sz="2800" dirty="0">
                <a:latin typeface="Arial" panose="020B0604020202020204" pitchFamily="34" charset="0"/>
                <a:cs typeface="Arial" panose="020B0604020202020204" pitchFamily="34" charset="0"/>
              </a:rPr>
              <a:t>	example, a split pin and slotted round </a:t>
            </a:r>
          </a:p>
          <a:p>
            <a:pPr marL="631825" indent="-631825">
              <a:spcBef>
                <a:spcPts val="0"/>
              </a:spcBef>
              <a:spcAft>
                <a:spcPts val="0"/>
              </a:spcAft>
              <a:buNone/>
            </a:pPr>
            <a:r>
              <a:rPr lang="en-ZA" sz="2800" dirty="0">
                <a:latin typeface="Arial" panose="020B0604020202020204" pitchFamily="34" charset="0"/>
                <a:cs typeface="Arial" panose="020B0604020202020204" pitchFamily="34" charset="0"/>
              </a:rPr>
              <a:t>	section are used to prevent the nut </a:t>
            </a:r>
          </a:p>
          <a:p>
            <a:pPr marL="631825" indent="-631825">
              <a:spcBef>
                <a:spcPts val="0"/>
              </a:spcBef>
              <a:spcAft>
                <a:spcPts val="0"/>
              </a:spcAft>
              <a:buNone/>
            </a:pPr>
            <a:r>
              <a:rPr lang="en-ZA" sz="2800" dirty="0">
                <a:latin typeface="Arial" panose="020B0604020202020204" pitchFamily="34" charset="0"/>
                <a:cs typeface="Arial" panose="020B0604020202020204" pitchFamily="34" charset="0"/>
              </a:rPr>
              <a:t>	loosening due to the rotation of the </a:t>
            </a:r>
          </a:p>
          <a:p>
            <a:pPr marL="631825" indent="-631825">
              <a:spcBef>
                <a:spcPts val="0"/>
              </a:spcBef>
              <a:spcAft>
                <a:spcPts val="0"/>
              </a:spcAft>
              <a:buNone/>
            </a:pPr>
            <a:r>
              <a:rPr lang="en-ZA" sz="2800" dirty="0">
                <a:latin typeface="Arial" panose="020B0604020202020204" pitchFamily="34" charset="0"/>
                <a:cs typeface="Arial" panose="020B0604020202020204" pitchFamily="34" charset="0"/>
              </a:rPr>
              <a:t>      wheel.</a:t>
            </a:r>
          </a:p>
          <a:p>
            <a:pPr marL="631825" indent="-631825">
              <a:spcBef>
                <a:spcPts val="0"/>
              </a:spcBef>
              <a:spcAft>
                <a:spcPts val="0"/>
              </a:spcAft>
              <a:buNone/>
            </a:pPr>
            <a:endParaRPr lang="en-ZA" sz="2800" dirty="0">
              <a:latin typeface="Arial" panose="020B0604020202020204" pitchFamily="34" charset="0"/>
              <a:cs typeface="Arial" panose="020B0604020202020204" pitchFamily="34" charset="0"/>
            </a:endParaRPr>
          </a:p>
          <a:p>
            <a:pPr marL="631825" indent="-631825">
              <a:spcBef>
                <a:spcPts val="0"/>
              </a:spcBef>
              <a:spcAft>
                <a:spcPts val="0"/>
              </a:spcAft>
              <a:buAutoNum type="arabicPeriod" startAt="3"/>
            </a:pPr>
            <a:r>
              <a:rPr lang="en-ZA" sz="2800" b="1" dirty="0">
                <a:latin typeface="Arial" panose="020B0604020202020204" pitchFamily="34" charset="0"/>
                <a:cs typeface="Arial" panose="020B0604020202020204" pitchFamily="34" charset="0"/>
              </a:rPr>
              <a:t>Tab washers</a:t>
            </a:r>
          </a:p>
          <a:p>
            <a:pPr marL="0" indent="0">
              <a:spcBef>
                <a:spcPts val="0"/>
              </a:spcBef>
              <a:spcAft>
                <a:spcPts val="0"/>
              </a:spcAft>
              <a:buNone/>
            </a:pPr>
            <a:r>
              <a:rPr lang="en-ZA" sz="2800" b="1" dirty="0">
                <a:latin typeface="Arial" panose="020B0604020202020204" pitchFamily="34" charset="0"/>
                <a:cs typeface="Arial" panose="020B0604020202020204" pitchFamily="34" charset="0"/>
              </a:rPr>
              <a:t>      </a:t>
            </a:r>
            <a:r>
              <a:rPr lang="en-ZA" sz="2800" dirty="0">
                <a:latin typeface="Arial" panose="020B0604020202020204" pitchFamily="34" charset="0"/>
                <a:cs typeface="Arial" panose="020B0604020202020204" pitchFamily="34" charset="0"/>
              </a:rPr>
              <a:t>Tab washers have a small tip which fits </a:t>
            </a:r>
          </a:p>
          <a:p>
            <a:pPr marL="0" indent="0">
              <a:spcBef>
                <a:spcPts val="0"/>
              </a:spcBef>
              <a:spcAft>
                <a:spcPts val="0"/>
              </a:spcAft>
              <a:buNone/>
            </a:pPr>
            <a:r>
              <a:rPr lang="en-ZA" sz="2800" dirty="0">
                <a:latin typeface="Arial" panose="020B0604020202020204" pitchFamily="34" charset="0"/>
                <a:cs typeface="Arial" panose="020B0604020202020204" pitchFamily="34" charset="0"/>
              </a:rPr>
              <a:t>       into a recess next to the nut.  Once the </a:t>
            </a:r>
          </a:p>
          <a:p>
            <a:pPr marL="0" indent="0">
              <a:spcBef>
                <a:spcPts val="0"/>
              </a:spcBef>
              <a:spcAft>
                <a:spcPts val="0"/>
              </a:spcAft>
              <a:buNone/>
            </a:pPr>
            <a:r>
              <a:rPr lang="en-ZA" sz="2800" dirty="0">
                <a:latin typeface="Arial" panose="020B0604020202020204" pitchFamily="34" charset="0"/>
                <a:cs typeface="Arial" panose="020B0604020202020204" pitchFamily="34" charset="0"/>
              </a:rPr>
              <a:t>       nut is tightened, the sides of the washer </a:t>
            </a:r>
          </a:p>
          <a:p>
            <a:pPr marL="0" indent="0">
              <a:spcBef>
                <a:spcPts val="0"/>
              </a:spcBef>
              <a:spcAft>
                <a:spcPts val="0"/>
              </a:spcAft>
              <a:buNone/>
            </a:pPr>
            <a:r>
              <a:rPr lang="en-ZA" sz="2800" dirty="0">
                <a:latin typeface="Arial" panose="020B0604020202020204" pitchFamily="34" charset="0"/>
                <a:cs typeface="Arial" panose="020B0604020202020204" pitchFamily="34" charset="0"/>
              </a:rPr>
              <a:t>       are bent up (spoiled) against the flats of </a:t>
            </a:r>
          </a:p>
          <a:p>
            <a:pPr marL="0" indent="0">
              <a:spcBef>
                <a:spcPts val="0"/>
              </a:spcBef>
              <a:spcAft>
                <a:spcPts val="0"/>
              </a:spcAft>
              <a:buNone/>
              <a:tabLst>
                <a:tab pos="533400" algn="l"/>
                <a:tab pos="631825" algn="l"/>
                <a:tab pos="719138" algn="l"/>
              </a:tabLst>
            </a:pPr>
            <a:r>
              <a:rPr lang="en-ZA" sz="2800" dirty="0">
                <a:latin typeface="Arial" panose="020B0604020202020204" pitchFamily="34" charset="0"/>
                <a:cs typeface="Arial" panose="020B0604020202020204" pitchFamily="34" charset="0"/>
              </a:rPr>
              <a:t>       the nut to prevent unwanted rotation.</a:t>
            </a:r>
            <a:endParaRPr lang="en-ZA" sz="2800" b="1" dirty="0">
              <a:latin typeface="Arial" panose="020B0604020202020204" pitchFamily="34" charset="0"/>
              <a:cs typeface="Arial" panose="020B0604020202020204" pitchFamily="34" charset="0"/>
            </a:endParaRPr>
          </a:p>
          <a:p>
            <a:pPr marL="631825" indent="-631825">
              <a:buNone/>
            </a:pPr>
            <a:endParaRPr lang="en-ZA" sz="2800" dirty="0">
              <a:latin typeface="Arial" panose="020B0604020202020204" pitchFamily="34" charset="0"/>
              <a:cs typeface="Arial" panose="020B0604020202020204" pitchFamily="34" charset="0"/>
            </a:endParaRPr>
          </a:p>
          <a:p>
            <a:pPr marL="631825" indent="-631825">
              <a:buNone/>
            </a:pPr>
            <a:endParaRPr lang="en-ZA" sz="2800" dirty="0">
              <a:latin typeface="Arial" panose="020B0604020202020204" pitchFamily="34" charset="0"/>
              <a:cs typeface="Arial" panose="020B0604020202020204" pitchFamily="34" charset="0"/>
            </a:endParaRPr>
          </a:p>
          <a:p>
            <a:pPr marL="631825" indent="-631825">
              <a:buNone/>
            </a:pPr>
            <a:endParaRPr lang="en-ZA" sz="2800" dirty="0">
              <a:latin typeface="Arial" panose="020B0604020202020204" pitchFamily="34" charset="0"/>
              <a:cs typeface="Arial" panose="020B0604020202020204" pitchFamily="34" charset="0"/>
            </a:endParaRPr>
          </a:p>
          <a:p>
            <a:pPr marL="631825" indent="-631825">
              <a:buNone/>
            </a:pPr>
            <a:endParaRPr lang="en-ZA" sz="2800" dirty="0">
              <a:latin typeface="Arial" panose="020B0604020202020204" pitchFamily="34" charset="0"/>
              <a:cs typeface="Arial" panose="020B0604020202020204" pitchFamily="34" charset="0"/>
            </a:endParaRPr>
          </a:p>
          <a:p>
            <a:pPr marL="631825" indent="-631825">
              <a:buNone/>
            </a:pPr>
            <a:endParaRPr lang="en-ZA" sz="2800" dirty="0">
              <a:latin typeface="Arial" panose="020B0604020202020204" pitchFamily="34" charset="0"/>
              <a:cs typeface="Arial" panose="020B0604020202020204" pitchFamily="34" charset="0"/>
            </a:endParaRPr>
          </a:p>
          <a:p>
            <a:pPr marL="631825" indent="-631825">
              <a:buNone/>
            </a:pPr>
            <a:endParaRPr lang="en-ZA" sz="2800"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D1B2570E-D8F8-403E-851C-83B4672A228F}"/>
              </a:ext>
            </a:extLst>
          </p:cNvPr>
          <p:cNvPicPr>
            <a:picLocks noChangeAspect="1"/>
          </p:cNvPicPr>
          <p:nvPr/>
        </p:nvPicPr>
        <p:blipFill rotWithShape="1">
          <a:blip r:embed="rId2">
            <a:extLst>
              <a:ext uri="{28A0092B-C50C-407E-A947-70E740481C1C}">
                <a14:useLocalDpi xmlns:a14="http://schemas.microsoft.com/office/drawing/2010/main" val="0"/>
              </a:ext>
            </a:extLst>
          </a:blip>
          <a:srcRect l="52481" t="71730" b="13587"/>
          <a:stretch/>
        </p:blipFill>
        <p:spPr>
          <a:xfrm rot="10800000">
            <a:off x="7347855" y="772886"/>
            <a:ext cx="4332513" cy="2183757"/>
          </a:xfrm>
          <a:prstGeom prst="rect">
            <a:avLst/>
          </a:prstGeom>
        </p:spPr>
      </p:pic>
      <p:pic>
        <p:nvPicPr>
          <p:cNvPr id="8" name="Picture 7">
            <a:extLst>
              <a:ext uri="{FF2B5EF4-FFF2-40B4-BE49-F238E27FC236}">
                <a16:creationId xmlns:a16="http://schemas.microsoft.com/office/drawing/2014/main" id="{8C3006BB-2C67-4DAC-B089-50E16B317BA9}"/>
              </a:ext>
            </a:extLst>
          </p:cNvPr>
          <p:cNvPicPr>
            <a:picLocks noChangeAspect="1"/>
          </p:cNvPicPr>
          <p:nvPr/>
        </p:nvPicPr>
        <p:blipFill rotWithShape="1">
          <a:blip r:embed="rId2">
            <a:extLst>
              <a:ext uri="{28A0092B-C50C-407E-A947-70E740481C1C}">
                <a14:useLocalDpi xmlns:a14="http://schemas.microsoft.com/office/drawing/2010/main" val="0"/>
              </a:ext>
            </a:extLst>
          </a:blip>
          <a:srcRect l="43253" t="32574" b="41266"/>
          <a:stretch/>
        </p:blipFill>
        <p:spPr>
          <a:xfrm rot="10800000">
            <a:off x="7466559" y="3555358"/>
            <a:ext cx="4213809" cy="2639028"/>
          </a:xfrm>
          <a:prstGeom prst="rect">
            <a:avLst/>
          </a:prstGeom>
        </p:spPr>
      </p:pic>
    </p:spTree>
    <p:extLst>
      <p:ext uri="{BB962C8B-B14F-4D97-AF65-F5344CB8AC3E}">
        <p14:creationId xmlns:p14="http://schemas.microsoft.com/office/powerpoint/2010/main" val="32517433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6E23090-76C6-4297-9DAC-935D04D16858}"/>
              </a:ext>
            </a:extLst>
          </p:cNvPr>
          <p:cNvSpPr>
            <a:spLocks noGrp="1"/>
          </p:cNvSpPr>
          <p:nvPr>
            <p:ph idx="1"/>
          </p:nvPr>
        </p:nvSpPr>
        <p:spPr>
          <a:xfrm>
            <a:off x="348344" y="206830"/>
            <a:ext cx="11527970" cy="6455228"/>
          </a:xfrm>
        </p:spPr>
        <p:txBody>
          <a:bodyPr>
            <a:normAutofit/>
          </a:bodyPr>
          <a:lstStyle/>
          <a:p>
            <a:pPr marL="0" indent="0">
              <a:buNone/>
            </a:pPr>
            <a:r>
              <a:rPr lang="en-ZA" sz="2800" b="1" dirty="0">
                <a:solidFill>
                  <a:srgbClr val="00B0F0"/>
                </a:solidFill>
                <a:latin typeface="Arial" panose="020B0604020202020204" pitchFamily="34" charset="0"/>
                <a:cs typeface="Arial" panose="020B0604020202020204" pitchFamily="34" charset="0"/>
              </a:rPr>
              <a:t>4.   </a:t>
            </a:r>
            <a:r>
              <a:rPr lang="en-ZA" sz="2800" b="1" dirty="0">
                <a:latin typeface="Arial" panose="020B0604020202020204" pitchFamily="34" charset="0"/>
                <a:cs typeface="Arial" panose="020B0604020202020204" pitchFamily="34" charset="0"/>
              </a:rPr>
              <a:t>Lock plate</a:t>
            </a:r>
          </a:p>
          <a:p>
            <a:pPr marL="631825" indent="-631825">
              <a:buNone/>
            </a:pPr>
            <a:r>
              <a:rPr lang="en-ZA" sz="2800" b="1" dirty="0">
                <a:latin typeface="Arial" panose="020B0604020202020204" pitchFamily="34" charset="0"/>
                <a:cs typeface="Arial" panose="020B0604020202020204" pitchFamily="34" charset="0"/>
              </a:rPr>
              <a:t>      </a:t>
            </a:r>
            <a:r>
              <a:rPr lang="en-ZA" sz="2800" dirty="0">
                <a:latin typeface="Arial" panose="020B0604020202020204" pitchFamily="34" charset="0"/>
                <a:cs typeface="Arial" panose="020B0604020202020204" pitchFamily="34" charset="0"/>
              </a:rPr>
              <a:t>A lock plate functions similarly to a tab washer. Once the nut is tightened as required, the lock plate is inserted on either side of the flats of the nut and screwed down to prevent unwanted rotation or loosening.</a:t>
            </a:r>
          </a:p>
        </p:txBody>
      </p:sp>
      <p:pic>
        <p:nvPicPr>
          <p:cNvPr id="5" name="Picture 4">
            <a:extLst>
              <a:ext uri="{FF2B5EF4-FFF2-40B4-BE49-F238E27FC236}">
                <a16:creationId xmlns:a16="http://schemas.microsoft.com/office/drawing/2014/main" id="{5B9E1B2D-CD61-40B7-BE8D-706A58270230}"/>
              </a:ext>
            </a:extLst>
          </p:cNvPr>
          <p:cNvPicPr>
            <a:picLocks noChangeAspect="1"/>
          </p:cNvPicPr>
          <p:nvPr/>
        </p:nvPicPr>
        <p:blipFill rotWithShape="1">
          <a:blip r:embed="rId2">
            <a:extLst>
              <a:ext uri="{28A0092B-C50C-407E-A947-70E740481C1C}">
                <a14:useLocalDpi xmlns:a14="http://schemas.microsoft.com/office/drawing/2010/main" val="0"/>
              </a:ext>
            </a:extLst>
          </a:blip>
          <a:srcRect l="47122" b="79409"/>
          <a:stretch/>
        </p:blipFill>
        <p:spPr>
          <a:xfrm rot="10800000">
            <a:off x="2742759" y="2500128"/>
            <a:ext cx="6706481" cy="3599729"/>
          </a:xfrm>
          <a:prstGeom prst="rect">
            <a:avLst/>
          </a:prstGeom>
        </p:spPr>
      </p:pic>
    </p:spTree>
    <p:extLst>
      <p:ext uri="{BB962C8B-B14F-4D97-AF65-F5344CB8AC3E}">
        <p14:creationId xmlns:p14="http://schemas.microsoft.com/office/powerpoint/2010/main" val="237029674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1124</TotalTime>
  <Words>305</Words>
  <Application>Microsoft Office PowerPoint</Application>
  <PresentationFormat>Widescreen</PresentationFormat>
  <Paragraphs>47</Paragraphs>
  <Slides>7</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7</vt:i4>
      </vt:variant>
    </vt:vector>
  </HeadingPairs>
  <TitlesOfParts>
    <vt:vector size="13" baseType="lpstr">
      <vt:lpstr>Arial</vt:lpstr>
      <vt:lpstr>Calibri</vt:lpstr>
      <vt:lpstr>Calibri Light</vt:lpstr>
      <vt:lpstr>Wingdings</vt:lpstr>
      <vt:lpstr>Office Theme</vt:lpstr>
      <vt:lpstr>1_Office Theme</vt:lpstr>
      <vt:lpstr>      Automotive Grade 10 </vt:lpstr>
      <vt:lpstr>Locking devices</vt:lpstr>
      <vt:lpstr>Friction locking devices</vt:lpstr>
      <vt:lpstr>Washers</vt:lpstr>
      <vt:lpstr>Positive locking devices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Educator C C BECKMANN</dc:creator>
  <cp:lastModifiedBy>Marembo T</cp:lastModifiedBy>
  <cp:revision>125</cp:revision>
  <dcterms:created xsi:type="dcterms:W3CDTF">2020-07-03T20:58:28Z</dcterms:created>
  <dcterms:modified xsi:type="dcterms:W3CDTF">2020-07-16T12:53:09Z</dcterms:modified>
</cp:coreProperties>
</file>