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sldIdLst>
    <p:sldId id="313"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telle Beck" initials="CB" lastIdx="1" clrIdx="0">
    <p:extLst>
      <p:ext uri="{19B8F6BF-5375-455C-9EA6-DF929625EA0E}">
        <p15:presenceInfo xmlns:p15="http://schemas.microsoft.com/office/powerpoint/2012/main" userId="2fad98b4418952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0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sorterViewPr>
    <p:cViewPr>
      <p:scale>
        <a:sx n="50" d="100"/>
        <a:sy n="50" d="100"/>
      </p:scale>
      <p:origin x="0" y="-5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420200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05367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6471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50700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82659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69238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9061A-017D-4244-8A23-0D7A925353EF}" type="datetimeFigureOut">
              <a:rPr lang="en-ZA" smtClean="0"/>
              <a:t>2020/07/16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40559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9061A-017D-4244-8A23-0D7A925353EF}" type="datetimeFigureOut">
              <a:rPr lang="en-ZA" smtClean="0"/>
              <a:t>2020/07/16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339695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9061A-017D-4244-8A23-0D7A925353EF}" type="datetimeFigureOut">
              <a:rPr lang="en-ZA" smtClean="0"/>
              <a:t>2020/07/16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43278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9061A-017D-4244-8A23-0D7A925353EF}" type="datetimeFigureOut">
              <a:rPr lang="en-ZA" smtClean="0"/>
              <a:t>2020/07/16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99873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98877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817379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50201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4365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4094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9061A-017D-4244-8A23-0D7A925353EF}" type="datetimeFigureOut">
              <a:rPr lang="en-ZA" smtClean="0"/>
              <a:t>2020/07/16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62201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9061A-017D-4244-8A23-0D7A925353EF}" type="datetimeFigureOut">
              <a:rPr lang="en-ZA" smtClean="0"/>
              <a:t>2020/07/16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91723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9061A-017D-4244-8A23-0D7A925353EF}" type="datetimeFigureOut">
              <a:rPr lang="en-ZA" smtClean="0"/>
              <a:t>2020/07/16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408523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9061A-017D-4244-8A23-0D7A925353EF}" type="datetimeFigureOut">
              <a:rPr lang="en-ZA" smtClean="0"/>
              <a:t>2020/07/16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78649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9061A-017D-4244-8A23-0D7A925353EF}" type="datetimeFigureOut">
              <a:rPr lang="en-ZA" smtClean="0"/>
              <a:t>2020/07/16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02270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8968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20920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9061A-017D-4244-8A23-0D7A925353EF}" type="datetimeFigureOut">
              <a:rPr lang="en-ZA" smtClean="0"/>
              <a:t>2020/07/16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E9BB3-A545-49A3-B942-3CB6693A470C}" type="slidenum">
              <a:rPr lang="en-ZA" smtClean="0"/>
              <a:t>‹#›</a:t>
            </a:fld>
            <a:endParaRPr lang="en-ZA"/>
          </a:p>
        </p:txBody>
      </p:sp>
    </p:spTree>
    <p:extLst>
      <p:ext uri="{BB962C8B-B14F-4D97-AF65-F5344CB8AC3E}">
        <p14:creationId xmlns:p14="http://schemas.microsoft.com/office/powerpoint/2010/main" val="3637254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9061A-017D-4244-8A23-0D7A925353EF}" type="datetimeFigureOut">
              <a:rPr lang="en-ZA" smtClean="0"/>
              <a:t>2020/07/16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E9BB3-A545-49A3-B942-3CB6693A470C}" type="slidenum">
              <a:rPr lang="en-ZA" smtClean="0"/>
              <a:t>‹#›</a:t>
            </a:fld>
            <a:endParaRPr lang="en-ZA"/>
          </a:p>
        </p:txBody>
      </p:sp>
    </p:spTree>
    <p:extLst>
      <p:ext uri="{BB962C8B-B14F-4D97-AF65-F5344CB8AC3E}">
        <p14:creationId xmlns:p14="http://schemas.microsoft.com/office/powerpoint/2010/main" val="14256645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7301-A420-4F35-B578-F98957316995}"/>
              </a:ext>
            </a:extLst>
          </p:cNvPr>
          <p:cNvSpPr>
            <a:spLocks noGrp="1"/>
          </p:cNvSpPr>
          <p:nvPr>
            <p:ph type="ctrTitle"/>
          </p:nvPr>
        </p:nvSpPr>
        <p:spPr>
          <a:xfrm>
            <a:off x="1884178" y="1600201"/>
            <a:ext cx="8572500" cy="2286000"/>
          </a:xfrm>
        </p:spPr>
        <p:txBody>
          <a:bodyPr>
            <a:normAutofit fontScale="90000"/>
          </a:bodyPr>
          <a:lstStyle/>
          <a:p>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Automotive </a:t>
            </a:r>
            <a:r>
              <a:rPr lang="en-ZA" dirty="0"/>
              <a:t>Grade 10</a:t>
            </a:r>
            <a:br>
              <a:rPr lang="en-ZA" dirty="0"/>
            </a:br>
            <a:endParaRPr lang="en-ZA" dirty="0"/>
          </a:p>
        </p:txBody>
      </p:sp>
      <p:sp>
        <p:nvSpPr>
          <p:cNvPr id="3" name="Subtitle 2">
            <a:extLst>
              <a:ext uri="{FF2B5EF4-FFF2-40B4-BE49-F238E27FC236}">
                <a16:creationId xmlns:a16="http://schemas.microsoft.com/office/drawing/2014/main" id="{CA47014B-80A9-4E6E-8370-B62386AD18FB}"/>
              </a:ext>
            </a:extLst>
          </p:cNvPr>
          <p:cNvSpPr>
            <a:spLocks noGrp="1"/>
          </p:cNvSpPr>
          <p:nvPr>
            <p:ph type="subTitle" idx="1"/>
          </p:nvPr>
        </p:nvSpPr>
        <p:spPr>
          <a:xfrm>
            <a:off x="2531533" y="4775200"/>
            <a:ext cx="7501467" cy="1147015"/>
          </a:xfrm>
        </p:spPr>
        <p:txBody>
          <a:bodyPr>
            <a:normAutofit fontScale="92500" lnSpcReduction="10000"/>
          </a:bodyPr>
          <a:lstStyle/>
          <a:p>
            <a:r>
              <a:rPr lang="en-ZA" sz="4000" dirty="0"/>
              <a:t>Joining </a:t>
            </a:r>
            <a:r>
              <a:rPr lang="en-ZA" sz="4000" dirty="0" smtClean="0"/>
              <a:t>Methods:</a:t>
            </a:r>
          </a:p>
          <a:p>
            <a:r>
              <a:rPr lang="en-ZA" sz="4000" dirty="0" smtClean="0"/>
              <a:t>Rivets, Split pins &amp; Keys</a:t>
            </a:r>
            <a:endParaRPr lang="en-ZA" sz="4000" dirty="0"/>
          </a:p>
        </p:txBody>
      </p:sp>
    </p:spTree>
    <p:extLst>
      <p:ext uri="{BB962C8B-B14F-4D97-AF65-F5344CB8AC3E}">
        <p14:creationId xmlns:p14="http://schemas.microsoft.com/office/powerpoint/2010/main" val="297214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39485" y="163286"/>
            <a:ext cx="11854543" cy="6498772"/>
          </a:xfrm>
        </p:spPr>
        <p:txBody>
          <a:bodyPr>
            <a:normAutofit/>
          </a:bodyPr>
          <a:lstStyle/>
          <a:p>
            <a:pPr marL="0" indent="0">
              <a:buNone/>
            </a:pPr>
            <a:r>
              <a:rPr lang="en-ZA" sz="3600" b="1" u="sng" dirty="0">
                <a:latin typeface="Arial" panose="020B0604020202020204" pitchFamily="34" charset="0"/>
                <a:cs typeface="Arial" panose="020B0604020202020204" pitchFamily="34" charset="0"/>
              </a:rPr>
              <a:t>Materials and finish</a:t>
            </a:r>
          </a:p>
          <a:p>
            <a:pPr marL="0" indent="0">
              <a:buNone/>
            </a:pPr>
            <a:endParaRPr lang="en-ZA" sz="1000" b="1" u="sng" dirty="0">
              <a:latin typeface="Arial" panose="020B0604020202020204" pitchFamily="34" charset="0"/>
              <a:cs typeface="Arial" panose="020B0604020202020204" pitchFamily="34" charset="0"/>
            </a:endParaRPr>
          </a:p>
          <a:p>
            <a:pPr marL="631825" indent="-631825">
              <a:spcBef>
                <a:spcPts val="0"/>
              </a:spcBef>
              <a:spcAft>
                <a:spcPts val="0"/>
              </a:spcAft>
              <a:buNone/>
            </a:pPr>
            <a:r>
              <a:rPr lang="en-ZA" sz="3200" b="1" dirty="0">
                <a:latin typeface="Arial" panose="020B0604020202020204" pitchFamily="34" charset="0"/>
                <a:cs typeface="Arial" panose="020B0604020202020204" pitchFamily="34" charset="0"/>
              </a:rPr>
              <a:t>Aluminium</a:t>
            </a:r>
          </a:p>
          <a:p>
            <a:pPr marL="0" indent="0">
              <a:spcBef>
                <a:spcPts val="0"/>
              </a:spcBef>
              <a:spcAft>
                <a:spcPts val="0"/>
              </a:spcAft>
              <a:buNone/>
            </a:pPr>
            <a:r>
              <a:rPr lang="en-ZA" sz="2800" dirty="0">
                <a:latin typeface="Arial" panose="020B0604020202020204" pitchFamily="34" charset="0"/>
                <a:cs typeface="Arial" panose="020B0604020202020204" pitchFamily="34" charset="0"/>
              </a:rPr>
              <a:t>Aluminium is largely used for blind rivets (and for general engineering purposes) because of its rust resistant properties.  It is mechanically weaker than other materials.</a:t>
            </a:r>
          </a:p>
          <a:p>
            <a:pPr marL="0" indent="0">
              <a:spcBef>
                <a:spcPts val="0"/>
              </a:spcBef>
              <a:spcAft>
                <a:spcPts val="0"/>
              </a:spcAft>
              <a:buNone/>
            </a:pPr>
            <a:endParaRPr lang="en-ZA" sz="2800" b="1" dirty="0">
              <a:latin typeface="Arial" panose="020B0604020202020204" pitchFamily="34" charset="0"/>
              <a:cs typeface="Arial" panose="020B0604020202020204" pitchFamily="34" charset="0"/>
            </a:endParaRPr>
          </a:p>
          <a:p>
            <a:pPr marL="0" indent="0">
              <a:spcBef>
                <a:spcPts val="0"/>
              </a:spcBef>
              <a:spcAft>
                <a:spcPts val="0"/>
              </a:spcAft>
              <a:buNone/>
            </a:pPr>
            <a:r>
              <a:rPr lang="en-ZA" sz="2800" b="1" dirty="0">
                <a:latin typeface="Arial" panose="020B0604020202020204" pitchFamily="34" charset="0"/>
                <a:cs typeface="Arial" panose="020B0604020202020204" pitchFamily="34" charset="0"/>
              </a:rPr>
              <a:t>Zinc-plated steel</a:t>
            </a:r>
          </a:p>
          <a:p>
            <a:pPr marL="0" indent="0">
              <a:spcBef>
                <a:spcPts val="0"/>
              </a:spcBef>
              <a:spcAft>
                <a:spcPts val="0"/>
              </a:spcAft>
              <a:buNone/>
            </a:pPr>
            <a:r>
              <a:rPr lang="en-ZA" sz="2800" dirty="0">
                <a:latin typeface="Arial" panose="020B0604020202020204" pitchFamily="34" charset="0"/>
                <a:cs typeface="Arial" panose="020B0604020202020204" pitchFamily="34" charset="0"/>
              </a:rPr>
              <a:t>Steel rivets have tensile and shear strength superior to aluminium rivets and are used in stricter specifications for greater quality control.  They do, however, have the disadvantage of being less resistant to corrosion than aluminium or stainless steel and more difficult to set.</a:t>
            </a:r>
            <a:r>
              <a:rPr lang="en-ZA" sz="3200" b="1" dirty="0">
                <a:latin typeface="Arial" panose="020B0604020202020204" pitchFamily="34" charset="0"/>
                <a:cs typeface="Arial" panose="020B0604020202020204" pitchFamily="34" charset="0"/>
              </a:rPr>
              <a:t> </a:t>
            </a:r>
          </a:p>
          <a:p>
            <a:pPr marL="0" indent="0">
              <a:buNone/>
            </a:pPr>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36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spcBef>
                <a:spcPts val="0"/>
              </a:spcBef>
              <a:spcAft>
                <a:spcPts val="0"/>
              </a:spcAft>
              <a:buNone/>
            </a:pPr>
            <a:r>
              <a:rPr lang="en-ZA" sz="3600" b="1" u="sng" dirty="0">
                <a:latin typeface="Arial" panose="020B0604020202020204" pitchFamily="34" charset="0"/>
                <a:cs typeface="Arial" panose="020B0604020202020204" pitchFamily="34" charset="0"/>
              </a:rPr>
              <a:t>Setting tools</a:t>
            </a:r>
          </a:p>
          <a:p>
            <a:pPr marL="0" indent="0">
              <a:spcBef>
                <a:spcPts val="0"/>
              </a:spcBef>
              <a:spcAft>
                <a:spcPts val="0"/>
              </a:spcAft>
              <a:buNone/>
            </a:pPr>
            <a:r>
              <a:rPr lang="en-ZA" sz="2800" dirty="0">
                <a:latin typeface="Arial" panose="020B0604020202020204" pitchFamily="34" charset="0"/>
                <a:cs typeface="Arial" panose="020B0604020202020204" pitchFamily="34" charset="0"/>
              </a:rPr>
              <a:t>Pop rivets are set (or fastened) with various setting tools.  They can be set with hand-operated tools or pneumatic (air pressure powered) tools.</a:t>
            </a:r>
          </a:p>
          <a:p>
            <a:pPr marL="0" indent="0">
              <a:buNone/>
            </a:pPr>
            <a:endParaRPr lang="en-ZA" sz="800" dirty="0">
              <a:latin typeface="Arial" panose="020B0604020202020204" pitchFamily="34" charset="0"/>
              <a:cs typeface="Arial" panose="020B0604020202020204" pitchFamily="34" charset="0"/>
            </a:endParaRPr>
          </a:p>
          <a:p>
            <a:pPr marL="0" indent="0">
              <a:spcBef>
                <a:spcPts val="0"/>
              </a:spcBef>
              <a:spcAft>
                <a:spcPts val="0"/>
              </a:spcAft>
              <a:buNone/>
            </a:pPr>
            <a:r>
              <a:rPr lang="en-ZA" sz="3200" b="1" dirty="0">
                <a:latin typeface="Arial" panose="020B0604020202020204" pitchFamily="34" charset="0"/>
                <a:cs typeface="Arial" panose="020B0604020202020204" pitchFamily="34" charset="0"/>
              </a:rPr>
              <a:t>Hand-setting tools</a:t>
            </a:r>
          </a:p>
          <a:p>
            <a:pPr marL="0" indent="0">
              <a:spcBef>
                <a:spcPts val="0"/>
              </a:spcBef>
              <a:spcAft>
                <a:spcPts val="0"/>
              </a:spcAft>
              <a:buNone/>
            </a:pPr>
            <a:r>
              <a:rPr lang="en-ZA" sz="2800" dirty="0">
                <a:latin typeface="Arial" panose="020B0604020202020204" pitchFamily="34" charset="0"/>
                <a:cs typeface="Arial" panose="020B0604020202020204" pitchFamily="34" charset="0"/>
              </a:rPr>
              <a:t>Hand setting tools are available in three basic configurations for general fabrication.  They all use a system of levers to achieve maximum mechanical advantage when riveting.</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B3DA01B-0349-4B25-A3A0-52357EA5D95A}"/>
              </a:ext>
            </a:extLst>
          </p:cNvPr>
          <p:cNvPicPr>
            <a:picLocks noChangeAspect="1"/>
          </p:cNvPicPr>
          <p:nvPr/>
        </p:nvPicPr>
        <p:blipFill rotWithShape="1">
          <a:blip r:embed="rId2">
            <a:extLst>
              <a:ext uri="{28A0092B-C50C-407E-A947-70E740481C1C}">
                <a14:useLocalDpi xmlns:a14="http://schemas.microsoft.com/office/drawing/2010/main" val="0"/>
              </a:ext>
            </a:extLst>
          </a:blip>
          <a:srcRect l="17117" t="23460" r="4970" b="53080"/>
          <a:stretch/>
        </p:blipFill>
        <p:spPr>
          <a:xfrm rot="10800000">
            <a:off x="261258" y="3722497"/>
            <a:ext cx="3725596" cy="2754915"/>
          </a:xfrm>
          <a:prstGeom prst="rect">
            <a:avLst/>
          </a:prstGeom>
        </p:spPr>
      </p:pic>
      <p:pic>
        <p:nvPicPr>
          <p:cNvPr id="9" name="Picture 8">
            <a:extLst>
              <a:ext uri="{FF2B5EF4-FFF2-40B4-BE49-F238E27FC236}">
                <a16:creationId xmlns:a16="http://schemas.microsoft.com/office/drawing/2014/main" id="{677C4DC0-7756-489E-AD49-BFE2C994F3EB}"/>
              </a:ext>
            </a:extLst>
          </p:cNvPr>
          <p:cNvPicPr>
            <a:picLocks noChangeAspect="1"/>
          </p:cNvPicPr>
          <p:nvPr/>
        </p:nvPicPr>
        <p:blipFill rotWithShape="1">
          <a:blip r:embed="rId2">
            <a:extLst>
              <a:ext uri="{28A0092B-C50C-407E-A947-70E740481C1C}">
                <a14:useLocalDpi xmlns:a14="http://schemas.microsoft.com/office/drawing/2010/main" val="0"/>
              </a:ext>
            </a:extLst>
          </a:blip>
          <a:srcRect l="35654" r="-1" b="76540"/>
          <a:stretch/>
        </p:blipFill>
        <p:spPr>
          <a:xfrm rot="10800000">
            <a:off x="4201609" y="3722496"/>
            <a:ext cx="3725597" cy="2754913"/>
          </a:xfrm>
          <a:prstGeom prst="rect">
            <a:avLst/>
          </a:prstGeom>
        </p:spPr>
      </p:pic>
      <p:pic>
        <p:nvPicPr>
          <p:cNvPr id="11" name="Picture 10">
            <a:extLst>
              <a:ext uri="{FF2B5EF4-FFF2-40B4-BE49-F238E27FC236}">
                <a16:creationId xmlns:a16="http://schemas.microsoft.com/office/drawing/2014/main" id="{F44A8554-8CA4-4E6A-A33D-C665A52944E1}"/>
              </a:ext>
            </a:extLst>
          </p:cNvPr>
          <p:cNvPicPr>
            <a:picLocks noChangeAspect="1"/>
          </p:cNvPicPr>
          <p:nvPr/>
        </p:nvPicPr>
        <p:blipFill rotWithShape="1">
          <a:blip r:embed="rId3">
            <a:extLst>
              <a:ext uri="{28A0092B-C50C-407E-A947-70E740481C1C}">
                <a14:useLocalDpi xmlns:a14="http://schemas.microsoft.com/office/drawing/2010/main" val="0"/>
              </a:ext>
            </a:extLst>
          </a:blip>
          <a:srcRect t="2540" r="50000" b="78396"/>
          <a:stretch/>
        </p:blipFill>
        <p:spPr>
          <a:xfrm>
            <a:off x="8205148" y="3722497"/>
            <a:ext cx="3725593" cy="2754914"/>
          </a:xfrm>
          <a:prstGeom prst="rect">
            <a:avLst/>
          </a:prstGeom>
        </p:spPr>
      </p:pic>
    </p:spTree>
    <p:extLst>
      <p:ext uri="{BB962C8B-B14F-4D97-AF65-F5344CB8AC3E}">
        <p14:creationId xmlns:p14="http://schemas.microsoft.com/office/powerpoint/2010/main" val="182985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buNone/>
            </a:pPr>
            <a:r>
              <a:rPr lang="en-ZA" sz="2800" dirty="0">
                <a:latin typeface="Arial" panose="020B0604020202020204" pitchFamily="34" charset="0"/>
                <a:cs typeface="Arial" panose="020B0604020202020204" pitchFamily="34" charset="0"/>
              </a:rPr>
              <a:t>Rivets are normally manufactured in natural colour but are available in other colours to suit the application.  Practically all blind rivets have zinc plated mild steel mandrels designed to break at a certain point during rivet setting.  Once the mandrel has broken loose, it has no further use.</a:t>
            </a:r>
          </a:p>
          <a:p>
            <a:pPr marL="0" indent="0">
              <a:buNone/>
            </a:pPr>
            <a:endParaRPr lang="en-ZA" sz="1000" dirty="0">
              <a:latin typeface="Arial" panose="020B0604020202020204" pitchFamily="34" charset="0"/>
              <a:cs typeface="Arial" panose="020B0604020202020204" pitchFamily="34" charset="0"/>
            </a:endParaRPr>
          </a:p>
          <a:p>
            <a:pPr marL="0" indent="0">
              <a:buNone/>
            </a:pPr>
            <a:r>
              <a:rPr lang="en-ZA" sz="2800" dirty="0">
                <a:latin typeface="Arial" panose="020B0604020202020204" pitchFamily="34" charset="0"/>
                <a:cs typeface="Arial" panose="020B0604020202020204" pitchFamily="34" charset="0"/>
              </a:rPr>
              <a:t>The sealed off blind rivet is used for water tight joints, because its end remains sealed and does not open like the other types/  The sealed </a:t>
            </a:r>
            <a:r>
              <a:rPr lang="en-ZA" sz="2800" dirty="0" err="1">
                <a:latin typeface="Arial" panose="020B0604020202020204" pitchFamily="34" charset="0"/>
                <a:cs typeface="Arial" panose="020B0604020202020204" pitchFamily="34" charset="0"/>
              </a:rPr>
              <a:t>rivt</a:t>
            </a:r>
            <a:r>
              <a:rPr lang="en-ZA" sz="2800" dirty="0">
                <a:latin typeface="Arial" panose="020B0604020202020204" pitchFamily="34" charset="0"/>
                <a:cs typeface="Arial" panose="020B0604020202020204" pitchFamily="34" charset="0"/>
              </a:rPr>
              <a:t> also expands more, resulting in a better seal and stronger joint.  A stainless steel finish also keeps the rivet from rusting in water.</a:t>
            </a:r>
          </a:p>
        </p:txBody>
      </p:sp>
    </p:spTree>
    <p:extLst>
      <p:ext uri="{BB962C8B-B14F-4D97-AF65-F5344CB8AC3E}">
        <p14:creationId xmlns:p14="http://schemas.microsoft.com/office/powerpoint/2010/main" val="4640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631825" indent="-631825">
              <a:spcBef>
                <a:spcPts val="0"/>
              </a:spcBef>
              <a:spcAft>
                <a:spcPts val="0"/>
              </a:spcAft>
              <a:buNone/>
            </a:pPr>
            <a:r>
              <a:rPr lang="en-ZA" sz="3200" b="1" dirty="0">
                <a:latin typeface="Arial" panose="020B0604020202020204" pitchFamily="34" charset="0"/>
                <a:cs typeface="Arial" panose="020B0604020202020204" pitchFamily="34" charset="0"/>
              </a:rPr>
              <a:t>Pneumatic setting tools</a:t>
            </a:r>
          </a:p>
          <a:p>
            <a:pPr marL="631825" indent="-631825">
              <a:spcBef>
                <a:spcPts val="0"/>
              </a:spcBef>
              <a:spcAft>
                <a:spcPts val="0"/>
              </a:spcAft>
              <a:buNone/>
            </a:pPr>
            <a:r>
              <a:rPr lang="en-ZA" sz="2800" dirty="0">
                <a:latin typeface="Arial" panose="020B0604020202020204" pitchFamily="34" charset="0"/>
                <a:cs typeface="Arial" panose="020B0604020202020204" pitchFamily="34" charset="0"/>
              </a:rPr>
              <a:t>Pneumatic riveting setting tools are mainly</a:t>
            </a:r>
          </a:p>
          <a:p>
            <a:pPr marL="631825" indent="-631825">
              <a:spcBef>
                <a:spcPts val="0"/>
              </a:spcBef>
              <a:spcAft>
                <a:spcPts val="0"/>
              </a:spcAft>
              <a:buNone/>
            </a:pPr>
            <a:r>
              <a:rPr lang="en-ZA" sz="2800" dirty="0">
                <a:latin typeface="Arial" panose="020B0604020202020204" pitchFamily="34" charset="0"/>
                <a:cs typeface="Arial" panose="020B0604020202020204" pitchFamily="34" charset="0"/>
              </a:rPr>
              <a:t>Used in mass production and on assembly</a:t>
            </a:r>
          </a:p>
          <a:p>
            <a:pPr marL="631825" indent="-631825">
              <a:spcBef>
                <a:spcPts val="0"/>
              </a:spcBef>
              <a:spcAft>
                <a:spcPts val="0"/>
              </a:spcAft>
              <a:buNone/>
            </a:pPr>
            <a:r>
              <a:rPr lang="en-ZA" sz="2800" dirty="0">
                <a:latin typeface="Arial" panose="020B0604020202020204" pitchFamily="34" charset="0"/>
                <a:cs typeface="Arial" panose="020B0604020202020204" pitchFamily="34" charset="0"/>
              </a:rPr>
              <a:t>Lines.  They are ergonomically designed to</a:t>
            </a:r>
          </a:p>
          <a:p>
            <a:pPr marL="631825" indent="-631825">
              <a:spcBef>
                <a:spcPts val="0"/>
              </a:spcBef>
              <a:spcAft>
                <a:spcPts val="0"/>
              </a:spcAft>
              <a:buNone/>
            </a:pPr>
            <a:r>
              <a:rPr lang="en-ZA" sz="2800" dirty="0">
                <a:latin typeface="Arial" panose="020B0604020202020204" pitchFamily="34" charset="0"/>
                <a:cs typeface="Arial" panose="020B0604020202020204" pitchFamily="34" charset="0"/>
              </a:rPr>
              <a:t>Reduce worker fatigue and maximise </a:t>
            </a:r>
          </a:p>
          <a:p>
            <a:pPr marL="631825" indent="-631825">
              <a:spcBef>
                <a:spcPts val="0"/>
              </a:spcBef>
              <a:spcAft>
                <a:spcPts val="0"/>
              </a:spcAft>
              <a:buNone/>
            </a:pPr>
            <a:r>
              <a:rPr lang="en-ZA" sz="2800" dirty="0">
                <a:latin typeface="Arial" panose="020B0604020202020204" pitchFamily="34" charset="0"/>
                <a:cs typeface="Arial" panose="020B0604020202020204" pitchFamily="34" charset="0"/>
              </a:rPr>
              <a:t>production.</a:t>
            </a:r>
          </a:p>
          <a:p>
            <a:pPr marL="631825" indent="-631825">
              <a:spcBef>
                <a:spcPts val="0"/>
              </a:spcBef>
              <a:spcAft>
                <a:spcPts val="0"/>
              </a:spcAft>
              <a:buNone/>
            </a:pPr>
            <a:endParaRPr lang="en-ZA" sz="2800" dirty="0">
              <a:latin typeface="Arial" panose="020B0604020202020204" pitchFamily="34" charset="0"/>
              <a:cs typeface="Arial" panose="020B0604020202020204" pitchFamily="34" charset="0"/>
            </a:endParaRPr>
          </a:p>
          <a:p>
            <a:pPr marL="0" indent="0">
              <a:spcBef>
                <a:spcPts val="0"/>
              </a:spcBef>
              <a:spcAft>
                <a:spcPts val="0"/>
              </a:spcAft>
              <a:buNone/>
            </a:pPr>
            <a:r>
              <a:rPr lang="en-ZA" sz="2800" dirty="0">
                <a:latin typeface="Arial" panose="020B0604020202020204" pitchFamily="34" charset="0"/>
                <a:cs typeface="Arial" panose="020B0604020202020204" pitchFamily="34" charset="0"/>
              </a:rPr>
              <a:t>Some machine systems can be designed to</a:t>
            </a:r>
          </a:p>
          <a:p>
            <a:pPr marL="0" indent="0">
              <a:spcBef>
                <a:spcPts val="0"/>
              </a:spcBef>
              <a:spcAft>
                <a:spcPts val="0"/>
              </a:spcAft>
              <a:buNone/>
            </a:pPr>
            <a:r>
              <a:rPr lang="en-ZA" sz="2800" dirty="0">
                <a:latin typeface="Arial" panose="020B0604020202020204" pitchFamily="34" charset="0"/>
                <a:cs typeface="Arial" panose="020B0604020202020204" pitchFamily="34" charset="0"/>
              </a:rPr>
              <a:t>load their own rivets and expel spent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mandrills (the shafts of the rivets), which are automatically counted for quality control purposes.  In the aerospace industry there is very little margin for error and all spent mandrills must be accounted for.</a:t>
            </a:r>
          </a:p>
          <a:p>
            <a:pPr marL="0" indent="0">
              <a:buNone/>
            </a:pPr>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D4217E4-A37A-4D7D-BF1F-5330A4C840A7}"/>
              </a:ext>
            </a:extLst>
          </p:cNvPr>
          <p:cNvPicPr>
            <a:picLocks noChangeAspect="1"/>
          </p:cNvPicPr>
          <p:nvPr/>
        </p:nvPicPr>
        <p:blipFill rotWithShape="1">
          <a:blip r:embed="rId2">
            <a:extLst>
              <a:ext uri="{28A0092B-C50C-407E-A947-70E740481C1C}">
                <a14:useLocalDpi xmlns:a14="http://schemas.microsoft.com/office/drawing/2010/main" val="0"/>
              </a:ext>
            </a:extLst>
          </a:blip>
          <a:srcRect l="3470" t="66160" r="52825" b="2541"/>
          <a:stretch/>
        </p:blipFill>
        <p:spPr>
          <a:xfrm>
            <a:off x="7639292" y="300943"/>
            <a:ext cx="3981690" cy="3287208"/>
          </a:xfrm>
          <a:prstGeom prst="rect">
            <a:avLst/>
          </a:prstGeom>
        </p:spPr>
      </p:pic>
    </p:spTree>
    <p:extLst>
      <p:ext uri="{BB962C8B-B14F-4D97-AF65-F5344CB8AC3E}">
        <p14:creationId xmlns:p14="http://schemas.microsoft.com/office/powerpoint/2010/main" val="33651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buNone/>
            </a:pPr>
            <a:r>
              <a:rPr lang="en-ZA" sz="2800" b="1" dirty="0">
                <a:latin typeface="Arial" panose="020B0604020202020204" pitchFamily="34" charset="0"/>
                <a:cs typeface="Arial" panose="020B0604020202020204" pitchFamily="34" charset="0"/>
              </a:rPr>
              <a:t>SOLID RIVETS</a:t>
            </a:r>
          </a:p>
          <a:p>
            <a:pPr marL="0" indent="0">
              <a:spcBef>
                <a:spcPts val="0"/>
              </a:spcBef>
              <a:spcAft>
                <a:spcPts val="0"/>
              </a:spcAft>
              <a:buNone/>
            </a:pPr>
            <a:r>
              <a:rPr lang="en-ZA" sz="2800" dirty="0">
                <a:latin typeface="Arial" panose="020B0604020202020204" pitchFamily="34" charset="0"/>
                <a:cs typeface="Arial" panose="020B0604020202020204" pitchFamily="34" charset="0"/>
              </a:rPr>
              <a:t>Large rivets are used in buildings and bridges. Previously</a:t>
            </a:r>
          </a:p>
          <a:p>
            <a:pPr marL="0" indent="0">
              <a:spcBef>
                <a:spcPts val="0"/>
              </a:spcBef>
              <a:spcAft>
                <a:spcPts val="0"/>
              </a:spcAft>
              <a:buNone/>
            </a:pPr>
            <a:r>
              <a:rPr lang="en-ZA" sz="2800" dirty="0">
                <a:latin typeface="Arial" panose="020B0604020202020204" pitchFamily="34" charset="0"/>
                <a:cs typeface="Arial" panose="020B0604020202020204" pitchFamily="34" charset="0"/>
              </a:rPr>
              <a:t>most ship’s hulls and boilers were riveted together.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Today, however, arc (electric) welding and high-tensile</a:t>
            </a:r>
          </a:p>
          <a:p>
            <a:pPr marL="0" indent="0">
              <a:spcBef>
                <a:spcPts val="0"/>
              </a:spcBef>
              <a:spcAft>
                <a:spcPts val="0"/>
              </a:spcAft>
              <a:buNone/>
            </a:pPr>
            <a:r>
              <a:rPr lang="en-ZA" sz="2800" dirty="0">
                <a:latin typeface="Arial" panose="020B0604020202020204" pitchFamily="34" charset="0"/>
                <a:cs typeface="Arial" panose="020B0604020202020204" pitchFamily="34" charset="0"/>
              </a:rPr>
              <a:t>Bolts have almost completely replaced rivets because of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cost, strength and noise factor.  The following diagram illustrates how a riveted joint is set up.</a:t>
            </a:r>
          </a:p>
          <a:p>
            <a:pPr marL="631825" indent="-631825">
              <a:buNone/>
            </a:pPr>
            <a:r>
              <a:rPr lang="en-ZA" sz="2800" dirty="0">
                <a:latin typeface="Arial" panose="020B0604020202020204" pitchFamily="34" charset="0"/>
                <a:cs typeface="Arial" panose="020B0604020202020204" pitchFamily="34" charset="0"/>
              </a:rPr>
              <a:t> </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0" indent="0">
              <a:buNone/>
            </a:pPr>
            <a:r>
              <a:rPr lang="en-ZA" sz="2800" dirty="0">
                <a:latin typeface="Arial" panose="020B0604020202020204" pitchFamily="34" charset="0"/>
                <a:cs typeface="Arial" panose="020B0604020202020204" pitchFamily="34" charset="0"/>
              </a:rPr>
              <a:t>A hole is drilled or punched in the plates to be joined.  1 mm larger than the rivet shank.  The protruding rivet is then cut in such a way that its</a:t>
            </a:r>
          </a:p>
        </p:txBody>
      </p:sp>
      <p:pic>
        <p:nvPicPr>
          <p:cNvPr id="5" name="Picture 4">
            <a:extLst>
              <a:ext uri="{FF2B5EF4-FFF2-40B4-BE49-F238E27FC236}">
                <a16:creationId xmlns:a16="http://schemas.microsoft.com/office/drawing/2014/main" id="{E656A900-E7B0-4FFE-867D-A13A5CE63930}"/>
              </a:ext>
            </a:extLst>
          </p:cNvPr>
          <p:cNvPicPr>
            <a:picLocks noChangeAspect="1"/>
          </p:cNvPicPr>
          <p:nvPr/>
        </p:nvPicPr>
        <p:blipFill rotWithShape="1">
          <a:blip r:embed="rId2">
            <a:extLst>
              <a:ext uri="{28A0092B-C50C-407E-A947-70E740481C1C}">
                <a14:useLocalDpi xmlns:a14="http://schemas.microsoft.com/office/drawing/2010/main" val="0"/>
              </a:ext>
            </a:extLst>
          </a:blip>
          <a:srcRect l="54067" t="79157" r="2939" b="9705"/>
          <a:stretch/>
        </p:blipFill>
        <p:spPr>
          <a:xfrm rot="10800000">
            <a:off x="9540986" y="174172"/>
            <a:ext cx="2335328" cy="1909271"/>
          </a:xfrm>
          <a:prstGeom prst="rect">
            <a:avLst/>
          </a:prstGeom>
        </p:spPr>
      </p:pic>
      <p:pic>
        <p:nvPicPr>
          <p:cNvPr id="8" name="Picture 7">
            <a:extLst>
              <a:ext uri="{FF2B5EF4-FFF2-40B4-BE49-F238E27FC236}">
                <a16:creationId xmlns:a16="http://schemas.microsoft.com/office/drawing/2014/main" id="{72C395A8-F64B-4063-84B0-FBB5136E9F83}"/>
              </a:ext>
            </a:extLst>
          </p:cNvPr>
          <p:cNvPicPr>
            <a:picLocks noChangeAspect="1"/>
          </p:cNvPicPr>
          <p:nvPr/>
        </p:nvPicPr>
        <p:blipFill rotWithShape="1">
          <a:blip r:embed="rId2">
            <a:extLst>
              <a:ext uri="{28A0092B-C50C-407E-A947-70E740481C1C}">
                <a14:useLocalDpi xmlns:a14="http://schemas.microsoft.com/office/drawing/2010/main" val="0"/>
              </a:ext>
            </a:extLst>
          </a:blip>
          <a:srcRect l="32416" t="43038" b="32321"/>
          <a:stretch/>
        </p:blipFill>
        <p:spPr>
          <a:xfrm rot="10800000">
            <a:off x="3970116" y="2673750"/>
            <a:ext cx="5570870" cy="2812649"/>
          </a:xfrm>
          <a:prstGeom prst="rect">
            <a:avLst/>
          </a:prstGeom>
        </p:spPr>
      </p:pic>
    </p:spTree>
    <p:extLst>
      <p:ext uri="{BB962C8B-B14F-4D97-AF65-F5344CB8AC3E}">
        <p14:creationId xmlns:p14="http://schemas.microsoft.com/office/powerpoint/2010/main" val="72016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buNone/>
            </a:pPr>
            <a:r>
              <a:rPr lang="en-ZA" sz="2800" dirty="0">
                <a:latin typeface="Arial" panose="020B0604020202020204" pitchFamily="34" charset="0"/>
                <a:cs typeface="Arial" panose="020B0604020202020204" pitchFamily="34" charset="0"/>
              </a:rPr>
              <a:t>Shank protrudes 1,5 times more than its own diameter.  The rivet is then heated red hot and expands (hence the 1 mm oversize hole).  The formed head is then placed in a dolly (hollow dome-shaped receptacle) while a set is put over the free end.  </a:t>
            </a:r>
          </a:p>
          <a:p>
            <a:pPr marL="0" indent="0">
              <a:buNone/>
            </a:pPr>
            <a:r>
              <a:rPr lang="en-ZA" sz="2800" dirty="0">
                <a:latin typeface="Arial" panose="020B0604020202020204" pitchFamily="34" charset="0"/>
                <a:cs typeface="Arial" panose="020B0604020202020204" pitchFamily="34" charset="0"/>
              </a:rPr>
              <a:t>Pressure is then applied by means of hammering or hydraulic pressure with the other setting tool to form a head on the free end as well.  </a:t>
            </a:r>
          </a:p>
          <a:p>
            <a:pPr marL="0" indent="0">
              <a:buNone/>
            </a:pPr>
            <a:r>
              <a:rPr lang="en-ZA" sz="2800" dirty="0">
                <a:latin typeface="Arial" panose="020B0604020202020204" pitchFamily="34" charset="0"/>
                <a:cs typeface="Arial" panose="020B0604020202020204" pitchFamily="34" charset="0"/>
              </a:rPr>
              <a:t>As the rivet cools down it contracts and pulls the plates together.</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AD4370-63B9-4DCE-811A-6C66C44B78D0}"/>
              </a:ext>
            </a:extLst>
          </p:cNvPr>
          <p:cNvPicPr>
            <a:picLocks noChangeAspect="1"/>
          </p:cNvPicPr>
          <p:nvPr/>
        </p:nvPicPr>
        <p:blipFill rotWithShape="1">
          <a:blip r:embed="rId2">
            <a:extLst>
              <a:ext uri="{28A0092B-C50C-407E-A947-70E740481C1C}">
                <a14:useLocalDpi xmlns:a14="http://schemas.microsoft.com/office/drawing/2010/main" val="0"/>
              </a:ext>
            </a:extLst>
          </a:blip>
          <a:srcRect l="27841" r="7514" b="74684"/>
          <a:stretch/>
        </p:blipFill>
        <p:spPr>
          <a:xfrm rot="10800000">
            <a:off x="3495552" y="3428996"/>
            <a:ext cx="5787341" cy="3087550"/>
          </a:xfrm>
          <a:prstGeom prst="rect">
            <a:avLst/>
          </a:prstGeom>
        </p:spPr>
      </p:pic>
    </p:spTree>
    <p:extLst>
      <p:ext uri="{BB962C8B-B14F-4D97-AF65-F5344CB8AC3E}">
        <p14:creationId xmlns:p14="http://schemas.microsoft.com/office/powerpoint/2010/main" val="181759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631825" indent="-631825">
              <a:buNone/>
            </a:pPr>
            <a:r>
              <a:rPr lang="en-ZA" sz="3200" b="1" u="sng" dirty="0">
                <a:latin typeface="Arial" panose="020B0604020202020204" pitchFamily="34" charset="0"/>
                <a:cs typeface="Arial" panose="020B0604020202020204" pitchFamily="34" charset="0"/>
              </a:rPr>
              <a:t>RIVET HEADS </a:t>
            </a:r>
          </a:p>
          <a:p>
            <a:pPr marL="0" indent="0">
              <a:buNone/>
            </a:pPr>
            <a:r>
              <a:rPr lang="en-ZA" sz="2800" dirty="0">
                <a:latin typeface="Arial" panose="020B0604020202020204" pitchFamily="34" charset="0"/>
                <a:cs typeface="Arial" panose="020B0604020202020204" pitchFamily="34" charset="0"/>
              </a:rPr>
              <a:t>These are a few of the most common head configurations of solid rivets in engineering.  There are however many more.</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2B208CB-B8A7-44C6-810F-A4D48C2A2DB2}"/>
              </a:ext>
            </a:extLst>
          </p:cNvPr>
          <p:cNvPicPr>
            <a:picLocks noChangeAspect="1"/>
          </p:cNvPicPr>
          <p:nvPr/>
        </p:nvPicPr>
        <p:blipFill rotWithShape="1">
          <a:blip r:embed="rId2">
            <a:extLst>
              <a:ext uri="{28A0092B-C50C-407E-A947-70E740481C1C}">
                <a14:useLocalDpi xmlns:a14="http://schemas.microsoft.com/office/drawing/2010/main" val="0"/>
              </a:ext>
            </a:extLst>
          </a:blip>
          <a:srcRect t="9114" b="76709"/>
          <a:stretch/>
        </p:blipFill>
        <p:spPr>
          <a:xfrm>
            <a:off x="1361587" y="2416490"/>
            <a:ext cx="9414397" cy="3069910"/>
          </a:xfrm>
          <a:prstGeom prst="rect">
            <a:avLst/>
          </a:prstGeom>
        </p:spPr>
      </p:pic>
    </p:spTree>
    <p:extLst>
      <p:ext uri="{BB962C8B-B14F-4D97-AF65-F5344CB8AC3E}">
        <p14:creationId xmlns:p14="http://schemas.microsoft.com/office/powerpoint/2010/main" val="107172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0" indent="0">
              <a:spcBef>
                <a:spcPts val="0"/>
              </a:spcBef>
              <a:spcAft>
                <a:spcPts val="0"/>
              </a:spcAft>
              <a:buNone/>
            </a:pPr>
            <a:r>
              <a:rPr lang="en-ZA" sz="3200" b="1" u="sng" dirty="0">
                <a:latin typeface="Arial" panose="020B0604020202020204" pitchFamily="34" charset="0"/>
                <a:cs typeface="Arial" panose="020B0604020202020204" pitchFamily="34" charset="0"/>
              </a:rPr>
              <a:t>Constructing riveted joints</a:t>
            </a:r>
          </a:p>
          <a:p>
            <a:pPr marL="631825" indent="-631825">
              <a:buNone/>
            </a:pPr>
            <a:r>
              <a:rPr lang="en-ZA" sz="2800" dirty="0">
                <a:latin typeface="Arial" panose="020B0604020202020204" pitchFamily="34" charset="0"/>
                <a:cs typeface="Arial" panose="020B0604020202020204" pitchFamily="34" charset="0"/>
              </a:rPr>
              <a:t>There are two main types of joint:</a:t>
            </a:r>
          </a:p>
          <a:p>
            <a:pPr marL="271463" indent="-271463">
              <a:buFont typeface="Wingdings" panose="05000000000000000000" pitchFamily="2" charset="2"/>
              <a:buChar char="§"/>
            </a:pPr>
            <a:r>
              <a:rPr lang="en-ZA" sz="2800" b="1" dirty="0">
                <a:latin typeface="Arial" panose="020B0604020202020204" pitchFamily="34" charset="0"/>
                <a:cs typeface="Arial" panose="020B0604020202020204" pitchFamily="34" charset="0"/>
              </a:rPr>
              <a:t>Lap joints </a:t>
            </a:r>
            <a:r>
              <a:rPr lang="en-ZA" sz="2800" dirty="0">
                <a:latin typeface="Arial" panose="020B0604020202020204" pitchFamily="34" charset="0"/>
                <a:cs typeface="Arial" panose="020B0604020202020204" pitchFamily="34" charset="0"/>
              </a:rPr>
              <a:t>entail two overlapping pieces of plate riveted or bolted together.</a:t>
            </a:r>
          </a:p>
          <a:p>
            <a:pPr marL="271463" indent="-271463">
              <a:buFont typeface="Wingdings" panose="05000000000000000000" pitchFamily="2" charset="2"/>
              <a:buChar char="§"/>
            </a:pPr>
            <a:r>
              <a:rPr lang="en-ZA" sz="2800" b="1" dirty="0">
                <a:latin typeface="Arial" panose="020B0604020202020204" pitchFamily="34" charset="0"/>
                <a:cs typeface="Arial" panose="020B0604020202020204" pitchFamily="34" charset="0"/>
              </a:rPr>
              <a:t>Butt joints </a:t>
            </a:r>
            <a:r>
              <a:rPr lang="en-ZA" sz="2800" dirty="0">
                <a:latin typeface="Arial" panose="020B0604020202020204" pitchFamily="34" charset="0"/>
                <a:cs typeface="Arial" panose="020B0604020202020204" pitchFamily="34" charset="0"/>
              </a:rPr>
              <a:t>are used where pieces of plate are joined edge to edge, being secured by another plate on top or beneath, riveted or bolted through both of them.  </a:t>
            </a:r>
          </a:p>
          <a:p>
            <a:pPr marL="358775" indent="0">
              <a:buNone/>
            </a:pPr>
            <a:r>
              <a:rPr lang="en-ZA" sz="2800" dirty="0">
                <a:latin typeface="Arial" panose="020B0604020202020204" pitchFamily="34" charset="0"/>
                <a:cs typeface="Arial" panose="020B0604020202020204" pitchFamily="34" charset="0"/>
              </a:rPr>
              <a:t>(Note: that in this section ‘bolted joints’ and ‘riveted joints’ are interchangeable).</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7F81E8C-A1FE-49CF-8AA3-75C02A734DBD}"/>
              </a:ext>
            </a:extLst>
          </p:cNvPr>
          <p:cNvPicPr>
            <a:picLocks noChangeAspect="1"/>
          </p:cNvPicPr>
          <p:nvPr/>
        </p:nvPicPr>
        <p:blipFill rotWithShape="1">
          <a:blip r:embed="rId2">
            <a:extLst>
              <a:ext uri="{28A0092B-C50C-407E-A947-70E740481C1C}">
                <a14:useLocalDpi xmlns:a14="http://schemas.microsoft.com/office/drawing/2010/main" val="0"/>
              </a:ext>
            </a:extLst>
          </a:blip>
          <a:srcRect t="39662" b="50000"/>
          <a:stretch/>
        </p:blipFill>
        <p:spPr>
          <a:xfrm>
            <a:off x="3664994" y="4074289"/>
            <a:ext cx="6636474" cy="2476981"/>
          </a:xfrm>
          <a:prstGeom prst="rect">
            <a:avLst/>
          </a:prstGeom>
        </p:spPr>
      </p:pic>
    </p:spTree>
    <p:extLst>
      <p:ext uri="{BB962C8B-B14F-4D97-AF65-F5344CB8AC3E}">
        <p14:creationId xmlns:p14="http://schemas.microsoft.com/office/powerpoint/2010/main" val="17967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buNone/>
            </a:pPr>
            <a:r>
              <a:rPr lang="en-ZA" sz="3200" b="1" u="sng" dirty="0">
                <a:latin typeface="Arial" panose="020B0604020202020204" pitchFamily="34" charset="0"/>
                <a:cs typeface="Arial" panose="020B0604020202020204" pitchFamily="34" charset="0"/>
              </a:rPr>
              <a:t>LAP JOINTS</a:t>
            </a:r>
          </a:p>
          <a:p>
            <a:pPr marL="0" indent="0">
              <a:buNone/>
            </a:pPr>
            <a:r>
              <a:rPr lang="en-ZA" sz="2800" dirty="0">
                <a:latin typeface="Arial" panose="020B0604020202020204" pitchFamily="34" charset="0"/>
                <a:cs typeface="Arial" panose="020B0604020202020204" pitchFamily="34" charset="0"/>
              </a:rPr>
              <a:t>There are three basic different types of lap joints.  They vary in the number of rows and in the arrangement of the bolts or rivets in the rows.</a:t>
            </a:r>
          </a:p>
          <a:p>
            <a:pPr marL="0" indent="0">
              <a:buNone/>
            </a:pPr>
            <a:endParaRPr lang="en-ZA" sz="1400" dirty="0">
              <a:latin typeface="Arial" panose="020B0604020202020204" pitchFamily="34" charset="0"/>
              <a:cs typeface="Arial" panose="020B0604020202020204" pitchFamily="34" charset="0"/>
            </a:endParaRPr>
          </a:p>
          <a:p>
            <a:pPr marL="0" indent="0">
              <a:spcBef>
                <a:spcPts val="0"/>
              </a:spcBef>
              <a:buNone/>
            </a:pPr>
            <a:r>
              <a:rPr lang="en-ZA" sz="2800" b="1" dirty="0">
                <a:latin typeface="Arial" panose="020B0604020202020204" pitchFamily="34" charset="0"/>
                <a:cs typeface="Arial" panose="020B0604020202020204" pitchFamily="34" charset="0"/>
              </a:rPr>
              <a:t>Single-row lap joints</a:t>
            </a:r>
          </a:p>
          <a:p>
            <a:pPr marL="631825" indent="-631825">
              <a:spcBef>
                <a:spcPts val="0"/>
              </a:spcBef>
              <a:buNone/>
            </a:pPr>
            <a:r>
              <a:rPr lang="en-ZA" sz="2800" dirty="0">
                <a:latin typeface="Arial" panose="020B0604020202020204" pitchFamily="34" charset="0"/>
                <a:cs typeface="Arial" panose="020B0604020202020204" pitchFamily="34" charset="0"/>
              </a:rPr>
              <a:t> A single-row lap joint is the simplest form of</a:t>
            </a:r>
          </a:p>
          <a:p>
            <a:pPr marL="631825" indent="-631825">
              <a:spcBef>
                <a:spcPts val="0"/>
              </a:spcBef>
              <a:buNone/>
            </a:pPr>
            <a:r>
              <a:rPr lang="en-ZA" sz="2800" dirty="0">
                <a:latin typeface="Arial" panose="020B0604020202020204" pitchFamily="34" charset="0"/>
                <a:cs typeface="Arial" panose="020B0604020202020204" pitchFamily="34" charset="0"/>
              </a:rPr>
              <a:t>Bolted or riveted joint.  As the name states, </a:t>
            </a:r>
          </a:p>
          <a:p>
            <a:pPr marL="631825" indent="-631825">
              <a:spcBef>
                <a:spcPts val="0"/>
              </a:spcBef>
              <a:buNone/>
            </a:pPr>
            <a:r>
              <a:rPr lang="en-ZA" sz="2800" dirty="0">
                <a:latin typeface="Arial" panose="020B0604020202020204" pitchFamily="34" charset="0"/>
                <a:cs typeface="Arial" panose="020B0604020202020204" pitchFamily="34" charset="0"/>
              </a:rPr>
              <a:t>It</a:t>
            </a:r>
            <a:r>
              <a:rPr lang="en-ZA" dirty="0">
                <a:latin typeface="Arial" panose="020B0604020202020204" pitchFamily="34" charset="0"/>
                <a:cs typeface="Arial" panose="020B0604020202020204" pitchFamily="34" charset="0"/>
              </a:rPr>
              <a:t> h</a:t>
            </a:r>
            <a:r>
              <a:rPr lang="en-ZA" sz="2800" dirty="0">
                <a:latin typeface="Arial" panose="020B0604020202020204" pitchFamily="34" charset="0"/>
                <a:cs typeface="Arial" panose="020B0604020202020204" pitchFamily="34" charset="0"/>
              </a:rPr>
              <a:t>as only one row of bolts or rivets. 					</a:t>
            </a:r>
          </a:p>
          <a:p>
            <a:pPr marL="631825" indent="-631825">
              <a:spcBef>
                <a:spcPts val="0"/>
              </a:spcBef>
              <a:buNone/>
            </a:pPr>
            <a:r>
              <a:rPr lang="en-ZA" sz="2800" dirty="0">
                <a:latin typeface="Arial" panose="020B0604020202020204" pitchFamily="34" charset="0"/>
                <a:cs typeface="Arial" panose="020B0604020202020204" pitchFamily="34" charset="0"/>
              </a:rPr>
              <a:t>The pitch (P) is the distance between hole </a:t>
            </a:r>
          </a:p>
          <a:p>
            <a:pPr marL="631825" indent="-631825">
              <a:spcBef>
                <a:spcPts val="0"/>
              </a:spcBef>
              <a:buNone/>
            </a:pPr>
            <a:r>
              <a:rPr lang="en-ZA" sz="2800" dirty="0">
                <a:latin typeface="Arial" panose="020B0604020202020204" pitchFamily="34" charset="0"/>
                <a:cs typeface="Arial" panose="020B0604020202020204" pitchFamily="34" charset="0"/>
              </a:rPr>
              <a:t>centres and is stated in multiples of the </a:t>
            </a:r>
          </a:p>
          <a:p>
            <a:pPr marL="631825" indent="-631825">
              <a:spcBef>
                <a:spcPts val="0"/>
              </a:spcBef>
              <a:buNone/>
            </a:pPr>
            <a:r>
              <a:rPr lang="en-ZA" sz="2800" dirty="0">
                <a:latin typeface="Arial" panose="020B0604020202020204" pitchFamily="34" charset="0"/>
                <a:cs typeface="Arial" panose="020B0604020202020204" pitchFamily="34" charset="0"/>
              </a:rPr>
              <a:t>bolt diameter.</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0CBDF6A-F381-4786-955C-3C378CADACFC}"/>
              </a:ext>
            </a:extLst>
          </p:cNvPr>
          <p:cNvPicPr>
            <a:picLocks noChangeAspect="1"/>
          </p:cNvPicPr>
          <p:nvPr/>
        </p:nvPicPr>
        <p:blipFill rotWithShape="1">
          <a:blip r:embed="rId2">
            <a:extLst>
              <a:ext uri="{28A0092B-C50C-407E-A947-70E740481C1C}">
                <a14:useLocalDpi xmlns:a14="http://schemas.microsoft.com/office/drawing/2010/main" val="0"/>
              </a:ext>
            </a:extLst>
          </a:blip>
          <a:srcRect t="77131"/>
          <a:stretch/>
        </p:blipFill>
        <p:spPr>
          <a:xfrm>
            <a:off x="7315200" y="2262848"/>
            <a:ext cx="4539343" cy="3918031"/>
          </a:xfrm>
          <a:prstGeom prst="rect">
            <a:avLst/>
          </a:prstGeom>
        </p:spPr>
      </p:pic>
    </p:spTree>
    <p:extLst>
      <p:ext uri="{BB962C8B-B14F-4D97-AF65-F5344CB8AC3E}">
        <p14:creationId xmlns:p14="http://schemas.microsoft.com/office/powerpoint/2010/main" val="296102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buNone/>
            </a:pPr>
            <a:r>
              <a:rPr lang="en-ZA" sz="2800" b="1" dirty="0">
                <a:latin typeface="Arial" panose="020B0604020202020204" pitchFamily="34" charset="0"/>
                <a:cs typeface="Arial" panose="020B0604020202020204" pitchFamily="34" charset="0"/>
              </a:rPr>
              <a:t>Double-row lap joints</a:t>
            </a:r>
          </a:p>
          <a:p>
            <a:pPr marL="0" indent="0">
              <a:buNone/>
            </a:pPr>
            <a:r>
              <a:rPr lang="en-ZA" sz="2800" dirty="0">
                <a:latin typeface="Arial" panose="020B0604020202020204" pitchFamily="34" charset="0"/>
                <a:cs typeface="Arial" panose="020B0604020202020204" pitchFamily="34" charset="0"/>
              </a:rPr>
              <a:t>Double-row lap joints can have their rivets or bolts arranged in two different ways:</a:t>
            </a:r>
          </a:p>
          <a:p>
            <a:pPr marL="0" indent="0">
              <a:spcBef>
                <a:spcPts val="0"/>
              </a:spcBef>
              <a:spcAft>
                <a:spcPts val="0"/>
              </a:spcAft>
              <a:buNone/>
            </a:pPr>
            <a:r>
              <a:rPr lang="en-ZA" sz="2800" dirty="0">
                <a:latin typeface="Arial" panose="020B0604020202020204" pitchFamily="34" charset="0"/>
                <a:cs typeface="Arial" panose="020B0604020202020204" pitchFamily="34" charset="0"/>
              </a:rPr>
              <a:t>The first arrangement is called a ‘chain’, where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the fasteners are located directly opposite each</a:t>
            </a:r>
          </a:p>
          <a:p>
            <a:pPr marL="0" indent="0">
              <a:spcBef>
                <a:spcPts val="0"/>
              </a:spcBef>
              <a:spcAft>
                <a:spcPts val="0"/>
              </a:spcAft>
              <a:buNone/>
            </a:pPr>
            <a:r>
              <a:rPr lang="en-ZA" sz="2800" dirty="0">
                <a:latin typeface="Arial" panose="020B0604020202020204" pitchFamily="34" charset="0"/>
                <a:cs typeface="Arial" panose="020B0604020202020204" pitchFamily="34" charset="0"/>
              </a:rPr>
              <a:t>other.  The distance between the hole centre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lines (C), is calculated by multiplying the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pitch (P) by 0,8, which is 0,8D.</a:t>
            </a:r>
          </a:p>
          <a:p>
            <a:pPr marL="0" indent="0">
              <a:spcBef>
                <a:spcPts val="0"/>
              </a:spcBef>
              <a:spcAft>
                <a:spcPts val="0"/>
              </a:spcAft>
              <a:buNone/>
            </a:pPr>
            <a:endParaRPr lang="en-ZA" sz="1600" dirty="0">
              <a:latin typeface="Arial" panose="020B0604020202020204" pitchFamily="34" charset="0"/>
              <a:cs typeface="Arial" panose="020B0604020202020204" pitchFamily="34" charset="0"/>
            </a:endParaRPr>
          </a:p>
          <a:p>
            <a:pPr marL="0" indent="0">
              <a:spcBef>
                <a:spcPts val="0"/>
              </a:spcBef>
              <a:spcAft>
                <a:spcPts val="0"/>
              </a:spcAft>
              <a:buNone/>
            </a:pPr>
            <a:r>
              <a:rPr lang="en-ZA" sz="2800" dirty="0">
                <a:latin typeface="Arial" panose="020B0604020202020204" pitchFamily="34" charset="0"/>
                <a:cs typeface="Arial" panose="020B0604020202020204" pitchFamily="34" charset="0"/>
              </a:rPr>
              <a:t>There is an alternate (see figure 5.53)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arrangement where the fasteners are located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in a double row or zigzag pattern. Here the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distance between the hole centre lines (C) is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calculated by multiplying the pitch (P) by 0,6,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which is 0,6D.  The distance between the hole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centres (C) is less than in the chain hence there is a lower risk of cracks forming between holes. </a:t>
            </a:r>
          </a:p>
          <a:p>
            <a:pPr marL="0" indent="0">
              <a:buNone/>
            </a:pPr>
            <a:endParaRPr lang="en-ZA"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889121E-82D8-4E70-AEE2-D444BEC3923A}"/>
              </a:ext>
            </a:extLst>
          </p:cNvPr>
          <p:cNvPicPr>
            <a:picLocks noChangeAspect="1"/>
          </p:cNvPicPr>
          <p:nvPr/>
        </p:nvPicPr>
        <p:blipFill rotWithShape="1">
          <a:blip r:embed="rId2">
            <a:extLst>
              <a:ext uri="{28A0092B-C50C-407E-A947-70E740481C1C}">
                <a14:useLocalDpi xmlns:a14="http://schemas.microsoft.com/office/drawing/2010/main" val="0"/>
              </a:ext>
            </a:extLst>
          </a:blip>
          <a:srcRect l="25988" t="50000" b="24557"/>
          <a:stretch/>
        </p:blipFill>
        <p:spPr>
          <a:xfrm rot="10800000">
            <a:off x="7998105" y="1530753"/>
            <a:ext cx="3856438" cy="3796494"/>
          </a:xfrm>
          <a:prstGeom prst="rect">
            <a:avLst/>
          </a:prstGeom>
        </p:spPr>
      </p:pic>
    </p:spTree>
    <p:extLst>
      <p:ext uri="{BB962C8B-B14F-4D97-AF65-F5344CB8AC3E}">
        <p14:creationId xmlns:p14="http://schemas.microsoft.com/office/powerpoint/2010/main" val="88138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3200" b="1" u="sng" dirty="0">
                <a:latin typeface="Arial" panose="020B0604020202020204" pitchFamily="34" charset="0"/>
                <a:cs typeface="Arial" panose="020B0604020202020204" pitchFamily="34" charset="0"/>
              </a:rPr>
              <a:t>RIVETS</a:t>
            </a:r>
          </a:p>
          <a:p>
            <a:pPr marL="631825" indent="-631825">
              <a:spcBef>
                <a:spcPts val="0"/>
              </a:spcBef>
              <a:spcAft>
                <a:spcPts val="0"/>
              </a:spcAft>
              <a:buNone/>
            </a:pPr>
            <a:r>
              <a:rPr lang="en-ZA" sz="2800" dirty="0">
                <a:latin typeface="Arial" panose="020B0604020202020204" pitchFamily="34" charset="0"/>
                <a:cs typeface="Arial" panose="020B0604020202020204" pitchFamily="34" charset="0"/>
              </a:rPr>
              <a:t>Rivets are divided into two main groups:</a:t>
            </a:r>
          </a:p>
          <a:p>
            <a:pPr>
              <a:spcBef>
                <a:spcPts val="0"/>
              </a:spcBef>
              <a:spcAft>
                <a:spcPts val="0"/>
              </a:spcAft>
              <a:buFont typeface="Wingdings" panose="05000000000000000000" pitchFamily="2" charset="2"/>
              <a:buChar char="§"/>
            </a:pPr>
            <a:r>
              <a:rPr lang="en-ZA" sz="2800" dirty="0">
                <a:latin typeface="Arial" panose="020B0604020202020204" pitchFamily="34" charset="0"/>
                <a:cs typeface="Arial" panose="020B0604020202020204" pitchFamily="34" charset="0"/>
              </a:rPr>
              <a:t> blind rivets</a:t>
            </a:r>
          </a:p>
          <a:p>
            <a:pPr>
              <a:spcBef>
                <a:spcPts val="0"/>
              </a:spcBef>
              <a:spcAft>
                <a:spcPts val="0"/>
              </a:spcAft>
              <a:buFont typeface="Wingdings" panose="05000000000000000000" pitchFamily="2" charset="2"/>
              <a:buChar char="§"/>
            </a:pPr>
            <a:r>
              <a:rPr lang="en-ZA" sz="2800" dirty="0">
                <a:latin typeface="Arial" panose="020B0604020202020204" pitchFamily="34" charset="0"/>
                <a:cs typeface="Arial" panose="020B0604020202020204" pitchFamily="34" charset="0"/>
              </a:rPr>
              <a:t> solid rivets</a:t>
            </a:r>
          </a:p>
          <a:p>
            <a:pPr marL="0" indent="0">
              <a:spcBef>
                <a:spcPts val="0"/>
              </a:spcBef>
              <a:spcAft>
                <a:spcPts val="0"/>
              </a:spcAft>
              <a:buNone/>
            </a:pPr>
            <a:endParaRPr lang="en-ZA" sz="2800" dirty="0">
              <a:latin typeface="Arial" panose="020B0604020202020204" pitchFamily="34" charset="0"/>
              <a:cs typeface="Arial" panose="020B0604020202020204" pitchFamily="34" charset="0"/>
            </a:endParaRPr>
          </a:p>
          <a:p>
            <a:pPr marL="0" indent="0">
              <a:spcBef>
                <a:spcPts val="0"/>
              </a:spcBef>
              <a:spcAft>
                <a:spcPts val="0"/>
              </a:spcAft>
              <a:buNone/>
            </a:pPr>
            <a:endParaRPr lang="en-ZA" sz="2800" dirty="0">
              <a:latin typeface="Arial" panose="020B0604020202020204" pitchFamily="34" charset="0"/>
              <a:cs typeface="Arial" panose="020B0604020202020204" pitchFamily="34" charset="0"/>
            </a:endParaRPr>
          </a:p>
          <a:p>
            <a:pPr marL="0" indent="0">
              <a:spcBef>
                <a:spcPts val="0"/>
              </a:spcBef>
              <a:spcAft>
                <a:spcPts val="0"/>
              </a:spcAft>
              <a:buNone/>
            </a:pPr>
            <a:r>
              <a:rPr lang="en-ZA" sz="2800" dirty="0">
                <a:latin typeface="Arial" panose="020B0604020202020204" pitchFamily="34" charset="0"/>
                <a:cs typeface="Arial" panose="020B0604020202020204" pitchFamily="34" charset="0"/>
              </a:rPr>
              <a:t>    </a:t>
            </a:r>
            <a:r>
              <a:rPr lang="en-ZA" sz="2800" b="1" dirty="0">
                <a:latin typeface="Arial" panose="020B0604020202020204" pitchFamily="34" charset="0"/>
                <a:cs typeface="Arial" panose="020B0604020202020204" pitchFamily="34" charset="0"/>
              </a:rPr>
              <a:t>BLIND RIVETS</a:t>
            </a:r>
          </a:p>
          <a:p>
            <a:pPr marL="358775" indent="0">
              <a:spcBef>
                <a:spcPts val="0"/>
              </a:spcBef>
              <a:spcAft>
                <a:spcPts val="0"/>
              </a:spcAft>
              <a:buNone/>
            </a:pPr>
            <a:r>
              <a:rPr lang="en-ZA" sz="2800" dirty="0">
                <a:latin typeface="Arial" panose="020B0604020202020204" pitchFamily="34" charset="0"/>
                <a:cs typeface="Arial" panose="020B0604020202020204" pitchFamily="34" charset="0"/>
              </a:rPr>
              <a:t>Blind rivets, also known as </a:t>
            </a:r>
            <a:r>
              <a:rPr lang="en-ZA" sz="2800" b="1" dirty="0">
                <a:latin typeface="Arial" panose="020B0604020202020204" pitchFamily="34" charset="0"/>
                <a:cs typeface="Arial" panose="020B0604020202020204" pitchFamily="34" charset="0"/>
              </a:rPr>
              <a:t>pop rivets</a:t>
            </a:r>
            <a:r>
              <a:rPr lang="en-ZA" sz="2800" dirty="0">
                <a:latin typeface="Arial" panose="020B0604020202020204" pitchFamily="34" charset="0"/>
                <a:cs typeface="Arial" panose="020B0604020202020204" pitchFamily="34" charset="0"/>
              </a:rPr>
              <a:t>, are called this because it is not  necessary to reach below the drilled hole to insert and set the rivet.  There are a multitude of different types of blind rivets, used everywhere from motor vehicle construction to the aerospace industry.  Blind rivets are particularly useful for joining light, thin metal plate and dissimilar materials. </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7944398-C30A-4F33-B779-202807E90F28}"/>
              </a:ext>
            </a:extLst>
          </p:cNvPr>
          <p:cNvPicPr>
            <a:picLocks noChangeAspect="1"/>
          </p:cNvPicPr>
          <p:nvPr/>
        </p:nvPicPr>
        <p:blipFill rotWithShape="1">
          <a:blip r:embed="rId2">
            <a:extLst>
              <a:ext uri="{28A0092B-C50C-407E-A947-70E740481C1C}">
                <a14:useLocalDpi xmlns:a14="http://schemas.microsoft.com/office/drawing/2010/main" val="0"/>
              </a:ext>
            </a:extLst>
          </a:blip>
          <a:srcRect t="33249" r="55704" b="51899"/>
          <a:stretch/>
        </p:blipFill>
        <p:spPr>
          <a:xfrm>
            <a:off x="7109413" y="729205"/>
            <a:ext cx="4314800" cy="2002420"/>
          </a:xfrm>
          <a:prstGeom prst="rect">
            <a:avLst/>
          </a:prstGeom>
        </p:spPr>
      </p:pic>
    </p:spTree>
    <p:extLst>
      <p:ext uri="{BB962C8B-B14F-4D97-AF65-F5344CB8AC3E}">
        <p14:creationId xmlns:p14="http://schemas.microsoft.com/office/powerpoint/2010/main" val="39226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r>
              <a:rPr lang="en-ZA" sz="2800" dirty="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Figure 5.35</a:t>
            </a:r>
            <a:r>
              <a:rPr lang="en-ZA" sz="2000" dirty="0">
                <a:latin typeface="Arial" panose="020B0604020202020204" pitchFamily="34" charset="0"/>
                <a:cs typeface="Arial" panose="020B0604020202020204" pitchFamily="34" charset="0"/>
              </a:rPr>
              <a:t>: Double row or zig-zag lap joint</a:t>
            </a:r>
          </a:p>
        </p:txBody>
      </p:sp>
      <p:pic>
        <p:nvPicPr>
          <p:cNvPr id="4" name="Picture 3">
            <a:extLst>
              <a:ext uri="{FF2B5EF4-FFF2-40B4-BE49-F238E27FC236}">
                <a16:creationId xmlns:a16="http://schemas.microsoft.com/office/drawing/2014/main" id="{EF0BA472-062A-4FA3-8A88-E869881D1C24}"/>
              </a:ext>
            </a:extLst>
          </p:cNvPr>
          <p:cNvPicPr>
            <a:picLocks noChangeAspect="1"/>
          </p:cNvPicPr>
          <p:nvPr/>
        </p:nvPicPr>
        <p:blipFill rotWithShape="1">
          <a:blip r:embed="rId2">
            <a:extLst>
              <a:ext uri="{28A0092B-C50C-407E-A947-70E740481C1C}">
                <a14:useLocalDpi xmlns:a14="http://schemas.microsoft.com/office/drawing/2010/main" val="0"/>
              </a:ext>
            </a:extLst>
          </a:blip>
          <a:srcRect l="23795" t="11308" b="50000"/>
          <a:stretch/>
        </p:blipFill>
        <p:spPr>
          <a:xfrm rot="10800000">
            <a:off x="3290862" y="625032"/>
            <a:ext cx="5555848" cy="4352081"/>
          </a:xfrm>
          <a:prstGeom prst="rect">
            <a:avLst/>
          </a:prstGeom>
        </p:spPr>
      </p:pic>
    </p:spTree>
    <p:extLst>
      <p:ext uri="{BB962C8B-B14F-4D97-AF65-F5344CB8AC3E}">
        <p14:creationId xmlns:p14="http://schemas.microsoft.com/office/powerpoint/2010/main" val="103759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spcBef>
                <a:spcPts val="0"/>
              </a:spcBef>
              <a:spcAft>
                <a:spcPts val="0"/>
              </a:spcAft>
              <a:buNone/>
            </a:pPr>
            <a:r>
              <a:rPr lang="en-ZA" sz="2800" b="1" dirty="0">
                <a:latin typeface="Arial" panose="020B0604020202020204" pitchFamily="34" charset="0"/>
                <a:cs typeface="Arial" panose="020B0604020202020204" pitchFamily="34" charset="0"/>
              </a:rPr>
              <a:t>Double row butt joints</a:t>
            </a:r>
          </a:p>
          <a:p>
            <a:pPr marL="0" indent="0">
              <a:buNone/>
            </a:pPr>
            <a:endParaRPr lang="en-ZA" sz="800" b="1" dirty="0">
              <a:latin typeface="Arial" panose="020B0604020202020204" pitchFamily="34" charset="0"/>
              <a:cs typeface="Arial" panose="020B0604020202020204" pitchFamily="34" charset="0"/>
            </a:endParaRPr>
          </a:p>
          <a:p>
            <a:pPr marL="0" indent="0">
              <a:spcBef>
                <a:spcPts val="0"/>
              </a:spcBef>
              <a:buNone/>
            </a:pPr>
            <a:r>
              <a:rPr lang="en-ZA" sz="2800" dirty="0">
                <a:latin typeface="Arial" panose="020B0604020202020204" pitchFamily="34" charset="0"/>
                <a:cs typeface="Arial" panose="020B0604020202020204" pitchFamily="34" charset="0"/>
              </a:rPr>
              <a:t>As with single row lap joints, double row </a:t>
            </a:r>
          </a:p>
          <a:p>
            <a:pPr marL="0" indent="0">
              <a:spcBef>
                <a:spcPts val="0"/>
              </a:spcBef>
              <a:buNone/>
            </a:pPr>
            <a:r>
              <a:rPr lang="en-ZA" sz="2800" dirty="0">
                <a:latin typeface="Arial" panose="020B0604020202020204" pitchFamily="34" charset="0"/>
                <a:cs typeface="Arial" panose="020B0604020202020204" pitchFamily="34" charset="0"/>
              </a:rPr>
              <a:t>joints can have either chain or alternate </a:t>
            </a:r>
          </a:p>
          <a:p>
            <a:pPr marL="0" indent="0">
              <a:spcBef>
                <a:spcPts val="0"/>
              </a:spcBef>
              <a:buNone/>
            </a:pPr>
            <a:r>
              <a:rPr lang="en-ZA" sz="2800" dirty="0">
                <a:latin typeface="Arial" panose="020B0604020202020204" pitchFamily="34" charset="0"/>
                <a:cs typeface="Arial" panose="020B0604020202020204" pitchFamily="34" charset="0"/>
              </a:rPr>
              <a:t>arrangements.  They can also have either </a:t>
            </a:r>
          </a:p>
          <a:p>
            <a:pPr marL="0" indent="0">
              <a:spcBef>
                <a:spcPts val="0"/>
              </a:spcBef>
              <a:buNone/>
            </a:pPr>
            <a:r>
              <a:rPr lang="en-ZA" sz="2800" dirty="0">
                <a:latin typeface="Arial" panose="020B0604020202020204" pitchFamily="34" charset="0"/>
                <a:cs typeface="Arial" panose="020B0604020202020204" pitchFamily="34" charset="0"/>
              </a:rPr>
              <a:t>a single or double butt strap.  The thickness</a:t>
            </a:r>
          </a:p>
          <a:p>
            <a:pPr marL="0" indent="0">
              <a:spcBef>
                <a:spcPts val="0"/>
              </a:spcBef>
              <a:buNone/>
            </a:pPr>
            <a:r>
              <a:rPr lang="en-ZA" sz="2800" dirty="0">
                <a:latin typeface="Arial" panose="020B0604020202020204" pitchFamily="34" charset="0"/>
                <a:cs typeface="Arial" panose="020B0604020202020204" pitchFamily="34" charset="0"/>
              </a:rPr>
              <a:t>of a double butt strap is calculated by </a:t>
            </a:r>
          </a:p>
          <a:p>
            <a:pPr marL="0" indent="0">
              <a:spcBef>
                <a:spcPts val="0"/>
              </a:spcBef>
              <a:buNone/>
            </a:pPr>
            <a:r>
              <a:rPr lang="en-ZA" sz="2800" dirty="0">
                <a:latin typeface="Arial" panose="020B0604020202020204" pitchFamily="34" charset="0"/>
                <a:cs typeface="Arial" panose="020B0604020202020204" pitchFamily="34" charset="0"/>
              </a:rPr>
              <a:t>multiplying the plate thickness (t) by 0,625, </a:t>
            </a:r>
          </a:p>
          <a:p>
            <a:pPr marL="0" indent="0">
              <a:spcBef>
                <a:spcPts val="0"/>
              </a:spcBef>
              <a:buNone/>
            </a:pPr>
            <a:r>
              <a:rPr lang="en-ZA" sz="2800" dirty="0">
                <a:latin typeface="Arial" panose="020B0604020202020204" pitchFamily="34" charset="0"/>
                <a:cs typeface="Arial" panose="020B0604020202020204" pitchFamily="34" charset="0"/>
              </a:rPr>
              <a:t>which gives 0,625t. </a:t>
            </a:r>
          </a:p>
          <a:p>
            <a:pPr marL="0" indent="0">
              <a:spcBef>
                <a:spcPts val="0"/>
              </a:spcBef>
              <a:buNone/>
            </a:pPr>
            <a:r>
              <a:rPr lang="en-ZA" sz="2800" dirty="0">
                <a:latin typeface="Arial" panose="020B0604020202020204" pitchFamily="34" charset="0"/>
                <a:cs typeface="Arial" panose="020B0604020202020204" pitchFamily="34" charset="0"/>
              </a:rPr>
              <a:t> </a:t>
            </a:r>
          </a:p>
          <a:p>
            <a:pPr marL="0" indent="0">
              <a:spcBef>
                <a:spcPts val="0"/>
              </a:spcBef>
              <a:buNone/>
            </a:pPr>
            <a:r>
              <a:rPr lang="en-ZA" sz="2800" dirty="0">
                <a:latin typeface="Arial" panose="020B0604020202020204" pitchFamily="34" charset="0"/>
                <a:cs typeface="Arial" panose="020B0604020202020204" pitchFamily="34" charset="0"/>
              </a:rPr>
              <a:t>(In the next section you will learn how to </a:t>
            </a:r>
          </a:p>
          <a:p>
            <a:pPr marL="0" indent="0">
              <a:spcBef>
                <a:spcPts val="0"/>
              </a:spcBef>
              <a:buNone/>
            </a:pPr>
            <a:r>
              <a:rPr lang="en-ZA" sz="2800" dirty="0">
                <a:latin typeface="Arial" panose="020B0604020202020204" pitchFamily="34" charset="0"/>
                <a:cs typeface="Arial" panose="020B0604020202020204" pitchFamily="34" charset="0"/>
              </a:rPr>
              <a:t>lay out a bolted or riveted joint to correct </a:t>
            </a:r>
          </a:p>
          <a:p>
            <a:pPr marL="0" indent="0">
              <a:spcBef>
                <a:spcPts val="0"/>
              </a:spcBef>
              <a:buNone/>
            </a:pPr>
            <a:r>
              <a:rPr lang="en-ZA" sz="2800" dirty="0">
                <a:latin typeface="Arial" panose="020B0604020202020204" pitchFamily="34" charset="0"/>
                <a:cs typeface="Arial" panose="020B0604020202020204" pitchFamily="34" charset="0"/>
              </a:rPr>
              <a:t>proportions and specifications). </a:t>
            </a:r>
          </a:p>
          <a:p>
            <a:pPr marL="631825" indent="-631825">
              <a:buNone/>
            </a:pPr>
            <a:endParaRPr lang="en-ZA" sz="2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BDA401F-5AAB-49CB-8DDF-845D72D9BE98}"/>
              </a:ext>
            </a:extLst>
          </p:cNvPr>
          <p:cNvPicPr>
            <a:picLocks noChangeAspect="1"/>
          </p:cNvPicPr>
          <p:nvPr/>
        </p:nvPicPr>
        <p:blipFill rotWithShape="1">
          <a:blip r:embed="rId2">
            <a:extLst>
              <a:ext uri="{28A0092B-C50C-407E-A947-70E740481C1C}">
                <a14:useLocalDpi xmlns:a14="http://schemas.microsoft.com/office/drawing/2010/main" val="0"/>
              </a:ext>
            </a:extLst>
          </a:blip>
          <a:srcRect t="61772" r="20956" b="2539"/>
          <a:stretch/>
        </p:blipFill>
        <p:spPr>
          <a:xfrm>
            <a:off x="7326774" y="752355"/>
            <a:ext cx="4603967" cy="5092860"/>
          </a:xfrm>
          <a:prstGeom prst="rect">
            <a:avLst/>
          </a:prstGeom>
        </p:spPr>
      </p:pic>
    </p:spTree>
    <p:extLst>
      <p:ext uri="{BB962C8B-B14F-4D97-AF65-F5344CB8AC3E}">
        <p14:creationId xmlns:p14="http://schemas.microsoft.com/office/powerpoint/2010/main" val="24624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spcBef>
                <a:spcPts val="0"/>
              </a:spcBef>
              <a:buNone/>
            </a:pPr>
            <a:r>
              <a:rPr lang="en-ZA" sz="2800" dirty="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Figure 5.38</a:t>
            </a:r>
            <a:r>
              <a:rPr lang="en-ZA" sz="2000" dirty="0">
                <a:latin typeface="Arial" panose="020B0604020202020204" pitchFamily="34" charset="0"/>
                <a:cs typeface="Arial" panose="020B0604020202020204" pitchFamily="34" charset="0"/>
              </a:rPr>
              <a:t>: Double row butt joint with alternate (zig-zag) </a:t>
            </a:r>
          </a:p>
          <a:p>
            <a:pPr marL="631825" indent="-631825">
              <a:spcBef>
                <a:spcPts val="0"/>
              </a:spcBef>
              <a:buNone/>
            </a:pPr>
            <a:r>
              <a:rPr lang="en-ZA" sz="2000" dirty="0">
                <a:latin typeface="Arial" panose="020B0604020202020204" pitchFamily="34" charset="0"/>
                <a:cs typeface="Arial" panose="020B0604020202020204" pitchFamily="34" charset="0"/>
              </a:rPr>
              <a:t>					     arrangement and double butt strap.</a:t>
            </a:r>
          </a:p>
        </p:txBody>
      </p:sp>
      <p:pic>
        <p:nvPicPr>
          <p:cNvPr id="4" name="Picture 3">
            <a:extLst>
              <a:ext uri="{FF2B5EF4-FFF2-40B4-BE49-F238E27FC236}">
                <a16:creationId xmlns:a16="http://schemas.microsoft.com/office/drawing/2014/main" id="{81D6D305-56B1-4C2A-8F76-BF65830F6396}"/>
              </a:ext>
            </a:extLst>
          </p:cNvPr>
          <p:cNvPicPr>
            <a:picLocks noChangeAspect="1"/>
          </p:cNvPicPr>
          <p:nvPr/>
        </p:nvPicPr>
        <p:blipFill rotWithShape="1">
          <a:blip r:embed="rId2">
            <a:extLst>
              <a:ext uri="{28A0092B-C50C-407E-A947-70E740481C1C}">
                <a14:useLocalDpi xmlns:a14="http://schemas.microsoft.com/office/drawing/2010/main" val="0"/>
              </a:ext>
            </a:extLst>
          </a:blip>
          <a:srcRect l="31416" t="69198" r="6797"/>
          <a:stretch/>
        </p:blipFill>
        <p:spPr>
          <a:xfrm rot="10800000">
            <a:off x="2405399" y="960698"/>
            <a:ext cx="7326774" cy="3877520"/>
          </a:xfrm>
          <a:prstGeom prst="rect">
            <a:avLst/>
          </a:prstGeom>
        </p:spPr>
      </p:pic>
    </p:spTree>
    <p:extLst>
      <p:ext uri="{BB962C8B-B14F-4D97-AF65-F5344CB8AC3E}">
        <p14:creationId xmlns:p14="http://schemas.microsoft.com/office/powerpoint/2010/main" val="72137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buNone/>
            </a:pPr>
            <a:r>
              <a:rPr lang="en-ZA" sz="3200" b="1" u="sng" dirty="0">
                <a:latin typeface="Arial" panose="020B0604020202020204" pitchFamily="34" charset="0"/>
                <a:cs typeface="Arial" panose="020B0604020202020204" pitchFamily="34" charset="0"/>
              </a:rPr>
              <a:t>JOINT LAYOUT</a:t>
            </a:r>
          </a:p>
          <a:p>
            <a:pPr marL="0" indent="0">
              <a:buNone/>
            </a:pPr>
            <a:r>
              <a:rPr lang="en-ZA" sz="2800" dirty="0">
                <a:latin typeface="Arial" panose="020B0604020202020204" pitchFamily="34" charset="0"/>
                <a:cs typeface="Arial" panose="020B0604020202020204" pitchFamily="34" charset="0"/>
              </a:rPr>
              <a:t>As you have learnt previously, we use certain simple formulas to determine the exact position of the holes in any given joint.  These formulas are a function of the plate thickness and bolt diameter.  The very first calculation that you have to do is to determine the correct size of bolt to be used.  </a:t>
            </a:r>
          </a:p>
          <a:p>
            <a:pPr marL="0" indent="0">
              <a:buNone/>
            </a:pPr>
            <a:r>
              <a:rPr lang="en-ZA" sz="2800" dirty="0">
                <a:latin typeface="Arial" panose="020B0604020202020204" pitchFamily="34" charset="0"/>
                <a:cs typeface="Arial" panose="020B0604020202020204" pitchFamily="34" charset="0"/>
              </a:rPr>
              <a:t>To determine this, you need to know the plate thickness.  The formula used to calculate the bolt diameter is </a:t>
            </a:r>
            <a:r>
              <a:rPr lang="en-ZA" sz="2800" b="1" dirty="0">
                <a:latin typeface="Arial" panose="020B0604020202020204" pitchFamily="34" charset="0"/>
                <a:cs typeface="Arial" panose="020B0604020202020204" pitchFamily="34" charset="0"/>
              </a:rPr>
              <a:t>6,05 x </a:t>
            </a:r>
            <a:r>
              <a:rPr lang="en-ZA" sz="3200" b="1" dirty="0">
                <a:latin typeface="Arial" panose="020B0604020202020204" pitchFamily="34" charset="0"/>
                <a:cs typeface="Arial" panose="020B0604020202020204" pitchFamily="34" charset="0"/>
              </a:rPr>
              <a:t>√</a:t>
            </a:r>
            <a:r>
              <a:rPr lang="en-ZA" sz="2800" b="1" dirty="0">
                <a:latin typeface="Arial" panose="020B0604020202020204" pitchFamily="34" charset="0"/>
                <a:cs typeface="Arial" panose="020B0604020202020204" pitchFamily="34" charset="0"/>
              </a:rPr>
              <a:t>t.</a:t>
            </a:r>
          </a:p>
          <a:p>
            <a:pPr marL="0" indent="0">
              <a:buNone/>
            </a:pPr>
            <a:r>
              <a:rPr lang="en-ZA" sz="2800" dirty="0">
                <a:latin typeface="Arial" panose="020B0604020202020204" pitchFamily="34" charset="0"/>
                <a:cs typeface="Arial" panose="020B0604020202020204" pitchFamily="34" charset="0"/>
              </a:rPr>
              <a:t>Now, let’s look at an example:</a:t>
            </a:r>
          </a:p>
          <a:p>
            <a:pPr marL="0" indent="0">
              <a:buNone/>
            </a:pPr>
            <a:r>
              <a:rPr lang="en-ZA" sz="2800" dirty="0">
                <a:latin typeface="Arial" panose="020B0604020202020204" pitchFamily="34" charset="0"/>
                <a:cs typeface="Arial" panose="020B0604020202020204" pitchFamily="34" charset="0"/>
              </a:rPr>
              <a:t>Two pieces of 9 mm thick steel plate are joined together by means of a double bolted butt joint with an alternate arrangement and double butt strap.  Calculate the butt diameter pitch (P), distance between the centre lines (C) and the margin (M) and draw the top view of the bolted joint.</a:t>
            </a:r>
          </a:p>
          <a:p>
            <a:pPr marL="0" indent="0">
              <a:buNone/>
            </a:pP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61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22AA6-450A-420A-BD25-CBD1160DC302}"/>
              </a:ext>
            </a:extLst>
          </p:cNvPr>
          <p:cNvSpPr txBox="1"/>
          <p:nvPr/>
        </p:nvSpPr>
        <p:spPr>
          <a:xfrm>
            <a:off x="935665" y="489097"/>
            <a:ext cx="10778510" cy="6001643"/>
          </a:xfrm>
          <a:prstGeom prst="rect">
            <a:avLst/>
          </a:prstGeom>
          <a:solidFill>
            <a:schemeClr val="bg1"/>
          </a:solidFill>
          <a:ln>
            <a:solidFill>
              <a:schemeClr val="tx1"/>
            </a:solidFill>
          </a:ln>
        </p:spPr>
        <p:txBody>
          <a:bodyPr wrap="square" rtlCol="0">
            <a:spAutoFit/>
          </a:bodyPr>
          <a:lstStyle/>
          <a:p>
            <a:r>
              <a:rPr lang="en-ZA" sz="2400" dirty="0">
                <a:latin typeface="Arial" panose="020B0604020202020204" pitchFamily="34" charset="0"/>
                <a:cs typeface="Arial" panose="020B0604020202020204" pitchFamily="34" charset="0"/>
              </a:rPr>
              <a:t>Start by calculating the relevant formulas:</a:t>
            </a:r>
          </a:p>
          <a:p>
            <a:r>
              <a:rPr lang="en-ZA" sz="2400" dirty="0">
                <a:latin typeface="Arial" panose="020B0604020202020204" pitchFamily="34" charset="0"/>
                <a:cs typeface="Arial" panose="020B0604020202020204" pitchFamily="34" charset="0"/>
              </a:rPr>
              <a:t>Bolt diameter	=	6,05 x √t</a:t>
            </a:r>
          </a:p>
          <a:p>
            <a:r>
              <a:rPr lang="en-ZA" sz="2400" dirty="0">
                <a:latin typeface="Arial" panose="020B0604020202020204" pitchFamily="34" charset="0"/>
                <a:cs typeface="Arial" panose="020B0604020202020204" pitchFamily="34" charset="0"/>
              </a:rPr>
              <a:t>			=	6,05 x √9</a:t>
            </a:r>
          </a:p>
          <a:p>
            <a:r>
              <a:rPr lang="en-ZA" sz="2400" dirty="0">
                <a:latin typeface="Arial" panose="020B0604020202020204" pitchFamily="34" charset="0"/>
                <a:cs typeface="Arial" panose="020B0604020202020204" pitchFamily="34" charset="0"/>
              </a:rPr>
              <a:t>			= 	18,15 mm</a:t>
            </a:r>
          </a:p>
          <a:p>
            <a:r>
              <a:rPr lang="en-ZA" sz="2400" dirty="0">
                <a:latin typeface="Arial" panose="020B0604020202020204" pitchFamily="34" charset="0"/>
                <a:cs typeface="Arial" panose="020B0604020202020204" pitchFamily="34" charset="0"/>
              </a:rPr>
              <a:t>( Note that the bolt diameter is always rounded up or down to the nearest metric bolt size).  The bolt diameter is therefore 18 mm or M18.</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Pitch (P)		= 	3 x D (bolt diameter)</a:t>
            </a:r>
          </a:p>
          <a:p>
            <a:r>
              <a:rPr lang="en-ZA" sz="2400" dirty="0">
                <a:latin typeface="Arial" panose="020B0604020202020204" pitchFamily="34" charset="0"/>
                <a:cs typeface="Arial" panose="020B0604020202020204" pitchFamily="34" charset="0"/>
              </a:rPr>
              <a:t>			= 	3 x 18</a:t>
            </a:r>
          </a:p>
          <a:p>
            <a:r>
              <a:rPr lang="en-ZA" sz="2400" dirty="0">
                <a:latin typeface="Arial" panose="020B0604020202020204" pitchFamily="34" charset="0"/>
                <a:cs typeface="Arial" panose="020B0604020202020204" pitchFamily="34" charset="0"/>
              </a:rPr>
              <a:t>			= 	54 mm</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Distance between centre lines (C):</a:t>
            </a:r>
          </a:p>
          <a:p>
            <a:r>
              <a:rPr lang="en-ZA" sz="2400" dirty="0">
                <a:latin typeface="Arial" panose="020B0604020202020204" pitchFamily="34" charset="0"/>
                <a:cs typeface="Arial" panose="020B0604020202020204" pitchFamily="34" charset="0"/>
              </a:rPr>
              <a:t>			= 	0,8 x P (chain arrangement)</a:t>
            </a:r>
          </a:p>
          <a:p>
            <a:r>
              <a:rPr lang="en-ZA" sz="2400" dirty="0">
                <a:latin typeface="Arial" panose="020B0604020202020204" pitchFamily="34" charset="0"/>
                <a:cs typeface="Arial" panose="020B0604020202020204" pitchFamily="34" charset="0"/>
              </a:rPr>
              <a:t>			= 	0,6 x P (alternate arrangement)</a:t>
            </a:r>
          </a:p>
          <a:p>
            <a:r>
              <a:rPr lang="en-ZA" sz="2400" dirty="0">
                <a:latin typeface="Arial" panose="020B0604020202020204" pitchFamily="34" charset="0"/>
                <a:cs typeface="Arial" panose="020B0604020202020204" pitchFamily="34" charset="0"/>
              </a:rPr>
              <a:t>			=	0,6 x 54 mm</a:t>
            </a:r>
          </a:p>
          <a:p>
            <a:r>
              <a:rPr lang="en-ZA" sz="2400" dirty="0">
                <a:latin typeface="Arial" panose="020B0604020202020204" pitchFamily="34" charset="0"/>
                <a:cs typeface="Arial" panose="020B0604020202020204" pitchFamily="34" charset="0"/>
              </a:rPr>
              <a:t>			= 	32,4 mm</a:t>
            </a:r>
          </a:p>
        </p:txBody>
      </p:sp>
    </p:spTree>
    <p:extLst>
      <p:ext uri="{BB962C8B-B14F-4D97-AF65-F5344CB8AC3E}">
        <p14:creationId xmlns:p14="http://schemas.microsoft.com/office/powerpoint/2010/main" val="228953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22AA6-450A-420A-BD25-CBD1160DC302}"/>
              </a:ext>
            </a:extLst>
          </p:cNvPr>
          <p:cNvSpPr txBox="1"/>
          <p:nvPr/>
        </p:nvSpPr>
        <p:spPr>
          <a:xfrm>
            <a:off x="639965" y="411763"/>
            <a:ext cx="10912069" cy="2308324"/>
          </a:xfrm>
          <a:prstGeom prst="rect">
            <a:avLst/>
          </a:prstGeom>
          <a:solidFill>
            <a:schemeClr val="bg1"/>
          </a:solidFill>
          <a:ln>
            <a:solidFill>
              <a:schemeClr val="tx1"/>
            </a:solidFill>
          </a:ln>
        </p:spPr>
        <p:txBody>
          <a:bodyPr wrap="square" rtlCol="0">
            <a:spAutoFit/>
          </a:bodyPr>
          <a:lstStyle/>
          <a:p>
            <a:r>
              <a:rPr lang="en-ZA" sz="2400" dirty="0">
                <a:latin typeface="Arial" panose="020B0604020202020204" pitchFamily="34" charset="0"/>
                <a:cs typeface="Arial" panose="020B0604020202020204" pitchFamily="34" charset="0"/>
              </a:rPr>
              <a:t>Margin (M)		=	1,5 x D</a:t>
            </a:r>
          </a:p>
          <a:p>
            <a:r>
              <a:rPr lang="en-ZA" sz="2400" dirty="0">
                <a:latin typeface="Arial" panose="020B0604020202020204" pitchFamily="34" charset="0"/>
                <a:cs typeface="Arial" panose="020B0604020202020204" pitchFamily="34" charset="0"/>
              </a:rPr>
              <a:t>			=	1,5 x 18</a:t>
            </a:r>
          </a:p>
          <a:p>
            <a:r>
              <a:rPr lang="en-ZA" sz="2400" dirty="0">
                <a:latin typeface="Arial" panose="020B0604020202020204" pitchFamily="34" charset="0"/>
                <a:cs typeface="Arial" panose="020B0604020202020204" pitchFamily="34" charset="0"/>
              </a:rPr>
              <a:t>			=	27 mm</a:t>
            </a:r>
          </a:p>
          <a:p>
            <a:r>
              <a:rPr lang="en-ZA" sz="2400" dirty="0">
                <a:latin typeface="Arial" panose="020B0604020202020204" pitchFamily="34" charset="0"/>
                <a:cs typeface="Arial" panose="020B0604020202020204" pitchFamily="34" charset="0"/>
              </a:rPr>
              <a:t>In this case butt strap thickness</a:t>
            </a:r>
          </a:p>
          <a:p>
            <a:r>
              <a:rPr lang="en-ZA" sz="2400" dirty="0">
                <a:latin typeface="Arial" panose="020B0604020202020204" pitchFamily="34" charset="0"/>
                <a:cs typeface="Arial" panose="020B0604020202020204" pitchFamily="34" charset="0"/>
              </a:rPr>
              <a:t>			=	0,625 x 9</a:t>
            </a:r>
          </a:p>
          <a:p>
            <a:r>
              <a:rPr lang="en-ZA" sz="2400" dirty="0">
                <a:latin typeface="Arial" panose="020B0604020202020204" pitchFamily="34" charset="0"/>
                <a:cs typeface="Arial" panose="020B0604020202020204" pitchFamily="34" charset="0"/>
              </a:rPr>
              <a:t>			= 	5,62 mm (Round to 6 mm)</a:t>
            </a:r>
          </a:p>
        </p:txBody>
      </p:sp>
      <p:sp>
        <p:nvSpPr>
          <p:cNvPr id="4" name="Content Placeholder 3">
            <a:extLst>
              <a:ext uri="{FF2B5EF4-FFF2-40B4-BE49-F238E27FC236}">
                <a16:creationId xmlns:a16="http://schemas.microsoft.com/office/drawing/2014/main" id="{87A40490-649C-4C1C-8230-1A8EC431981D}"/>
              </a:ext>
            </a:extLst>
          </p:cNvPr>
          <p:cNvSpPr>
            <a:spLocks noGrp="1"/>
          </p:cNvSpPr>
          <p:nvPr>
            <p:ph idx="1"/>
          </p:nvPr>
        </p:nvSpPr>
        <p:spPr>
          <a:xfrm>
            <a:off x="287079" y="2860158"/>
            <a:ext cx="11483163" cy="3449202"/>
          </a:xfrm>
        </p:spPr>
        <p:txBody>
          <a:bodyPr>
            <a:normAutofit/>
          </a:bodyPr>
          <a:lstStyle/>
          <a:p>
            <a:pPr>
              <a:spcBef>
                <a:spcPts val="0"/>
              </a:spcBef>
              <a:spcAft>
                <a:spcPts val="0"/>
              </a:spcAft>
            </a:pPr>
            <a:r>
              <a:rPr lang="en-ZA" sz="2800" dirty="0">
                <a:latin typeface="Arial" panose="020B0604020202020204" pitchFamily="34" charset="0"/>
                <a:cs typeface="Arial" panose="020B0604020202020204" pitchFamily="34" charset="0"/>
              </a:rPr>
              <a:t>Once all the necessary calculations have been </a:t>
            </a:r>
          </a:p>
          <a:p>
            <a:pPr>
              <a:spcBef>
                <a:spcPts val="0"/>
              </a:spcBef>
              <a:spcAft>
                <a:spcPts val="0"/>
              </a:spcAft>
            </a:pPr>
            <a:r>
              <a:rPr lang="en-ZA" sz="2800" dirty="0">
                <a:latin typeface="Arial" panose="020B0604020202020204" pitchFamily="34" charset="0"/>
                <a:cs typeface="Arial" panose="020B0604020202020204" pitchFamily="34" charset="0"/>
              </a:rPr>
              <a:t>done, the joint can be drawn out to scale.  It is </a:t>
            </a:r>
          </a:p>
          <a:p>
            <a:pPr>
              <a:spcBef>
                <a:spcPts val="0"/>
              </a:spcBef>
              <a:spcAft>
                <a:spcPts val="0"/>
              </a:spcAft>
            </a:pPr>
            <a:r>
              <a:rPr lang="en-ZA" sz="2800" dirty="0">
                <a:latin typeface="Arial" panose="020B0604020202020204" pitchFamily="34" charset="0"/>
                <a:cs typeface="Arial" panose="020B0604020202020204" pitchFamily="34" charset="0"/>
              </a:rPr>
              <a:t>useful to start the drawing with hole centre lines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and add the various pitches and margins to find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the edges of the joint.  </a:t>
            </a:r>
          </a:p>
          <a:p>
            <a:pPr marL="0" indent="0">
              <a:spcBef>
                <a:spcPts val="0"/>
              </a:spcBef>
              <a:spcAft>
                <a:spcPts val="0"/>
              </a:spcAft>
              <a:buNone/>
            </a:pPr>
            <a:endParaRPr lang="en-ZA" sz="2800" dirty="0">
              <a:latin typeface="Arial" panose="020B0604020202020204" pitchFamily="34" charset="0"/>
              <a:cs typeface="Arial" panose="020B0604020202020204" pitchFamily="34" charset="0"/>
            </a:endParaRPr>
          </a:p>
          <a:p>
            <a:pPr marL="0" indent="0">
              <a:spcBef>
                <a:spcPts val="0"/>
              </a:spcBef>
              <a:spcAft>
                <a:spcPts val="0"/>
              </a:spcAft>
              <a:buNone/>
            </a:pPr>
            <a:r>
              <a:rPr lang="en-ZA" sz="2800" dirty="0">
                <a:latin typeface="Arial" panose="020B0604020202020204" pitchFamily="34" charset="0"/>
                <a:cs typeface="Arial" panose="020B0604020202020204" pitchFamily="34" charset="0"/>
              </a:rPr>
              <a:t>The diagram alongside indicates how the final joint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is drawn.</a:t>
            </a:r>
          </a:p>
        </p:txBody>
      </p:sp>
      <p:pic>
        <p:nvPicPr>
          <p:cNvPr id="6" name="Picture 5">
            <a:extLst>
              <a:ext uri="{FF2B5EF4-FFF2-40B4-BE49-F238E27FC236}">
                <a16:creationId xmlns:a16="http://schemas.microsoft.com/office/drawing/2014/main" id="{4274E759-4C2A-444D-80B1-5C4F2F5690B8}"/>
              </a:ext>
            </a:extLst>
          </p:cNvPr>
          <p:cNvPicPr>
            <a:picLocks noChangeAspect="1"/>
          </p:cNvPicPr>
          <p:nvPr/>
        </p:nvPicPr>
        <p:blipFill rotWithShape="1">
          <a:blip r:embed="rId2">
            <a:extLst>
              <a:ext uri="{28A0092B-C50C-407E-A947-70E740481C1C}">
                <a14:useLocalDpi xmlns:a14="http://schemas.microsoft.com/office/drawing/2010/main" val="0"/>
              </a:ext>
            </a:extLst>
          </a:blip>
          <a:srcRect l="5525" t="24135" r="39500" b="50000"/>
          <a:stretch/>
        </p:blipFill>
        <p:spPr>
          <a:xfrm>
            <a:off x="8472668" y="2951544"/>
            <a:ext cx="3297574" cy="3357815"/>
          </a:xfrm>
          <a:prstGeom prst="rect">
            <a:avLst/>
          </a:prstGeom>
        </p:spPr>
      </p:pic>
    </p:spTree>
    <p:extLst>
      <p:ext uri="{BB962C8B-B14F-4D97-AF65-F5344CB8AC3E}">
        <p14:creationId xmlns:p14="http://schemas.microsoft.com/office/powerpoint/2010/main" val="314478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buNone/>
            </a:pPr>
            <a:r>
              <a:rPr lang="en-ZA" sz="2800" dirty="0">
                <a:latin typeface="Arial" panose="020B0604020202020204" pitchFamily="34" charset="0"/>
                <a:cs typeface="Arial" panose="020B0604020202020204" pitchFamily="34" charset="0"/>
              </a:rPr>
              <a:t>The following table summarises all the formulas you will need to construct any bolted or riveted joint.</a:t>
            </a:r>
          </a:p>
          <a:p>
            <a:pPr marL="0" indent="0">
              <a:buNone/>
            </a:pPr>
            <a:endParaRPr lang="en-ZA" sz="2800" dirty="0">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60E3A6CB-435A-4D4E-8E41-AFA0B3FAF97F}"/>
              </a:ext>
            </a:extLst>
          </p:cNvPr>
          <p:cNvGraphicFramePr>
            <a:graphicFrameLocks noGrp="1"/>
          </p:cNvGraphicFramePr>
          <p:nvPr>
            <p:extLst>
              <p:ext uri="{D42A27DB-BD31-4B8C-83A1-F6EECF244321}">
                <p14:modId xmlns:p14="http://schemas.microsoft.com/office/powerpoint/2010/main" val="2939126905"/>
              </p:ext>
            </p:extLst>
          </p:nvPr>
        </p:nvGraphicFramePr>
        <p:xfrm>
          <a:off x="712380" y="1321526"/>
          <a:ext cx="10143462" cy="4655389"/>
        </p:xfrm>
        <a:graphic>
          <a:graphicData uri="http://schemas.openxmlformats.org/drawingml/2006/table">
            <a:tbl>
              <a:tblPr firstRow="1" bandRow="1">
                <a:tableStyleId>{5C22544A-7EE6-4342-B048-85BDC9FD1C3A}</a:tableStyleId>
              </a:tblPr>
              <a:tblGrid>
                <a:gridCol w="5071731">
                  <a:extLst>
                    <a:ext uri="{9D8B030D-6E8A-4147-A177-3AD203B41FA5}">
                      <a16:colId xmlns:a16="http://schemas.microsoft.com/office/drawing/2014/main" val="950421043"/>
                    </a:ext>
                  </a:extLst>
                </a:gridCol>
                <a:gridCol w="5071731">
                  <a:extLst>
                    <a:ext uri="{9D8B030D-6E8A-4147-A177-3AD203B41FA5}">
                      <a16:colId xmlns:a16="http://schemas.microsoft.com/office/drawing/2014/main" val="415513802"/>
                    </a:ext>
                  </a:extLst>
                </a:gridCol>
              </a:tblGrid>
              <a:tr h="575751">
                <a:tc>
                  <a:txBody>
                    <a:bodyPr/>
                    <a:lstStyle/>
                    <a:p>
                      <a:pPr algn="ctr"/>
                      <a:r>
                        <a:rPr lang="en-ZA" sz="2800" dirty="0"/>
                        <a:t>COMPONENT OF JOINT </a:t>
                      </a:r>
                    </a:p>
                  </a:txBody>
                  <a:tcPr/>
                </a:tc>
                <a:tc>
                  <a:txBody>
                    <a:bodyPr/>
                    <a:lstStyle/>
                    <a:p>
                      <a:pPr algn="ctr"/>
                      <a:r>
                        <a:rPr lang="en-ZA" sz="2800" dirty="0"/>
                        <a:t>FORMULA</a:t>
                      </a:r>
                    </a:p>
                  </a:txBody>
                  <a:tcPr/>
                </a:tc>
                <a:extLst>
                  <a:ext uri="{0D108BD9-81ED-4DB2-BD59-A6C34878D82A}">
                    <a16:rowId xmlns:a16="http://schemas.microsoft.com/office/drawing/2014/main" val="2045544982"/>
                  </a:ext>
                </a:extLst>
              </a:tr>
              <a:tr h="593577">
                <a:tc>
                  <a:txBody>
                    <a:bodyPr/>
                    <a:lstStyle/>
                    <a:p>
                      <a:r>
                        <a:rPr lang="en-ZA" sz="2800" dirty="0"/>
                        <a:t>Bolt diameter (D)</a:t>
                      </a:r>
                    </a:p>
                  </a:txBody>
                  <a:tcPr/>
                </a:tc>
                <a:tc>
                  <a:txBody>
                    <a:bodyPr/>
                    <a:lstStyle/>
                    <a:p>
                      <a:r>
                        <a:rPr lang="en-ZA" sz="2800" dirty="0"/>
                        <a:t>6,05 x √t</a:t>
                      </a:r>
                    </a:p>
                  </a:txBody>
                  <a:tcPr/>
                </a:tc>
                <a:extLst>
                  <a:ext uri="{0D108BD9-81ED-4DB2-BD59-A6C34878D82A}">
                    <a16:rowId xmlns:a16="http://schemas.microsoft.com/office/drawing/2014/main" val="2867737228"/>
                  </a:ext>
                </a:extLst>
              </a:tr>
              <a:tr h="586637">
                <a:tc>
                  <a:txBody>
                    <a:bodyPr/>
                    <a:lstStyle/>
                    <a:p>
                      <a:r>
                        <a:rPr lang="en-ZA" sz="2800" dirty="0"/>
                        <a:t>Pitch (P)</a:t>
                      </a:r>
                    </a:p>
                  </a:txBody>
                  <a:tcPr/>
                </a:tc>
                <a:tc>
                  <a:txBody>
                    <a:bodyPr/>
                    <a:lstStyle/>
                    <a:p>
                      <a:r>
                        <a:rPr lang="en-ZA" sz="2800" dirty="0"/>
                        <a:t>3D (bolt diameter)</a:t>
                      </a:r>
                    </a:p>
                  </a:txBody>
                  <a:tcPr/>
                </a:tc>
                <a:extLst>
                  <a:ext uri="{0D108BD9-81ED-4DB2-BD59-A6C34878D82A}">
                    <a16:rowId xmlns:a16="http://schemas.microsoft.com/office/drawing/2014/main" val="1651426901"/>
                  </a:ext>
                </a:extLst>
              </a:tr>
              <a:tr h="922157">
                <a:tc>
                  <a:txBody>
                    <a:bodyPr/>
                    <a:lstStyle/>
                    <a:p>
                      <a:r>
                        <a:rPr lang="en-ZA" sz="2800" dirty="0"/>
                        <a:t>Distance between centre lines </a:t>
                      </a:r>
                    </a:p>
                    <a:p>
                      <a:r>
                        <a:rPr lang="en-ZA" sz="2800" dirty="0"/>
                        <a:t>(C)</a:t>
                      </a:r>
                    </a:p>
                    <a:p>
                      <a:r>
                        <a:rPr lang="en-ZA" sz="2800" dirty="0"/>
                        <a:t>(C)</a:t>
                      </a:r>
                    </a:p>
                  </a:txBody>
                  <a:tcPr/>
                </a:tc>
                <a:tc>
                  <a:txBody>
                    <a:bodyPr/>
                    <a:lstStyle/>
                    <a:p>
                      <a:endParaRPr lang="en-ZA" sz="2800" dirty="0"/>
                    </a:p>
                    <a:p>
                      <a:r>
                        <a:rPr lang="en-ZA" sz="2800" dirty="0"/>
                        <a:t>0,8 x P (chain arrangement)</a:t>
                      </a:r>
                    </a:p>
                    <a:p>
                      <a:r>
                        <a:rPr lang="en-ZA" sz="2800" dirty="0"/>
                        <a:t>0,6 x P (alternate arrangement)</a:t>
                      </a:r>
                    </a:p>
                  </a:txBody>
                  <a:tcPr/>
                </a:tc>
                <a:extLst>
                  <a:ext uri="{0D108BD9-81ED-4DB2-BD59-A6C34878D82A}">
                    <a16:rowId xmlns:a16="http://schemas.microsoft.com/office/drawing/2014/main" val="2537292589"/>
                  </a:ext>
                </a:extLst>
              </a:tr>
              <a:tr h="582944">
                <a:tc>
                  <a:txBody>
                    <a:bodyPr/>
                    <a:lstStyle/>
                    <a:p>
                      <a:r>
                        <a:rPr lang="en-ZA" sz="2800" dirty="0"/>
                        <a:t>Margin (M)</a:t>
                      </a:r>
                    </a:p>
                  </a:txBody>
                  <a:tcPr/>
                </a:tc>
                <a:tc>
                  <a:txBody>
                    <a:bodyPr/>
                    <a:lstStyle/>
                    <a:p>
                      <a:r>
                        <a:rPr lang="en-ZA" sz="2800" dirty="0"/>
                        <a:t>1,5D</a:t>
                      </a:r>
                    </a:p>
                  </a:txBody>
                  <a:tcPr/>
                </a:tc>
                <a:extLst>
                  <a:ext uri="{0D108BD9-81ED-4DB2-BD59-A6C34878D82A}">
                    <a16:rowId xmlns:a16="http://schemas.microsoft.com/office/drawing/2014/main" val="2874737742"/>
                  </a:ext>
                </a:extLst>
              </a:tr>
              <a:tr h="645510">
                <a:tc>
                  <a:txBody>
                    <a:bodyPr/>
                    <a:lstStyle/>
                    <a:p>
                      <a:r>
                        <a:rPr lang="en-ZA" sz="2800" dirty="0"/>
                        <a:t>Butt strap thickness</a:t>
                      </a:r>
                    </a:p>
                  </a:txBody>
                  <a:tcPr/>
                </a:tc>
                <a:tc>
                  <a:txBody>
                    <a:bodyPr/>
                    <a:lstStyle/>
                    <a:p>
                      <a:r>
                        <a:rPr lang="en-ZA" sz="2800" dirty="0"/>
                        <a:t>1,5t (for single butt straps)</a:t>
                      </a:r>
                    </a:p>
                    <a:p>
                      <a:r>
                        <a:rPr lang="en-ZA" sz="2800" dirty="0"/>
                        <a:t>0,625t (for double butt straps)</a:t>
                      </a:r>
                    </a:p>
                  </a:txBody>
                  <a:tcPr/>
                </a:tc>
                <a:extLst>
                  <a:ext uri="{0D108BD9-81ED-4DB2-BD59-A6C34878D82A}">
                    <a16:rowId xmlns:a16="http://schemas.microsoft.com/office/drawing/2014/main" val="3756837678"/>
                  </a:ext>
                </a:extLst>
              </a:tr>
            </a:tbl>
          </a:graphicData>
        </a:graphic>
      </p:graphicFrame>
    </p:spTree>
    <p:extLst>
      <p:ext uri="{BB962C8B-B14F-4D97-AF65-F5344CB8AC3E}">
        <p14:creationId xmlns:p14="http://schemas.microsoft.com/office/powerpoint/2010/main" val="110933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683828"/>
          </a:xfrm>
        </p:spPr>
        <p:txBody>
          <a:bodyPr>
            <a:normAutofit/>
          </a:bodyPr>
          <a:lstStyle/>
          <a:p>
            <a:pPr marL="0" indent="0">
              <a:buNone/>
            </a:pPr>
            <a:r>
              <a:rPr lang="en-ZA" sz="3200" b="1" u="sng" dirty="0">
                <a:latin typeface="Arial" panose="020B0604020202020204" pitchFamily="34" charset="0"/>
                <a:cs typeface="Arial" panose="020B0604020202020204" pitchFamily="34" charset="0"/>
              </a:rPr>
              <a:t>MACHINE PINS</a:t>
            </a:r>
          </a:p>
          <a:p>
            <a:pPr marL="0" indent="0">
              <a:buNone/>
            </a:pPr>
            <a:r>
              <a:rPr lang="en-ZA" sz="2800" dirty="0">
                <a:latin typeface="Arial" panose="020B0604020202020204" pitchFamily="34" charset="0"/>
                <a:cs typeface="Arial" panose="020B0604020202020204" pitchFamily="34" charset="0"/>
              </a:rPr>
              <a:t>The following types of pins are generally considered to be most commonly used:</a:t>
            </a:r>
          </a:p>
          <a:p>
            <a:pPr>
              <a:spcBef>
                <a:spcPts val="0"/>
              </a:spcBef>
              <a:buFont typeface="Wingdings" panose="05000000000000000000" pitchFamily="2" charset="2"/>
              <a:buChar char="§"/>
            </a:pPr>
            <a:r>
              <a:rPr lang="en-ZA" sz="2800" dirty="0">
                <a:latin typeface="Arial" panose="020B0604020202020204" pitchFamily="34" charset="0"/>
                <a:cs typeface="Arial" panose="020B0604020202020204" pitchFamily="34" charset="0"/>
              </a:rPr>
              <a:t> hardened and ground dowel pins;</a:t>
            </a:r>
          </a:p>
          <a:p>
            <a:pPr>
              <a:spcBef>
                <a:spcPts val="0"/>
              </a:spcBef>
              <a:buFont typeface="Wingdings" panose="05000000000000000000" pitchFamily="2" charset="2"/>
              <a:buChar char="§"/>
            </a:pPr>
            <a:r>
              <a:rPr lang="en-ZA" sz="2800" dirty="0">
                <a:latin typeface="Arial" panose="020B0604020202020204" pitchFamily="34" charset="0"/>
                <a:cs typeface="Arial" panose="020B0604020202020204" pitchFamily="34" charset="0"/>
              </a:rPr>
              <a:t> commercial straight pins, taper pins, clevis pins, and</a:t>
            </a:r>
          </a:p>
          <a:p>
            <a:pPr>
              <a:spcBef>
                <a:spcPts val="0"/>
              </a:spcBef>
              <a:buFont typeface="Wingdings" panose="05000000000000000000" pitchFamily="2" charset="2"/>
              <a:buChar char="§"/>
            </a:pPr>
            <a:r>
              <a:rPr lang="en-ZA" sz="2800" dirty="0">
                <a:latin typeface="Arial" panose="020B0604020202020204" pitchFamily="34" charset="0"/>
                <a:cs typeface="Arial" panose="020B0604020202020204" pitchFamily="34" charset="0"/>
              </a:rPr>
              <a:t> standard cotter pins (split pins)</a:t>
            </a:r>
          </a:p>
          <a:p>
            <a:pPr marL="0" indent="0">
              <a:buNone/>
            </a:pPr>
            <a:endParaRPr lang="en-ZA" sz="3200" b="1" dirty="0">
              <a:latin typeface="Arial" panose="020B0604020202020204" pitchFamily="34" charset="0"/>
              <a:cs typeface="Arial" panose="020B0604020202020204" pitchFamily="34" charset="0"/>
            </a:endParaRPr>
          </a:p>
          <a:p>
            <a:pPr marL="0" indent="0">
              <a:spcBef>
                <a:spcPts val="0"/>
              </a:spcBef>
              <a:buNone/>
            </a:pPr>
            <a:r>
              <a:rPr lang="en-ZA" sz="3200" b="1" dirty="0">
                <a:latin typeface="Arial" panose="020B0604020202020204" pitchFamily="34" charset="0"/>
                <a:cs typeface="Arial" panose="020B0604020202020204" pitchFamily="34" charset="0"/>
              </a:rPr>
              <a:t>Hardened and ground pins</a:t>
            </a:r>
          </a:p>
          <a:p>
            <a:pPr marL="0" indent="0">
              <a:spcBef>
                <a:spcPts val="0"/>
              </a:spcBef>
              <a:buNone/>
            </a:pPr>
            <a:r>
              <a:rPr lang="en-ZA" sz="2800" dirty="0">
                <a:latin typeface="Arial" panose="020B0604020202020204" pitchFamily="34" charset="0"/>
                <a:cs typeface="Arial" panose="020B0604020202020204" pitchFamily="34" charset="0"/>
              </a:rPr>
              <a:t>Hardened and ground dowel pins are </a:t>
            </a:r>
          </a:p>
          <a:p>
            <a:pPr marL="0" indent="0">
              <a:spcBef>
                <a:spcPts val="0"/>
              </a:spcBef>
              <a:buNone/>
            </a:pPr>
            <a:r>
              <a:rPr lang="en-ZA" sz="2800" dirty="0">
                <a:latin typeface="Arial" panose="020B0604020202020204" pitchFamily="34" charset="0"/>
                <a:cs typeface="Arial" panose="020B0604020202020204" pitchFamily="34" charset="0"/>
              </a:rPr>
              <a:t>mainly used to fasten machine parts </a:t>
            </a:r>
          </a:p>
          <a:p>
            <a:pPr marL="0" indent="0">
              <a:spcBef>
                <a:spcPts val="0"/>
              </a:spcBef>
              <a:buNone/>
            </a:pPr>
            <a:r>
              <a:rPr lang="en-ZA" sz="2800" dirty="0">
                <a:latin typeface="Arial" panose="020B0604020202020204" pitchFamily="34" charset="0"/>
                <a:cs typeface="Arial" panose="020B0604020202020204" pitchFamily="34" charset="0"/>
              </a:rPr>
              <a:t>where accuracy of alignment and </a:t>
            </a:r>
          </a:p>
          <a:p>
            <a:pPr marL="0" indent="0">
              <a:spcBef>
                <a:spcPts val="0"/>
              </a:spcBef>
              <a:buNone/>
            </a:pPr>
            <a:r>
              <a:rPr lang="en-ZA" sz="2800" dirty="0">
                <a:latin typeface="Arial" panose="020B0604020202020204" pitchFamily="34" charset="0"/>
                <a:cs typeface="Arial" panose="020B0604020202020204" pitchFamily="34" charset="0"/>
              </a:rPr>
              <a:t>precision are most important</a:t>
            </a:r>
          </a:p>
        </p:txBody>
      </p:sp>
      <p:pic>
        <p:nvPicPr>
          <p:cNvPr id="4" name="Picture 3">
            <a:extLst>
              <a:ext uri="{FF2B5EF4-FFF2-40B4-BE49-F238E27FC236}">
                <a16:creationId xmlns:a16="http://schemas.microsoft.com/office/drawing/2014/main" id="{BB8392F5-026D-4779-BA96-00736A616AD5}"/>
              </a:ext>
            </a:extLst>
          </p:cNvPr>
          <p:cNvPicPr>
            <a:picLocks noChangeAspect="1"/>
          </p:cNvPicPr>
          <p:nvPr/>
        </p:nvPicPr>
        <p:blipFill rotWithShape="1">
          <a:blip r:embed="rId2">
            <a:extLst>
              <a:ext uri="{28A0092B-C50C-407E-A947-70E740481C1C}">
                <a14:useLocalDpi xmlns:a14="http://schemas.microsoft.com/office/drawing/2010/main" val="0"/>
              </a:ext>
            </a:extLst>
          </a:blip>
          <a:srcRect l="25351" t="84051"/>
          <a:stretch/>
        </p:blipFill>
        <p:spPr>
          <a:xfrm rot="10800000">
            <a:off x="6910084" y="3429000"/>
            <a:ext cx="4572001" cy="3125165"/>
          </a:xfrm>
          <a:prstGeom prst="rect">
            <a:avLst/>
          </a:prstGeom>
        </p:spPr>
      </p:pic>
    </p:spTree>
    <p:extLst>
      <p:ext uri="{BB962C8B-B14F-4D97-AF65-F5344CB8AC3E}">
        <p14:creationId xmlns:p14="http://schemas.microsoft.com/office/powerpoint/2010/main" val="288337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Taper pins</a:t>
            </a:r>
          </a:p>
          <a:p>
            <a:pPr marL="631825" indent="-631825">
              <a:spcBef>
                <a:spcPts val="0"/>
              </a:spcBef>
              <a:buNone/>
            </a:pPr>
            <a:r>
              <a:rPr lang="en-ZA" sz="2800" dirty="0">
                <a:latin typeface="Arial" panose="020B0604020202020204" pitchFamily="34" charset="0"/>
                <a:cs typeface="Arial" panose="020B0604020202020204" pitchFamily="34" charset="0"/>
              </a:rPr>
              <a:t>Standard pins of taper 1 : 48, measured on </a:t>
            </a:r>
          </a:p>
          <a:p>
            <a:pPr marL="631825" indent="-631825">
              <a:spcBef>
                <a:spcPts val="0"/>
              </a:spcBef>
              <a:buNone/>
            </a:pPr>
            <a:r>
              <a:rPr lang="en-ZA" sz="2800" dirty="0">
                <a:latin typeface="Arial" panose="020B0604020202020204" pitchFamily="34" charset="0"/>
                <a:cs typeface="Arial" panose="020B0604020202020204" pitchFamily="34" charset="0"/>
              </a:rPr>
              <a:t>The diameter.  They are used in light-duty</a:t>
            </a:r>
          </a:p>
          <a:p>
            <a:pPr marL="631825" indent="-631825">
              <a:spcBef>
                <a:spcPts val="0"/>
              </a:spcBef>
              <a:buNone/>
            </a:pPr>
            <a:r>
              <a:rPr lang="en-ZA" sz="2800" dirty="0">
                <a:latin typeface="Arial" panose="020B0604020202020204" pitchFamily="34" charset="0"/>
                <a:cs typeface="Arial" panose="020B0604020202020204" pitchFamily="34" charset="0"/>
              </a:rPr>
              <a:t>Applications in the attachment of wheels,</a:t>
            </a:r>
          </a:p>
          <a:p>
            <a:pPr marL="631825" indent="-631825">
              <a:spcBef>
                <a:spcPts val="0"/>
              </a:spcBef>
              <a:buNone/>
            </a:pPr>
            <a:r>
              <a:rPr lang="en-ZA" sz="2800" dirty="0">
                <a:latin typeface="Arial" panose="020B0604020202020204" pitchFamily="34" charset="0"/>
                <a:cs typeface="Arial" panose="020B0604020202020204" pitchFamily="34" charset="0"/>
              </a:rPr>
              <a:t>Levers, and similar components to shafts.</a:t>
            </a: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r>
              <a:rPr lang="en-ZA" sz="3200" b="1" dirty="0">
                <a:latin typeface="Arial" panose="020B0604020202020204" pitchFamily="34" charset="0"/>
                <a:cs typeface="Arial" panose="020B0604020202020204" pitchFamily="34" charset="0"/>
              </a:rPr>
              <a:t>Clevis pins</a:t>
            </a:r>
          </a:p>
          <a:p>
            <a:pPr marL="631825" indent="-631825">
              <a:spcBef>
                <a:spcPts val="0"/>
              </a:spcBef>
              <a:buNone/>
            </a:pPr>
            <a:r>
              <a:rPr lang="en-ZA" sz="2800" dirty="0">
                <a:latin typeface="Arial" panose="020B0604020202020204" pitchFamily="34" charset="0"/>
                <a:cs typeface="Arial" panose="020B0604020202020204" pitchFamily="34" charset="0"/>
              </a:rPr>
              <a:t>The basic function of the clevis pin is to connect </a:t>
            </a:r>
            <a:r>
              <a:rPr lang="en-ZA" sz="2800" b="1" dirty="0">
                <a:latin typeface="Arial" panose="020B0604020202020204" pitchFamily="34" charset="0"/>
                <a:cs typeface="Arial" panose="020B0604020202020204" pitchFamily="34" charset="0"/>
              </a:rPr>
              <a:t>yokes,</a:t>
            </a:r>
            <a:r>
              <a:rPr lang="en-ZA" sz="2800" dirty="0">
                <a:latin typeface="Arial" panose="020B0604020202020204" pitchFamily="34" charset="0"/>
                <a:cs typeface="Arial" panose="020B0604020202020204" pitchFamily="34" charset="0"/>
              </a:rPr>
              <a:t> (see figure 5.43)</a:t>
            </a:r>
          </a:p>
          <a:p>
            <a:pPr marL="0" indent="0">
              <a:spcBef>
                <a:spcPts val="0"/>
              </a:spcBef>
              <a:buNone/>
            </a:pPr>
            <a:r>
              <a:rPr lang="en-ZA" sz="2800" dirty="0">
                <a:latin typeface="Arial" panose="020B0604020202020204" pitchFamily="34" charset="0"/>
                <a:cs typeface="Arial" panose="020B0604020202020204" pitchFamily="34" charset="0"/>
              </a:rPr>
              <a:t>And eye members in knuckle-joint assemblies.  Held in place by a small cotter pin or other fastener, a clevis pin provides a mobile joint construction which can be readily disconnected for adjustment or maintenance.</a:t>
            </a:r>
          </a:p>
        </p:txBody>
      </p:sp>
      <p:pic>
        <p:nvPicPr>
          <p:cNvPr id="7" name="Picture 6">
            <a:extLst>
              <a:ext uri="{FF2B5EF4-FFF2-40B4-BE49-F238E27FC236}">
                <a16:creationId xmlns:a16="http://schemas.microsoft.com/office/drawing/2014/main" id="{A443388C-3929-43EE-9468-BBCD7A39B796}"/>
              </a:ext>
            </a:extLst>
          </p:cNvPr>
          <p:cNvPicPr>
            <a:picLocks noChangeAspect="1"/>
          </p:cNvPicPr>
          <p:nvPr/>
        </p:nvPicPr>
        <p:blipFill rotWithShape="1">
          <a:blip r:embed="rId2">
            <a:extLst>
              <a:ext uri="{28A0092B-C50C-407E-A947-70E740481C1C}">
                <a14:useLocalDpi xmlns:a14="http://schemas.microsoft.com/office/drawing/2010/main" val="0"/>
              </a:ext>
            </a:extLst>
          </a:blip>
          <a:srcRect t="60620" b="25232"/>
          <a:stretch/>
        </p:blipFill>
        <p:spPr>
          <a:xfrm rot="10800000">
            <a:off x="7468229" y="534452"/>
            <a:ext cx="4303223" cy="2185597"/>
          </a:xfrm>
          <a:prstGeom prst="rect">
            <a:avLst/>
          </a:prstGeom>
        </p:spPr>
      </p:pic>
      <p:pic>
        <p:nvPicPr>
          <p:cNvPr id="9" name="Picture 8">
            <a:extLst>
              <a:ext uri="{FF2B5EF4-FFF2-40B4-BE49-F238E27FC236}">
                <a16:creationId xmlns:a16="http://schemas.microsoft.com/office/drawing/2014/main" id="{E4DD266B-2A89-4E03-8BD8-F95F172157B8}"/>
              </a:ext>
            </a:extLst>
          </p:cNvPr>
          <p:cNvPicPr>
            <a:picLocks noChangeAspect="1"/>
          </p:cNvPicPr>
          <p:nvPr/>
        </p:nvPicPr>
        <p:blipFill rotWithShape="1">
          <a:blip r:embed="rId2">
            <a:extLst>
              <a:ext uri="{28A0092B-C50C-407E-A947-70E740481C1C}">
                <a14:useLocalDpi xmlns:a14="http://schemas.microsoft.com/office/drawing/2010/main" val="0"/>
              </a:ext>
            </a:extLst>
          </a:blip>
          <a:srcRect t="33418" b="50000"/>
          <a:stretch/>
        </p:blipFill>
        <p:spPr>
          <a:xfrm rot="10800000">
            <a:off x="3648117" y="5012713"/>
            <a:ext cx="6445005" cy="1497494"/>
          </a:xfrm>
          <a:prstGeom prst="rect">
            <a:avLst/>
          </a:prstGeom>
        </p:spPr>
      </p:pic>
    </p:spTree>
    <p:extLst>
      <p:ext uri="{BB962C8B-B14F-4D97-AF65-F5344CB8AC3E}">
        <p14:creationId xmlns:p14="http://schemas.microsoft.com/office/powerpoint/2010/main" val="3883229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Cotter pins (split pins)</a:t>
            </a:r>
          </a:p>
          <a:p>
            <a:pPr marL="0" indent="0">
              <a:spcBef>
                <a:spcPts val="0"/>
              </a:spcBef>
              <a:buNone/>
            </a:pPr>
            <a:r>
              <a:rPr lang="en-ZA" sz="2800" dirty="0">
                <a:latin typeface="Arial" panose="020B0604020202020204" pitchFamily="34" charset="0"/>
                <a:cs typeface="Arial" panose="020B0604020202020204" pitchFamily="34" charset="0"/>
              </a:rPr>
              <a:t>Cotter pins are used as locking devices for other fasteners.  They ae employed with castle or slotted nuts, on bolts screws, or studs (as seen in locking devices).  Split pins provide a convenient, low-cost locknut assembly and hold standard clevis pins in place.  They can also  ]be used with or without a plain washer as artificial shoulders to lock parts in position on shafts.</a:t>
            </a:r>
          </a:p>
        </p:txBody>
      </p:sp>
      <p:pic>
        <p:nvPicPr>
          <p:cNvPr id="5" name="Picture 4">
            <a:extLst>
              <a:ext uri="{FF2B5EF4-FFF2-40B4-BE49-F238E27FC236}">
                <a16:creationId xmlns:a16="http://schemas.microsoft.com/office/drawing/2014/main" id="{15948A33-7FC5-4808-89DB-1E0A5C057F3E}"/>
              </a:ext>
            </a:extLst>
          </p:cNvPr>
          <p:cNvPicPr>
            <a:picLocks noChangeAspect="1"/>
          </p:cNvPicPr>
          <p:nvPr/>
        </p:nvPicPr>
        <p:blipFill rotWithShape="1">
          <a:blip r:embed="rId2">
            <a:extLst>
              <a:ext uri="{28A0092B-C50C-407E-A947-70E740481C1C}">
                <a14:useLocalDpi xmlns:a14="http://schemas.microsoft.com/office/drawing/2010/main" val="0"/>
              </a:ext>
            </a:extLst>
          </a:blip>
          <a:srcRect l="30889" b="80253"/>
          <a:stretch/>
        </p:blipFill>
        <p:spPr>
          <a:xfrm rot="10800000">
            <a:off x="3296656" y="3429000"/>
            <a:ext cx="5598688" cy="3026228"/>
          </a:xfrm>
          <a:prstGeom prst="rect">
            <a:avLst/>
          </a:prstGeom>
        </p:spPr>
      </p:pic>
    </p:spTree>
    <p:extLst>
      <p:ext uri="{BB962C8B-B14F-4D97-AF65-F5344CB8AC3E}">
        <p14:creationId xmlns:p14="http://schemas.microsoft.com/office/powerpoint/2010/main" val="408189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2800" b="1" dirty="0">
                <a:latin typeface="Arial" panose="020B0604020202020204" pitchFamily="34" charset="0"/>
                <a:cs typeface="Arial" panose="020B0604020202020204" pitchFamily="34" charset="0"/>
              </a:rPr>
              <a:t>    Standard open type</a:t>
            </a:r>
          </a:p>
          <a:p>
            <a:pPr marL="0" indent="0">
              <a:buNone/>
            </a:pPr>
            <a:endParaRPr lang="en-ZA" sz="900" b="1" dirty="0">
              <a:latin typeface="Arial" panose="020B0604020202020204" pitchFamily="34" charset="0"/>
              <a:cs typeface="Arial" panose="020B0604020202020204" pitchFamily="34" charset="0"/>
            </a:endParaRPr>
          </a:p>
          <a:p>
            <a:pPr marL="446088" indent="-446088">
              <a:spcBef>
                <a:spcPts val="0"/>
              </a:spcBef>
              <a:spcAft>
                <a:spcPts val="0"/>
              </a:spcAft>
              <a:buNone/>
            </a:pPr>
            <a:r>
              <a:rPr lang="en-ZA" sz="2800" dirty="0">
                <a:latin typeface="Arial" panose="020B0604020202020204" pitchFamily="34" charset="0"/>
                <a:cs typeface="Arial" panose="020B0604020202020204" pitchFamily="34" charset="0"/>
              </a:rPr>
              <a:t>    The standard open type rivet is a hollow rivet, pre-assembled onto a           headed pin or mandrel. The mandrel is designed to fracture at a pre-determined point during setting operation, when the materials to be fastened have been drawn closely together and the joint is tight.  This type is most commonly used for general riveting purposes.</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E31DCA0-0DDB-4424-9FDF-9444CA1E3714}"/>
              </a:ext>
            </a:extLst>
          </p:cNvPr>
          <p:cNvPicPr>
            <a:picLocks noChangeAspect="1"/>
          </p:cNvPicPr>
          <p:nvPr/>
        </p:nvPicPr>
        <p:blipFill rotWithShape="1">
          <a:blip r:embed="rId2">
            <a:extLst>
              <a:ext uri="{28A0092B-C50C-407E-A947-70E740481C1C}">
                <a14:useLocalDpi xmlns:a14="http://schemas.microsoft.com/office/drawing/2010/main" val="0"/>
              </a:ext>
            </a:extLst>
          </a:blip>
          <a:srcRect l="1774" t="78679" r="28037" b="2393"/>
          <a:stretch/>
        </p:blipFill>
        <p:spPr>
          <a:xfrm>
            <a:off x="3013811" y="3136740"/>
            <a:ext cx="6164377" cy="3020992"/>
          </a:xfrm>
          <a:prstGeom prst="rect">
            <a:avLst/>
          </a:prstGeom>
        </p:spPr>
      </p:pic>
    </p:spTree>
    <p:extLst>
      <p:ext uri="{BB962C8B-B14F-4D97-AF65-F5344CB8AC3E}">
        <p14:creationId xmlns:p14="http://schemas.microsoft.com/office/powerpoint/2010/main" val="972417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u="sng" dirty="0">
                <a:latin typeface="Arial" panose="020B0604020202020204" pitchFamily="34" charset="0"/>
                <a:cs typeface="Arial" panose="020B0604020202020204" pitchFamily="34" charset="0"/>
              </a:rPr>
              <a:t>KEYS</a:t>
            </a:r>
          </a:p>
          <a:p>
            <a:pPr marL="0" indent="0">
              <a:spcBef>
                <a:spcPts val="0"/>
              </a:spcBef>
              <a:buNone/>
            </a:pPr>
            <a:r>
              <a:rPr lang="en-ZA" sz="2800" dirty="0">
                <a:latin typeface="Arial" panose="020B0604020202020204" pitchFamily="34" charset="0"/>
                <a:cs typeface="Arial" panose="020B0604020202020204" pitchFamily="34" charset="0"/>
              </a:rPr>
              <a:t>A key is a piece of steel lying partially in a groove in the shaft and extending into another groove in the hub.  These grooves are called keyways or key seats.  A key is used to secure gears, pulleys, sprockets, cranks, handles, and similar machine parts to shafts, so that the motion of the part is transmitted to the shaft or vice versa without any slippage.  The key can also act in a safety capacity; its size is generally calculated so that, when overloading takes place the key will shear or break before the part or shaft breaks.</a:t>
            </a:r>
          </a:p>
        </p:txBody>
      </p:sp>
      <p:pic>
        <p:nvPicPr>
          <p:cNvPr id="6" name="Picture 5">
            <a:extLst>
              <a:ext uri="{FF2B5EF4-FFF2-40B4-BE49-F238E27FC236}">
                <a16:creationId xmlns:a16="http://schemas.microsoft.com/office/drawing/2014/main" id="{7306FB99-817F-4DE7-835B-8E6087BD9C5C}"/>
              </a:ext>
            </a:extLst>
          </p:cNvPr>
          <p:cNvPicPr>
            <a:picLocks noChangeAspect="1"/>
          </p:cNvPicPr>
          <p:nvPr/>
        </p:nvPicPr>
        <p:blipFill rotWithShape="1">
          <a:blip r:embed="rId2">
            <a:extLst>
              <a:ext uri="{28A0092B-C50C-407E-A947-70E740481C1C}">
                <a14:useLocalDpi xmlns:a14="http://schemas.microsoft.com/office/drawing/2010/main" val="0"/>
              </a:ext>
            </a:extLst>
          </a:blip>
          <a:srcRect t="18397" r="46497" b="61013"/>
          <a:stretch/>
        </p:blipFill>
        <p:spPr>
          <a:xfrm>
            <a:off x="910857" y="4053407"/>
            <a:ext cx="4348718" cy="2630421"/>
          </a:xfrm>
          <a:prstGeom prst="rect">
            <a:avLst/>
          </a:prstGeom>
        </p:spPr>
      </p:pic>
      <p:pic>
        <p:nvPicPr>
          <p:cNvPr id="8" name="Picture 7">
            <a:extLst>
              <a:ext uri="{FF2B5EF4-FFF2-40B4-BE49-F238E27FC236}">
                <a16:creationId xmlns:a16="http://schemas.microsoft.com/office/drawing/2014/main" id="{A0F5ACBC-F47E-4392-A30F-6EA639A02031}"/>
              </a:ext>
            </a:extLst>
          </p:cNvPr>
          <p:cNvPicPr>
            <a:picLocks noChangeAspect="1"/>
          </p:cNvPicPr>
          <p:nvPr/>
        </p:nvPicPr>
        <p:blipFill rotWithShape="1">
          <a:blip r:embed="rId2">
            <a:extLst>
              <a:ext uri="{28A0092B-C50C-407E-A947-70E740481C1C}">
                <a14:useLocalDpi xmlns:a14="http://schemas.microsoft.com/office/drawing/2010/main" val="0"/>
              </a:ext>
            </a:extLst>
          </a:blip>
          <a:srcRect t="38818" r="41862" b="43435"/>
          <a:stretch/>
        </p:blipFill>
        <p:spPr>
          <a:xfrm>
            <a:off x="6293536" y="4053406"/>
            <a:ext cx="4527046" cy="2630421"/>
          </a:xfrm>
          <a:prstGeom prst="rect">
            <a:avLst/>
          </a:prstGeom>
        </p:spPr>
      </p:pic>
    </p:spTree>
    <p:extLst>
      <p:ext uri="{BB962C8B-B14F-4D97-AF65-F5344CB8AC3E}">
        <p14:creationId xmlns:p14="http://schemas.microsoft.com/office/powerpoint/2010/main" val="82757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0" indent="0">
              <a:spcBef>
                <a:spcPts val="0"/>
              </a:spcBef>
              <a:buNone/>
            </a:pPr>
            <a:r>
              <a:rPr lang="en-ZA" sz="2800" dirty="0">
                <a:latin typeface="Arial" panose="020B0604020202020204" pitchFamily="34" charset="0"/>
                <a:cs typeface="Arial" panose="020B0604020202020204" pitchFamily="34" charset="0"/>
              </a:rPr>
              <a:t>Figure 5.48 indicates how the key fits into the key seat.  There are a wide variety of keys used in engineering, but we will look only at the square and flat keys, Gib head keys, Pratt and Whitney keys and Woodruff keys. </a:t>
            </a:r>
          </a:p>
        </p:txBody>
      </p:sp>
      <p:pic>
        <p:nvPicPr>
          <p:cNvPr id="6" name="Picture 5">
            <a:extLst>
              <a:ext uri="{FF2B5EF4-FFF2-40B4-BE49-F238E27FC236}">
                <a16:creationId xmlns:a16="http://schemas.microsoft.com/office/drawing/2014/main" id="{7A932A8E-FC08-45D1-83B7-7A1BBAE590F2}"/>
              </a:ext>
            </a:extLst>
          </p:cNvPr>
          <p:cNvPicPr>
            <a:picLocks noChangeAspect="1"/>
          </p:cNvPicPr>
          <p:nvPr/>
        </p:nvPicPr>
        <p:blipFill rotWithShape="1">
          <a:blip r:embed="rId2">
            <a:extLst>
              <a:ext uri="{28A0092B-C50C-407E-A947-70E740481C1C}">
                <a14:useLocalDpi xmlns:a14="http://schemas.microsoft.com/office/drawing/2010/main" val="0"/>
              </a:ext>
            </a:extLst>
          </a:blip>
          <a:srcRect t="57890" r="36608" b="24219"/>
          <a:stretch/>
        </p:blipFill>
        <p:spPr>
          <a:xfrm>
            <a:off x="646837" y="591995"/>
            <a:ext cx="4905094" cy="2534856"/>
          </a:xfrm>
          <a:prstGeom prst="rect">
            <a:avLst/>
          </a:prstGeom>
        </p:spPr>
      </p:pic>
      <p:pic>
        <p:nvPicPr>
          <p:cNvPr id="8" name="Picture 7">
            <a:extLst>
              <a:ext uri="{FF2B5EF4-FFF2-40B4-BE49-F238E27FC236}">
                <a16:creationId xmlns:a16="http://schemas.microsoft.com/office/drawing/2014/main" id="{0753E214-7BBC-4023-8ECF-5EEDBF085B3F}"/>
              </a:ext>
            </a:extLst>
          </p:cNvPr>
          <p:cNvPicPr>
            <a:picLocks noChangeAspect="1"/>
          </p:cNvPicPr>
          <p:nvPr/>
        </p:nvPicPr>
        <p:blipFill rotWithShape="1">
          <a:blip r:embed="rId2">
            <a:extLst>
              <a:ext uri="{28A0092B-C50C-407E-A947-70E740481C1C}">
                <a14:useLocalDpi xmlns:a14="http://schemas.microsoft.com/office/drawing/2010/main" val="0"/>
              </a:ext>
            </a:extLst>
          </a:blip>
          <a:srcRect t="77131" r="38771" b="8632"/>
          <a:stretch/>
        </p:blipFill>
        <p:spPr>
          <a:xfrm>
            <a:off x="6096000" y="591995"/>
            <a:ext cx="4711199" cy="2534856"/>
          </a:xfrm>
          <a:prstGeom prst="rect">
            <a:avLst/>
          </a:prstGeom>
        </p:spPr>
      </p:pic>
    </p:spTree>
    <p:extLst>
      <p:ext uri="{BB962C8B-B14F-4D97-AF65-F5344CB8AC3E}">
        <p14:creationId xmlns:p14="http://schemas.microsoft.com/office/powerpoint/2010/main" val="3683476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Square &amp; flat keys</a:t>
            </a:r>
          </a:p>
          <a:p>
            <a:pPr marL="0" indent="0">
              <a:spcBef>
                <a:spcPts val="0"/>
              </a:spcBef>
              <a:buNone/>
            </a:pPr>
            <a:r>
              <a:rPr lang="en-ZA" sz="2800" dirty="0">
                <a:latin typeface="Arial" panose="020B0604020202020204" pitchFamily="34" charset="0"/>
                <a:cs typeface="Arial" panose="020B0604020202020204" pitchFamily="34" charset="0"/>
              </a:rPr>
              <a:t>Square and flat keys are widely used in industry.  The width of the square and flat key should be approximately one-quarter of the shaft diameter.</a:t>
            </a:r>
          </a:p>
          <a:p>
            <a:pPr marL="0" indent="0">
              <a:spcBef>
                <a:spcPts val="0"/>
              </a:spcBef>
              <a:buNone/>
            </a:pPr>
            <a:endParaRPr lang="en-ZA" sz="2800" dirty="0">
              <a:latin typeface="Arial" panose="020B0604020202020204" pitchFamily="34" charset="0"/>
              <a:cs typeface="Arial" panose="020B0604020202020204" pitchFamily="34" charset="0"/>
            </a:endParaRPr>
          </a:p>
          <a:p>
            <a:pPr marL="0" indent="0">
              <a:spcBef>
                <a:spcPts val="0"/>
              </a:spcBef>
              <a:buNone/>
            </a:pPr>
            <a:r>
              <a:rPr lang="en-ZA" sz="2800" dirty="0">
                <a:latin typeface="Arial" panose="020B0604020202020204" pitchFamily="34" charset="0"/>
                <a:cs typeface="Arial" panose="020B0604020202020204" pitchFamily="34" charset="0"/>
              </a:rPr>
              <a:t>These keys are also available </a:t>
            </a:r>
          </a:p>
          <a:p>
            <a:pPr marL="0" indent="0">
              <a:spcBef>
                <a:spcPts val="0"/>
              </a:spcBef>
              <a:buNone/>
            </a:pPr>
            <a:r>
              <a:rPr lang="en-ZA" sz="2800" dirty="0">
                <a:latin typeface="Arial" panose="020B0604020202020204" pitchFamily="34" charset="0"/>
                <a:cs typeface="Arial" panose="020B0604020202020204" pitchFamily="34" charset="0"/>
              </a:rPr>
              <a:t>with a 1 : 100 taper on their top </a:t>
            </a:r>
          </a:p>
          <a:p>
            <a:pPr marL="0" indent="0">
              <a:spcBef>
                <a:spcPts val="0"/>
              </a:spcBef>
              <a:buNone/>
            </a:pPr>
            <a:r>
              <a:rPr lang="en-ZA" sz="2800" dirty="0">
                <a:latin typeface="Arial" panose="020B0604020202020204" pitchFamily="34" charset="0"/>
                <a:cs typeface="Arial" panose="020B0604020202020204" pitchFamily="34" charset="0"/>
              </a:rPr>
              <a:t>surfaces and then are known as </a:t>
            </a:r>
          </a:p>
          <a:p>
            <a:pPr marL="0" indent="0">
              <a:spcBef>
                <a:spcPts val="0"/>
              </a:spcBef>
              <a:buNone/>
            </a:pPr>
            <a:r>
              <a:rPr lang="en-ZA" sz="2800" dirty="0">
                <a:latin typeface="Arial" panose="020B0604020202020204" pitchFamily="34" charset="0"/>
                <a:cs typeface="Arial" panose="020B0604020202020204" pitchFamily="34" charset="0"/>
              </a:rPr>
              <a:t>square tapered or flat tapered </a:t>
            </a:r>
          </a:p>
          <a:p>
            <a:pPr marL="0" indent="0">
              <a:spcBef>
                <a:spcPts val="0"/>
              </a:spcBef>
              <a:buNone/>
            </a:pPr>
            <a:r>
              <a:rPr lang="en-ZA" sz="2800" dirty="0">
                <a:latin typeface="Arial" panose="020B0604020202020204" pitchFamily="34" charset="0"/>
                <a:cs typeface="Arial" panose="020B0604020202020204" pitchFamily="34" charset="0"/>
              </a:rPr>
              <a:t>keys.  The key seat in the hub is</a:t>
            </a:r>
          </a:p>
          <a:p>
            <a:pPr marL="0" indent="0">
              <a:spcBef>
                <a:spcPts val="0"/>
              </a:spcBef>
              <a:buNone/>
            </a:pPr>
            <a:r>
              <a:rPr lang="en-ZA" sz="2800" dirty="0">
                <a:latin typeface="Arial" panose="020B0604020202020204" pitchFamily="34" charset="0"/>
                <a:cs typeface="Arial" panose="020B0604020202020204" pitchFamily="34" charset="0"/>
              </a:rPr>
              <a:t>tapered to accommodate the </a:t>
            </a:r>
          </a:p>
          <a:p>
            <a:pPr marL="0" indent="0">
              <a:spcBef>
                <a:spcPts val="0"/>
              </a:spcBef>
              <a:buNone/>
            </a:pPr>
            <a:r>
              <a:rPr lang="en-ZA" sz="2800" dirty="0">
                <a:latin typeface="Arial" panose="020B0604020202020204" pitchFamily="34" charset="0"/>
                <a:cs typeface="Arial" panose="020B0604020202020204" pitchFamily="34" charset="0"/>
              </a:rPr>
              <a:t>taper on the key.</a:t>
            </a:r>
          </a:p>
        </p:txBody>
      </p:sp>
      <p:pic>
        <p:nvPicPr>
          <p:cNvPr id="5" name="Picture 4">
            <a:extLst>
              <a:ext uri="{FF2B5EF4-FFF2-40B4-BE49-F238E27FC236}">
                <a16:creationId xmlns:a16="http://schemas.microsoft.com/office/drawing/2014/main" id="{572FB4C2-8D91-4923-BF7A-699FA74D666B}"/>
              </a:ext>
            </a:extLst>
          </p:cNvPr>
          <p:cNvPicPr>
            <a:picLocks noChangeAspect="1"/>
          </p:cNvPicPr>
          <p:nvPr/>
        </p:nvPicPr>
        <p:blipFill rotWithShape="1">
          <a:blip r:embed="rId2">
            <a:extLst>
              <a:ext uri="{28A0092B-C50C-407E-A947-70E740481C1C}">
                <a14:useLocalDpi xmlns:a14="http://schemas.microsoft.com/office/drawing/2010/main" val="0"/>
              </a:ext>
            </a:extLst>
          </a:blip>
          <a:srcRect l="10579" t="50000" b="19494"/>
          <a:stretch/>
        </p:blipFill>
        <p:spPr>
          <a:xfrm rot="10800000">
            <a:off x="6095999" y="1777902"/>
            <a:ext cx="5328213" cy="4229358"/>
          </a:xfrm>
          <a:prstGeom prst="rect">
            <a:avLst/>
          </a:prstGeom>
        </p:spPr>
      </p:pic>
    </p:spTree>
    <p:extLst>
      <p:ext uri="{BB962C8B-B14F-4D97-AF65-F5344CB8AC3E}">
        <p14:creationId xmlns:p14="http://schemas.microsoft.com/office/powerpoint/2010/main" val="332063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Taper key</a:t>
            </a:r>
          </a:p>
          <a:p>
            <a:pPr marL="0" indent="0">
              <a:spcBef>
                <a:spcPts val="0"/>
              </a:spcBef>
              <a:buNone/>
            </a:pPr>
            <a:r>
              <a:rPr lang="en-ZA" sz="2700" dirty="0">
                <a:latin typeface="Arial" panose="020B0604020202020204" pitchFamily="34" charset="0"/>
                <a:cs typeface="Arial" panose="020B0604020202020204" pitchFamily="34" charset="0"/>
              </a:rPr>
              <a:t>The tapered key is tapered only on the side that engages the hub.  The keyway in the hub has a taper that matches that of the tapered key.  Some tapered keys have a gib, or tab, for easier removal during assembly.  The purpose of the taper is to ensure the key itself, as well as, to firmly engage the shaft to the hub without the need for a set screw.  The problem with the taper keys is that they can cause the centre of the shaft rotation to be slightly off of the mating part.  It is different from a tapered shaft lock in that tapered keys have a matching taper on the keyway, while tapered shaft locks do not.</a:t>
            </a:r>
          </a:p>
        </p:txBody>
      </p:sp>
      <p:pic>
        <p:nvPicPr>
          <p:cNvPr id="5" name="Picture 4">
            <a:extLst>
              <a:ext uri="{FF2B5EF4-FFF2-40B4-BE49-F238E27FC236}">
                <a16:creationId xmlns:a16="http://schemas.microsoft.com/office/drawing/2014/main" id="{EE98C38C-8694-45B5-B83A-4BB19CDE6972}"/>
              </a:ext>
            </a:extLst>
          </p:cNvPr>
          <p:cNvPicPr>
            <a:picLocks noChangeAspect="1"/>
          </p:cNvPicPr>
          <p:nvPr/>
        </p:nvPicPr>
        <p:blipFill rotWithShape="1">
          <a:blip r:embed="rId2">
            <a:extLst>
              <a:ext uri="{28A0092B-C50C-407E-A947-70E740481C1C}">
                <a14:useLocalDpi xmlns:a14="http://schemas.microsoft.com/office/drawing/2010/main" val="0"/>
              </a:ext>
            </a:extLst>
          </a:blip>
          <a:srcRect b="68101"/>
          <a:stretch/>
        </p:blipFill>
        <p:spPr>
          <a:xfrm rot="10800000">
            <a:off x="2708017" y="3808067"/>
            <a:ext cx="8114312" cy="2777927"/>
          </a:xfrm>
          <a:prstGeom prst="rect">
            <a:avLst/>
          </a:prstGeom>
        </p:spPr>
      </p:pic>
    </p:spTree>
    <p:extLst>
      <p:ext uri="{BB962C8B-B14F-4D97-AF65-F5344CB8AC3E}">
        <p14:creationId xmlns:p14="http://schemas.microsoft.com/office/powerpoint/2010/main" val="3129915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Gib head key</a:t>
            </a:r>
          </a:p>
          <a:p>
            <a:pPr marL="631825" indent="-631825">
              <a:spcBef>
                <a:spcPts val="0"/>
              </a:spcBef>
              <a:buNone/>
            </a:pPr>
            <a:r>
              <a:rPr lang="en-ZA" sz="2800" dirty="0">
                <a:latin typeface="Arial" panose="020B0604020202020204" pitchFamily="34" charset="0"/>
                <a:cs typeface="Arial" panose="020B0604020202020204" pitchFamily="34" charset="0"/>
              </a:rPr>
              <a:t>The Gib head key is the same as</a:t>
            </a:r>
          </a:p>
          <a:p>
            <a:pPr marL="631825" indent="-631825">
              <a:spcBef>
                <a:spcPts val="0"/>
              </a:spcBef>
              <a:buNone/>
            </a:pPr>
            <a:r>
              <a:rPr lang="en-ZA" sz="2800" dirty="0">
                <a:latin typeface="Arial" panose="020B0604020202020204" pitchFamily="34" charset="0"/>
                <a:cs typeface="Arial" panose="020B0604020202020204" pitchFamily="34" charset="0"/>
              </a:rPr>
              <a:t>the square or flat tapered key but </a:t>
            </a:r>
          </a:p>
          <a:p>
            <a:pPr marL="631825" indent="-631825">
              <a:spcBef>
                <a:spcPts val="0"/>
              </a:spcBef>
              <a:buNone/>
            </a:pPr>
            <a:r>
              <a:rPr lang="en-ZA" sz="2800" dirty="0">
                <a:latin typeface="Arial" panose="020B0604020202020204" pitchFamily="34" charset="0"/>
                <a:cs typeface="Arial" panose="020B0604020202020204" pitchFamily="34" charset="0"/>
              </a:rPr>
              <a:t>has a head added for easy </a:t>
            </a:r>
          </a:p>
          <a:p>
            <a:pPr marL="631825" indent="-631825">
              <a:spcBef>
                <a:spcPts val="0"/>
              </a:spcBef>
              <a:buNone/>
            </a:pPr>
            <a:r>
              <a:rPr lang="en-ZA" sz="2800" dirty="0">
                <a:latin typeface="Arial" panose="020B0604020202020204" pitchFamily="34" charset="0"/>
                <a:cs typeface="Arial" panose="020B0604020202020204" pitchFamily="34" charset="0"/>
              </a:rPr>
              <a:t>removal.</a:t>
            </a:r>
          </a:p>
          <a:p>
            <a:pPr marL="631825" indent="-631825">
              <a:spcBef>
                <a:spcPts val="0"/>
              </a:spcBef>
              <a:buNone/>
            </a:pPr>
            <a:endParaRPr lang="en-ZA" sz="2800" dirty="0">
              <a:latin typeface="Arial" panose="020B0604020202020204" pitchFamily="34" charset="0"/>
              <a:cs typeface="Arial" panose="020B0604020202020204" pitchFamily="34" charset="0"/>
            </a:endParaRPr>
          </a:p>
          <a:p>
            <a:pPr marL="631825" indent="-631825">
              <a:spcBef>
                <a:spcPts val="0"/>
              </a:spcBef>
              <a:buNone/>
            </a:pPr>
            <a:r>
              <a:rPr lang="en-ZA" sz="3200" b="1" dirty="0">
                <a:latin typeface="Arial" panose="020B0604020202020204" pitchFamily="34" charset="0"/>
                <a:cs typeface="Arial" panose="020B0604020202020204" pitchFamily="34" charset="0"/>
              </a:rPr>
              <a:t>Pratt &amp; Whitney key </a:t>
            </a:r>
          </a:p>
          <a:p>
            <a:pPr marL="631825" indent="-631825">
              <a:spcBef>
                <a:spcPts val="0"/>
              </a:spcBef>
              <a:buNone/>
            </a:pPr>
            <a:r>
              <a:rPr lang="en-ZA" sz="2800" b="1" dirty="0">
                <a:latin typeface="Arial" panose="020B0604020202020204" pitchFamily="34" charset="0"/>
                <a:cs typeface="Arial" panose="020B0604020202020204" pitchFamily="34" charset="0"/>
              </a:rPr>
              <a:t>(feather key)</a:t>
            </a:r>
          </a:p>
          <a:p>
            <a:pPr marL="0" indent="0">
              <a:spcBef>
                <a:spcPts val="0"/>
              </a:spcBef>
              <a:buNone/>
            </a:pPr>
            <a:r>
              <a:rPr lang="en-ZA" sz="2800" dirty="0">
                <a:latin typeface="Arial" panose="020B0604020202020204" pitchFamily="34" charset="0"/>
                <a:cs typeface="Arial" panose="020B0604020202020204" pitchFamily="34" charset="0"/>
              </a:rPr>
              <a:t>The Pratt and Whitney key is rectangular with rounded ends.  Two-thirds of its diameter fits in the shaft; one-third in the hub.</a:t>
            </a:r>
          </a:p>
        </p:txBody>
      </p:sp>
      <p:pic>
        <p:nvPicPr>
          <p:cNvPr id="6" name="Picture 5">
            <a:extLst>
              <a:ext uri="{FF2B5EF4-FFF2-40B4-BE49-F238E27FC236}">
                <a16:creationId xmlns:a16="http://schemas.microsoft.com/office/drawing/2014/main" id="{D2CFB498-8B7F-449E-BE97-E4F8E869B519}"/>
              </a:ext>
            </a:extLst>
          </p:cNvPr>
          <p:cNvPicPr>
            <a:picLocks noChangeAspect="1"/>
          </p:cNvPicPr>
          <p:nvPr/>
        </p:nvPicPr>
        <p:blipFill rotWithShape="1">
          <a:blip r:embed="rId2">
            <a:extLst>
              <a:ext uri="{28A0092B-C50C-407E-A947-70E740481C1C}">
                <a14:useLocalDpi xmlns:a14="http://schemas.microsoft.com/office/drawing/2010/main" val="0"/>
              </a:ext>
            </a:extLst>
          </a:blip>
          <a:srcRect t="7595" r="24196" b="76709"/>
          <a:stretch/>
        </p:blipFill>
        <p:spPr>
          <a:xfrm>
            <a:off x="5812700" y="370940"/>
            <a:ext cx="5669386" cy="2823671"/>
          </a:xfrm>
          <a:prstGeom prst="rect">
            <a:avLst/>
          </a:prstGeom>
        </p:spPr>
      </p:pic>
      <p:pic>
        <p:nvPicPr>
          <p:cNvPr id="8" name="Picture 7">
            <a:extLst>
              <a:ext uri="{FF2B5EF4-FFF2-40B4-BE49-F238E27FC236}">
                <a16:creationId xmlns:a16="http://schemas.microsoft.com/office/drawing/2014/main" id="{9559BBB3-7430-4FCF-8F17-4C36C72FDE5B}"/>
              </a:ext>
            </a:extLst>
          </p:cNvPr>
          <p:cNvPicPr>
            <a:picLocks noChangeAspect="1"/>
          </p:cNvPicPr>
          <p:nvPr/>
        </p:nvPicPr>
        <p:blipFill rotWithShape="1">
          <a:blip r:embed="rId2">
            <a:extLst>
              <a:ext uri="{28A0092B-C50C-407E-A947-70E740481C1C}">
                <a14:useLocalDpi xmlns:a14="http://schemas.microsoft.com/office/drawing/2010/main" val="0"/>
              </a:ext>
            </a:extLst>
          </a:blip>
          <a:srcRect t="30380" r="19242" b="52068"/>
          <a:stretch/>
        </p:blipFill>
        <p:spPr>
          <a:xfrm>
            <a:off x="2847029" y="4398378"/>
            <a:ext cx="7431290" cy="2285449"/>
          </a:xfrm>
          <a:prstGeom prst="rect">
            <a:avLst/>
          </a:prstGeom>
        </p:spPr>
      </p:pic>
    </p:spTree>
    <p:extLst>
      <p:ext uri="{BB962C8B-B14F-4D97-AF65-F5344CB8AC3E}">
        <p14:creationId xmlns:p14="http://schemas.microsoft.com/office/powerpoint/2010/main" val="2122054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Woodruff key</a:t>
            </a:r>
          </a:p>
          <a:p>
            <a:pPr marL="0" indent="0">
              <a:spcBef>
                <a:spcPts val="0"/>
              </a:spcBef>
              <a:buNone/>
            </a:pPr>
            <a:r>
              <a:rPr lang="en-ZA" sz="2800" dirty="0">
                <a:latin typeface="Arial" panose="020B0604020202020204" pitchFamily="34" charset="0"/>
                <a:cs typeface="Arial" panose="020B0604020202020204" pitchFamily="34" charset="0"/>
              </a:rPr>
              <a:t>The Woodruff key is semi-circular and fits into a semi-circular key seat in the shaft and a rectangular key seat in the hub.  The width of the key should be approximately one-quarter the diameter of the shaft, and its diameter should approximate the diameter of the shaft. Half the width of the key extends above the shaft and into the hub.</a:t>
            </a:r>
          </a:p>
        </p:txBody>
      </p:sp>
      <p:pic>
        <p:nvPicPr>
          <p:cNvPr id="5" name="Picture 4">
            <a:extLst>
              <a:ext uri="{FF2B5EF4-FFF2-40B4-BE49-F238E27FC236}">
                <a16:creationId xmlns:a16="http://schemas.microsoft.com/office/drawing/2014/main" id="{9FA931E8-A03F-418D-AAFD-EAEC63082340}"/>
              </a:ext>
            </a:extLst>
          </p:cNvPr>
          <p:cNvPicPr>
            <a:picLocks noChangeAspect="1"/>
          </p:cNvPicPr>
          <p:nvPr/>
        </p:nvPicPr>
        <p:blipFill rotWithShape="1">
          <a:blip r:embed="rId2">
            <a:extLst>
              <a:ext uri="{28A0092B-C50C-407E-A947-70E740481C1C}">
                <a14:useLocalDpi xmlns:a14="http://schemas.microsoft.com/office/drawing/2010/main" val="0"/>
              </a:ext>
            </a:extLst>
          </a:blip>
          <a:srcRect t="60084" r="13668" b="21857"/>
          <a:stretch/>
        </p:blipFill>
        <p:spPr>
          <a:xfrm>
            <a:off x="2627110" y="2696900"/>
            <a:ext cx="6861579" cy="3900669"/>
          </a:xfrm>
          <a:prstGeom prst="rect">
            <a:avLst/>
          </a:prstGeom>
        </p:spPr>
      </p:pic>
    </p:spTree>
    <p:extLst>
      <p:ext uri="{BB962C8B-B14F-4D97-AF65-F5344CB8AC3E}">
        <p14:creationId xmlns:p14="http://schemas.microsoft.com/office/powerpoint/2010/main" val="3463155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631825" indent="-631825">
                  <a:spcBef>
                    <a:spcPts val="0"/>
                  </a:spcBef>
                  <a:buNone/>
                </a:pPr>
                <a:r>
                  <a:rPr lang="en-ZA" sz="3200" b="1" dirty="0">
                    <a:latin typeface="Arial" panose="020B0604020202020204" pitchFamily="34" charset="0"/>
                    <a:cs typeface="Arial" panose="020B0604020202020204" pitchFamily="34" charset="0"/>
                  </a:rPr>
                  <a:t>Width, thickness &amp; length of keys</a:t>
                </a:r>
              </a:p>
              <a:p>
                <a:pPr marL="631825" indent="-631825">
                  <a:spcBef>
                    <a:spcPts val="0"/>
                  </a:spcBef>
                  <a:buNone/>
                </a:pPr>
                <a:endParaRPr lang="en-ZA" sz="3200" b="1" dirty="0">
                  <a:latin typeface="Arial" panose="020B0604020202020204" pitchFamily="34" charset="0"/>
                  <a:cs typeface="Arial" panose="020B0604020202020204" pitchFamily="34" charset="0"/>
                </a:endParaRPr>
              </a:p>
              <a:p>
                <a:pPr marL="631825" indent="-631825">
                  <a:spcBef>
                    <a:spcPts val="0"/>
                  </a:spcBef>
                  <a:buNone/>
                </a:pPr>
                <a:r>
                  <a:rPr lang="en-ZA" sz="2800" b="1" dirty="0">
                    <a:latin typeface="Arial" panose="020B0604020202020204" pitchFamily="34" charset="0"/>
                    <a:cs typeface="Arial" panose="020B0604020202020204" pitchFamily="34" charset="0"/>
                  </a:rPr>
                  <a:t>Round or pin key</a:t>
                </a:r>
              </a:p>
              <a:p>
                <a:pPr marL="0" indent="0">
                  <a:spcBef>
                    <a:spcPts val="0"/>
                  </a:spcBef>
                  <a:buNone/>
                </a:pPr>
                <a:r>
                  <a:rPr lang="en-ZA" sz="2800" dirty="0">
                    <a:latin typeface="Arial" panose="020B0604020202020204" pitchFamily="34" charset="0"/>
                    <a:cs typeface="Arial" panose="020B0604020202020204" pitchFamily="34" charset="0"/>
                  </a:rPr>
                  <a:t>The round key consists of a taper pin which </a:t>
                </a:r>
              </a:p>
              <a:p>
                <a:pPr marL="0" indent="0">
                  <a:spcBef>
                    <a:spcPts val="0"/>
                  </a:spcBef>
                  <a:buNone/>
                </a:pPr>
                <a:r>
                  <a:rPr lang="en-ZA" sz="2800" dirty="0">
                    <a:latin typeface="Arial" panose="020B0604020202020204" pitchFamily="34" charset="0"/>
                    <a:cs typeface="Arial" panose="020B0604020202020204" pitchFamily="34" charset="0"/>
                  </a:rPr>
                  <a:t>may be used to fix collars onto shafts.  The </a:t>
                </a:r>
              </a:p>
              <a:p>
                <a:pPr marL="0" indent="0">
                  <a:spcBef>
                    <a:spcPts val="0"/>
                  </a:spcBef>
                  <a:buNone/>
                </a:pPr>
                <a:r>
                  <a:rPr lang="en-ZA" sz="2800" dirty="0">
                    <a:latin typeface="Arial" panose="020B0604020202020204" pitchFamily="34" charset="0"/>
                    <a:cs typeface="Arial" panose="020B0604020202020204" pitchFamily="34" charset="0"/>
                  </a:rPr>
                  <a:t>usual diameter of the key is </a:t>
                </a:r>
                <a14:m>
                  <m:oMath xmlns:m="http://schemas.openxmlformats.org/officeDocument/2006/math">
                    <m:f>
                      <m:fPr>
                        <m:ctrlPr>
                          <a:rPr lang="en-ZA" sz="2800" i="1" smtClean="0">
                            <a:latin typeface="Cambria Math" panose="02040503050406030204" pitchFamily="18" charset="0"/>
                            <a:cs typeface="Arial" panose="020B0604020202020204" pitchFamily="34" charset="0"/>
                          </a:rPr>
                        </m:ctrlPr>
                      </m:fPr>
                      <m:num>
                        <m:r>
                          <a:rPr lang="en-ZA" sz="2800" b="0" i="1" smtClean="0">
                            <a:latin typeface="Cambria Math" panose="02040503050406030204" pitchFamily="18" charset="0"/>
                            <a:cs typeface="Arial" panose="020B0604020202020204" pitchFamily="34" charset="0"/>
                          </a:rPr>
                          <m:t>1</m:t>
                        </m:r>
                      </m:num>
                      <m:den>
                        <m:r>
                          <a:rPr lang="en-ZA" sz="2800" b="0" i="1" smtClean="0">
                            <a:latin typeface="Cambria Math" panose="02040503050406030204" pitchFamily="18" charset="0"/>
                            <a:cs typeface="Arial" panose="020B0604020202020204" pitchFamily="34" charset="0"/>
                          </a:rPr>
                          <m:t>6</m:t>
                        </m:r>
                      </m:den>
                    </m:f>
                    <m:r>
                      <a:rPr lang="en-ZA" sz="2800" b="0" i="1" smtClean="0">
                        <a:latin typeface="Cambria Math" panose="02040503050406030204" pitchFamily="18" charset="0"/>
                        <a:cs typeface="Arial" panose="020B0604020202020204" pitchFamily="34" charset="0"/>
                      </a:rPr>
                      <m:t>  </m:t>
                    </m:r>
                  </m:oMath>
                </a14:m>
                <a:r>
                  <a:rPr lang="en-ZA" sz="2800" b="0" dirty="0">
                    <a:latin typeface="Arial" panose="020B0604020202020204" pitchFamily="34" charset="0"/>
                    <a:cs typeface="Arial" panose="020B0604020202020204" pitchFamily="34" charset="0"/>
                  </a:rPr>
                  <a:t>of the shaft.</a:t>
                </a:r>
              </a:p>
              <a:p>
                <a:pPr marL="631825" indent="-631825">
                  <a:spcBef>
                    <a:spcPts val="0"/>
                  </a:spcBef>
                  <a:buNone/>
                </a:pPr>
                <a:endParaRPr lang="en-ZA" sz="28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66E23090-76C6-4297-9DAC-935D04D16858}"/>
                  </a:ext>
                </a:extLst>
              </p:cNvPr>
              <p:cNvSpPr>
                <a:spLocks noGrp="1" noRot="1" noChangeAspect="1" noMove="1" noResize="1" noEditPoints="1" noAdjustHandles="1" noChangeArrowheads="1" noChangeShapeType="1" noTextEdit="1"/>
              </p:cNvSpPr>
              <p:nvPr>
                <p:ph idx="1"/>
              </p:nvPr>
            </p:nvSpPr>
            <p:spPr>
              <a:xfrm>
                <a:off x="261258" y="174172"/>
                <a:ext cx="11593285" cy="6683828"/>
              </a:xfrm>
              <a:blipFill>
                <a:blip r:embed="rId2"/>
                <a:stretch>
                  <a:fillRect l="-1367" t="-1916"/>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E0B0ED-3FA2-4BC3-AE10-255DB4FE1E3B}"/>
                  </a:ext>
                </a:extLst>
              </p:cNvPr>
              <p:cNvSpPr txBox="1"/>
              <p:nvPr/>
            </p:nvSpPr>
            <p:spPr>
              <a:xfrm>
                <a:off x="1679944" y="3200400"/>
                <a:ext cx="8420986" cy="3316655"/>
              </a:xfrm>
              <a:prstGeom prst="rect">
                <a:avLst/>
              </a:prstGeom>
              <a:solidFill>
                <a:schemeClr val="bg1"/>
              </a:solidFill>
              <a:ln>
                <a:solidFill>
                  <a:schemeClr val="tx1"/>
                </a:solidFill>
              </a:ln>
            </p:spPr>
            <p:txBody>
              <a:bodyPr wrap="square" rtlCol="0">
                <a:spAutoFit/>
              </a:bodyPr>
              <a:lstStyle/>
              <a:p>
                <a:pPr>
                  <a:lnSpc>
                    <a:spcPct val="150000"/>
                  </a:lnSpc>
                </a:pPr>
                <a:r>
                  <a:rPr lang="en-ZA" sz="2400" b="1" dirty="0">
                    <a:latin typeface="Arial" panose="020B0604020202020204" pitchFamily="34" charset="0"/>
                    <a:cs typeface="Arial" panose="020B0604020202020204" pitchFamily="34" charset="0"/>
                  </a:rPr>
                  <a:t>Key proportions &amp; calculations</a:t>
                </a:r>
              </a:p>
              <a:p>
                <a:pPr>
                  <a:lnSpc>
                    <a:spcPct val="150000"/>
                  </a:lnSpc>
                </a:pPr>
                <a:r>
                  <a:rPr lang="en-ZA" sz="2400" dirty="0">
                    <a:latin typeface="Arial" panose="020B0604020202020204" pitchFamily="34" charset="0"/>
                    <a:cs typeface="Arial" panose="020B0604020202020204" pitchFamily="34" charset="0"/>
                  </a:rPr>
                  <a:t>Width of key			=	</a:t>
                </a:r>
                <a14:m>
                  <m:oMath xmlns:m="http://schemas.openxmlformats.org/officeDocument/2006/math">
                    <m:f>
                      <m:fPr>
                        <m:ctrlPr>
                          <a:rPr lang="en-ZA" sz="240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𝑑𝑖𝑎𝑚𝑒𝑡𝑒𝑟</m:t>
                        </m:r>
                        <m:r>
                          <a:rPr lang="en-ZA" sz="2400" b="0" i="1" smtClean="0">
                            <a:latin typeface="Cambria Math" panose="02040503050406030204" pitchFamily="18" charset="0"/>
                            <a:cs typeface="Arial" panose="020B0604020202020204" pitchFamily="34" charset="0"/>
                          </a:rPr>
                          <m:t> </m:t>
                        </m:r>
                        <m:r>
                          <a:rPr lang="en-ZA" sz="2400" b="0" i="1" smtClean="0">
                            <a:latin typeface="Cambria Math" panose="02040503050406030204" pitchFamily="18" charset="0"/>
                            <a:cs typeface="Arial" panose="020B0604020202020204" pitchFamily="34" charset="0"/>
                          </a:rPr>
                          <m:t>𝑜𝑓</m:t>
                        </m:r>
                        <m:r>
                          <a:rPr lang="en-ZA" sz="2400" b="0" i="1" smtClean="0">
                            <a:latin typeface="Cambria Math" panose="02040503050406030204" pitchFamily="18" charset="0"/>
                            <a:cs typeface="Arial" panose="020B0604020202020204" pitchFamily="34" charset="0"/>
                          </a:rPr>
                          <m:t> </m:t>
                        </m:r>
                        <m:r>
                          <a:rPr lang="en-ZA" sz="2400" b="0" i="1" smtClean="0">
                            <a:latin typeface="Cambria Math" panose="02040503050406030204" pitchFamily="18" charset="0"/>
                            <a:cs typeface="Arial" panose="020B0604020202020204" pitchFamily="34" charset="0"/>
                          </a:rPr>
                          <m:t>𝑠h𝑎𝑓𝑡</m:t>
                        </m:r>
                      </m:num>
                      <m:den>
                        <m:r>
                          <a:rPr lang="en-ZA" sz="2400" b="0" i="1" smtClean="0">
                            <a:latin typeface="Cambria Math" panose="02040503050406030204" pitchFamily="18" charset="0"/>
                            <a:cs typeface="Arial" panose="020B0604020202020204" pitchFamily="34" charset="0"/>
                          </a:rPr>
                          <m:t>4</m:t>
                        </m:r>
                      </m:den>
                    </m:f>
                  </m:oMath>
                </a14:m>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Thickness of key		=	</a:t>
                </a:r>
                <a14:m>
                  <m:oMath xmlns:m="http://schemas.openxmlformats.org/officeDocument/2006/math">
                    <m:f>
                      <m:fPr>
                        <m:ctrlPr>
                          <a:rPr lang="en-ZA" sz="240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𝑑𝑖𝑎𝑚𝑒𝑡𝑒𝑟</m:t>
                        </m:r>
                        <m:r>
                          <a:rPr lang="en-ZA" sz="2400" b="0" i="1" smtClean="0">
                            <a:latin typeface="Cambria Math" panose="02040503050406030204" pitchFamily="18" charset="0"/>
                            <a:cs typeface="Arial" panose="020B0604020202020204" pitchFamily="34" charset="0"/>
                          </a:rPr>
                          <m:t> </m:t>
                        </m:r>
                        <m:r>
                          <a:rPr lang="en-ZA" sz="2400" b="0" i="1" smtClean="0">
                            <a:latin typeface="Cambria Math" panose="02040503050406030204" pitchFamily="18" charset="0"/>
                            <a:cs typeface="Arial" panose="020B0604020202020204" pitchFamily="34" charset="0"/>
                          </a:rPr>
                          <m:t>𝑜𝑓</m:t>
                        </m:r>
                        <m:r>
                          <a:rPr lang="en-ZA" sz="2400" b="0" i="1" smtClean="0">
                            <a:latin typeface="Cambria Math" panose="02040503050406030204" pitchFamily="18" charset="0"/>
                            <a:cs typeface="Arial" panose="020B0604020202020204" pitchFamily="34" charset="0"/>
                          </a:rPr>
                          <m:t> </m:t>
                        </m:r>
                        <m:r>
                          <a:rPr lang="en-ZA" sz="2400" b="0" i="1" smtClean="0">
                            <a:latin typeface="Cambria Math" panose="02040503050406030204" pitchFamily="18" charset="0"/>
                            <a:cs typeface="Arial" panose="020B0604020202020204" pitchFamily="34" charset="0"/>
                          </a:rPr>
                          <m:t>𝑠h𝑎𝑓𝑡</m:t>
                        </m:r>
                      </m:num>
                      <m:den>
                        <m:r>
                          <a:rPr lang="en-ZA" sz="2400" b="0" i="1" smtClean="0">
                            <a:latin typeface="Cambria Math" panose="02040503050406030204" pitchFamily="18" charset="0"/>
                            <a:cs typeface="Arial" panose="020B0604020202020204" pitchFamily="34" charset="0"/>
                          </a:rPr>
                          <m:t>6</m:t>
                        </m:r>
                      </m:den>
                    </m:f>
                  </m:oMath>
                </a14:m>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Length of key		=	1,5 x diameter of shaft</a:t>
                </a:r>
              </a:p>
              <a:p>
                <a:pPr>
                  <a:lnSpc>
                    <a:spcPct val="150000"/>
                  </a:lnSpc>
                </a:pPr>
                <a:r>
                  <a:rPr lang="en-ZA" sz="2400" dirty="0">
                    <a:latin typeface="Arial" panose="020B0604020202020204" pitchFamily="34" charset="0"/>
                    <a:cs typeface="Arial" panose="020B0604020202020204" pitchFamily="34" charset="0"/>
                  </a:rPr>
                  <a:t>Standard taper for taper keys	=	1 in 100 or 1 : 100</a:t>
                </a:r>
              </a:p>
            </p:txBody>
          </p:sp>
        </mc:Choice>
        <mc:Fallback xmlns="">
          <p:sp>
            <p:nvSpPr>
              <p:cNvPr id="5" name="TextBox 4">
                <a:extLst>
                  <a:ext uri="{FF2B5EF4-FFF2-40B4-BE49-F238E27FC236}">
                    <a16:creationId xmlns:a16="http://schemas.microsoft.com/office/drawing/2014/main" id="{17E0B0ED-3FA2-4BC3-AE10-255DB4FE1E3B}"/>
                  </a:ext>
                </a:extLst>
              </p:cNvPr>
              <p:cNvSpPr txBox="1">
                <a:spLocks noRot="1" noChangeAspect="1" noMove="1" noResize="1" noEditPoints="1" noAdjustHandles="1" noChangeArrowheads="1" noChangeShapeType="1" noTextEdit="1"/>
              </p:cNvSpPr>
              <p:nvPr/>
            </p:nvSpPr>
            <p:spPr>
              <a:xfrm>
                <a:off x="1679944" y="3200400"/>
                <a:ext cx="8420986" cy="3316655"/>
              </a:xfrm>
              <a:prstGeom prst="rect">
                <a:avLst/>
              </a:prstGeom>
              <a:blipFill>
                <a:blip r:embed="rId3"/>
                <a:stretch>
                  <a:fillRect l="-1085" b="-2564"/>
                </a:stretch>
              </a:blipFill>
              <a:ln>
                <a:solidFill>
                  <a:schemeClr val="tx1"/>
                </a:solidFill>
              </a:ln>
            </p:spPr>
            <p:txBody>
              <a:bodyPr/>
              <a:lstStyle/>
              <a:p>
                <a:r>
                  <a:rPr lang="en-ZA">
                    <a:noFill/>
                  </a:rPr>
                  <a:t> </a:t>
                </a:r>
              </a:p>
            </p:txBody>
          </p:sp>
        </mc:Fallback>
      </mc:AlternateContent>
      <p:pic>
        <p:nvPicPr>
          <p:cNvPr id="6" name="Picture 5">
            <a:extLst>
              <a:ext uri="{FF2B5EF4-FFF2-40B4-BE49-F238E27FC236}">
                <a16:creationId xmlns:a16="http://schemas.microsoft.com/office/drawing/2014/main" id="{471A794C-6117-4601-82A9-120F93DDA510}"/>
              </a:ext>
            </a:extLst>
          </p:cNvPr>
          <p:cNvPicPr>
            <a:picLocks noChangeAspect="1"/>
          </p:cNvPicPr>
          <p:nvPr/>
        </p:nvPicPr>
        <p:blipFill rotWithShape="1">
          <a:blip r:embed="rId4">
            <a:extLst>
              <a:ext uri="{28A0092B-C50C-407E-A947-70E740481C1C}">
                <a14:useLocalDpi xmlns:a14="http://schemas.microsoft.com/office/drawing/2010/main" val="0"/>
              </a:ext>
            </a:extLst>
          </a:blip>
          <a:srcRect t="87764" r="58567" b="310"/>
          <a:stretch/>
        </p:blipFill>
        <p:spPr>
          <a:xfrm>
            <a:off x="7988740" y="720800"/>
            <a:ext cx="2810440" cy="1932973"/>
          </a:xfrm>
          <a:prstGeom prst="rect">
            <a:avLst/>
          </a:prstGeom>
        </p:spPr>
      </p:pic>
    </p:spTree>
    <p:extLst>
      <p:ext uri="{BB962C8B-B14F-4D97-AF65-F5344CB8AC3E}">
        <p14:creationId xmlns:p14="http://schemas.microsoft.com/office/powerpoint/2010/main" val="1915463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593285" cy="6683828"/>
          </a:xfrm>
        </p:spPr>
        <p:txBody>
          <a:bodyPr>
            <a:normAutofit/>
          </a:bodyPr>
          <a:lstStyle/>
          <a:p>
            <a:pPr marL="0" indent="0">
              <a:spcBef>
                <a:spcPts val="0"/>
              </a:spcBef>
              <a:buNone/>
            </a:pPr>
            <a:endParaRPr lang="en-ZA" sz="2800" dirty="0">
              <a:latin typeface="Arial" panose="020B0604020202020204" pitchFamily="34" charset="0"/>
              <a:cs typeface="Arial" panose="020B0604020202020204" pitchFamily="34" charset="0"/>
            </a:endParaRPr>
          </a:p>
          <a:p>
            <a:pPr marL="0" indent="0">
              <a:spcBef>
                <a:spcPts val="0"/>
              </a:spcBef>
              <a:buNone/>
            </a:pPr>
            <a:endParaRPr lang="en-ZA" sz="2800" dirty="0">
              <a:latin typeface="Arial" panose="020B0604020202020204" pitchFamily="34" charset="0"/>
              <a:cs typeface="Arial" panose="020B0604020202020204" pitchFamily="34" charset="0"/>
            </a:endParaRPr>
          </a:p>
          <a:p>
            <a:pPr marL="0" indent="0">
              <a:spcBef>
                <a:spcPts val="0"/>
              </a:spcBef>
              <a:buNone/>
            </a:pPr>
            <a:r>
              <a:rPr lang="en-ZA" sz="2800" dirty="0">
                <a:latin typeface="Arial" panose="020B0604020202020204" pitchFamily="34" charset="0"/>
                <a:cs typeface="Arial" panose="020B0604020202020204" pitchFamily="34" charset="0"/>
              </a:rPr>
              <a:t>Now complete….</a:t>
            </a:r>
          </a:p>
          <a:p>
            <a:pPr marL="0" indent="0">
              <a:spcBef>
                <a:spcPts val="0"/>
              </a:spcBef>
              <a:buNone/>
            </a:pPr>
            <a:r>
              <a:rPr lang="en-ZA" sz="2800" dirty="0">
                <a:latin typeface="Arial" panose="020B0604020202020204" pitchFamily="34" charset="0"/>
                <a:cs typeface="Arial" panose="020B0604020202020204" pitchFamily="34" charset="0"/>
              </a:rPr>
              <a:t>			</a:t>
            </a:r>
          </a:p>
          <a:p>
            <a:pPr marL="0" indent="0">
              <a:spcBef>
                <a:spcPts val="0"/>
              </a:spcBef>
              <a:buNone/>
            </a:pPr>
            <a:r>
              <a:rPr lang="en-ZA" sz="2800" dirty="0">
                <a:latin typeface="Arial" panose="020B0604020202020204" pitchFamily="34" charset="0"/>
                <a:cs typeface="Arial" panose="020B0604020202020204" pitchFamily="34" charset="0"/>
              </a:rPr>
              <a:t>				Activity 1 and 2 </a:t>
            </a:r>
          </a:p>
          <a:p>
            <a:pPr marL="0" indent="0">
              <a:spcBef>
                <a:spcPts val="0"/>
              </a:spcBef>
              <a:buNone/>
            </a:pPr>
            <a:r>
              <a:rPr lang="en-ZA" sz="2800" dirty="0">
                <a:latin typeface="Arial" panose="020B0604020202020204" pitchFamily="34" charset="0"/>
                <a:cs typeface="Arial" panose="020B0604020202020204" pitchFamily="34" charset="0"/>
              </a:rPr>
              <a:t>				     (p 102</a:t>
            </a:r>
            <a:r>
              <a:rPr lang="en-ZA" sz="2800" dirty="0" smtClean="0">
                <a:latin typeface="Arial" panose="020B0604020202020204" pitchFamily="34" charset="0"/>
                <a:cs typeface="Arial" panose="020B0604020202020204" pitchFamily="34" charset="0"/>
              </a:rPr>
              <a:t>)</a:t>
            </a:r>
          </a:p>
          <a:p>
            <a:pPr marL="0" indent="0">
              <a:spcBef>
                <a:spcPts val="0"/>
              </a:spcBef>
              <a:buNone/>
            </a:pPr>
            <a:r>
              <a:rPr lang="en-ZA" dirty="0" smtClean="0">
                <a:latin typeface="Arial" panose="020B0604020202020204" pitchFamily="34" charset="0"/>
                <a:cs typeface="Arial" panose="020B0604020202020204" pitchFamily="34" charset="0"/>
              </a:rPr>
              <a:t>        </a:t>
            </a:r>
          </a:p>
          <a:p>
            <a:pPr marL="0" indent="0">
              <a:spcBef>
                <a:spcPts val="0"/>
              </a:spcBef>
              <a:buNone/>
            </a:pP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           Mechanical Technology: Automotive Grade 10 Textbook</a:t>
            </a:r>
          </a:p>
          <a:p>
            <a:pPr marL="0" indent="0">
              <a:spcBef>
                <a:spcPts val="0"/>
              </a:spcBef>
              <a:buNone/>
            </a:pPr>
            <a:r>
              <a:rPr lang="en-ZA" sz="2800" dirty="0">
                <a:latin typeface="Arial" panose="020B0604020202020204" pitchFamily="34" charset="0"/>
                <a:cs typeface="Arial" panose="020B0604020202020204" pitchFamily="34" charset="0"/>
              </a:rPr>
              <a:t> </a:t>
            </a:r>
            <a:r>
              <a:rPr lang="en-ZA" sz="2800" dirty="0" smtClean="0">
                <a:latin typeface="Arial" panose="020B0604020202020204" pitchFamily="34" charset="0"/>
                <a:cs typeface="Arial" panose="020B0604020202020204" pitchFamily="34" charset="0"/>
              </a:rPr>
              <a:t>           </a:t>
            </a:r>
            <a:r>
              <a:rPr lang="en-ZA" sz="2800" dirty="0" err="1" smtClean="0">
                <a:latin typeface="Arial" panose="020B0604020202020204" pitchFamily="34" charset="0"/>
                <a:cs typeface="Arial" panose="020B0604020202020204" pitchFamily="34" charset="0"/>
              </a:rPr>
              <a:t>Aurthor</a:t>
            </a:r>
            <a:r>
              <a:rPr lang="en-ZA" sz="2800" smtClean="0">
                <a:latin typeface="Arial" panose="020B0604020202020204" pitchFamily="34" charset="0"/>
                <a:cs typeface="Arial" panose="020B0604020202020204" pitchFamily="34" charset="0"/>
              </a:rPr>
              <a:t>: André </a:t>
            </a:r>
            <a:r>
              <a:rPr lang="en-ZA" sz="2800" dirty="0" err="1" smtClean="0">
                <a:latin typeface="Arial" panose="020B0604020202020204" pitchFamily="34" charset="0"/>
                <a:cs typeface="Arial" panose="020B0604020202020204" pitchFamily="34" charset="0"/>
              </a:rPr>
              <a:t>Lategan</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69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2800" b="1" dirty="0">
                <a:solidFill>
                  <a:srgbClr val="00B0F0"/>
                </a:solidFill>
                <a:latin typeface="Arial" panose="020B0604020202020204" pitchFamily="34" charset="0"/>
                <a:cs typeface="Arial" panose="020B0604020202020204" pitchFamily="34" charset="0"/>
              </a:rPr>
              <a:t>   </a:t>
            </a:r>
            <a:r>
              <a:rPr lang="en-ZA" sz="2800" b="1" dirty="0">
                <a:latin typeface="Arial" panose="020B0604020202020204" pitchFamily="34" charset="0"/>
                <a:cs typeface="Arial" panose="020B0604020202020204" pitchFamily="34" charset="0"/>
              </a:rPr>
              <a:t>Sealed type</a:t>
            </a:r>
          </a:p>
          <a:p>
            <a:pPr marL="358775" indent="-358775">
              <a:spcBef>
                <a:spcPts val="0"/>
              </a:spcBef>
              <a:spcAft>
                <a:spcPts val="0"/>
              </a:spcAft>
              <a:buNone/>
            </a:pPr>
            <a:r>
              <a:rPr lang="en-ZA" sz="2800" dirty="0">
                <a:latin typeface="Arial" panose="020B0604020202020204" pitchFamily="34" charset="0"/>
                <a:cs typeface="Arial" panose="020B0604020202020204" pitchFamily="34" charset="0"/>
              </a:rPr>
              <a:t>   The sealed rivet is a sealed blind rivet, completely enclosing the mandrel head. This feature, combined with a high rate of radial expansion in setting, ensures that the set rivet is water tight and pressure tight.  It is a fastener of high shear load and vibration resistance.  Owing to its high rate of expansion in setting, it is not recommended for use in very soft or brittle materials.</a:t>
            </a:r>
          </a:p>
          <a:p>
            <a:pPr marL="0" indent="0">
              <a:spcBef>
                <a:spcPts val="0"/>
              </a:spcBef>
              <a:spcAft>
                <a:spcPts val="0"/>
              </a:spcAft>
              <a:buNone/>
            </a:pPr>
            <a:r>
              <a:rPr lang="en-ZA" sz="2800" b="1" dirty="0">
                <a:latin typeface="Arial" panose="020B0604020202020204" pitchFamily="34" charset="0"/>
                <a:cs typeface="Arial" panose="020B0604020202020204" pitchFamily="34" charset="0"/>
              </a:rPr>
              <a:t>      </a:t>
            </a: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C8279E6-C5F7-4778-8EED-8B8C644A80AD}"/>
              </a:ext>
            </a:extLst>
          </p:cNvPr>
          <p:cNvPicPr>
            <a:picLocks noChangeAspect="1"/>
          </p:cNvPicPr>
          <p:nvPr/>
        </p:nvPicPr>
        <p:blipFill rotWithShape="1">
          <a:blip r:embed="rId2">
            <a:extLst>
              <a:ext uri="{28A0092B-C50C-407E-A947-70E740481C1C}">
                <a14:useLocalDpi xmlns:a14="http://schemas.microsoft.com/office/drawing/2010/main" val="0"/>
              </a:ext>
            </a:extLst>
          </a:blip>
          <a:srcRect l="37549" t="72405" b="13924"/>
          <a:stretch/>
        </p:blipFill>
        <p:spPr>
          <a:xfrm rot="10800000">
            <a:off x="3437680" y="3055712"/>
            <a:ext cx="5509550" cy="3483983"/>
          </a:xfrm>
          <a:prstGeom prst="rect">
            <a:avLst/>
          </a:prstGeom>
        </p:spPr>
      </p:pic>
    </p:spTree>
    <p:extLst>
      <p:ext uri="{BB962C8B-B14F-4D97-AF65-F5344CB8AC3E}">
        <p14:creationId xmlns:p14="http://schemas.microsoft.com/office/powerpoint/2010/main" val="121509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2800" b="1" dirty="0">
                <a:latin typeface="Arial" panose="020B0604020202020204" pitchFamily="34" charset="0"/>
                <a:cs typeface="Arial" panose="020B0604020202020204" pitchFamily="34" charset="0"/>
              </a:rPr>
              <a:t>Grooved type</a:t>
            </a:r>
          </a:p>
          <a:p>
            <a:pPr marL="0" indent="0">
              <a:spcBef>
                <a:spcPts val="0"/>
              </a:spcBef>
              <a:spcAft>
                <a:spcPts val="0"/>
              </a:spcAft>
              <a:buNone/>
            </a:pPr>
            <a:r>
              <a:rPr lang="en-ZA" sz="2800" dirty="0">
                <a:latin typeface="Arial" panose="020B0604020202020204" pitchFamily="34" charset="0"/>
                <a:cs typeface="Arial" panose="020B0604020202020204" pitchFamily="34" charset="0"/>
              </a:rPr>
              <a:t>Like standard open and sealed types, rivets </a:t>
            </a:r>
          </a:p>
          <a:p>
            <a:pPr marL="0" indent="0">
              <a:spcBef>
                <a:spcPts val="0"/>
              </a:spcBef>
              <a:spcAft>
                <a:spcPts val="0"/>
              </a:spcAft>
              <a:buNone/>
            </a:pPr>
            <a:r>
              <a:rPr lang="en-ZA" sz="2800" dirty="0">
                <a:latin typeface="Arial" panose="020B0604020202020204" pitchFamily="34" charset="0"/>
                <a:cs typeface="Arial" panose="020B0604020202020204" pitchFamily="34" charset="0"/>
              </a:rPr>
              <a:t>With grooved shanks are set in one operation.  </a:t>
            </a:r>
          </a:p>
          <a:p>
            <a:pPr marL="0" indent="0">
              <a:spcBef>
                <a:spcPts val="0"/>
              </a:spcBef>
              <a:spcAft>
                <a:spcPts val="0"/>
              </a:spcAft>
              <a:buNone/>
            </a:pPr>
            <a:endParaRPr lang="en-ZA" sz="2800" dirty="0">
              <a:latin typeface="Arial" panose="020B0604020202020204" pitchFamily="34" charset="0"/>
              <a:cs typeface="Arial" panose="020B0604020202020204" pitchFamily="34" charset="0"/>
            </a:endParaRPr>
          </a:p>
          <a:p>
            <a:pPr marL="0" indent="0">
              <a:spcBef>
                <a:spcPts val="0"/>
              </a:spcBef>
              <a:spcAft>
                <a:spcPts val="0"/>
              </a:spcAft>
              <a:buNone/>
            </a:pPr>
            <a:r>
              <a:rPr lang="en-ZA" sz="2800" dirty="0">
                <a:latin typeface="Arial" panose="020B0604020202020204" pitchFamily="34" charset="0"/>
                <a:cs typeface="Arial" panose="020B0604020202020204" pitchFamily="34" charset="0"/>
              </a:rPr>
              <a:t>They are scientifically developed for use in</a:t>
            </a:r>
          </a:p>
          <a:p>
            <a:pPr marL="0" indent="0">
              <a:spcBef>
                <a:spcPts val="0"/>
              </a:spcBef>
              <a:spcAft>
                <a:spcPts val="0"/>
              </a:spcAft>
              <a:buNone/>
            </a:pPr>
            <a:r>
              <a:rPr lang="en-ZA" sz="2800" dirty="0">
                <a:latin typeface="Arial" panose="020B0604020202020204" pitchFamily="34" charset="0"/>
                <a:cs typeface="Arial" panose="020B0604020202020204" pitchFamily="34" charset="0"/>
              </a:rPr>
              <a:t>Soft or brittle materials such as:  </a:t>
            </a:r>
          </a:p>
          <a:p>
            <a:pPr>
              <a:spcBef>
                <a:spcPts val="0"/>
              </a:spcBef>
              <a:spcAft>
                <a:spcPts val="0"/>
              </a:spcAft>
              <a:buFont typeface="Wingdings" panose="05000000000000000000" pitchFamily="2" charset="2"/>
              <a:buChar char="§"/>
            </a:pPr>
            <a:r>
              <a:rPr lang="en-ZA" sz="2800" dirty="0">
                <a:latin typeface="Arial" panose="020B0604020202020204" pitchFamily="34" charset="0"/>
                <a:cs typeface="Arial" panose="020B0604020202020204" pitchFamily="34" charset="0"/>
              </a:rPr>
              <a:t> hardboard</a:t>
            </a:r>
          </a:p>
          <a:p>
            <a:pPr>
              <a:spcBef>
                <a:spcPts val="0"/>
              </a:spcBef>
              <a:spcAft>
                <a:spcPts val="0"/>
              </a:spcAft>
              <a:buFont typeface="Wingdings" panose="05000000000000000000" pitchFamily="2" charset="2"/>
              <a:buChar char="§"/>
            </a:pPr>
            <a:r>
              <a:rPr lang="en-ZA" sz="2800" dirty="0">
                <a:latin typeface="Arial" panose="020B0604020202020204" pitchFamily="34" charset="0"/>
                <a:cs typeface="Arial" panose="020B0604020202020204" pitchFamily="34" charset="0"/>
              </a:rPr>
              <a:t> plywood</a:t>
            </a:r>
          </a:p>
          <a:p>
            <a:pPr>
              <a:spcBef>
                <a:spcPts val="0"/>
              </a:spcBef>
              <a:spcAft>
                <a:spcPts val="0"/>
              </a:spcAft>
              <a:buFont typeface="Wingdings" panose="05000000000000000000" pitchFamily="2" charset="2"/>
              <a:buChar char="§"/>
            </a:pPr>
            <a:r>
              <a:rPr lang="en-ZA" sz="2800" dirty="0">
                <a:latin typeface="Arial" panose="020B0604020202020204" pitchFamily="34" charset="0"/>
                <a:cs typeface="Arial" panose="020B0604020202020204" pitchFamily="34" charset="0"/>
              </a:rPr>
              <a:t> glass fibre</a:t>
            </a:r>
          </a:p>
          <a:p>
            <a:pPr>
              <a:spcBef>
                <a:spcPts val="0"/>
              </a:spcBef>
              <a:spcAft>
                <a:spcPts val="0"/>
              </a:spcAft>
              <a:buFont typeface="Wingdings" panose="05000000000000000000" pitchFamily="2" charset="2"/>
              <a:buChar char="§"/>
            </a:pPr>
            <a:r>
              <a:rPr lang="en-ZA" sz="2800" dirty="0">
                <a:latin typeface="Arial" panose="020B0604020202020204" pitchFamily="34" charset="0"/>
                <a:cs typeface="Arial" panose="020B0604020202020204" pitchFamily="34" charset="0"/>
              </a:rPr>
              <a:t> fibreboard, etc.</a:t>
            </a:r>
          </a:p>
          <a:p>
            <a:pPr marL="0" indent="0">
              <a:spcBef>
                <a:spcPts val="0"/>
              </a:spcBef>
              <a:spcAft>
                <a:spcPts val="0"/>
              </a:spcAft>
              <a:buNone/>
            </a:pPr>
            <a:endParaRPr lang="en-ZA" sz="2800" dirty="0">
              <a:latin typeface="Arial" panose="020B0604020202020204" pitchFamily="34" charset="0"/>
              <a:cs typeface="Arial" panose="020B0604020202020204" pitchFamily="34" charset="0"/>
            </a:endParaRPr>
          </a:p>
          <a:p>
            <a:pPr marL="0" indent="0">
              <a:spcBef>
                <a:spcPts val="0"/>
              </a:spcBef>
              <a:spcAft>
                <a:spcPts val="0"/>
              </a:spcAft>
              <a:buNone/>
            </a:pPr>
            <a:r>
              <a:rPr lang="en-ZA" sz="2800" dirty="0">
                <a:latin typeface="Arial" panose="020B0604020202020204" pitchFamily="34" charset="0"/>
                <a:cs typeface="Arial" panose="020B0604020202020204" pitchFamily="34" charset="0"/>
              </a:rPr>
              <a:t>Cost-saving grooved rivets have fastening applications in construction, furniture, coach building and other industries.</a:t>
            </a:r>
          </a:p>
          <a:p>
            <a:pPr marL="0" indent="0">
              <a:spcBef>
                <a:spcPts val="0"/>
              </a:spcBef>
              <a:spcAft>
                <a:spcPts val="0"/>
              </a:spcAft>
              <a:buNone/>
            </a:pPr>
            <a:endParaRPr lang="en-ZA" sz="2800" b="1"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9C472B1-73DA-4F5C-949E-17F312F80931}"/>
              </a:ext>
            </a:extLst>
          </p:cNvPr>
          <p:cNvPicPr>
            <a:picLocks noChangeAspect="1"/>
          </p:cNvPicPr>
          <p:nvPr/>
        </p:nvPicPr>
        <p:blipFill rotWithShape="1">
          <a:blip r:embed="rId2">
            <a:extLst>
              <a:ext uri="{28A0092B-C50C-407E-A947-70E740481C1C}">
                <a14:useLocalDpi xmlns:a14="http://schemas.microsoft.com/office/drawing/2010/main" val="0"/>
              </a:ext>
            </a:extLst>
          </a:blip>
          <a:srcRect l="35295" t="31561" b="52574"/>
          <a:stretch/>
        </p:blipFill>
        <p:spPr>
          <a:xfrm rot="10800000">
            <a:off x="7292048" y="1585732"/>
            <a:ext cx="4502554" cy="2627452"/>
          </a:xfrm>
          <a:prstGeom prst="rect">
            <a:avLst/>
          </a:prstGeom>
        </p:spPr>
      </p:pic>
    </p:spTree>
    <p:extLst>
      <p:ext uri="{BB962C8B-B14F-4D97-AF65-F5344CB8AC3E}">
        <p14:creationId xmlns:p14="http://schemas.microsoft.com/office/powerpoint/2010/main" val="421879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2800" b="1" dirty="0">
                <a:latin typeface="Arial" panose="020B0604020202020204" pitchFamily="34" charset="0"/>
                <a:cs typeface="Arial" panose="020B0604020202020204" pitchFamily="34" charset="0"/>
              </a:rPr>
              <a:t>Peel type</a:t>
            </a:r>
          </a:p>
          <a:p>
            <a:pPr marL="0" indent="0">
              <a:spcBef>
                <a:spcPts val="0"/>
              </a:spcBef>
              <a:spcAft>
                <a:spcPts val="0"/>
              </a:spcAft>
              <a:buNone/>
            </a:pPr>
            <a:r>
              <a:rPr lang="en-ZA" sz="2800" dirty="0">
                <a:latin typeface="Arial" panose="020B0604020202020204" pitchFamily="34" charset="0"/>
                <a:cs typeface="Arial" panose="020B0604020202020204" pitchFamily="34" charset="0"/>
              </a:rPr>
              <a:t>Specifically developed for the fastening of soft or friable materials, peel-type rivets will secure blow-moulded or glass-reinforced plastics, rubbers and plywood as well as metallic panels and sections. On setting, the rivet body is split into four segments by the action of the mandrel head, to generate a large blind-side bearing area capable of withstanding high pull-out loads. </a:t>
            </a:r>
          </a:p>
          <a:p>
            <a:pPr marL="631825" indent="-631825">
              <a:buNone/>
            </a:pPr>
            <a:r>
              <a:rPr lang="en-ZA" sz="2800" dirty="0">
                <a:latin typeface="Arial" panose="020B0604020202020204" pitchFamily="34" charset="0"/>
                <a:cs typeface="Arial" panose="020B0604020202020204" pitchFamily="34" charset="0"/>
              </a:rPr>
              <a:t> </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E0EA9EC-AC31-487E-BEEA-ED3CB5421C8C}"/>
              </a:ext>
            </a:extLst>
          </p:cNvPr>
          <p:cNvPicPr>
            <a:picLocks noChangeAspect="1"/>
          </p:cNvPicPr>
          <p:nvPr/>
        </p:nvPicPr>
        <p:blipFill rotWithShape="1">
          <a:blip r:embed="rId2">
            <a:extLst>
              <a:ext uri="{28A0092B-C50C-407E-A947-70E740481C1C}">
                <a14:useLocalDpi xmlns:a14="http://schemas.microsoft.com/office/drawing/2010/main" val="0"/>
              </a:ext>
            </a:extLst>
          </a:blip>
          <a:srcRect l="32075" b="82785"/>
          <a:stretch/>
        </p:blipFill>
        <p:spPr>
          <a:xfrm rot="10800000">
            <a:off x="3005559" y="3117171"/>
            <a:ext cx="6180881" cy="3191029"/>
          </a:xfrm>
          <a:prstGeom prst="rect">
            <a:avLst/>
          </a:prstGeom>
        </p:spPr>
      </p:pic>
    </p:spTree>
    <p:extLst>
      <p:ext uri="{BB962C8B-B14F-4D97-AF65-F5344CB8AC3E}">
        <p14:creationId xmlns:p14="http://schemas.microsoft.com/office/powerpoint/2010/main" val="250189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3600" b="1" u="sng" dirty="0">
                <a:latin typeface="Arial" panose="020B0604020202020204" pitchFamily="34" charset="0"/>
                <a:cs typeface="Arial" panose="020B0604020202020204" pitchFamily="34" charset="0"/>
              </a:rPr>
              <a:t>Head styles</a:t>
            </a:r>
          </a:p>
          <a:p>
            <a:pPr marL="631825" indent="-631825">
              <a:buNone/>
            </a:pPr>
            <a:r>
              <a:rPr lang="en-ZA" sz="3200" b="1" dirty="0">
                <a:latin typeface="Arial" panose="020B0604020202020204" pitchFamily="34" charset="0"/>
                <a:cs typeface="Arial" panose="020B0604020202020204" pitchFamily="34" charset="0"/>
              </a:rPr>
              <a:t>Dome-head rivet:</a:t>
            </a:r>
          </a:p>
          <a:p>
            <a:pPr marL="0" indent="0">
              <a:buNone/>
            </a:pPr>
            <a:r>
              <a:rPr lang="en-ZA" sz="2800" dirty="0">
                <a:latin typeface="Arial" panose="020B0604020202020204" pitchFamily="34" charset="0"/>
                <a:cs typeface="Arial" panose="020B0604020202020204" pitchFamily="34" charset="0"/>
              </a:rPr>
              <a:t>Dome-head rivets are available in different standard-head styles to fit a particular application.  The most commonly used style is the low profile dome-head.  With twice the diameter of the rivet body, the dome-head has enough bearing surface to retain all but extremely soft or brittle materials.</a:t>
            </a:r>
          </a:p>
          <a:p>
            <a:pPr marL="0" indent="0">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0FD8385-8242-4243-B488-9F3286E9E46B}"/>
              </a:ext>
            </a:extLst>
          </p:cNvPr>
          <p:cNvPicPr>
            <a:picLocks noChangeAspect="1"/>
          </p:cNvPicPr>
          <p:nvPr/>
        </p:nvPicPr>
        <p:blipFill rotWithShape="1">
          <a:blip r:embed="rId2">
            <a:extLst>
              <a:ext uri="{28A0092B-C50C-407E-A947-70E740481C1C}">
                <a14:useLocalDpi xmlns:a14="http://schemas.microsoft.com/office/drawing/2010/main" val="0"/>
              </a:ext>
            </a:extLst>
          </a:blip>
          <a:srcRect t="16540" r="41807" b="62025"/>
          <a:stretch/>
        </p:blipFill>
        <p:spPr>
          <a:xfrm>
            <a:off x="3075255" y="3186620"/>
            <a:ext cx="5987062" cy="3272053"/>
          </a:xfrm>
          <a:prstGeom prst="rect">
            <a:avLst/>
          </a:prstGeom>
        </p:spPr>
      </p:pic>
    </p:spTree>
    <p:extLst>
      <p:ext uri="{BB962C8B-B14F-4D97-AF65-F5344CB8AC3E}">
        <p14:creationId xmlns:p14="http://schemas.microsoft.com/office/powerpoint/2010/main" val="170144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2800" b="1" dirty="0">
                <a:latin typeface="Arial" panose="020B0604020202020204" pitchFamily="34" charset="0"/>
                <a:cs typeface="Arial" panose="020B0604020202020204" pitchFamily="34" charset="0"/>
              </a:rPr>
              <a:t>Large flange rivet:</a:t>
            </a:r>
          </a:p>
          <a:p>
            <a:pPr marL="0" indent="0">
              <a:buNone/>
            </a:pPr>
            <a:r>
              <a:rPr lang="en-ZA" sz="2800" dirty="0">
                <a:latin typeface="Arial" panose="020B0604020202020204" pitchFamily="34" charset="0"/>
                <a:cs typeface="Arial" panose="020B0604020202020204" pitchFamily="34" charset="0"/>
              </a:rPr>
              <a:t>Large flange rivets have twice the under-head bearing surface of compatible dome-head rivets, which makes them ideal for applications where soft or brittle materials such as fibreglass, wood, fabric or plastic are joined to a rigid backing such as steel. </a:t>
            </a:r>
          </a:p>
          <a:p>
            <a:pPr marL="0" indent="0">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1B157B2-75BD-433E-BBAF-319A365A7060}"/>
              </a:ext>
            </a:extLst>
          </p:cNvPr>
          <p:cNvPicPr>
            <a:picLocks noChangeAspect="1"/>
          </p:cNvPicPr>
          <p:nvPr/>
        </p:nvPicPr>
        <p:blipFill rotWithShape="1">
          <a:blip r:embed="rId2">
            <a:extLst>
              <a:ext uri="{28A0092B-C50C-407E-A947-70E740481C1C}">
                <a14:useLocalDpi xmlns:a14="http://schemas.microsoft.com/office/drawing/2010/main" val="0"/>
              </a:ext>
            </a:extLst>
          </a:blip>
          <a:srcRect t="48101" r="46003" b="31646"/>
          <a:stretch/>
        </p:blipFill>
        <p:spPr>
          <a:xfrm>
            <a:off x="3004745" y="2615877"/>
            <a:ext cx="6182510" cy="3727049"/>
          </a:xfrm>
          <a:prstGeom prst="rect">
            <a:avLst/>
          </a:prstGeom>
        </p:spPr>
      </p:pic>
    </p:spTree>
    <p:extLst>
      <p:ext uri="{BB962C8B-B14F-4D97-AF65-F5344CB8AC3E}">
        <p14:creationId xmlns:p14="http://schemas.microsoft.com/office/powerpoint/2010/main" val="404747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3090-76C6-4297-9DAC-935D04D16858}"/>
              </a:ext>
            </a:extLst>
          </p:cNvPr>
          <p:cNvSpPr>
            <a:spLocks noGrp="1"/>
          </p:cNvSpPr>
          <p:nvPr>
            <p:ph idx="1"/>
          </p:nvPr>
        </p:nvSpPr>
        <p:spPr>
          <a:xfrm>
            <a:off x="261258" y="174172"/>
            <a:ext cx="11615056" cy="6487886"/>
          </a:xfrm>
        </p:spPr>
        <p:txBody>
          <a:bodyPr>
            <a:normAutofit/>
          </a:bodyPr>
          <a:lstStyle/>
          <a:p>
            <a:pPr marL="0" indent="0">
              <a:buNone/>
            </a:pPr>
            <a:r>
              <a:rPr lang="en-ZA" sz="2800" b="1" dirty="0">
                <a:latin typeface="Arial" panose="020B0604020202020204" pitchFamily="34" charset="0"/>
                <a:cs typeface="Arial" panose="020B0604020202020204" pitchFamily="34" charset="0"/>
              </a:rPr>
              <a:t>Countersunk rivets:</a:t>
            </a:r>
          </a:p>
          <a:p>
            <a:pPr marL="0" indent="0">
              <a:buNone/>
            </a:pPr>
            <a:r>
              <a:rPr lang="en-ZA" sz="2800" dirty="0">
                <a:latin typeface="Arial" panose="020B0604020202020204" pitchFamily="34" charset="0"/>
                <a:cs typeface="Arial" panose="020B0604020202020204" pitchFamily="34" charset="0"/>
              </a:rPr>
              <a:t>Countersunk rivets are used where smooth flush surface is required.  They are commonly used in sheet metal work, metal windows and door frames and in the automotive industry.</a:t>
            </a:r>
          </a:p>
          <a:p>
            <a:pPr marL="631825" indent="-631825">
              <a:buNone/>
            </a:pPr>
            <a:r>
              <a:rPr lang="en-ZA" sz="2800" dirty="0">
                <a:latin typeface="Arial" panose="020B0604020202020204" pitchFamily="34" charset="0"/>
                <a:cs typeface="Arial" panose="020B0604020202020204" pitchFamily="34" charset="0"/>
              </a:rPr>
              <a:t> </a:t>
            </a: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a:p>
            <a:pPr marL="631825" indent="-631825">
              <a:buNone/>
            </a:pP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52B7AE2-3458-4BFC-AD2A-98C55B28BCB9}"/>
              </a:ext>
            </a:extLst>
          </p:cNvPr>
          <p:cNvPicPr>
            <a:picLocks noChangeAspect="1"/>
          </p:cNvPicPr>
          <p:nvPr/>
        </p:nvPicPr>
        <p:blipFill rotWithShape="1">
          <a:blip r:embed="rId2">
            <a:extLst>
              <a:ext uri="{28A0092B-C50C-407E-A947-70E740481C1C}">
                <a14:useLocalDpi xmlns:a14="http://schemas.microsoft.com/office/drawing/2010/main" val="0"/>
              </a:ext>
            </a:extLst>
          </a:blip>
          <a:srcRect t="76455" r="50000" b="2540"/>
          <a:stretch/>
        </p:blipFill>
        <p:spPr>
          <a:xfrm>
            <a:off x="2954381" y="2237497"/>
            <a:ext cx="6228809" cy="3792913"/>
          </a:xfrm>
          <a:prstGeom prst="rect">
            <a:avLst/>
          </a:prstGeom>
        </p:spPr>
      </p:pic>
    </p:spTree>
    <p:extLst>
      <p:ext uri="{BB962C8B-B14F-4D97-AF65-F5344CB8AC3E}">
        <p14:creationId xmlns:p14="http://schemas.microsoft.com/office/powerpoint/2010/main" val="3809074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2492</Words>
  <Application>Microsoft Office PowerPoint</Application>
  <PresentationFormat>Widescreen</PresentationFormat>
  <Paragraphs>308</Paragraphs>
  <Slides>37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Cambria Math</vt:lpstr>
      <vt:lpstr>Wingdings</vt:lpstr>
      <vt:lpstr>Office Theme</vt:lpstr>
      <vt:lpstr>1_Office Theme</vt:lpstr>
      <vt:lpstr>      Automotive Grade 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Educator C C BECKMANN</dc:creator>
  <cp:lastModifiedBy>Marembo T</cp:lastModifiedBy>
  <cp:revision>124</cp:revision>
  <dcterms:created xsi:type="dcterms:W3CDTF">2020-07-03T20:58:28Z</dcterms:created>
  <dcterms:modified xsi:type="dcterms:W3CDTF">2020-07-16T13:08:15Z</dcterms:modified>
</cp:coreProperties>
</file>