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sldIdLst>
    <p:sldId id="313" r:id="rId3"/>
    <p:sldId id="257"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telle Beck" initials="CB" lastIdx="1" clrIdx="0">
    <p:extLst>
      <p:ext uri="{19B8F6BF-5375-455C-9EA6-DF929625EA0E}">
        <p15:presenceInfo xmlns:p15="http://schemas.microsoft.com/office/powerpoint/2012/main" userId="2fad98b4418952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0F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sorterViewPr>
    <p:cViewPr>
      <p:scale>
        <a:sx n="50" d="100"/>
        <a:sy n="50" d="100"/>
      </p:scale>
      <p:origin x="0" y="-56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420200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05367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6471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50700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82659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69238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9061A-017D-4244-8A23-0D7A925353EF}" type="datetimeFigureOut">
              <a:rPr lang="en-ZA" smtClean="0"/>
              <a:t>2020/07/17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40559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9061A-017D-4244-8A23-0D7A925353EF}" type="datetimeFigureOut">
              <a:rPr lang="en-ZA" smtClean="0"/>
              <a:t>2020/07/17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339695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9061A-017D-4244-8A23-0D7A925353EF}" type="datetimeFigureOut">
              <a:rPr lang="en-ZA" smtClean="0"/>
              <a:t>2020/07/17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43278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9061A-017D-4244-8A23-0D7A925353EF}" type="datetimeFigureOut">
              <a:rPr lang="en-ZA" smtClean="0"/>
              <a:t>2020/07/17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99873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98877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817379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50201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4365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34094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9061A-017D-4244-8A23-0D7A925353EF}" type="datetimeFigureOut">
              <a:rPr lang="en-ZA" smtClean="0"/>
              <a:t>2020/07/17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62201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9061A-017D-4244-8A23-0D7A925353EF}" type="datetimeFigureOut">
              <a:rPr lang="en-ZA" smtClean="0"/>
              <a:t>2020/07/17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91723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9061A-017D-4244-8A23-0D7A925353EF}" type="datetimeFigureOut">
              <a:rPr lang="en-ZA" smtClean="0"/>
              <a:t>2020/07/17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408523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9061A-017D-4244-8A23-0D7A925353EF}" type="datetimeFigureOut">
              <a:rPr lang="en-ZA" smtClean="0"/>
              <a:t>2020/07/17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78649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9061A-017D-4244-8A23-0D7A925353EF}" type="datetimeFigureOut">
              <a:rPr lang="en-ZA" smtClean="0"/>
              <a:t>2020/07/17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102270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8968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9061A-017D-4244-8A23-0D7A925353EF}" type="datetimeFigureOut">
              <a:rPr lang="en-ZA" smtClean="0"/>
              <a:t>2020/07/17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FDE9BB3-A545-49A3-B942-3CB6693A470C}" type="slidenum">
              <a:rPr lang="en-ZA" smtClean="0"/>
              <a:t>‹#›</a:t>
            </a:fld>
            <a:endParaRPr lang="en-ZA"/>
          </a:p>
        </p:txBody>
      </p:sp>
    </p:spTree>
    <p:extLst>
      <p:ext uri="{BB962C8B-B14F-4D97-AF65-F5344CB8AC3E}">
        <p14:creationId xmlns:p14="http://schemas.microsoft.com/office/powerpoint/2010/main" val="220920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9061A-017D-4244-8A23-0D7A925353EF}" type="datetimeFigureOut">
              <a:rPr lang="en-ZA" smtClean="0"/>
              <a:t>2020/07/17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E9BB3-A545-49A3-B942-3CB6693A470C}" type="slidenum">
              <a:rPr lang="en-ZA" smtClean="0"/>
              <a:t>‹#›</a:t>
            </a:fld>
            <a:endParaRPr lang="en-ZA"/>
          </a:p>
        </p:txBody>
      </p:sp>
    </p:spTree>
    <p:extLst>
      <p:ext uri="{BB962C8B-B14F-4D97-AF65-F5344CB8AC3E}">
        <p14:creationId xmlns:p14="http://schemas.microsoft.com/office/powerpoint/2010/main" val="3637254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9061A-017D-4244-8A23-0D7A925353EF}" type="datetimeFigureOut">
              <a:rPr lang="en-ZA" smtClean="0"/>
              <a:t>2020/07/17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E9BB3-A545-49A3-B942-3CB6693A470C}" type="slidenum">
              <a:rPr lang="en-ZA" smtClean="0"/>
              <a:t>‹#›</a:t>
            </a:fld>
            <a:endParaRPr lang="en-ZA"/>
          </a:p>
        </p:txBody>
      </p:sp>
    </p:spTree>
    <p:extLst>
      <p:ext uri="{BB962C8B-B14F-4D97-AF65-F5344CB8AC3E}">
        <p14:creationId xmlns:p14="http://schemas.microsoft.com/office/powerpoint/2010/main" val="14256645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7301-A420-4F35-B578-F98957316995}"/>
              </a:ext>
            </a:extLst>
          </p:cNvPr>
          <p:cNvSpPr>
            <a:spLocks noGrp="1"/>
          </p:cNvSpPr>
          <p:nvPr>
            <p:ph type="ctrTitle"/>
          </p:nvPr>
        </p:nvSpPr>
        <p:spPr>
          <a:xfrm>
            <a:off x="3825379" y="1493240"/>
            <a:ext cx="3959603" cy="2902591"/>
          </a:xfrm>
        </p:spPr>
        <p:txBody>
          <a:bodyPr>
            <a:normAutofit fontScale="90000"/>
          </a:bodyPr>
          <a:lstStyle/>
          <a:p>
            <a:pPr lvl="0">
              <a:spcBef>
                <a:spcPts val="1000"/>
              </a:spcBef>
            </a:pP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sz="4400" dirty="0" smtClean="0"/>
              <a:t>Automotive </a:t>
            </a:r>
            <a:r>
              <a:rPr lang="en-ZA" sz="4400" dirty="0"/>
              <a:t>Grade 10</a:t>
            </a:r>
            <a:r>
              <a:rPr lang="en-ZA" dirty="0"/>
              <a:t/>
            </a:r>
            <a:br>
              <a:rPr lang="en-ZA" dirty="0"/>
            </a:br>
            <a:r>
              <a:rPr lang="en-ZA" sz="4000" dirty="0" smtClean="0">
                <a:solidFill>
                  <a:prstClr val="black"/>
                </a:solidFill>
                <a:latin typeface="Calibri" panose="020F0502020204030204"/>
                <a:ea typeface="+mn-ea"/>
                <a:cs typeface="+mn-cs"/>
              </a:rPr>
              <a:t>Joining </a:t>
            </a:r>
            <a:r>
              <a:rPr lang="en-ZA" sz="4000" dirty="0">
                <a:solidFill>
                  <a:prstClr val="black"/>
                </a:solidFill>
                <a:latin typeface="Calibri" panose="020F0502020204030204"/>
                <a:ea typeface="+mn-ea"/>
                <a:cs typeface="+mn-cs"/>
              </a:rPr>
              <a:t>Methods</a:t>
            </a:r>
            <a:br>
              <a:rPr lang="en-ZA" sz="4000" dirty="0">
                <a:solidFill>
                  <a:prstClr val="black"/>
                </a:solidFill>
                <a:latin typeface="Calibri" panose="020F0502020204030204"/>
                <a:ea typeface="+mn-ea"/>
                <a:cs typeface="+mn-cs"/>
              </a:rPr>
            </a:br>
            <a:endParaRPr lang="en-ZA" dirty="0"/>
          </a:p>
        </p:txBody>
      </p:sp>
      <p:sp>
        <p:nvSpPr>
          <p:cNvPr id="3" name="Subtitle 2">
            <a:extLst>
              <a:ext uri="{FF2B5EF4-FFF2-40B4-BE49-F238E27FC236}">
                <a16:creationId xmlns:a16="http://schemas.microsoft.com/office/drawing/2014/main" id="{CA47014B-80A9-4E6E-8370-B62386AD18FB}"/>
              </a:ext>
            </a:extLst>
          </p:cNvPr>
          <p:cNvSpPr>
            <a:spLocks noGrp="1"/>
          </p:cNvSpPr>
          <p:nvPr>
            <p:ph type="subTitle" idx="1"/>
          </p:nvPr>
        </p:nvSpPr>
        <p:spPr>
          <a:xfrm>
            <a:off x="3506598" y="4998473"/>
            <a:ext cx="4764947" cy="596985"/>
          </a:xfrm>
        </p:spPr>
        <p:txBody>
          <a:bodyPr>
            <a:normAutofit lnSpcReduction="10000"/>
          </a:bodyPr>
          <a:lstStyle/>
          <a:p>
            <a:r>
              <a:rPr lang="en-ZA" sz="4000" dirty="0" smtClean="0"/>
              <a:t>Bolts and Nuts</a:t>
            </a:r>
            <a:endParaRPr lang="en-ZA" sz="4000" dirty="0"/>
          </a:p>
        </p:txBody>
      </p:sp>
    </p:spTree>
    <p:extLst>
      <p:ext uri="{BB962C8B-B14F-4D97-AF65-F5344CB8AC3E}">
        <p14:creationId xmlns:p14="http://schemas.microsoft.com/office/powerpoint/2010/main" val="297214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C292-76C9-46B1-8FF1-D64942B80D6F}"/>
              </a:ext>
            </a:extLst>
          </p:cNvPr>
          <p:cNvSpPr>
            <a:spLocks noGrp="1"/>
          </p:cNvSpPr>
          <p:nvPr>
            <p:ph type="title"/>
          </p:nvPr>
        </p:nvSpPr>
        <p:spPr>
          <a:xfrm>
            <a:off x="631372" y="87086"/>
            <a:ext cx="9666513" cy="609600"/>
          </a:xfrm>
        </p:spPr>
        <p:txBody>
          <a:bodyPr>
            <a:normAutofit/>
          </a:bodyPr>
          <a:lstStyle/>
          <a:p>
            <a:r>
              <a:rPr lang="en-ZA" sz="3200" b="1" cap="none" dirty="0">
                <a:latin typeface="Arial" panose="020B0604020202020204" pitchFamily="34" charset="0"/>
                <a:cs typeface="Arial" panose="020B0604020202020204" pitchFamily="34" charset="0"/>
              </a:rPr>
              <a:t>Body</a:t>
            </a:r>
          </a:p>
        </p:txBody>
      </p:sp>
      <p:sp>
        <p:nvSpPr>
          <p:cNvPr id="3" name="Content Placeholder 2">
            <a:extLst>
              <a:ext uri="{FF2B5EF4-FFF2-40B4-BE49-F238E27FC236}">
                <a16:creationId xmlns:a16="http://schemas.microsoft.com/office/drawing/2014/main" id="{0B2B8F4C-A0B8-47A9-91C2-56D846B00F64}"/>
              </a:ext>
            </a:extLst>
          </p:cNvPr>
          <p:cNvSpPr>
            <a:spLocks noGrp="1"/>
          </p:cNvSpPr>
          <p:nvPr>
            <p:ph idx="1"/>
          </p:nvPr>
        </p:nvSpPr>
        <p:spPr>
          <a:xfrm>
            <a:off x="315686" y="772886"/>
            <a:ext cx="11549744" cy="5998028"/>
          </a:xfrm>
        </p:spPr>
        <p:txBody>
          <a:bodyPr>
            <a:normAutofit/>
          </a:bodyPr>
          <a:lstStyle/>
          <a:p>
            <a:r>
              <a:rPr lang="en-ZA" sz="2400" dirty="0">
                <a:latin typeface="Arial" panose="020B0604020202020204" pitchFamily="34" charset="0"/>
                <a:cs typeface="Arial" panose="020B0604020202020204" pitchFamily="34" charset="0"/>
              </a:rPr>
              <a:t>The body of a bolt is divided into the thread and the shank.  The shank is the unthreaded part between the head and the thread.  The thread on a bolt or screw can be divided into various categories; most bolts have only a partial thread while machine screws usually have a full thread.  </a:t>
            </a:r>
          </a:p>
          <a:p>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Bolts are measured by the diameter and the length of the shank.  For example, a bolt with a diameter of 14 mm and a length of 60 mm is known as an M 14 x 60 bolt.  Metric bolts and screws are also classified according to the type of thread.  The standard types of thread are known as ISO metric coarse or ISO metric fine.  The head of any bolt is always in proportion to the body diameter.</a:t>
            </a:r>
          </a:p>
          <a:p>
            <a:r>
              <a:rPr lang="en-ZA" sz="2400" dirty="0">
                <a:latin typeface="Arial" panose="020B0604020202020204" pitchFamily="34" charset="0"/>
                <a:cs typeface="Arial" panose="020B0604020202020204" pitchFamily="34" charset="0"/>
              </a:rPr>
              <a:t>Thread is usually right-hand (bolt tightens clockwise), but can also be left-hand.</a:t>
            </a:r>
          </a:p>
        </p:txBody>
      </p:sp>
      <p:pic>
        <p:nvPicPr>
          <p:cNvPr id="6" name="Picture 5">
            <a:extLst>
              <a:ext uri="{FF2B5EF4-FFF2-40B4-BE49-F238E27FC236}">
                <a16:creationId xmlns:a16="http://schemas.microsoft.com/office/drawing/2014/main" id="{E41B5AE9-5CE9-4C67-855E-116FE8D343B0}"/>
              </a:ext>
            </a:extLst>
          </p:cNvPr>
          <p:cNvPicPr>
            <a:picLocks noChangeAspect="1"/>
          </p:cNvPicPr>
          <p:nvPr/>
        </p:nvPicPr>
        <p:blipFill rotWithShape="1">
          <a:blip r:embed="rId2">
            <a:extLst>
              <a:ext uri="{28A0092B-C50C-407E-A947-70E740481C1C}">
                <a14:useLocalDpi xmlns:a14="http://schemas.microsoft.com/office/drawing/2010/main" val="0"/>
              </a:ext>
            </a:extLst>
          </a:blip>
          <a:srcRect l="22846" t="5569" r="12439" b="82617"/>
          <a:stretch/>
        </p:blipFill>
        <p:spPr>
          <a:xfrm rot="10800000">
            <a:off x="1597306" y="2465402"/>
            <a:ext cx="6088284" cy="1724629"/>
          </a:xfrm>
          <a:prstGeom prst="rect">
            <a:avLst/>
          </a:prstGeom>
        </p:spPr>
      </p:pic>
      <p:sp>
        <p:nvSpPr>
          <p:cNvPr id="9" name="TextBox 8">
            <a:extLst>
              <a:ext uri="{FF2B5EF4-FFF2-40B4-BE49-F238E27FC236}">
                <a16:creationId xmlns:a16="http://schemas.microsoft.com/office/drawing/2014/main" id="{61075518-F983-4FEF-8D58-7EB9D9A99828}"/>
              </a:ext>
            </a:extLst>
          </p:cNvPr>
          <p:cNvSpPr txBox="1"/>
          <p:nvPr/>
        </p:nvSpPr>
        <p:spPr>
          <a:xfrm>
            <a:off x="7974957" y="2925548"/>
            <a:ext cx="2581154" cy="707886"/>
          </a:xfrm>
          <a:prstGeom prst="rect">
            <a:avLst/>
          </a:prstGeom>
          <a:noFill/>
        </p:spPr>
        <p:txBody>
          <a:bodyPr wrap="square" rtlCol="0">
            <a:spAutoFit/>
          </a:bodyPr>
          <a:lstStyle/>
          <a:p>
            <a:r>
              <a:rPr lang="en-ZA" sz="2000" b="1" dirty="0">
                <a:effectLst>
                  <a:outerShdw blurRad="38100" dist="38100" dir="2700000" algn="tl">
                    <a:srgbClr val="000000">
                      <a:alpha val="43137"/>
                    </a:srgbClr>
                  </a:outerShdw>
                </a:effectLst>
              </a:rPr>
              <a:t>Different thread configurations </a:t>
            </a:r>
          </a:p>
        </p:txBody>
      </p:sp>
    </p:spTree>
    <p:extLst>
      <p:ext uri="{BB962C8B-B14F-4D97-AF65-F5344CB8AC3E}">
        <p14:creationId xmlns:p14="http://schemas.microsoft.com/office/powerpoint/2010/main" val="93568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4CC7-F8CE-4B4B-AC26-9C6B8F758A4D}"/>
              </a:ext>
            </a:extLst>
          </p:cNvPr>
          <p:cNvSpPr>
            <a:spLocks noGrp="1"/>
          </p:cNvSpPr>
          <p:nvPr>
            <p:ph type="title"/>
          </p:nvPr>
        </p:nvSpPr>
        <p:spPr>
          <a:xfrm>
            <a:off x="696686" y="216625"/>
            <a:ext cx="9775371" cy="664029"/>
          </a:xfrm>
        </p:spPr>
        <p:txBody>
          <a:bodyPr>
            <a:normAutofit/>
          </a:bodyPr>
          <a:lstStyle/>
          <a:p>
            <a:r>
              <a:rPr lang="en-ZA" sz="3600" b="1" cap="none" dirty="0">
                <a:latin typeface="Arial" panose="020B0604020202020204" pitchFamily="34" charset="0"/>
                <a:cs typeface="Arial" panose="020B0604020202020204" pitchFamily="34" charset="0"/>
              </a:rPr>
              <a:t>Point styles</a:t>
            </a:r>
          </a:p>
        </p:txBody>
      </p:sp>
      <p:sp>
        <p:nvSpPr>
          <p:cNvPr id="3" name="Content Placeholder 2">
            <a:extLst>
              <a:ext uri="{FF2B5EF4-FFF2-40B4-BE49-F238E27FC236}">
                <a16:creationId xmlns:a16="http://schemas.microsoft.com/office/drawing/2014/main" id="{1C1094A9-8B3E-436F-B981-C25C7FE173B8}"/>
              </a:ext>
            </a:extLst>
          </p:cNvPr>
          <p:cNvSpPr>
            <a:spLocks noGrp="1"/>
          </p:cNvSpPr>
          <p:nvPr>
            <p:ph idx="1"/>
          </p:nvPr>
        </p:nvSpPr>
        <p:spPr>
          <a:xfrm>
            <a:off x="381000" y="880653"/>
            <a:ext cx="11702143" cy="5846718"/>
          </a:xfrm>
        </p:spPr>
        <p:txBody>
          <a:bodyPr>
            <a:normAutofit/>
          </a:bodyPr>
          <a:lstStyle/>
          <a:p>
            <a:r>
              <a:rPr lang="en-ZA" sz="2800" dirty="0">
                <a:latin typeface="Arial" panose="020B0604020202020204" pitchFamily="34" charset="0"/>
                <a:cs typeface="Arial" panose="020B0604020202020204" pitchFamily="34" charset="0"/>
              </a:rPr>
              <a:t>The point style refers to the end of the thread.  Different points on bolts or machine screws are used for different purposes in engineering.  Below are five most common point styles:</a:t>
            </a:r>
          </a:p>
          <a:p>
            <a:endParaRPr lang="en-ZA" sz="2800" dirty="0">
              <a:latin typeface="Arial" panose="020B0604020202020204" pitchFamily="34" charset="0"/>
              <a:cs typeface="Arial" panose="020B0604020202020204" pitchFamily="34" charset="0"/>
            </a:endParaRPr>
          </a:p>
          <a:p>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a:p>
            <a:r>
              <a:rPr lang="en-ZA" sz="3200" b="1" dirty="0">
                <a:latin typeface="Arial" panose="020B0604020202020204" pitchFamily="34" charset="0"/>
                <a:cs typeface="Arial" panose="020B0604020202020204" pitchFamily="34" charset="0"/>
              </a:rPr>
              <a:t>Finish</a:t>
            </a:r>
          </a:p>
          <a:p>
            <a:r>
              <a:rPr lang="en-ZA" sz="2800" dirty="0">
                <a:latin typeface="Arial" panose="020B0604020202020204" pitchFamily="34" charset="0"/>
                <a:cs typeface="Arial" panose="020B0604020202020204" pitchFamily="34" charset="0"/>
              </a:rPr>
              <a:t>Mild steel bolts either have a black finish or are coated with zinc (galvanised) and some bolts and machine screws are also coated with cadmium.  More expensive bolts are made from various grades of stainless steel or brass for their superior anti-rust properties but are mechanically weaker.</a:t>
            </a:r>
          </a:p>
        </p:txBody>
      </p:sp>
      <p:pic>
        <p:nvPicPr>
          <p:cNvPr id="6" name="Picture 5">
            <a:extLst>
              <a:ext uri="{FF2B5EF4-FFF2-40B4-BE49-F238E27FC236}">
                <a16:creationId xmlns:a16="http://schemas.microsoft.com/office/drawing/2014/main" id="{1A3F09BA-E9EF-4D32-A786-00778DD2F2C4}"/>
              </a:ext>
            </a:extLst>
          </p:cNvPr>
          <p:cNvPicPr>
            <a:picLocks noChangeAspect="1"/>
          </p:cNvPicPr>
          <p:nvPr/>
        </p:nvPicPr>
        <p:blipFill rotWithShape="1">
          <a:blip r:embed="rId2">
            <a:extLst>
              <a:ext uri="{28A0092B-C50C-407E-A947-70E740481C1C}">
                <a14:useLocalDpi xmlns:a14="http://schemas.microsoft.com/office/drawing/2010/main" val="0"/>
              </a:ext>
            </a:extLst>
          </a:blip>
          <a:srcRect t="11646" b="71476"/>
          <a:stretch/>
        </p:blipFill>
        <p:spPr>
          <a:xfrm>
            <a:off x="2409463" y="2187615"/>
            <a:ext cx="7373073" cy="1493136"/>
          </a:xfrm>
          <a:prstGeom prst="rect">
            <a:avLst/>
          </a:prstGeom>
        </p:spPr>
      </p:pic>
    </p:spTree>
    <p:extLst>
      <p:ext uri="{BB962C8B-B14F-4D97-AF65-F5344CB8AC3E}">
        <p14:creationId xmlns:p14="http://schemas.microsoft.com/office/powerpoint/2010/main" val="70529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E6D7-9571-4B23-9876-21CB2F3F6401}"/>
              </a:ext>
            </a:extLst>
          </p:cNvPr>
          <p:cNvSpPr>
            <a:spLocks noGrp="1"/>
          </p:cNvSpPr>
          <p:nvPr>
            <p:ph type="title"/>
          </p:nvPr>
        </p:nvSpPr>
        <p:spPr>
          <a:xfrm>
            <a:off x="642257" y="97971"/>
            <a:ext cx="9786257" cy="642257"/>
          </a:xfrm>
        </p:spPr>
        <p:txBody>
          <a:bodyPr>
            <a:normAutofit/>
          </a:bodyPr>
          <a:lstStyle/>
          <a:p>
            <a:r>
              <a:rPr lang="en-ZA" sz="2800" b="1" cap="none" dirty="0">
                <a:latin typeface="Arial" panose="020B0604020202020204" pitchFamily="34" charset="0"/>
                <a:cs typeface="Arial" panose="020B0604020202020204" pitchFamily="34" charset="0"/>
              </a:rPr>
              <a:t>Studs</a:t>
            </a:r>
          </a:p>
        </p:txBody>
      </p:sp>
      <p:sp>
        <p:nvSpPr>
          <p:cNvPr id="3" name="Content Placeholder 2">
            <a:extLst>
              <a:ext uri="{FF2B5EF4-FFF2-40B4-BE49-F238E27FC236}">
                <a16:creationId xmlns:a16="http://schemas.microsoft.com/office/drawing/2014/main" id="{F186544C-D770-4ADF-98A2-8DD9CD4FAEE2}"/>
              </a:ext>
            </a:extLst>
          </p:cNvPr>
          <p:cNvSpPr>
            <a:spLocks noGrp="1"/>
          </p:cNvSpPr>
          <p:nvPr>
            <p:ph idx="1"/>
          </p:nvPr>
        </p:nvSpPr>
        <p:spPr>
          <a:xfrm>
            <a:off x="555171" y="707571"/>
            <a:ext cx="11310258" cy="5514703"/>
          </a:xfrm>
        </p:spPr>
        <p:txBody>
          <a:bodyPr>
            <a:normAutofit/>
          </a:bodyPr>
          <a:lstStyle/>
          <a:p>
            <a:r>
              <a:rPr lang="en-ZA" sz="2800" dirty="0">
                <a:latin typeface="Arial" panose="020B0604020202020204" pitchFamily="34" charset="0"/>
                <a:cs typeface="Arial" panose="020B0604020202020204" pitchFamily="34" charset="0"/>
              </a:rPr>
              <a:t>A stud is a fastener threaded at both ends with an unthreaded shank in between.  One end is secured into a tapped hole (often blind) and the other end fastened with a nut. </a:t>
            </a:r>
          </a:p>
          <a:p>
            <a:r>
              <a:rPr lang="en-ZA" sz="2800" dirty="0">
                <a:latin typeface="Arial" panose="020B0604020202020204" pitchFamily="34" charset="0"/>
                <a:cs typeface="Arial" panose="020B0604020202020204" pitchFamily="34" charset="0"/>
              </a:rPr>
              <a:t>A typical application for a stud is for fastening components together such as the cylinder head and engine block of an automobile engine.</a:t>
            </a:r>
          </a:p>
        </p:txBody>
      </p:sp>
      <p:pic>
        <p:nvPicPr>
          <p:cNvPr id="6" name="Picture 5">
            <a:extLst>
              <a:ext uri="{FF2B5EF4-FFF2-40B4-BE49-F238E27FC236}">
                <a16:creationId xmlns:a16="http://schemas.microsoft.com/office/drawing/2014/main" id="{266B881B-7206-40FE-8910-3EAD3FBB7DCF}"/>
              </a:ext>
            </a:extLst>
          </p:cNvPr>
          <p:cNvPicPr>
            <a:picLocks noChangeAspect="1"/>
          </p:cNvPicPr>
          <p:nvPr/>
        </p:nvPicPr>
        <p:blipFill rotWithShape="1">
          <a:blip r:embed="rId2">
            <a:extLst>
              <a:ext uri="{28A0092B-C50C-407E-A947-70E740481C1C}">
                <a14:useLocalDpi xmlns:a14="http://schemas.microsoft.com/office/drawing/2010/main" val="0"/>
              </a:ext>
            </a:extLst>
          </a:blip>
          <a:srcRect t="66498" r="32195" b="5316"/>
          <a:stretch/>
        </p:blipFill>
        <p:spPr>
          <a:xfrm>
            <a:off x="3771649" y="2893669"/>
            <a:ext cx="4877302" cy="3761773"/>
          </a:xfrm>
          <a:prstGeom prst="rect">
            <a:avLst/>
          </a:prstGeom>
        </p:spPr>
      </p:pic>
    </p:spTree>
    <p:extLst>
      <p:ext uri="{BB962C8B-B14F-4D97-AF65-F5344CB8AC3E}">
        <p14:creationId xmlns:p14="http://schemas.microsoft.com/office/powerpoint/2010/main" val="212691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73CA-1FA7-4306-9F20-F208FF75E83A}"/>
              </a:ext>
            </a:extLst>
          </p:cNvPr>
          <p:cNvSpPr>
            <a:spLocks noGrp="1"/>
          </p:cNvSpPr>
          <p:nvPr>
            <p:ph type="title"/>
          </p:nvPr>
        </p:nvSpPr>
        <p:spPr>
          <a:xfrm>
            <a:off x="566928" y="160673"/>
            <a:ext cx="9720072" cy="590441"/>
          </a:xfrm>
        </p:spPr>
        <p:txBody>
          <a:bodyPr>
            <a:normAutofit/>
          </a:bodyPr>
          <a:lstStyle/>
          <a:p>
            <a:r>
              <a:rPr lang="en-ZA" sz="3200" b="1" cap="none" dirty="0">
                <a:latin typeface="Arial" panose="020B0604020202020204" pitchFamily="34" charset="0"/>
                <a:cs typeface="Arial" panose="020B0604020202020204" pitchFamily="34" charset="0"/>
              </a:rPr>
              <a:t>Nuts</a:t>
            </a:r>
          </a:p>
        </p:txBody>
      </p:sp>
      <p:sp>
        <p:nvSpPr>
          <p:cNvPr id="3" name="Content Placeholder 2">
            <a:extLst>
              <a:ext uri="{FF2B5EF4-FFF2-40B4-BE49-F238E27FC236}">
                <a16:creationId xmlns:a16="http://schemas.microsoft.com/office/drawing/2014/main" id="{0E5941EA-5652-48C5-AB69-FC9A8A1CB5F4}"/>
              </a:ext>
            </a:extLst>
          </p:cNvPr>
          <p:cNvSpPr>
            <a:spLocks noGrp="1"/>
          </p:cNvSpPr>
          <p:nvPr>
            <p:ph idx="1"/>
          </p:nvPr>
        </p:nvSpPr>
        <p:spPr>
          <a:xfrm>
            <a:off x="489856" y="805543"/>
            <a:ext cx="11310257" cy="5791199"/>
          </a:xfrm>
        </p:spPr>
        <p:txBody>
          <a:bodyPr>
            <a:normAutofit/>
          </a:bodyPr>
          <a:lstStyle/>
          <a:p>
            <a:r>
              <a:rPr lang="en-ZA" sz="2800" dirty="0">
                <a:latin typeface="Arial" panose="020B0604020202020204" pitchFamily="34" charset="0"/>
                <a:cs typeface="Arial" panose="020B0604020202020204" pitchFamily="34" charset="0"/>
              </a:rPr>
              <a:t>Nuts are generally used in conjunction with bolts and studs.  They are generally hexagonally shaped and available in a wide variety of forms for specific engineering/production purposes.  As can be seen from Figure 5.7, the nut’s thickness and width (across centres) in proportion to the diameter of the hole</a:t>
            </a:r>
          </a:p>
        </p:txBody>
      </p:sp>
      <p:sp>
        <p:nvSpPr>
          <p:cNvPr id="5" name="Rectangle 4">
            <a:extLst>
              <a:ext uri="{FF2B5EF4-FFF2-40B4-BE49-F238E27FC236}">
                <a16:creationId xmlns:a16="http://schemas.microsoft.com/office/drawing/2014/main" id="{E74B85B7-A4DF-4488-B8A2-5FD598FA0A76}"/>
              </a:ext>
            </a:extLst>
          </p:cNvPr>
          <p:cNvSpPr/>
          <p:nvPr/>
        </p:nvSpPr>
        <p:spPr>
          <a:xfrm>
            <a:off x="2329195" y="5813660"/>
            <a:ext cx="7543800" cy="664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Figure 5.7:  This diagram shows the proportionality between the thickness and width of a nut</a:t>
            </a:r>
          </a:p>
        </p:txBody>
      </p:sp>
      <p:pic>
        <p:nvPicPr>
          <p:cNvPr id="7" name="Picture 6">
            <a:extLst>
              <a:ext uri="{FF2B5EF4-FFF2-40B4-BE49-F238E27FC236}">
                <a16:creationId xmlns:a16="http://schemas.microsoft.com/office/drawing/2014/main" id="{B6C08E1C-BDA6-46C5-B5C6-BDCB681D756D}"/>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72911" b="15397"/>
          <a:stretch/>
        </p:blipFill>
        <p:spPr>
          <a:xfrm rot="10800000">
            <a:off x="2329195" y="2890911"/>
            <a:ext cx="7631577" cy="2583776"/>
          </a:xfrm>
          <a:prstGeom prst="rect">
            <a:avLst/>
          </a:prstGeom>
        </p:spPr>
      </p:pic>
    </p:spTree>
    <p:extLst>
      <p:ext uri="{BB962C8B-B14F-4D97-AF65-F5344CB8AC3E}">
        <p14:creationId xmlns:p14="http://schemas.microsoft.com/office/powerpoint/2010/main" val="232551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659C-FE75-4D88-B55C-F5803C1C8A74}"/>
              </a:ext>
            </a:extLst>
          </p:cNvPr>
          <p:cNvSpPr>
            <a:spLocks noGrp="1"/>
          </p:cNvSpPr>
          <p:nvPr>
            <p:ph type="title"/>
          </p:nvPr>
        </p:nvSpPr>
        <p:spPr>
          <a:xfrm>
            <a:off x="707571" y="174172"/>
            <a:ext cx="10036629" cy="1077685"/>
          </a:xfrm>
        </p:spPr>
        <p:txBody>
          <a:bodyPr/>
          <a:lstStyle/>
          <a:p>
            <a:pPr algn="ctr"/>
            <a:r>
              <a:rPr lang="en-Z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JOINING METHODS</a:t>
            </a:r>
          </a:p>
        </p:txBody>
      </p:sp>
      <p:sp>
        <p:nvSpPr>
          <p:cNvPr id="3" name="Content Placeholder 2">
            <a:extLst>
              <a:ext uri="{FF2B5EF4-FFF2-40B4-BE49-F238E27FC236}">
                <a16:creationId xmlns:a16="http://schemas.microsoft.com/office/drawing/2014/main" id="{12769859-A158-4CAB-A3F7-D0430601CBA8}"/>
              </a:ext>
            </a:extLst>
          </p:cNvPr>
          <p:cNvSpPr>
            <a:spLocks noGrp="1"/>
          </p:cNvSpPr>
          <p:nvPr>
            <p:ph idx="1"/>
          </p:nvPr>
        </p:nvSpPr>
        <p:spPr>
          <a:xfrm>
            <a:off x="391887" y="1676400"/>
            <a:ext cx="11386456" cy="5007428"/>
          </a:xfrm>
          <a:noFill/>
        </p:spPr>
        <p:txBody>
          <a:bodyPr>
            <a:normAutofit/>
          </a:bodyPr>
          <a:lstStyle/>
          <a:p>
            <a:r>
              <a:rPr lang="en-ZA" sz="2800" dirty="0">
                <a:latin typeface="Arial" panose="020B0604020202020204" pitchFamily="34" charset="0"/>
                <a:cs typeface="Arial" panose="020B0604020202020204" pitchFamily="34" charset="0"/>
              </a:rPr>
              <a:t>After completing this chapter, you will be able to:</a:t>
            </a:r>
          </a:p>
          <a:p>
            <a:endParaRPr lang="en-ZA" sz="2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ZA" sz="2800" dirty="0">
                <a:latin typeface="Arial" panose="020B0604020202020204" pitchFamily="34" charset="0"/>
                <a:cs typeface="Arial" panose="020B0604020202020204" pitchFamily="34" charset="0"/>
              </a:rPr>
              <a:t>  Apply hand threading with the aid of a tap and die set</a:t>
            </a:r>
          </a:p>
          <a:p>
            <a:pPr marL="358775" indent="-358775">
              <a:buFont typeface="Wingdings" panose="05000000000000000000" pitchFamily="2" charset="2"/>
              <a:buChar char="§"/>
            </a:pPr>
            <a:r>
              <a:rPr lang="en-ZA" sz="2800" dirty="0">
                <a:latin typeface="Arial" panose="020B0604020202020204" pitchFamily="34" charset="0"/>
                <a:cs typeface="Arial" panose="020B0604020202020204" pitchFamily="34" charset="0"/>
              </a:rPr>
              <a:t>Produce semi-permanent joints using any two of the following                                               methods:</a:t>
            </a:r>
          </a:p>
          <a:p>
            <a:r>
              <a:rPr lang="en-ZA" sz="2800" dirty="0">
                <a:latin typeface="Arial" panose="020B0604020202020204" pitchFamily="34" charset="0"/>
                <a:cs typeface="Arial" panose="020B0604020202020204" pitchFamily="34" charset="0"/>
              </a:rPr>
              <a:t>   bolts and nuts, rivets, studs and split pins on flat bar or sheet metal.</a:t>
            </a:r>
          </a:p>
        </p:txBody>
      </p:sp>
    </p:spTree>
    <p:extLst>
      <p:ext uri="{BB962C8B-B14F-4D97-AF65-F5344CB8AC3E}">
        <p14:creationId xmlns:p14="http://schemas.microsoft.com/office/powerpoint/2010/main" val="142836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E787-BE2D-47CD-9FAB-1DF05BD7D0C7}"/>
              </a:ext>
            </a:extLst>
          </p:cNvPr>
          <p:cNvSpPr>
            <a:spLocks noGrp="1"/>
          </p:cNvSpPr>
          <p:nvPr>
            <p:ph type="title"/>
          </p:nvPr>
        </p:nvSpPr>
        <p:spPr>
          <a:xfrm>
            <a:off x="544286" y="278039"/>
            <a:ext cx="10809514" cy="777875"/>
          </a:xfrm>
        </p:spPr>
        <p:txBody>
          <a:bodyPr/>
          <a:lstStyle/>
          <a:p>
            <a:r>
              <a:rPr lang="en-ZA" b="1" dirty="0">
                <a:effectLst>
                  <a:outerShdw blurRad="38100" dist="38100" dir="2700000" algn="tl">
                    <a:srgbClr val="000000">
                      <a:alpha val="43137"/>
                    </a:srgbClr>
                  </a:outerShdw>
                </a:effectLst>
              </a:rPr>
              <a:t>JOINING METHODS</a:t>
            </a:r>
          </a:p>
        </p:txBody>
      </p:sp>
      <p:sp>
        <p:nvSpPr>
          <p:cNvPr id="3" name="Content Placeholder 2">
            <a:extLst>
              <a:ext uri="{FF2B5EF4-FFF2-40B4-BE49-F238E27FC236}">
                <a16:creationId xmlns:a16="http://schemas.microsoft.com/office/drawing/2014/main" id="{A7D1BBCB-0111-4A5C-A910-652EC0D1DBD0}"/>
              </a:ext>
            </a:extLst>
          </p:cNvPr>
          <p:cNvSpPr>
            <a:spLocks noGrp="1"/>
          </p:cNvSpPr>
          <p:nvPr>
            <p:ph idx="1"/>
          </p:nvPr>
        </p:nvSpPr>
        <p:spPr>
          <a:xfrm>
            <a:off x="772886" y="1164772"/>
            <a:ext cx="11038114" cy="5529942"/>
          </a:xfrm>
        </p:spPr>
        <p:txBody>
          <a:bodyPr>
            <a:normAutofit/>
          </a:bodyPr>
          <a:lstStyle/>
          <a:p>
            <a:pPr marL="0" indent="0">
              <a:buNone/>
            </a:pPr>
            <a:r>
              <a:rPr lang="en-ZA" sz="3600" b="1" u="sng" dirty="0"/>
              <a:t>Calculation size of drills &amp; key dimensions</a:t>
            </a:r>
          </a:p>
          <a:p>
            <a:pPr marL="0" indent="0">
              <a:buNone/>
            </a:pPr>
            <a:r>
              <a:rPr lang="en-ZA" sz="3200" b="1" dirty="0"/>
              <a:t>Drill sizes for screw cutting:</a:t>
            </a:r>
          </a:p>
          <a:p>
            <a:pPr marL="0" indent="0">
              <a:buNone/>
            </a:pPr>
            <a:r>
              <a:rPr lang="en-ZA" sz="2800" dirty="0"/>
              <a:t>This type of hole drilling is called the tap drill hole size.  It is for internal screw cutting.</a:t>
            </a:r>
          </a:p>
          <a:p>
            <a:pPr marL="0" indent="0">
              <a:buNone/>
            </a:pPr>
            <a:r>
              <a:rPr lang="en-ZA" sz="2800" dirty="0"/>
              <a:t>The formula is as follows:</a:t>
            </a:r>
          </a:p>
          <a:p>
            <a:pPr marL="0" indent="0">
              <a:buNone/>
            </a:pPr>
            <a:r>
              <a:rPr lang="en-ZA" sz="2800" dirty="0"/>
              <a:t>	Tap drill size = Nominal diameter – the pitch</a:t>
            </a:r>
          </a:p>
          <a:p>
            <a:pPr marL="0" indent="0">
              <a:buNone/>
            </a:pPr>
            <a:r>
              <a:rPr lang="en-ZA" sz="2800" dirty="0"/>
              <a:t>If a M10 x 1,50 hole is to be prepared for screw thread cutting:</a:t>
            </a:r>
          </a:p>
          <a:p>
            <a:pPr marL="0" indent="0">
              <a:buNone/>
            </a:pPr>
            <a:r>
              <a:rPr lang="en-ZA" sz="2800" dirty="0"/>
              <a:t>	M10 = Metric 10mm</a:t>
            </a:r>
          </a:p>
          <a:p>
            <a:pPr marL="0" indent="0">
              <a:buNone/>
            </a:pPr>
            <a:r>
              <a:rPr lang="en-ZA" sz="2800" dirty="0"/>
              <a:t> 	1,50 = Pitch of screw thread</a:t>
            </a:r>
          </a:p>
        </p:txBody>
      </p:sp>
    </p:spTree>
    <p:extLst>
      <p:ext uri="{BB962C8B-B14F-4D97-AF65-F5344CB8AC3E}">
        <p14:creationId xmlns:p14="http://schemas.microsoft.com/office/powerpoint/2010/main" val="156491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689AD0-EEAD-47D5-9538-706D66236547}"/>
              </a:ext>
            </a:extLst>
          </p:cNvPr>
          <p:cNvSpPr/>
          <p:nvPr/>
        </p:nvSpPr>
        <p:spPr>
          <a:xfrm>
            <a:off x="740229" y="533400"/>
            <a:ext cx="10210799" cy="5791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ZA" sz="2800"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Tap drill size	= Nominal dimeter – the pitch</a:t>
            </a:r>
          </a:p>
          <a:p>
            <a:r>
              <a:rPr lang="en-ZA" sz="2800" dirty="0">
                <a:latin typeface="Arial" panose="020B0604020202020204" pitchFamily="34" charset="0"/>
                <a:cs typeface="Arial" panose="020B0604020202020204" pitchFamily="34" charset="0"/>
              </a:rPr>
              <a:t>                            = 10 mm		   - 1,50 mm </a:t>
            </a:r>
          </a:p>
          <a:p>
            <a:r>
              <a:rPr lang="en-ZA" sz="2800" dirty="0">
                <a:latin typeface="Arial" panose="020B0604020202020204" pitchFamily="34" charset="0"/>
                <a:cs typeface="Arial" panose="020B0604020202020204" pitchFamily="34" charset="0"/>
              </a:rPr>
              <a:t>Tap drill M 8 x 1,25 = tap drill size = 6,8 mm</a:t>
            </a:r>
          </a:p>
          <a:p>
            <a:r>
              <a:rPr lang="en-ZA" sz="2800" dirty="0">
                <a:latin typeface="Arial" panose="020B0604020202020204" pitchFamily="34" charset="0"/>
                <a:cs typeface="Arial" panose="020B0604020202020204" pitchFamily="34" charset="0"/>
              </a:rPr>
              <a:t>size	= 8,50 mm</a:t>
            </a:r>
          </a:p>
          <a:p>
            <a:endParaRPr lang="en-ZA" sz="2800" dirty="0">
              <a:latin typeface="Arial" panose="020B0604020202020204" pitchFamily="34" charset="0"/>
              <a:cs typeface="Arial" panose="020B0604020202020204" pitchFamily="34" charset="0"/>
            </a:endParaRPr>
          </a:p>
          <a:p>
            <a:r>
              <a:rPr lang="en-ZA" sz="2800" b="1" dirty="0">
                <a:latin typeface="Arial" panose="020B0604020202020204" pitchFamily="34" charset="0"/>
                <a:cs typeface="Arial" panose="020B0604020202020204" pitchFamily="34" charset="0"/>
              </a:rPr>
              <a:t>Commonly used coarse thread series:</a:t>
            </a:r>
          </a:p>
          <a:p>
            <a:r>
              <a:rPr lang="en-ZA" sz="2800" dirty="0">
                <a:latin typeface="Arial" panose="020B0604020202020204" pitchFamily="34" charset="0"/>
                <a:cs typeface="Arial" panose="020B0604020202020204" pitchFamily="34" charset="0"/>
              </a:rPr>
              <a:t>M 6 x 1 = tap drill size = 5 mm</a:t>
            </a:r>
          </a:p>
          <a:p>
            <a:r>
              <a:rPr lang="en-ZA" sz="2800" dirty="0">
                <a:latin typeface="Arial" panose="020B0604020202020204" pitchFamily="34" charset="0"/>
                <a:cs typeface="Arial" panose="020B0604020202020204" pitchFamily="34" charset="0"/>
              </a:rPr>
              <a:t>M 8 x 1,25 = tap drill size = 6,8 mm</a:t>
            </a:r>
          </a:p>
          <a:p>
            <a:r>
              <a:rPr lang="en-ZA" sz="2800" dirty="0">
                <a:latin typeface="Arial" panose="020B0604020202020204" pitchFamily="34" charset="0"/>
                <a:cs typeface="Arial" panose="020B0604020202020204" pitchFamily="34" charset="0"/>
              </a:rPr>
              <a:t>M 12 x 1,75 = tap drill size = 10,2 mm</a:t>
            </a:r>
          </a:p>
          <a:p>
            <a:r>
              <a:rPr lang="en-ZA" sz="2800" dirty="0">
                <a:latin typeface="Arial" panose="020B0604020202020204" pitchFamily="34" charset="0"/>
                <a:cs typeface="Arial" panose="020B0604020202020204" pitchFamily="34" charset="0"/>
              </a:rPr>
              <a:t>M 14 x 2 = tap drill size = 12 mm</a:t>
            </a:r>
          </a:p>
          <a:p>
            <a:r>
              <a:rPr lang="en-ZA" sz="2800" dirty="0">
                <a:latin typeface="Arial" panose="020B0604020202020204" pitchFamily="34" charset="0"/>
                <a:cs typeface="Arial" panose="020B0604020202020204" pitchFamily="34" charset="0"/>
              </a:rPr>
              <a:t>M 16 x 2 = tap drill size = 14 mm</a:t>
            </a:r>
          </a:p>
          <a:p>
            <a:r>
              <a:rPr lang="en-ZA" sz="2800" dirty="0">
                <a:latin typeface="Arial" panose="020B0604020202020204" pitchFamily="34" charset="0"/>
                <a:cs typeface="Arial" panose="020B0604020202020204" pitchFamily="34" charset="0"/>
              </a:rPr>
              <a:t>M 18 x 2,5 = tap drill size = 15,5 mm</a:t>
            </a:r>
          </a:p>
          <a:p>
            <a:r>
              <a:rPr lang="en-ZA" sz="2800" dirty="0">
                <a:latin typeface="Arial" panose="020B0604020202020204" pitchFamily="34" charset="0"/>
                <a:cs typeface="Arial" panose="020B0604020202020204" pitchFamily="34" charset="0"/>
              </a:rPr>
              <a:t>M 20 x 2,5 = tap drill size = 17,5 mm</a:t>
            </a:r>
          </a:p>
          <a:p>
            <a:r>
              <a:rPr lang="en-ZA"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7313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960A-5DF5-4A44-B2FC-EEC5ABE78841}"/>
              </a:ext>
            </a:extLst>
          </p:cNvPr>
          <p:cNvSpPr>
            <a:spLocks noGrp="1"/>
          </p:cNvSpPr>
          <p:nvPr>
            <p:ph type="title"/>
          </p:nvPr>
        </p:nvSpPr>
        <p:spPr>
          <a:xfrm>
            <a:off x="631371" y="10886"/>
            <a:ext cx="9622971" cy="1121228"/>
          </a:xfrm>
        </p:spPr>
        <p:txBody>
          <a:bodyPr>
            <a:normAutofit/>
          </a:bodyPr>
          <a:lstStyle/>
          <a:p>
            <a:r>
              <a:rPr lang="en-ZA" sz="3200" b="1" u="sng" cap="none" dirty="0">
                <a:latin typeface="Arial" panose="020B0604020202020204" pitchFamily="34" charset="0"/>
                <a:cs typeface="Arial" panose="020B0604020202020204" pitchFamily="34" charset="0"/>
              </a:rPr>
              <a:t>Width, thickness &amp; length of keys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04CA3F-56C5-49C6-9AB9-C23437DE2115}"/>
                  </a:ext>
                </a:extLst>
              </p:cNvPr>
              <p:cNvSpPr>
                <a:spLocks noGrp="1"/>
              </p:cNvSpPr>
              <p:nvPr>
                <p:ph idx="1"/>
              </p:nvPr>
            </p:nvSpPr>
            <p:spPr>
              <a:xfrm>
                <a:off x="685799" y="1039803"/>
                <a:ext cx="10994572" cy="5448083"/>
              </a:xfrm>
            </p:spPr>
            <p:txBody>
              <a:bodyPr>
                <a:normAutofit/>
              </a:bodyPr>
              <a:lstStyle/>
              <a:p>
                <a:r>
                  <a:rPr lang="en-ZA" sz="2800" b="1" dirty="0">
                    <a:latin typeface="Arial" panose="020B0604020202020204" pitchFamily="34" charset="0"/>
                    <a:cs typeface="Arial" panose="020B0604020202020204" pitchFamily="34" charset="0"/>
                  </a:rPr>
                  <a:t>Round or key pin</a:t>
                </a:r>
              </a:p>
              <a:p>
                <a:r>
                  <a:rPr lang="en-ZA" sz="2800" dirty="0">
                    <a:latin typeface="Arial" panose="020B0604020202020204" pitchFamily="34" charset="0"/>
                    <a:cs typeface="Arial" panose="020B0604020202020204" pitchFamily="34" charset="0"/>
                  </a:rPr>
                  <a:t>The round key consists of a taper pin which may be used to fix collars onto shafts.  The usual diameter of the key is </a:t>
                </a:r>
                <a14:m>
                  <m:oMath xmlns:m="http://schemas.openxmlformats.org/officeDocument/2006/math">
                    <m:f>
                      <m:fPr>
                        <m:ctrlPr>
                          <a:rPr lang="en-ZA" sz="2800" i="1" smtClean="0">
                            <a:latin typeface="Cambria Math" panose="02040503050406030204" pitchFamily="18" charset="0"/>
                            <a:cs typeface="Arial" panose="020B0604020202020204" pitchFamily="34" charset="0"/>
                          </a:rPr>
                        </m:ctrlPr>
                      </m:fPr>
                      <m:num>
                        <m:r>
                          <a:rPr lang="en-ZA" sz="2800" b="0" i="1" smtClean="0">
                            <a:latin typeface="Cambria Math" panose="02040503050406030204" pitchFamily="18" charset="0"/>
                            <a:cs typeface="Arial" panose="020B0604020202020204" pitchFamily="34" charset="0"/>
                          </a:rPr>
                          <m:t>1</m:t>
                        </m:r>
                      </m:num>
                      <m:den>
                        <m:r>
                          <a:rPr lang="en-ZA" sz="2800" b="0" i="1" smtClean="0">
                            <a:latin typeface="Cambria Math" panose="02040503050406030204" pitchFamily="18" charset="0"/>
                            <a:cs typeface="Arial" panose="020B0604020202020204" pitchFamily="34" charset="0"/>
                          </a:rPr>
                          <m:t>6</m:t>
                        </m:r>
                      </m:den>
                    </m:f>
                  </m:oMath>
                </a14:m>
                <a:r>
                  <a:rPr lang="en-ZA" sz="2800" dirty="0">
                    <a:latin typeface="Arial" panose="020B0604020202020204" pitchFamily="34" charset="0"/>
                    <a:cs typeface="Arial" panose="020B0604020202020204" pitchFamily="34" charset="0"/>
                  </a:rPr>
                  <a:t> of the shaft.</a:t>
                </a:r>
              </a:p>
            </p:txBody>
          </p:sp>
        </mc:Choice>
        <mc:Fallback xmlns="">
          <p:sp>
            <p:nvSpPr>
              <p:cNvPr id="3" name="Content Placeholder 2">
                <a:extLst>
                  <a:ext uri="{FF2B5EF4-FFF2-40B4-BE49-F238E27FC236}">
                    <a16:creationId xmlns:a16="http://schemas.microsoft.com/office/drawing/2014/main" id="{4A04CA3F-56C5-49C6-9AB9-C23437DE2115}"/>
                  </a:ext>
                </a:extLst>
              </p:cNvPr>
              <p:cNvSpPr>
                <a:spLocks noGrp="1" noRot="1" noChangeAspect="1" noMove="1" noResize="1" noEditPoints="1" noAdjustHandles="1" noChangeArrowheads="1" noChangeShapeType="1" noTextEdit="1"/>
              </p:cNvSpPr>
              <p:nvPr>
                <p:ph idx="1"/>
              </p:nvPr>
            </p:nvSpPr>
            <p:spPr>
              <a:xfrm>
                <a:off x="685799" y="1039803"/>
                <a:ext cx="10994572" cy="5448083"/>
              </a:xfrm>
              <a:blipFill>
                <a:blip r:embed="rId2"/>
                <a:stretch>
                  <a:fillRect l="-665" t="-2016"/>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4514903-35C9-4F6A-8268-17EAA98B34CA}"/>
                  </a:ext>
                </a:extLst>
              </p:cNvPr>
              <p:cNvSpPr/>
              <p:nvPr/>
            </p:nvSpPr>
            <p:spPr>
              <a:xfrm>
                <a:off x="4224759" y="2592729"/>
                <a:ext cx="7825726" cy="40584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ZA" sz="2700" b="1" dirty="0">
                    <a:latin typeface="Arial" panose="020B0604020202020204" pitchFamily="34" charset="0"/>
                    <a:cs typeface="Arial" panose="020B0604020202020204" pitchFamily="34" charset="0"/>
                  </a:rPr>
                  <a:t>Key proportions &amp; calculations</a:t>
                </a:r>
              </a:p>
              <a:p>
                <a:pPr>
                  <a:lnSpc>
                    <a:spcPct val="150000"/>
                  </a:lnSpc>
                </a:pPr>
                <a:r>
                  <a:rPr lang="en-ZA" sz="2700" dirty="0">
                    <a:latin typeface="Arial" panose="020B0604020202020204" pitchFamily="34" charset="0"/>
                    <a:cs typeface="Arial" panose="020B0604020202020204" pitchFamily="34" charset="0"/>
                  </a:rPr>
                  <a:t>Width of key		=  </a:t>
                </a:r>
                <a14:m>
                  <m:oMath xmlns:m="http://schemas.openxmlformats.org/officeDocument/2006/math">
                    <m:f>
                      <m:fPr>
                        <m:ctrlPr>
                          <a:rPr lang="en-ZA" sz="2700" i="1" smtClean="0">
                            <a:latin typeface="Cambria Math" panose="02040503050406030204" pitchFamily="18" charset="0"/>
                            <a:cs typeface="Arial" panose="020B0604020202020204" pitchFamily="34" charset="0"/>
                          </a:rPr>
                        </m:ctrlPr>
                      </m:fPr>
                      <m:num>
                        <m:r>
                          <a:rPr lang="en-ZA" sz="2700" b="0" i="1" smtClean="0">
                            <a:latin typeface="Cambria Math" panose="02040503050406030204" pitchFamily="18" charset="0"/>
                            <a:cs typeface="Arial" panose="020B0604020202020204" pitchFamily="34" charset="0"/>
                          </a:rPr>
                          <m:t>(</m:t>
                        </m:r>
                        <m:r>
                          <a:rPr lang="en-ZA" sz="2700" b="0" i="1" smtClean="0">
                            <a:latin typeface="Cambria Math" panose="02040503050406030204" pitchFamily="18" charset="0"/>
                            <a:cs typeface="Arial" panose="020B0604020202020204" pitchFamily="34" charset="0"/>
                          </a:rPr>
                          <m:t>𝑑𝑖𝑎𝑚𝑒𝑡𝑒𝑟</m:t>
                        </m:r>
                        <m:r>
                          <a:rPr lang="en-ZA" sz="2700" b="0" i="1" smtClean="0">
                            <a:latin typeface="Cambria Math" panose="02040503050406030204" pitchFamily="18" charset="0"/>
                            <a:cs typeface="Arial" panose="020B0604020202020204" pitchFamily="34" charset="0"/>
                          </a:rPr>
                          <m:t> </m:t>
                        </m:r>
                        <m:r>
                          <a:rPr lang="en-ZA" sz="2700" b="0" i="1" smtClean="0">
                            <a:latin typeface="Cambria Math" panose="02040503050406030204" pitchFamily="18" charset="0"/>
                            <a:cs typeface="Arial" panose="020B0604020202020204" pitchFamily="34" charset="0"/>
                          </a:rPr>
                          <m:t>𝑜𝑓</m:t>
                        </m:r>
                        <m:r>
                          <a:rPr lang="en-ZA" sz="2700" b="0" i="1" smtClean="0">
                            <a:latin typeface="Cambria Math" panose="02040503050406030204" pitchFamily="18" charset="0"/>
                            <a:cs typeface="Arial" panose="020B0604020202020204" pitchFamily="34" charset="0"/>
                          </a:rPr>
                          <m:t> </m:t>
                        </m:r>
                        <m:r>
                          <a:rPr lang="en-ZA" sz="2700" b="0" i="1" smtClean="0">
                            <a:latin typeface="Cambria Math" panose="02040503050406030204" pitchFamily="18" charset="0"/>
                            <a:cs typeface="Arial" panose="020B0604020202020204" pitchFamily="34" charset="0"/>
                          </a:rPr>
                          <m:t>𝑠h𝑎𝑓𝑡</m:t>
                        </m:r>
                        <m:r>
                          <a:rPr lang="en-ZA" sz="2700" b="0" i="1" smtClean="0">
                            <a:latin typeface="Cambria Math" panose="02040503050406030204" pitchFamily="18" charset="0"/>
                            <a:cs typeface="Arial" panose="020B0604020202020204" pitchFamily="34" charset="0"/>
                          </a:rPr>
                          <m:t>)</m:t>
                        </m:r>
                      </m:num>
                      <m:den>
                        <m:r>
                          <a:rPr lang="en-ZA" sz="2700" b="0" i="1" smtClean="0">
                            <a:latin typeface="Cambria Math" panose="02040503050406030204" pitchFamily="18" charset="0"/>
                            <a:cs typeface="Arial" panose="020B0604020202020204" pitchFamily="34" charset="0"/>
                          </a:rPr>
                          <m:t>4</m:t>
                        </m:r>
                      </m:den>
                    </m:f>
                  </m:oMath>
                </a14:m>
                <a:r>
                  <a:rPr lang="en-ZA" sz="2700" dirty="0">
                    <a:latin typeface="Arial" panose="020B0604020202020204" pitchFamily="34" charset="0"/>
                    <a:cs typeface="Arial" panose="020B0604020202020204" pitchFamily="34" charset="0"/>
                  </a:rPr>
                  <a:t> </a:t>
                </a:r>
              </a:p>
              <a:p>
                <a:pPr>
                  <a:lnSpc>
                    <a:spcPct val="150000"/>
                  </a:lnSpc>
                </a:pPr>
                <a:r>
                  <a:rPr lang="en-ZA" sz="2700" dirty="0">
                    <a:latin typeface="Arial" panose="020B0604020202020204" pitchFamily="34" charset="0"/>
                    <a:cs typeface="Arial" panose="020B0604020202020204" pitchFamily="34" charset="0"/>
                  </a:rPr>
                  <a:t>Thickness of key		=</a:t>
                </a:r>
                <a:r>
                  <a:rPr lang="en-ZA" sz="2700" dirty="0">
                    <a:cs typeface="Arial" panose="020B0604020202020204" pitchFamily="34" charset="0"/>
                  </a:rPr>
                  <a:t>  </a:t>
                </a:r>
                <a14:m>
                  <m:oMath xmlns:m="http://schemas.openxmlformats.org/officeDocument/2006/math">
                    <m:f>
                      <m:fPr>
                        <m:ctrlPr>
                          <a:rPr lang="en-ZA" sz="2700" i="1" smtClean="0">
                            <a:latin typeface="Cambria Math" panose="02040503050406030204" pitchFamily="18" charset="0"/>
                            <a:cs typeface="Arial" panose="020B0604020202020204" pitchFamily="34" charset="0"/>
                          </a:rPr>
                        </m:ctrlPr>
                      </m:fPr>
                      <m:num>
                        <m:r>
                          <a:rPr lang="en-ZA" sz="2700" b="0" i="1" smtClean="0">
                            <a:latin typeface="Cambria Math" panose="02040503050406030204" pitchFamily="18" charset="0"/>
                            <a:cs typeface="Arial" panose="020B0604020202020204" pitchFamily="34" charset="0"/>
                          </a:rPr>
                          <m:t>(</m:t>
                        </m:r>
                        <m:r>
                          <a:rPr lang="en-ZA" sz="2700" b="0" i="1" smtClean="0">
                            <a:latin typeface="Cambria Math" panose="02040503050406030204" pitchFamily="18" charset="0"/>
                            <a:cs typeface="Arial" panose="020B0604020202020204" pitchFamily="34" charset="0"/>
                          </a:rPr>
                          <m:t>𝑑𝑖𝑎𝑚𝑒𝑡𝑒𝑟</m:t>
                        </m:r>
                        <m:r>
                          <a:rPr lang="en-ZA" sz="2700" b="0" i="1" smtClean="0">
                            <a:latin typeface="Cambria Math" panose="02040503050406030204" pitchFamily="18" charset="0"/>
                            <a:cs typeface="Arial" panose="020B0604020202020204" pitchFamily="34" charset="0"/>
                          </a:rPr>
                          <m:t> </m:t>
                        </m:r>
                        <m:r>
                          <a:rPr lang="en-ZA" sz="2700" b="0" i="1" smtClean="0">
                            <a:latin typeface="Cambria Math" panose="02040503050406030204" pitchFamily="18" charset="0"/>
                            <a:cs typeface="Arial" panose="020B0604020202020204" pitchFamily="34" charset="0"/>
                          </a:rPr>
                          <m:t>𝑜𝑓</m:t>
                        </m:r>
                        <m:r>
                          <a:rPr lang="en-ZA" sz="2700" b="0" i="1" smtClean="0">
                            <a:latin typeface="Cambria Math" panose="02040503050406030204" pitchFamily="18" charset="0"/>
                            <a:cs typeface="Arial" panose="020B0604020202020204" pitchFamily="34" charset="0"/>
                          </a:rPr>
                          <m:t> </m:t>
                        </m:r>
                        <m:r>
                          <a:rPr lang="en-ZA" sz="2700" b="0" i="1" smtClean="0">
                            <a:latin typeface="Cambria Math" panose="02040503050406030204" pitchFamily="18" charset="0"/>
                            <a:cs typeface="Arial" panose="020B0604020202020204" pitchFamily="34" charset="0"/>
                          </a:rPr>
                          <m:t>𝑠h𝑎𝑓𝑡</m:t>
                        </m:r>
                        <m:r>
                          <a:rPr lang="en-ZA" sz="2700" b="0" i="1" smtClean="0">
                            <a:latin typeface="Cambria Math" panose="02040503050406030204" pitchFamily="18" charset="0"/>
                            <a:cs typeface="Arial" panose="020B0604020202020204" pitchFamily="34" charset="0"/>
                          </a:rPr>
                          <m:t>)</m:t>
                        </m:r>
                      </m:num>
                      <m:den>
                        <m:r>
                          <a:rPr lang="en-ZA" sz="2700" b="0" i="1" smtClean="0">
                            <a:latin typeface="Cambria Math" panose="02040503050406030204" pitchFamily="18" charset="0"/>
                            <a:cs typeface="Arial" panose="020B0604020202020204" pitchFamily="34" charset="0"/>
                          </a:rPr>
                          <m:t>4</m:t>
                        </m:r>
                      </m:den>
                    </m:f>
                  </m:oMath>
                </a14:m>
                <a:endParaRPr lang="en-ZA" sz="2700" dirty="0">
                  <a:latin typeface="Arial" panose="020B0604020202020204" pitchFamily="34" charset="0"/>
                  <a:cs typeface="Arial" panose="020B0604020202020204" pitchFamily="34" charset="0"/>
                </a:endParaRPr>
              </a:p>
              <a:p>
                <a:pPr>
                  <a:lnSpc>
                    <a:spcPct val="150000"/>
                  </a:lnSpc>
                </a:pPr>
                <a:r>
                  <a:rPr lang="en-ZA" sz="2700" dirty="0">
                    <a:latin typeface="Arial" panose="020B0604020202020204" pitchFamily="34" charset="0"/>
                    <a:cs typeface="Arial" panose="020B0604020202020204" pitchFamily="34" charset="0"/>
                  </a:rPr>
                  <a:t>Length of key		= 1,5 x diameter of shaft</a:t>
                </a:r>
              </a:p>
              <a:p>
                <a:pPr>
                  <a:lnSpc>
                    <a:spcPct val="150000"/>
                  </a:lnSpc>
                </a:pPr>
                <a:r>
                  <a:rPr lang="en-ZA" sz="2700" dirty="0">
                    <a:latin typeface="Arial" panose="020B0604020202020204" pitchFamily="34" charset="0"/>
                    <a:cs typeface="Arial" panose="020B0604020202020204" pitchFamily="34" charset="0"/>
                  </a:rPr>
                  <a:t>Standard taper for taper keys    = 1 in 100 or 1 : 100</a:t>
                </a:r>
              </a:p>
            </p:txBody>
          </p:sp>
        </mc:Choice>
        <mc:Fallback xmlns="">
          <p:sp>
            <p:nvSpPr>
              <p:cNvPr id="5" name="Rectangle 4">
                <a:extLst>
                  <a:ext uri="{FF2B5EF4-FFF2-40B4-BE49-F238E27FC236}">
                    <a16:creationId xmlns:a16="http://schemas.microsoft.com/office/drawing/2014/main" id="{D4514903-35C9-4F6A-8268-17EAA98B34CA}"/>
                  </a:ext>
                </a:extLst>
              </p:cNvPr>
              <p:cNvSpPr>
                <a:spLocks noRot="1" noChangeAspect="1" noMove="1" noResize="1" noEditPoints="1" noAdjustHandles="1" noChangeArrowheads="1" noChangeShapeType="1" noTextEdit="1"/>
              </p:cNvSpPr>
              <p:nvPr/>
            </p:nvSpPr>
            <p:spPr>
              <a:xfrm>
                <a:off x="4224759" y="2592729"/>
                <a:ext cx="7825726" cy="4058441"/>
              </a:xfrm>
              <a:prstGeom prst="rect">
                <a:avLst/>
              </a:prstGeom>
              <a:blipFill>
                <a:blip r:embed="rId3"/>
                <a:stretch>
                  <a:fillRect l="-1400" t="-749" b="-6587"/>
                </a:stretch>
              </a:blipFill>
            </p:spPr>
            <p:txBody>
              <a:bodyPr/>
              <a:lstStyle/>
              <a:p>
                <a:r>
                  <a:rPr lang="en-ZA">
                    <a:noFill/>
                  </a:rPr>
                  <a:t> </a:t>
                </a:r>
              </a:p>
            </p:txBody>
          </p:sp>
        </mc:Fallback>
      </mc:AlternateContent>
      <p:pic>
        <p:nvPicPr>
          <p:cNvPr id="7" name="Picture 6">
            <a:extLst>
              <a:ext uri="{FF2B5EF4-FFF2-40B4-BE49-F238E27FC236}">
                <a16:creationId xmlns:a16="http://schemas.microsoft.com/office/drawing/2014/main" id="{8B93C7F0-9327-4161-92BA-86BE986EDAE1}"/>
              </a:ext>
            </a:extLst>
          </p:cNvPr>
          <p:cNvPicPr>
            <a:picLocks noChangeAspect="1"/>
          </p:cNvPicPr>
          <p:nvPr/>
        </p:nvPicPr>
        <p:blipFill rotWithShape="1">
          <a:blip r:embed="rId4">
            <a:extLst>
              <a:ext uri="{28A0092B-C50C-407E-A947-70E740481C1C}">
                <a14:useLocalDpi xmlns:a14="http://schemas.microsoft.com/office/drawing/2010/main" val="0"/>
              </a:ext>
            </a:extLst>
          </a:blip>
          <a:srcRect l="31236" b="40382"/>
          <a:stretch/>
        </p:blipFill>
        <p:spPr>
          <a:xfrm rot="10800000">
            <a:off x="141515" y="2592729"/>
            <a:ext cx="3921199" cy="3168159"/>
          </a:xfrm>
          <a:prstGeom prst="rect">
            <a:avLst/>
          </a:prstGeom>
        </p:spPr>
      </p:pic>
    </p:spTree>
    <p:extLst>
      <p:ext uri="{BB962C8B-B14F-4D97-AF65-F5344CB8AC3E}">
        <p14:creationId xmlns:p14="http://schemas.microsoft.com/office/powerpoint/2010/main" val="61518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839B-27F6-437C-A52E-33A5755C4CBD}"/>
              </a:ext>
            </a:extLst>
          </p:cNvPr>
          <p:cNvSpPr>
            <a:spLocks noGrp="1"/>
          </p:cNvSpPr>
          <p:nvPr>
            <p:ph type="title"/>
          </p:nvPr>
        </p:nvSpPr>
        <p:spPr>
          <a:xfrm>
            <a:off x="381002" y="145868"/>
            <a:ext cx="10363199" cy="805543"/>
          </a:xfrm>
        </p:spPr>
        <p:txBody>
          <a:bodyPr>
            <a:normAutofit/>
          </a:bodyPr>
          <a:lstStyle/>
          <a:p>
            <a:r>
              <a:rPr lang="en-ZA" sz="3600" b="1" u="sng" cap="none" dirty="0">
                <a:latin typeface="Arial" panose="020B0604020202020204" pitchFamily="34" charset="0"/>
                <a:cs typeface="Arial" panose="020B0604020202020204" pitchFamily="34" charset="0"/>
              </a:rPr>
              <a:t>Semi-permanent joining applications</a:t>
            </a:r>
          </a:p>
        </p:txBody>
      </p:sp>
      <p:sp>
        <p:nvSpPr>
          <p:cNvPr id="3" name="Content Placeholder 2">
            <a:extLst>
              <a:ext uri="{FF2B5EF4-FFF2-40B4-BE49-F238E27FC236}">
                <a16:creationId xmlns:a16="http://schemas.microsoft.com/office/drawing/2014/main" id="{2B42F916-720E-4E96-94D9-4D93F74154E9}"/>
              </a:ext>
            </a:extLst>
          </p:cNvPr>
          <p:cNvSpPr>
            <a:spLocks noGrp="1"/>
          </p:cNvSpPr>
          <p:nvPr>
            <p:ph idx="1"/>
          </p:nvPr>
        </p:nvSpPr>
        <p:spPr>
          <a:xfrm>
            <a:off x="337458" y="1197429"/>
            <a:ext cx="11571514" cy="5377542"/>
          </a:xfrm>
        </p:spPr>
        <p:txBody>
          <a:bodyPr>
            <a:normAutofit/>
          </a:bodyPr>
          <a:lstStyle/>
          <a:p>
            <a:r>
              <a:rPr lang="en-ZA" sz="2800" dirty="0">
                <a:latin typeface="Arial" panose="020B0604020202020204" pitchFamily="34" charset="0"/>
                <a:cs typeface="Arial" panose="020B0604020202020204" pitchFamily="34" charset="0"/>
              </a:rPr>
              <a:t>Semi-permanent joining applications refer to methods used to join different objects together, securely but not necessarily permanently.  There are numerous ways of joining engineering materials together, but we will deal with only the following:</a:t>
            </a:r>
          </a:p>
          <a:p>
            <a:pPr>
              <a:buFont typeface="Wingdings" panose="05000000000000000000" pitchFamily="2" charset="2"/>
              <a:buChar char="§"/>
            </a:pPr>
            <a:r>
              <a:rPr lang="en-ZA" sz="2800" dirty="0">
                <a:latin typeface="Arial" panose="020B0604020202020204" pitchFamily="34" charset="0"/>
                <a:cs typeface="Arial" panose="020B0604020202020204" pitchFamily="34" charset="0"/>
              </a:rPr>
              <a:t> bolts and nuts</a:t>
            </a:r>
          </a:p>
          <a:p>
            <a:pPr>
              <a:buFont typeface="Wingdings" panose="05000000000000000000" pitchFamily="2" charset="2"/>
              <a:buChar char="§"/>
            </a:pPr>
            <a:r>
              <a:rPr lang="en-ZA" sz="2800" dirty="0">
                <a:latin typeface="Arial" panose="020B0604020202020204" pitchFamily="34" charset="0"/>
                <a:cs typeface="Arial" panose="020B0604020202020204" pitchFamily="34" charset="0"/>
              </a:rPr>
              <a:t> studs</a:t>
            </a:r>
          </a:p>
          <a:p>
            <a:pPr>
              <a:buFont typeface="Wingdings" panose="05000000000000000000" pitchFamily="2" charset="2"/>
              <a:buChar char="§"/>
            </a:pPr>
            <a:r>
              <a:rPr lang="en-ZA" sz="2800" dirty="0">
                <a:latin typeface="Arial" panose="020B0604020202020204" pitchFamily="34" charset="0"/>
                <a:cs typeface="Arial" panose="020B0604020202020204" pitchFamily="34" charset="0"/>
              </a:rPr>
              <a:t> locking devices</a:t>
            </a:r>
          </a:p>
          <a:p>
            <a:pPr>
              <a:buFont typeface="Wingdings" panose="05000000000000000000" pitchFamily="2" charset="2"/>
              <a:buChar char="§"/>
            </a:pPr>
            <a:r>
              <a:rPr lang="en-ZA" sz="2800" dirty="0">
                <a:latin typeface="Arial" panose="020B0604020202020204" pitchFamily="34" charset="0"/>
                <a:cs typeface="Arial" panose="020B0604020202020204" pitchFamily="34" charset="0"/>
              </a:rPr>
              <a:t> rivets, split pins and keys.</a:t>
            </a:r>
          </a:p>
        </p:txBody>
      </p:sp>
    </p:spTree>
    <p:extLst>
      <p:ext uri="{BB962C8B-B14F-4D97-AF65-F5344CB8AC3E}">
        <p14:creationId xmlns:p14="http://schemas.microsoft.com/office/powerpoint/2010/main" val="196939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8CE1-2632-44E8-9C58-F22ED15E837D}"/>
              </a:ext>
            </a:extLst>
          </p:cNvPr>
          <p:cNvSpPr>
            <a:spLocks noGrp="1"/>
          </p:cNvSpPr>
          <p:nvPr>
            <p:ph type="title"/>
          </p:nvPr>
        </p:nvSpPr>
        <p:spPr>
          <a:xfrm>
            <a:off x="707573" y="76201"/>
            <a:ext cx="9818914" cy="783771"/>
          </a:xfrm>
        </p:spPr>
        <p:txBody>
          <a:bodyPr>
            <a:normAutofit/>
          </a:bodyPr>
          <a:lstStyle/>
          <a:p>
            <a:r>
              <a:rPr lang="en-ZA" sz="3600" b="1" u="sng" cap="none" dirty="0">
                <a:latin typeface="Arial" panose="020B0604020202020204" pitchFamily="34" charset="0"/>
                <a:cs typeface="Arial" panose="020B0604020202020204" pitchFamily="34" charset="0"/>
              </a:rPr>
              <a:t>Bolts, nuts and machine screws</a:t>
            </a:r>
          </a:p>
        </p:txBody>
      </p:sp>
      <p:sp>
        <p:nvSpPr>
          <p:cNvPr id="3" name="Content Placeholder 2">
            <a:extLst>
              <a:ext uri="{FF2B5EF4-FFF2-40B4-BE49-F238E27FC236}">
                <a16:creationId xmlns:a16="http://schemas.microsoft.com/office/drawing/2014/main" id="{AF701CE2-B571-4270-9A85-C963D916F9CE}"/>
              </a:ext>
            </a:extLst>
          </p:cNvPr>
          <p:cNvSpPr>
            <a:spLocks noGrp="1"/>
          </p:cNvSpPr>
          <p:nvPr>
            <p:ph idx="1"/>
          </p:nvPr>
        </p:nvSpPr>
        <p:spPr>
          <a:xfrm>
            <a:off x="272144" y="816429"/>
            <a:ext cx="11462656" cy="5492931"/>
          </a:xfrm>
        </p:spPr>
        <p:txBody>
          <a:bodyPr>
            <a:normAutofit/>
          </a:bodyPr>
          <a:lstStyle/>
          <a:p>
            <a:r>
              <a:rPr lang="en-ZA" sz="2800" dirty="0">
                <a:latin typeface="Arial" panose="020B0604020202020204" pitchFamily="34" charset="0"/>
                <a:cs typeface="Arial" panose="020B0604020202020204" pitchFamily="34" charset="0"/>
              </a:rPr>
              <a:t>A bolt is the term for a threaded fastener, using a hexagonal, square, round (knurled), recessed bolt; machine screws are normally characterised by a slotted head, but may have other drive configurations.  There are hundreds of different types of bolts in engineering applications.</a:t>
            </a:r>
          </a:p>
          <a:p>
            <a:r>
              <a:rPr lang="en-ZA" sz="2800" dirty="0">
                <a:latin typeface="Arial" panose="020B0604020202020204" pitchFamily="34" charset="0"/>
                <a:cs typeface="Arial" panose="020B0604020202020204" pitchFamily="34" charset="0"/>
              </a:rPr>
              <a:t>Below are some common bolts showing various head configurations.</a:t>
            </a:r>
          </a:p>
        </p:txBody>
      </p:sp>
      <p:pic>
        <p:nvPicPr>
          <p:cNvPr id="6" name="Picture 5">
            <a:extLst>
              <a:ext uri="{FF2B5EF4-FFF2-40B4-BE49-F238E27FC236}">
                <a16:creationId xmlns:a16="http://schemas.microsoft.com/office/drawing/2014/main" id="{9D7A9E69-2632-4A86-966D-BA9082C1081E}"/>
              </a:ext>
            </a:extLst>
          </p:cNvPr>
          <p:cNvPicPr>
            <a:picLocks noChangeAspect="1"/>
          </p:cNvPicPr>
          <p:nvPr/>
        </p:nvPicPr>
        <p:blipFill rotWithShape="1">
          <a:blip r:embed="rId2">
            <a:extLst>
              <a:ext uri="{28A0092B-C50C-407E-A947-70E740481C1C}">
                <a14:useLocalDpi xmlns:a14="http://schemas.microsoft.com/office/drawing/2010/main" val="0"/>
              </a:ext>
            </a:extLst>
          </a:blip>
          <a:srcRect t="19905" r="39138" b="60000"/>
          <a:stretch/>
        </p:blipFill>
        <p:spPr>
          <a:xfrm>
            <a:off x="3242910" y="3429000"/>
            <a:ext cx="5521123" cy="2612571"/>
          </a:xfrm>
          <a:prstGeom prst="rect">
            <a:avLst/>
          </a:prstGeom>
        </p:spPr>
      </p:pic>
      <p:sp>
        <p:nvSpPr>
          <p:cNvPr id="7" name="TextBox 6">
            <a:extLst>
              <a:ext uri="{FF2B5EF4-FFF2-40B4-BE49-F238E27FC236}">
                <a16:creationId xmlns:a16="http://schemas.microsoft.com/office/drawing/2014/main" id="{1D04947A-B90F-4B85-92F4-DA9854E74803}"/>
              </a:ext>
            </a:extLst>
          </p:cNvPr>
          <p:cNvSpPr txBox="1"/>
          <p:nvPr/>
        </p:nvSpPr>
        <p:spPr>
          <a:xfrm>
            <a:off x="4707038" y="6109305"/>
            <a:ext cx="2777924" cy="400110"/>
          </a:xfrm>
          <a:prstGeom prst="rect">
            <a:avLst/>
          </a:prstGeom>
          <a:noFill/>
        </p:spPr>
        <p:txBody>
          <a:bodyPr wrap="square" rtlCol="0">
            <a:spAutoFit/>
          </a:bodyPr>
          <a:lstStyle/>
          <a:p>
            <a:r>
              <a:rPr lang="en-ZA" sz="2000" b="1" dirty="0">
                <a:effectLst>
                  <a:outerShdw blurRad="38100" dist="38100" dir="2700000" algn="tl">
                    <a:srgbClr val="000000">
                      <a:alpha val="43137"/>
                    </a:srgbClr>
                  </a:outerShdw>
                </a:effectLst>
              </a:rPr>
              <a:t>Different bolts and nuts</a:t>
            </a:r>
          </a:p>
        </p:txBody>
      </p:sp>
    </p:spTree>
    <p:extLst>
      <p:ext uri="{BB962C8B-B14F-4D97-AF65-F5344CB8AC3E}">
        <p14:creationId xmlns:p14="http://schemas.microsoft.com/office/powerpoint/2010/main" val="122018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1118-37D9-4BF1-A984-9F39A80F7494}"/>
              </a:ext>
            </a:extLst>
          </p:cNvPr>
          <p:cNvSpPr>
            <a:spLocks noGrp="1"/>
          </p:cNvSpPr>
          <p:nvPr>
            <p:ph type="title"/>
          </p:nvPr>
        </p:nvSpPr>
        <p:spPr>
          <a:xfrm>
            <a:off x="576943" y="119743"/>
            <a:ext cx="9666514" cy="653143"/>
          </a:xfrm>
        </p:spPr>
        <p:txBody>
          <a:bodyPr>
            <a:normAutofit/>
          </a:bodyPr>
          <a:lstStyle/>
          <a:p>
            <a:r>
              <a:rPr lang="en-ZA" sz="3200" b="1" cap="none" dirty="0">
                <a:latin typeface="Arial" panose="020B0604020202020204" pitchFamily="34" charset="0"/>
                <a:cs typeface="Arial" panose="020B0604020202020204" pitchFamily="34" charset="0"/>
              </a:rPr>
              <a:t>Head styles</a:t>
            </a:r>
          </a:p>
        </p:txBody>
      </p:sp>
      <p:sp>
        <p:nvSpPr>
          <p:cNvPr id="3" name="Content Placeholder 2">
            <a:extLst>
              <a:ext uri="{FF2B5EF4-FFF2-40B4-BE49-F238E27FC236}">
                <a16:creationId xmlns:a16="http://schemas.microsoft.com/office/drawing/2014/main" id="{BD9D1840-3412-42D7-95FA-F0B251159F4D}"/>
              </a:ext>
            </a:extLst>
          </p:cNvPr>
          <p:cNvSpPr>
            <a:spLocks noGrp="1"/>
          </p:cNvSpPr>
          <p:nvPr>
            <p:ph idx="1"/>
          </p:nvPr>
        </p:nvSpPr>
        <p:spPr>
          <a:xfrm>
            <a:off x="576944" y="772886"/>
            <a:ext cx="11386456" cy="5536474"/>
          </a:xfrm>
        </p:spPr>
        <p:txBody>
          <a:bodyPr>
            <a:normAutofit/>
          </a:bodyPr>
          <a:lstStyle/>
          <a:p>
            <a:r>
              <a:rPr lang="en-ZA" sz="2800" dirty="0">
                <a:latin typeface="Arial" panose="020B0604020202020204" pitchFamily="34" charset="0"/>
                <a:cs typeface="Arial" panose="020B0604020202020204" pitchFamily="34" charset="0"/>
              </a:rPr>
              <a:t>Below are a few common head styles for bolts:</a:t>
            </a:r>
          </a:p>
          <a:p>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a:p>
            <a:endParaRPr lang="en-ZA" sz="2800"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Machine screws are normally characterised by a slotted head, but may have other drive configurations.  A few are given below:</a:t>
            </a:r>
          </a:p>
        </p:txBody>
      </p:sp>
      <p:pic>
        <p:nvPicPr>
          <p:cNvPr id="9" name="Picture 8">
            <a:extLst>
              <a:ext uri="{FF2B5EF4-FFF2-40B4-BE49-F238E27FC236}">
                <a16:creationId xmlns:a16="http://schemas.microsoft.com/office/drawing/2014/main" id="{11FE7873-EC24-4F8D-AED0-F357C98354B7}"/>
              </a:ext>
            </a:extLst>
          </p:cNvPr>
          <p:cNvPicPr>
            <a:picLocks noChangeAspect="1"/>
          </p:cNvPicPr>
          <p:nvPr/>
        </p:nvPicPr>
        <p:blipFill rotWithShape="1">
          <a:blip r:embed="rId2">
            <a:extLst>
              <a:ext uri="{28A0092B-C50C-407E-A947-70E740481C1C}">
                <a14:useLocalDpi xmlns:a14="http://schemas.microsoft.com/office/drawing/2010/main" val="0"/>
              </a:ext>
            </a:extLst>
          </a:blip>
          <a:srcRect t="52391" r="31710" b="39914"/>
          <a:stretch/>
        </p:blipFill>
        <p:spPr>
          <a:xfrm>
            <a:off x="2116689" y="1298708"/>
            <a:ext cx="7958620" cy="1305596"/>
          </a:xfrm>
          <a:prstGeom prst="rect">
            <a:avLst/>
          </a:prstGeom>
        </p:spPr>
      </p:pic>
      <p:pic>
        <p:nvPicPr>
          <p:cNvPr id="11" name="Picture 10">
            <a:extLst>
              <a:ext uri="{FF2B5EF4-FFF2-40B4-BE49-F238E27FC236}">
                <a16:creationId xmlns:a16="http://schemas.microsoft.com/office/drawing/2014/main" id="{1AEDAC7C-F156-4843-955B-66B761725D1B}"/>
              </a:ext>
            </a:extLst>
          </p:cNvPr>
          <p:cNvPicPr>
            <a:picLocks noChangeAspect="1"/>
          </p:cNvPicPr>
          <p:nvPr/>
        </p:nvPicPr>
        <p:blipFill rotWithShape="1">
          <a:blip r:embed="rId2">
            <a:extLst>
              <a:ext uri="{28A0092B-C50C-407E-A947-70E740481C1C}">
                <a14:useLocalDpi xmlns:a14="http://schemas.microsoft.com/office/drawing/2010/main" val="0"/>
              </a:ext>
            </a:extLst>
          </a:blip>
          <a:srcRect t="67342" r="48243" b="8000"/>
          <a:stretch/>
        </p:blipFill>
        <p:spPr>
          <a:xfrm>
            <a:off x="2721979" y="3774505"/>
            <a:ext cx="6748041" cy="2534855"/>
          </a:xfrm>
          <a:prstGeom prst="rect">
            <a:avLst/>
          </a:prstGeom>
        </p:spPr>
      </p:pic>
      <p:sp>
        <p:nvSpPr>
          <p:cNvPr id="12" name="TextBox 11">
            <a:extLst>
              <a:ext uri="{FF2B5EF4-FFF2-40B4-BE49-F238E27FC236}">
                <a16:creationId xmlns:a16="http://schemas.microsoft.com/office/drawing/2014/main" id="{77745AEA-82BA-4917-A2A7-6B64FB412535}"/>
              </a:ext>
            </a:extLst>
          </p:cNvPr>
          <p:cNvSpPr txBox="1"/>
          <p:nvPr/>
        </p:nvSpPr>
        <p:spPr>
          <a:xfrm>
            <a:off x="4215665" y="6320306"/>
            <a:ext cx="4627393" cy="400110"/>
          </a:xfrm>
          <a:prstGeom prst="rect">
            <a:avLst/>
          </a:prstGeom>
          <a:noFill/>
        </p:spPr>
        <p:txBody>
          <a:bodyPr wrap="square" rtlCol="0">
            <a:spAutoFit/>
          </a:bodyPr>
          <a:lstStyle/>
          <a:p>
            <a:r>
              <a:rPr lang="en-ZA" sz="2000" b="1" dirty="0">
                <a:effectLst>
                  <a:outerShdw blurRad="38100" dist="38100" dir="2700000" algn="tl">
                    <a:srgbClr val="000000">
                      <a:alpha val="43137"/>
                    </a:srgbClr>
                  </a:outerShdw>
                </a:effectLst>
              </a:rPr>
              <a:t>Different bolt and machine screw heads</a:t>
            </a:r>
          </a:p>
        </p:txBody>
      </p:sp>
    </p:spTree>
    <p:extLst>
      <p:ext uri="{BB962C8B-B14F-4D97-AF65-F5344CB8AC3E}">
        <p14:creationId xmlns:p14="http://schemas.microsoft.com/office/powerpoint/2010/main" val="209611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2572-69BD-4026-8DEA-B8A9A05F7DC5}"/>
              </a:ext>
            </a:extLst>
          </p:cNvPr>
          <p:cNvSpPr>
            <a:spLocks noGrp="1"/>
          </p:cNvSpPr>
          <p:nvPr>
            <p:ph type="title"/>
          </p:nvPr>
        </p:nvSpPr>
        <p:spPr>
          <a:xfrm>
            <a:off x="555172" y="130629"/>
            <a:ext cx="9753600" cy="674914"/>
          </a:xfrm>
        </p:spPr>
        <p:txBody>
          <a:bodyPr>
            <a:normAutofit/>
          </a:bodyPr>
          <a:lstStyle/>
          <a:p>
            <a:r>
              <a:rPr lang="en-ZA" sz="3200" b="1" cap="none" dirty="0">
                <a:latin typeface="Arial" panose="020B0604020202020204" pitchFamily="34" charset="0"/>
                <a:cs typeface="Arial" panose="020B0604020202020204" pitchFamily="34" charset="0"/>
              </a:rPr>
              <a:t>Drive configurations</a:t>
            </a:r>
          </a:p>
        </p:txBody>
      </p:sp>
      <p:sp>
        <p:nvSpPr>
          <p:cNvPr id="3" name="Content Placeholder 2">
            <a:extLst>
              <a:ext uri="{FF2B5EF4-FFF2-40B4-BE49-F238E27FC236}">
                <a16:creationId xmlns:a16="http://schemas.microsoft.com/office/drawing/2014/main" id="{8341330B-749E-4B69-84B1-1DF09645A5BC}"/>
              </a:ext>
            </a:extLst>
          </p:cNvPr>
          <p:cNvSpPr>
            <a:spLocks noGrp="1"/>
          </p:cNvSpPr>
          <p:nvPr>
            <p:ph idx="1"/>
          </p:nvPr>
        </p:nvSpPr>
        <p:spPr>
          <a:xfrm>
            <a:off x="522514" y="740229"/>
            <a:ext cx="11321143" cy="5569131"/>
          </a:xfrm>
        </p:spPr>
        <p:txBody>
          <a:bodyPr>
            <a:normAutofit/>
          </a:bodyPr>
          <a:lstStyle/>
          <a:p>
            <a:r>
              <a:rPr lang="en-ZA" sz="2800" dirty="0">
                <a:latin typeface="Arial" panose="020B0604020202020204" pitchFamily="34" charset="0"/>
                <a:cs typeface="Arial" panose="020B0604020202020204" pitchFamily="34" charset="0"/>
              </a:rPr>
              <a:t>A bolt or screw’s drive configuration will determine what type of tool is used to fasten it.  Each drive type is designed for a specific purpose and has a special tool to drive it.  Some of the more unusual ones, like the tri-wing, are used for tamper-proof applications, and are difficult to remove without the correct tool.</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Alongside are a few </a:t>
            </a:r>
          </a:p>
          <a:p>
            <a:r>
              <a:rPr lang="en-ZA" sz="2400" dirty="0">
                <a:latin typeface="Arial" panose="020B0604020202020204" pitchFamily="34" charset="0"/>
                <a:cs typeface="Arial" panose="020B0604020202020204" pitchFamily="34" charset="0"/>
              </a:rPr>
              <a:t>examples of different </a:t>
            </a:r>
          </a:p>
          <a:p>
            <a:r>
              <a:rPr lang="en-ZA" sz="2400" dirty="0">
                <a:latin typeface="Arial" panose="020B0604020202020204" pitchFamily="34" charset="0"/>
                <a:cs typeface="Arial" panose="020B0604020202020204" pitchFamily="34" charset="0"/>
              </a:rPr>
              <a:t>drive configurations. </a:t>
            </a:r>
          </a:p>
        </p:txBody>
      </p:sp>
      <p:pic>
        <p:nvPicPr>
          <p:cNvPr id="6" name="Picture 5">
            <a:extLst>
              <a:ext uri="{FF2B5EF4-FFF2-40B4-BE49-F238E27FC236}">
                <a16:creationId xmlns:a16="http://schemas.microsoft.com/office/drawing/2014/main" id="{9863A4B8-AE10-4F6B-897C-1350384EFFE5}"/>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b="18650"/>
          <a:stretch/>
        </p:blipFill>
        <p:spPr>
          <a:xfrm rot="10800000">
            <a:off x="4975565" y="2833452"/>
            <a:ext cx="6332899" cy="3284319"/>
          </a:xfrm>
          <a:prstGeom prst="rect">
            <a:avLst/>
          </a:prstGeom>
        </p:spPr>
      </p:pic>
      <p:sp>
        <p:nvSpPr>
          <p:cNvPr id="7" name="TextBox 6">
            <a:extLst>
              <a:ext uri="{FF2B5EF4-FFF2-40B4-BE49-F238E27FC236}">
                <a16:creationId xmlns:a16="http://schemas.microsoft.com/office/drawing/2014/main" id="{F17B498D-F89C-46B7-AC11-F35B2BCCDE6B}"/>
              </a:ext>
            </a:extLst>
          </p:cNvPr>
          <p:cNvSpPr txBox="1"/>
          <p:nvPr/>
        </p:nvSpPr>
        <p:spPr>
          <a:xfrm>
            <a:off x="6440535" y="6109305"/>
            <a:ext cx="3402957" cy="400110"/>
          </a:xfrm>
          <a:prstGeom prst="rect">
            <a:avLst/>
          </a:prstGeom>
          <a:noFill/>
        </p:spPr>
        <p:txBody>
          <a:bodyPr wrap="square" rtlCol="0">
            <a:spAutoFit/>
          </a:bodyPr>
          <a:lstStyle/>
          <a:p>
            <a:r>
              <a:rPr lang="en-ZA" sz="2000" b="1" dirty="0">
                <a:effectLst>
                  <a:outerShdw blurRad="38100" dist="38100" dir="2700000" algn="tl">
                    <a:srgbClr val="000000">
                      <a:alpha val="43137"/>
                    </a:srgbClr>
                  </a:outerShdw>
                </a:effectLst>
              </a:rPr>
              <a:t>Different drive configurations</a:t>
            </a:r>
          </a:p>
        </p:txBody>
      </p:sp>
    </p:spTree>
    <p:extLst>
      <p:ext uri="{BB962C8B-B14F-4D97-AF65-F5344CB8AC3E}">
        <p14:creationId xmlns:p14="http://schemas.microsoft.com/office/powerpoint/2010/main" val="975749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TotalTime>
  <Words>775</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Cambria Math</vt:lpstr>
      <vt:lpstr>Wingdings</vt:lpstr>
      <vt:lpstr>Office Theme</vt:lpstr>
      <vt:lpstr>1_Office Theme</vt:lpstr>
      <vt:lpstr>        Automotive Grade 10 Joining Methods </vt:lpstr>
      <vt:lpstr>JOINING METHODS</vt:lpstr>
      <vt:lpstr>JOINING METHODS</vt:lpstr>
      <vt:lpstr>PowerPoint Presentation</vt:lpstr>
      <vt:lpstr>Width, thickness &amp; length of keys</vt:lpstr>
      <vt:lpstr>Semi-permanent joining applications</vt:lpstr>
      <vt:lpstr>Bolts, nuts and machine screws</vt:lpstr>
      <vt:lpstr>Head styles</vt:lpstr>
      <vt:lpstr>Drive configurations</vt:lpstr>
      <vt:lpstr>Body</vt:lpstr>
      <vt:lpstr>Point styles</vt:lpstr>
      <vt:lpstr>Studs</vt:lpstr>
      <vt:lpstr>Nuts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Educator C C BECKMANN</dc:creator>
  <cp:lastModifiedBy>Marembo T</cp:lastModifiedBy>
  <cp:revision>113</cp:revision>
  <dcterms:created xsi:type="dcterms:W3CDTF">2020-07-03T20:58:28Z</dcterms:created>
  <dcterms:modified xsi:type="dcterms:W3CDTF">2020-07-17T10:55:13Z</dcterms:modified>
</cp:coreProperties>
</file>