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1"/>
  </p:notesMasterIdLst>
  <p:sldIdLst>
    <p:sldId id="282" r:id="rId3"/>
    <p:sldId id="257" r:id="rId4"/>
    <p:sldId id="258" r:id="rId5"/>
    <p:sldId id="301" r:id="rId6"/>
    <p:sldId id="302" r:id="rId7"/>
    <p:sldId id="303" r:id="rId8"/>
    <p:sldId id="406" r:id="rId9"/>
    <p:sldId id="369" r:id="rId10"/>
    <p:sldId id="370" r:id="rId11"/>
    <p:sldId id="371" r:id="rId12"/>
    <p:sldId id="407" r:id="rId13"/>
    <p:sldId id="408" r:id="rId14"/>
    <p:sldId id="409" r:id="rId15"/>
    <p:sldId id="410" r:id="rId16"/>
    <p:sldId id="411" r:id="rId17"/>
    <p:sldId id="418" r:id="rId18"/>
    <p:sldId id="412" r:id="rId19"/>
    <p:sldId id="414" r:id="rId20"/>
    <p:sldId id="415" r:id="rId21"/>
    <p:sldId id="416" r:id="rId22"/>
    <p:sldId id="447" r:id="rId23"/>
    <p:sldId id="417" r:id="rId24"/>
    <p:sldId id="448" r:id="rId25"/>
    <p:sldId id="421" r:id="rId26"/>
    <p:sldId id="420" r:id="rId27"/>
    <p:sldId id="422" r:id="rId28"/>
    <p:sldId id="440" r:id="rId29"/>
    <p:sldId id="424" r:id="rId30"/>
    <p:sldId id="425" r:id="rId31"/>
    <p:sldId id="428" r:id="rId32"/>
    <p:sldId id="429" r:id="rId33"/>
    <p:sldId id="430" r:id="rId34"/>
    <p:sldId id="431" r:id="rId35"/>
    <p:sldId id="432" r:id="rId36"/>
    <p:sldId id="433" r:id="rId37"/>
    <p:sldId id="443" r:id="rId38"/>
    <p:sldId id="442" r:id="rId39"/>
    <p:sldId id="449" r:id="rId40"/>
    <p:sldId id="419" r:id="rId41"/>
    <p:sldId id="434" r:id="rId42"/>
    <p:sldId id="450" r:id="rId43"/>
    <p:sldId id="460" r:id="rId44"/>
    <p:sldId id="461" r:id="rId45"/>
    <p:sldId id="462" r:id="rId46"/>
    <p:sldId id="463" r:id="rId47"/>
    <p:sldId id="284" r:id="rId48"/>
    <p:sldId id="285" r:id="rId49"/>
    <p:sldId id="28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6CA"/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1" autoAdjust="0"/>
    <p:restoredTop sz="94660"/>
  </p:normalViewPr>
  <p:slideViewPr>
    <p:cSldViewPr snapToGrid="0">
      <p:cViewPr varScale="1">
        <p:scale>
          <a:sx n="69" d="100"/>
          <a:sy n="69" d="100"/>
        </p:scale>
        <p:origin x="3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50757A-2F9F-46B8-BAC3-A2FF646BB183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5E45EBE6-9B24-40F8-A42B-75728310CD92}">
      <dgm:prSet phldrT="[Text]"/>
      <dgm:spPr/>
      <dgm:t>
        <a:bodyPr/>
        <a:lstStyle/>
        <a:p>
          <a:r>
            <a:rPr lang="en-ZA" dirty="0"/>
            <a:t>Hard disk drive (HDD)</a:t>
          </a:r>
        </a:p>
      </dgm:t>
    </dgm:pt>
    <dgm:pt modelId="{C6701CF2-367B-48A1-B4D9-3AA82D52418D}" type="parTrans" cxnId="{7BA72B94-AF55-4C1B-A4BE-2912CCF038AC}">
      <dgm:prSet/>
      <dgm:spPr/>
      <dgm:t>
        <a:bodyPr/>
        <a:lstStyle/>
        <a:p>
          <a:endParaRPr lang="en-ZA"/>
        </a:p>
      </dgm:t>
    </dgm:pt>
    <dgm:pt modelId="{3C5D4F40-4F3F-4FF3-A9CF-E12A7A14BCE4}" type="sibTrans" cxnId="{7BA72B94-AF55-4C1B-A4BE-2912CCF038AC}">
      <dgm:prSet/>
      <dgm:spPr/>
      <dgm:t>
        <a:bodyPr/>
        <a:lstStyle/>
        <a:p>
          <a:endParaRPr lang="en-ZA"/>
        </a:p>
      </dgm:t>
    </dgm:pt>
    <dgm:pt modelId="{8EFD2CF9-94FA-4A31-ACA7-4202FD0A63DF}">
      <dgm:prSet phldrT="[Text]"/>
      <dgm:spPr/>
      <dgm:t>
        <a:bodyPr/>
        <a:lstStyle/>
        <a:p>
          <a:r>
            <a:rPr lang="en-ZA" dirty="0"/>
            <a:t>External HDD</a:t>
          </a:r>
        </a:p>
      </dgm:t>
    </dgm:pt>
    <dgm:pt modelId="{6A1B5959-920A-4575-B440-3E0CC87A7A27}" type="parTrans" cxnId="{7CB6B05F-B998-4149-A6AD-B9D8871936EA}">
      <dgm:prSet/>
      <dgm:spPr/>
      <dgm:t>
        <a:bodyPr/>
        <a:lstStyle/>
        <a:p>
          <a:endParaRPr lang="en-ZA"/>
        </a:p>
      </dgm:t>
    </dgm:pt>
    <dgm:pt modelId="{7860E4B5-6D4F-4920-B534-2E20F9C04013}" type="sibTrans" cxnId="{7CB6B05F-B998-4149-A6AD-B9D8871936EA}">
      <dgm:prSet/>
      <dgm:spPr/>
      <dgm:t>
        <a:bodyPr/>
        <a:lstStyle/>
        <a:p>
          <a:endParaRPr lang="en-ZA"/>
        </a:p>
      </dgm:t>
    </dgm:pt>
    <dgm:pt modelId="{1AA841DE-C967-42DB-B4A6-B1B1AC876EDD}">
      <dgm:prSet phldrT="[Text]"/>
      <dgm:spPr/>
      <dgm:t>
        <a:bodyPr/>
        <a:lstStyle/>
        <a:p>
          <a:r>
            <a:rPr lang="en-ZA" dirty="0"/>
            <a:t>Flash Drive</a:t>
          </a:r>
        </a:p>
      </dgm:t>
    </dgm:pt>
    <dgm:pt modelId="{9AA51A67-5E24-45FA-9381-F81D3A063DE9}" type="parTrans" cxnId="{E449F514-F0AE-4696-AC03-93E385DFA023}">
      <dgm:prSet/>
      <dgm:spPr/>
      <dgm:t>
        <a:bodyPr/>
        <a:lstStyle/>
        <a:p>
          <a:endParaRPr lang="en-ZA"/>
        </a:p>
      </dgm:t>
    </dgm:pt>
    <dgm:pt modelId="{E6D13046-0E99-4B38-B6EB-7E40CF1F4264}" type="sibTrans" cxnId="{E449F514-F0AE-4696-AC03-93E385DFA023}">
      <dgm:prSet/>
      <dgm:spPr/>
      <dgm:t>
        <a:bodyPr/>
        <a:lstStyle/>
        <a:p>
          <a:endParaRPr lang="en-ZA"/>
        </a:p>
      </dgm:t>
    </dgm:pt>
    <dgm:pt modelId="{539CD7BC-BFFE-4B25-BB26-819FCC5F046A}">
      <dgm:prSet phldrT="[Text]"/>
      <dgm:spPr/>
      <dgm:t>
        <a:bodyPr/>
        <a:lstStyle/>
        <a:p>
          <a:r>
            <a:rPr lang="en-ZA" dirty="0"/>
            <a:t>Memory Card</a:t>
          </a:r>
        </a:p>
      </dgm:t>
    </dgm:pt>
    <dgm:pt modelId="{F5F51283-17D1-4A65-9562-9949D52915E0}" type="parTrans" cxnId="{E2285A85-71E3-4D3F-BB76-5A07D2683C59}">
      <dgm:prSet/>
      <dgm:spPr/>
      <dgm:t>
        <a:bodyPr/>
        <a:lstStyle/>
        <a:p>
          <a:endParaRPr lang="en-ZA"/>
        </a:p>
      </dgm:t>
    </dgm:pt>
    <dgm:pt modelId="{3029A4BB-2675-468B-A72B-71830ECFC422}" type="sibTrans" cxnId="{E2285A85-71E3-4D3F-BB76-5A07D2683C59}">
      <dgm:prSet/>
      <dgm:spPr/>
      <dgm:t>
        <a:bodyPr/>
        <a:lstStyle/>
        <a:p>
          <a:endParaRPr lang="en-ZA"/>
        </a:p>
      </dgm:t>
    </dgm:pt>
    <dgm:pt modelId="{B94C895C-691B-48D6-954E-5C4B1E65AA42}">
      <dgm:prSet phldrT="[Text]"/>
      <dgm:spPr/>
      <dgm:t>
        <a:bodyPr/>
        <a:lstStyle/>
        <a:p>
          <a:r>
            <a:rPr lang="en-ZA" dirty="0"/>
            <a:t>DVD</a:t>
          </a:r>
        </a:p>
      </dgm:t>
    </dgm:pt>
    <dgm:pt modelId="{3B126BA2-AE01-4996-975F-92104582E564}" type="parTrans" cxnId="{9440A374-0943-4FDA-B709-6278F466D063}">
      <dgm:prSet/>
      <dgm:spPr/>
      <dgm:t>
        <a:bodyPr/>
        <a:lstStyle/>
        <a:p>
          <a:endParaRPr lang="en-ZA"/>
        </a:p>
      </dgm:t>
    </dgm:pt>
    <dgm:pt modelId="{63892A46-B573-45A0-9DF3-6B8F6FBE73E3}" type="sibTrans" cxnId="{9440A374-0943-4FDA-B709-6278F466D063}">
      <dgm:prSet/>
      <dgm:spPr/>
      <dgm:t>
        <a:bodyPr/>
        <a:lstStyle/>
        <a:p>
          <a:endParaRPr lang="en-ZA"/>
        </a:p>
      </dgm:t>
    </dgm:pt>
    <dgm:pt modelId="{8667E02D-DD36-42C4-A7D3-5C6DE86F250F}">
      <dgm:prSet phldrT="[Text]"/>
      <dgm:spPr/>
      <dgm:t>
        <a:bodyPr/>
        <a:lstStyle/>
        <a:p>
          <a:r>
            <a:rPr lang="en-ZA" dirty="0"/>
            <a:t>Solid State Drive (SSD)</a:t>
          </a:r>
        </a:p>
      </dgm:t>
    </dgm:pt>
    <dgm:pt modelId="{A209EE28-CF0F-4494-B3F1-CDBC9C743065}" type="parTrans" cxnId="{A9E116FB-0F5E-4101-895E-9F069CF27C09}">
      <dgm:prSet/>
      <dgm:spPr/>
      <dgm:t>
        <a:bodyPr/>
        <a:lstStyle/>
        <a:p>
          <a:endParaRPr lang="en-ZA"/>
        </a:p>
      </dgm:t>
    </dgm:pt>
    <dgm:pt modelId="{EE3FA685-2014-4011-BBAE-36F5A431C59C}" type="sibTrans" cxnId="{A9E116FB-0F5E-4101-895E-9F069CF27C09}">
      <dgm:prSet/>
      <dgm:spPr/>
      <dgm:t>
        <a:bodyPr/>
        <a:lstStyle/>
        <a:p>
          <a:endParaRPr lang="en-ZA"/>
        </a:p>
      </dgm:t>
    </dgm:pt>
    <dgm:pt modelId="{FEAE1AB5-2DB4-4648-AB26-2E9ACCA64F12}" type="pres">
      <dgm:prSet presAssocID="{1D50757A-2F9F-46B8-BAC3-A2FF646BB1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FC6B31-DAA8-4AFB-9B12-1425D8B189AD}" type="pres">
      <dgm:prSet presAssocID="{5E45EBE6-9B24-40F8-A42B-75728310CD92}" presName="compNode" presStyleCnt="0"/>
      <dgm:spPr/>
    </dgm:pt>
    <dgm:pt modelId="{2CB74B9B-DBA4-42A5-973E-A5793CB98257}" type="pres">
      <dgm:prSet presAssocID="{5E45EBE6-9B24-40F8-A42B-75728310CD92}" presName="pict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  <dgm:t>
        <a:bodyPr/>
        <a:lstStyle/>
        <a:p>
          <a:endParaRPr lang="en-US"/>
        </a:p>
      </dgm:t>
    </dgm:pt>
    <dgm:pt modelId="{52962151-8E91-4B5A-84F8-3F5EDBA1C160}" type="pres">
      <dgm:prSet presAssocID="{5E45EBE6-9B24-40F8-A42B-75728310CD92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20197-2AE4-4816-81D8-A2921D609918}" type="pres">
      <dgm:prSet presAssocID="{3C5D4F40-4F3F-4FF3-A9CF-E12A7A14BCE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9ED313B-8A3F-48D3-98F1-C523CD7DABE9}" type="pres">
      <dgm:prSet presAssocID="{8EFD2CF9-94FA-4A31-ACA7-4202FD0A63DF}" presName="compNode" presStyleCnt="0"/>
      <dgm:spPr/>
    </dgm:pt>
    <dgm:pt modelId="{CEFFB703-5C39-4E37-8011-06121A629775}" type="pres">
      <dgm:prSet presAssocID="{8EFD2CF9-94FA-4A31-ACA7-4202FD0A63DF}" presName="pictRect" presStyleLbl="nod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7122DEAA-3E72-4D3F-81FB-98B8FC6801A6}" type="pres">
      <dgm:prSet presAssocID="{8EFD2CF9-94FA-4A31-ACA7-4202FD0A63DF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BDA5A5-EFF3-40A8-9355-68C84344CF77}" type="pres">
      <dgm:prSet presAssocID="{7860E4B5-6D4F-4920-B534-2E20F9C0401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C6B4B08-3986-43FA-A163-EB779DB39317}" type="pres">
      <dgm:prSet presAssocID="{1AA841DE-C967-42DB-B4A6-B1B1AC876EDD}" presName="compNode" presStyleCnt="0"/>
      <dgm:spPr/>
    </dgm:pt>
    <dgm:pt modelId="{576478A4-267B-4124-AA6D-A6F175370457}" type="pres">
      <dgm:prSet presAssocID="{1AA841DE-C967-42DB-B4A6-B1B1AC876EDD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3B116246-254F-4B40-AE21-9EF6F2643ECA}" type="pres">
      <dgm:prSet presAssocID="{1AA841DE-C967-42DB-B4A6-B1B1AC876EDD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7D194-5DD7-4943-95A5-355FE8D3B242}" type="pres">
      <dgm:prSet presAssocID="{E6D13046-0E99-4B38-B6EB-7E40CF1F426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2267D03-9C05-48D4-89A1-18078E3B9F87}" type="pres">
      <dgm:prSet presAssocID="{539CD7BC-BFFE-4B25-BB26-819FCC5F046A}" presName="compNode" presStyleCnt="0"/>
      <dgm:spPr/>
    </dgm:pt>
    <dgm:pt modelId="{F1613C72-3A06-4F1F-B0B2-36FBCE3F431B}" type="pres">
      <dgm:prSet presAssocID="{539CD7BC-BFFE-4B25-BB26-819FCC5F046A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740E4A02-6FF7-42F3-876F-A5781E5F5217}" type="pres">
      <dgm:prSet presAssocID="{539CD7BC-BFFE-4B25-BB26-819FCC5F046A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FFE3BD-053C-4F25-914F-A2100E61D068}" type="pres">
      <dgm:prSet presAssocID="{3029A4BB-2675-468B-A72B-71830ECFC42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4938116-45AF-4E01-AA3D-C82E56D6CA7B}" type="pres">
      <dgm:prSet presAssocID="{B94C895C-691B-48D6-954E-5C4B1E65AA42}" presName="compNode" presStyleCnt="0"/>
      <dgm:spPr/>
    </dgm:pt>
    <dgm:pt modelId="{20A4B02E-E192-48A2-B33B-2FF0C7405262}" type="pres">
      <dgm:prSet presAssocID="{B94C895C-691B-48D6-954E-5C4B1E65AA42}" presName="pictRect" presStyleLbl="nod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7842E5ED-095C-43B7-B3FE-031B3750B560}" type="pres">
      <dgm:prSet presAssocID="{B94C895C-691B-48D6-954E-5C4B1E65AA42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56714C-3380-42DB-BE1F-7169850030D0}" type="pres">
      <dgm:prSet presAssocID="{63892A46-B573-45A0-9DF3-6B8F6FBE73E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D7A0B6F-56BB-457F-A82E-595E1157F7FC}" type="pres">
      <dgm:prSet presAssocID="{8667E02D-DD36-42C4-A7D3-5C6DE86F250F}" presName="compNode" presStyleCnt="0"/>
      <dgm:spPr/>
    </dgm:pt>
    <dgm:pt modelId="{62FDF880-3B49-46BC-8B1E-71DABD587320}" type="pres">
      <dgm:prSet presAssocID="{8667E02D-DD36-42C4-A7D3-5C6DE86F250F}" presName="pictRect" presStyleLbl="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EFE5C7A7-299A-411F-9F00-7F86333193BB}" type="pres">
      <dgm:prSet presAssocID="{8667E02D-DD36-42C4-A7D3-5C6DE86F250F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285A85-71E3-4D3F-BB76-5A07D2683C59}" srcId="{1D50757A-2F9F-46B8-BAC3-A2FF646BB183}" destId="{539CD7BC-BFFE-4B25-BB26-819FCC5F046A}" srcOrd="3" destOrd="0" parTransId="{F5F51283-17D1-4A65-9562-9949D52915E0}" sibTransId="{3029A4BB-2675-468B-A72B-71830ECFC422}"/>
    <dgm:cxn modelId="{FECFAABC-425B-4D00-8706-614B7C803D94}" type="presOf" srcId="{B94C895C-691B-48D6-954E-5C4B1E65AA42}" destId="{7842E5ED-095C-43B7-B3FE-031B3750B560}" srcOrd="0" destOrd="0" presId="urn:microsoft.com/office/officeart/2005/8/layout/pList1"/>
    <dgm:cxn modelId="{7CB6B05F-B998-4149-A6AD-B9D8871936EA}" srcId="{1D50757A-2F9F-46B8-BAC3-A2FF646BB183}" destId="{8EFD2CF9-94FA-4A31-ACA7-4202FD0A63DF}" srcOrd="1" destOrd="0" parTransId="{6A1B5959-920A-4575-B440-3E0CC87A7A27}" sibTransId="{7860E4B5-6D4F-4920-B534-2E20F9C04013}"/>
    <dgm:cxn modelId="{E0FC8B4C-9C4D-416E-B7EC-D7950D64D000}" type="presOf" srcId="{7860E4B5-6D4F-4920-B534-2E20F9C04013}" destId="{6FBDA5A5-EFF3-40A8-9355-68C84344CF77}" srcOrd="0" destOrd="0" presId="urn:microsoft.com/office/officeart/2005/8/layout/pList1"/>
    <dgm:cxn modelId="{344B5E61-482C-4977-94C5-E41F350E0160}" type="presOf" srcId="{E6D13046-0E99-4B38-B6EB-7E40CF1F4264}" destId="{4457D194-5DD7-4943-95A5-355FE8D3B242}" srcOrd="0" destOrd="0" presId="urn:microsoft.com/office/officeart/2005/8/layout/pList1"/>
    <dgm:cxn modelId="{E449F514-F0AE-4696-AC03-93E385DFA023}" srcId="{1D50757A-2F9F-46B8-BAC3-A2FF646BB183}" destId="{1AA841DE-C967-42DB-B4A6-B1B1AC876EDD}" srcOrd="2" destOrd="0" parTransId="{9AA51A67-5E24-45FA-9381-F81D3A063DE9}" sibTransId="{E6D13046-0E99-4B38-B6EB-7E40CF1F4264}"/>
    <dgm:cxn modelId="{7BA72B94-AF55-4C1B-A4BE-2912CCF038AC}" srcId="{1D50757A-2F9F-46B8-BAC3-A2FF646BB183}" destId="{5E45EBE6-9B24-40F8-A42B-75728310CD92}" srcOrd="0" destOrd="0" parTransId="{C6701CF2-367B-48A1-B4D9-3AA82D52418D}" sibTransId="{3C5D4F40-4F3F-4FF3-A9CF-E12A7A14BCE4}"/>
    <dgm:cxn modelId="{193ACFFB-A733-4F7D-BB9F-661E38C8399B}" type="presOf" srcId="{8EFD2CF9-94FA-4A31-ACA7-4202FD0A63DF}" destId="{7122DEAA-3E72-4D3F-81FB-98B8FC6801A6}" srcOrd="0" destOrd="0" presId="urn:microsoft.com/office/officeart/2005/8/layout/pList1"/>
    <dgm:cxn modelId="{683AFFD1-1120-4ADF-8397-E70656009037}" type="presOf" srcId="{539CD7BC-BFFE-4B25-BB26-819FCC5F046A}" destId="{740E4A02-6FF7-42F3-876F-A5781E5F5217}" srcOrd="0" destOrd="0" presId="urn:microsoft.com/office/officeart/2005/8/layout/pList1"/>
    <dgm:cxn modelId="{3B588724-0F86-4C4C-8C51-505ACC7CABAC}" type="presOf" srcId="{3029A4BB-2675-468B-A72B-71830ECFC422}" destId="{BAFFE3BD-053C-4F25-914F-A2100E61D068}" srcOrd="0" destOrd="0" presId="urn:microsoft.com/office/officeart/2005/8/layout/pList1"/>
    <dgm:cxn modelId="{A9E116FB-0F5E-4101-895E-9F069CF27C09}" srcId="{1D50757A-2F9F-46B8-BAC3-A2FF646BB183}" destId="{8667E02D-DD36-42C4-A7D3-5C6DE86F250F}" srcOrd="5" destOrd="0" parTransId="{A209EE28-CF0F-4494-B3F1-CDBC9C743065}" sibTransId="{EE3FA685-2014-4011-BBAE-36F5A431C59C}"/>
    <dgm:cxn modelId="{A5E40722-FD4D-41F5-A3A3-07C28A9789D5}" type="presOf" srcId="{3C5D4F40-4F3F-4FF3-A9CF-E12A7A14BCE4}" destId="{77620197-2AE4-4816-81D8-A2921D609918}" srcOrd="0" destOrd="0" presId="urn:microsoft.com/office/officeart/2005/8/layout/pList1"/>
    <dgm:cxn modelId="{BC673182-9494-4499-B7F2-782CE9FFD7E3}" type="presOf" srcId="{1D50757A-2F9F-46B8-BAC3-A2FF646BB183}" destId="{FEAE1AB5-2DB4-4648-AB26-2E9ACCA64F12}" srcOrd="0" destOrd="0" presId="urn:microsoft.com/office/officeart/2005/8/layout/pList1"/>
    <dgm:cxn modelId="{9440A374-0943-4FDA-B709-6278F466D063}" srcId="{1D50757A-2F9F-46B8-BAC3-A2FF646BB183}" destId="{B94C895C-691B-48D6-954E-5C4B1E65AA42}" srcOrd="4" destOrd="0" parTransId="{3B126BA2-AE01-4996-975F-92104582E564}" sibTransId="{63892A46-B573-45A0-9DF3-6B8F6FBE73E3}"/>
    <dgm:cxn modelId="{9FCFBA25-118A-47E6-8DDE-1D434F0D364D}" type="presOf" srcId="{63892A46-B573-45A0-9DF3-6B8F6FBE73E3}" destId="{3D56714C-3380-42DB-BE1F-7169850030D0}" srcOrd="0" destOrd="0" presId="urn:microsoft.com/office/officeart/2005/8/layout/pList1"/>
    <dgm:cxn modelId="{B66734EF-7135-450C-9270-5BCD9021C9BF}" type="presOf" srcId="{5E45EBE6-9B24-40F8-A42B-75728310CD92}" destId="{52962151-8E91-4B5A-84F8-3F5EDBA1C160}" srcOrd="0" destOrd="0" presId="urn:microsoft.com/office/officeart/2005/8/layout/pList1"/>
    <dgm:cxn modelId="{DD05AF0F-D389-4C04-9591-C1C769A3F50B}" type="presOf" srcId="{1AA841DE-C967-42DB-B4A6-B1B1AC876EDD}" destId="{3B116246-254F-4B40-AE21-9EF6F2643ECA}" srcOrd="0" destOrd="0" presId="urn:microsoft.com/office/officeart/2005/8/layout/pList1"/>
    <dgm:cxn modelId="{CA3F01D0-B50E-40C1-8560-5796A3CFE01B}" type="presOf" srcId="{8667E02D-DD36-42C4-A7D3-5C6DE86F250F}" destId="{EFE5C7A7-299A-411F-9F00-7F86333193BB}" srcOrd="0" destOrd="0" presId="urn:microsoft.com/office/officeart/2005/8/layout/pList1"/>
    <dgm:cxn modelId="{8098E0E8-8E92-4387-80E6-EC39DF066B48}" type="presParOf" srcId="{FEAE1AB5-2DB4-4648-AB26-2E9ACCA64F12}" destId="{8AFC6B31-DAA8-4AFB-9B12-1425D8B189AD}" srcOrd="0" destOrd="0" presId="urn:microsoft.com/office/officeart/2005/8/layout/pList1"/>
    <dgm:cxn modelId="{B5CA5899-D044-483D-8141-3E74135480E2}" type="presParOf" srcId="{8AFC6B31-DAA8-4AFB-9B12-1425D8B189AD}" destId="{2CB74B9B-DBA4-42A5-973E-A5793CB98257}" srcOrd="0" destOrd="0" presId="urn:microsoft.com/office/officeart/2005/8/layout/pList1"/>
    <dgm:cxn modelId="{10E4F218-883F-4B75-AF40-AAABE1A17EE5}" type="presParOf" srcId="{8AFC6B31-DAA8-4AFB-9B12-1425D8B189AD}" destId="{52962151-8E91-4B5A-84F8-3F5EDBA1C160}" srcOrd="1" destOrd="0" presId="urn:microsoft.com/office/officeart/2005/8/layout/pList1"/>
    <dgm:cxn modelId="{2E27CFF2-6298-4CE3-A80B-5421E472544F}" type="presParOf" srcId="{FEAE1AB5-2DB4-4648-AB26-2E9ACCA64F12}" destId="{77620197-2AE4-4816-81D8-A2921D609918}" srcOrd="1" destOrd="0" presId="urn:microsoft.com/office/officeart/2005/8/layout/pList1"/>
    <dgm:cxn modelId="{88E1EE54-4689-4DA3-859E-9077932E69C2}" type="presParOf" srcId="{FEAE1AB5-2DB4-4648-AB26-2E9ACCA64F12}" destId="{C9ED313B-8A3F-48D3-98F1-C523CD7DABE9}" srcOrd="2" destOrd="0" presId="urn:microsoft.com/office/officeart/2005/8/layout/pList1"/>
    <dgm:cxn modelId="{35D563C2-1F51-4446-AD46-E8179D9C4FFF}" type="presParOf" srcId="{C9ED313B-8A3F-48D3-98F1-C523CD7DABE9}" destId="{CEFFB703-5C39-4E37-8011-06121A629775}" srcOrd="0" destOrd="0" presId="urn:microsoft.com/office/officeart/2005/8/layout/pList1"/>
    <dgm:cxn modelId="{13961BFC-C6FA-430B-B6E7-5BCD7BE3BF39}" type="presParOf" srcId="{C9ED313B-8A3F-48D3-98F1-C523CD7DABE9}" destId="{7122DEAA-3E72-4D3F-81FB-98B8FC6801A6}" srcOrd="1" destOrd="0" presId="urn:microsoft.com/office/officeart/2005/8/layout/pList1"/>
    <dgm:cxn modelId="{53D04DE1-CCBA-4E6B-B66D-1B66F5FD3F01}" type="presParOf" srcId="{FEAE1AB5-2DB4-4648-AB26-2E9ACCA64F12}" destId="{6FBDA5A5-EFF3-40A8-9355-68C84344CF77}" srcOrd="3" destOrd="0" presId="urn:microsoft.com/office/officeart/2005/8/layout/pList1"/>
    <dgm:cxn modelId="{719DA64A-7382-4E00-838C-C8A35147729A}" type="presParOf" srcId="{FEAE1AB5-2DB4-4648-AB26-2E9ACCA64F12}" destId="{1C6B4B08-3986-43FA-A163-EB779DB39317}" srcOrd="4" destOrd="0" presId="urn:microsoft.com/office/officeart/2005/8/layout/pList1"/>
    <dgm:cxn modelId="{87801C71-7671-4FFB-A534-CA1DBC9EE0DB}" type="presParOf" srcId="{1C6B4B08-3986-43FA-A163-EB779DB39317}" destId="{576478A4-267B-4124-AA6D-A6F175370457}" srcOrd="0" destOrd="0" presId="urn:microsoft.com/office/officeart/2005/8/layout/pList1"/>
    <dgm:cxn modelId="{69C9D084-D752-43F5-AE6D-DF29E268BD6B}" type="presParOf" srcId="{1C6B4B08-3986-43FA-A163-EB779DB39317}" destId="{3B116246-254F-4B40-AE21-9EF6F2643ECA}" srcOrd="1" destOrd="0" presId="urn:microsoft.com/office/officeart/2005/8/layout/pList1"/>
    <dgm:cxn modelId="{0D9D8E8F-43F1-4565-BA28-4E941FFE313F}" type="presParOf" srcId="{FEAE1AB5-2DB4-4648-AB26-2E9ACCA64F12}" destId="{4457D194-5DD7-4943-95A5-355FE8D3B242}" srcOrd="5" destOrd="0" presId="urn:microsoft.com/office/officeart/2005/8/layout/pList1"/>
    <dgm:cxn modelId="{FABDA58B-9948-4115-AC78-8F43DC6B05C3}" type="presParOf" srcId="{FEAE1AB5-2DB4-4648-AB26-2E9ACCA64F12}" destId="{62267D03-9C05-48D4-89A1-18078E3B9F87}" srcOrd="6" destOrd="0" presId="urn:microsoft.com/office/officeart/2005/8/layout/pList1"/>
    <dgm:cxn modelId="{6B3541AA-6B56-43F2-ABF8-656D5D9DF96D}" type="presParOf" srcId="{62267D03-9C05-48D4-89A1-18078E3B9F87}" destId="{F1613C72-3A06-4F1F-B0B2-36FBCE3F431B}" srcOrd="0" destOrd="0" presId="urn:microsoft.com/office/officeart/2005/8/layout/pList1"/>
    <dgm:cxn modelId="{603A6826-CF09-44F8-824F-BC4E80994B94}" type="presParOf" srcId="{62267D03-9C05-48D4-89A1-18078E3B9F87}" destId="{740E4A02-6FF7-42F3-876F-A5781E5F5217}" srcOrd="1" destOrd="0" presId="urn:microsoft.com/office/officeart/2005/8/layout/pList1"/>
    <dgm:cxn modelId="{D0DDBD33-0036-453B-84BC-7D7A42E03126}" type="presParOf" srcId="{FEAE1AB5-2DB4-4648-AB26-2E9ACCA64F12}" destId="{BAFFE3BD-053C-4F25-914F-A2100E61D068}" srcOrd="7" destOrd="0" presId="urn:microsoft.com/office/officeart/2005/8/layout/pList1"/>
    <dgm:cxn modelId="{B58DCEBE-0BE6-411E-BFC1-82F7B56F8838}" type="presParOf" srcId="{FEAE1AB5-2DB4-4648-AB26-2E9ACCA64F12}" destId="{04938116-45AF-4E01-AA3D-C82E56D6CA7B}" srcOrd="8" destOrd="0" presId="urn:microsoft.com/office/officeart/2005/8/layout/pList1"/>
    <dgm:cxn modelId="{F9AF4DB8-D20D-4F24-8EE6-170BC926C72A}" type="presParOf" srcId="{04938116-45AF-4E01-AA3D-C82E56D6CA7B}" destId="{20A4B02E-E192-48A2-B33B-2FF0C7405262}" srcOrd="0" destOrd="0" presId="urn:microsoft.com/office/officeart/2005/8/layout/pList1"/>
    <dgm:cxn modelId="{58FB030D-A0BD-4170-84F9-4B31D1ABB3C0}" type="presParOf" srcId="{04938116-45AF-4E01-AA3D-C82E56D6CA7B}" destId="{7842E5ED-095C-43B7-B3FE-031B3750B560}" srcOrd="1" destOrd="0" presId="urn:microsoft.com/office/officeart/2005/8/layout/pList1"/>
    <dgm:cxn modelId="{7C504FDC-909A-4322-A821-9221BA07B178}" type="presParOf" srcId="{FEAE1AB5-2DB4-4648-AB26-2E9ACCA64F12}" destId="{3D56714C-3380-42DB-BE1F-7169850030D0}" srcOrd="9" destOrd="0" presId="urn:microsoft.com/office/officeart/2005/8/layout/pList1"/>
    <dgm:cxn modelId="{3AEFC113-8755-466B-BE98-400DB89FAB5C}" type="presParOf" srcId="{FEAE1AB5-2DB4-4648-AB26-2E9ACCA64F12}" destId="{BD7A0B6F-56BB-457F-A82E-595E1157F7FC}" srcOrd="10" destOrd="0" presId="urn:microsoft.com/office/officeart/2005/8/layout/pList1"/>
    <dgm:cxn modelId="{2BB5ACAF-6C53-422E-B4B6-00C0946FB4AE}" type="presParOf" srcId="{BD7A0B6F-56BB-457F-A82E-595E1157F7FC}" destId="{62FDF880-3B49-46BC-8B1E-71DABD587320}" srcOrd="0" destOrd="0" presId="urn:microsoft.com/office/officeart/2005/8/layout/pList1"/>
    <dgm:cxn modelId="{CCFE5856-A83C-4908-814E-32200ACD9A0F}" type="presParOf" srcId="{BD7A0B6F-56BB-457F-A82E-595E1157F7FC}" destId="{EFE5C7A7-299A-411F-9F00-7F86333193B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74B9B-DBA4-42A5-973E-A5793CB98257}">
      <dsp:nvSpPr>
        <dsp:cNvPr id="0" name=""/>
        <dsp:cNvSpPr/>
      </dsp:nvSpPr>
      <dsp:spPr>
        <a:xfrm>
          <a:off x="371987" y="935"/>
          <a:ext cx="2151359" cy="148228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62151-8E91-4B5A-84F8-3F5EDBA1C160}">
      <dsp:nvSpPr>
        <dsp:cNvPr id="0" name=""/>
        <dsp:cNvSpPr/>
      </dsp:nvSpPr>
      <dsp:spPr>
        <a:xfrm>
          <a:off x="371987" y="1483221"/>
          <a:ext cx="2151359" cy="798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/>
            <a:t>Hard disk drive (HDD)</a:t>
          </a:r>
        </a:p>
      </dsp:txBody>
      <dsp:txXfrm>
        <a:off x="371987" y="1483221"/>
        <a:ext cx="2151359" cy="798154"/>
      </dsp:txXfrm>
    </dsp:sp>
    <dsp:sp modelId="{CEFFB703-5C39-4E37-8011-06121A629775}">
      <dsp:nvSpPr>
        <dsp:cNvPr id="0" name=""/>
        <dsp:cNvSpPr/>
      </dsp:nvSpPr>
      <dsp:spPr>
        <a:xfrm>
          <a:off x="2738572" y="935"/>
          <a:ext cx="2151359" cy="148228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2DEAA-3E72-4D3F-81FB-98B8FC6801A6}">
      <dsp:nvSpPr>
        <dsp:cNvPr id="0" name=""/>
        <dsp:cNvSpPr/>
      </dsp:nvSpPr>
      <dsp:spPr>
        <a:xfrm>
          <a:off x="2738572" y="1483221"/>
          <a:ext cx="2151359" cy="798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/>
            <a:t>External HDD</a:t>
          </a:r>
        </a:p>
      </dsp:txBody>
      <dsp:txXfrm>
        <a:off x="2738572" y="1483221"/>
        <a:ext cx="2151359" cy="798154"/>
      </dsp:txXfrm>
    </dsp:sp>
    <dsp:sp modelId="{576478A4-267B-4124-AA6D-A6F175370457}">
      <dsp:nvSpPr>
        <dsp:cNvPr id="0" name=""/>
        <dsp:cNvSpPr/>
      </dsp:nvSpPr>
      <dsp:spPr>
        <a:xfrm>
          <a:off x="5105158" y="935"/>
          <a:ext cx="2151359" cy="148228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16246-254F-4B40-AE21-9EF6F2643ECA}">
      <dsp:nvSpPr>
        <dsp:cNvPr id="0" name=""/>
        <dsp:cNvSpPr/>
      </dsp:nvSpPr>
      <dsp:spPr>
        <a:xfrm>
          <a:off x="5105158" y="1483221"/>
          <a:ext cx="2151359" cy="798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/>
            <a:t>Flash Drive</a:t>
          </a:r>
        </a:p>
      </dsp:txBody>
      <dsp:txXfrm>
        <a:off x="5105158" y="1483221"/>
        <a:ext cx="2151359" cy="798154"/>
      </dsp:txXfrm>
    </dsp:sp>
    <dsp:sp modelId="{F1613C72-3A06-4F1F-B0B2-36FBCE3F431B}">
      <dsp:nvSpPr>
        <dsp:cNvPr id="0" name=""/>
        <dsp:cNvSpPr/>
      </dsp:nvSpPr>
      <dsp:spPr>
        <a:xfrm>
          <a:off x="7471743" y="935"/>
          <a:ext cx="2151359" cy="1482286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E4A02-6FF7-42F3-876F-A5781E5F5217}">
      <dsp:nvSpPr>
        <dsp:cNvPr id="0" name=""/>
        <dsp:cNvSpPr/>
      </dsp:nvSpPr>
      <dsp:spPr>
        <a:xfrm>
          <a:off x="7471743" y="1483221"/>
          <a:ext cx="2151359" cy="798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/>
            <a:t>Memory Card</a:t>
          </a:r>
        </a:p>
      </dsp:txBody>
      <dsp:txXfrm>
        <a:off x="7471743" y="1483221"/>
        <a:ext cx="2151359" cy="798154"/>
      </dsp:txXfrm>
    </dsp:sp>
    <dsp:sp modelId="{20A4B02E-E192-48A2-B33B-2FF0C7405262}">
      <dsp:nvSpPr>
        <dsp:cNvPr id="0" name=""/>
        <dsp:cNvSpPr/>
      </dsp:nvSpPr>
      <dsp:spPr>
        <a:xfrm>
          <a:off x="2738572" y="2496511"/>
          <a:ext cx="2151359" cy="1482286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2E5ED-095C-43B7-B3FE-031B3750B560}">
      <dsp:nvSpPr>
        <dsp:cNvPr id="0" name=""/>
        <dsp:cNvSpPr/>
      </dsp:nvSpPr>
      <dsp:spPr>
        <a:xfrm>
          <a:off x="2738572" y="3978798"/>
          <a:ext cx="2151359" cy="798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/>
            <a:t>DVD</a:t>
          </a:r>
        </a:p>
      </dsp:txBody>
      <dsp:txXfrm>
        <a:off x="2738572" y="3978798"/>
        <a:ext cx="2151359" cy="798154"/>
      </dsp:txXfrm>
    </dsp:sp>
    <dsp:sp modelId="{62FDF880-3B49-46BC-8B1E-71DABD587320}">
      <dsp:nvSpPr>
        <dsp:cNvPr id="0" name=""/>
        <dsp:cNvSpPr/>
      </dsp:nvSpPr>
      <dsp:spPr>
        <a:xfrm>
          <a:off x="5105158" y="2496511"/>
          <a:ext cx="2151359" cy="1482286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5C7A7-299A-411F-9F00-7F86333193BB}">
      <dsp:nvSpPr>
        <dsp:cNvPr id="0" name=""/>
        <dsp:cNvSpPr/>
      </dsp:nvSpPr>
      <dsp:spPr>
        <a:xfrm>
          <a:off x="5105158" y="3978798"/>
          <a:ext cx="2151359" cy="798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/>
            <a:t>Solid State Drive (SSD)</a:t>
          </a:r>
        </a:p>
      </dsp:txBody>
      <dsp:txXfrm>
        <a:off x="5105158" y="3978798"/>
        <a:ext cx="2151359" cy="798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2A72A-B01F-4829-BE6C-A9FCC95ACD54}" type="datetimeFigureOut">
              <a:rPr lang="en-ZA" smtClean="0"/>
              <a:t>2020/08/03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611E3-28A9-47D5-9039-C40772CDBBA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211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CE199-42C4-4871-8D7A-F7FA2C941CA4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7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 need to acknowledge</a:t>
            </a:r>
            <a:r>
              <a:rPr lang="en-US" baseline="0" dirty="0" smtClean="0"/>
              <a:t> the following sources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And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Would like to remind you that the Internet is full of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Wonderful recourses you can use help you understand content better</a:t>
            </a:r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Important sites include ….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CE199-42C4-4871-8D7A-F7FA2C941CA4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808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DCE199-42C4-4871-8D7A-F7FA2C941CA4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8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44FFA-984E-4EB9-9454-2A6B3309F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607F5-622C-49B7-8585-D8004002E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0741B-F276-4B36-AFD4-3F5220B3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7C018-87E3-4C2C-94CB-7D6F9D891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6050F-DBD3-49BA-BCEB-505C49FE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1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E042-DE5C-4D82-A066-EB621FD1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283E6B-D1A0-4DA1-8A74-05A829F9A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A21B0-959D-4B4D-AA49-2B229C4F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95B4C-A812-4136-9F9C-A71B290B2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F8CE-EC15-44B4-832C-F09390D6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48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1A691-CAEB-475E-A114-774CD4D2EF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674A7-C280-4525-8298-3D04C1310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CC08-466C-450D-932B-21144D4B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D04C-3036-4926-80A3-B9990F83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99581-CA12-4CC1-BF64-6CECB0A9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54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88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612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04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714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37953"/>
            <a:ext cx="10515600" cy="10527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011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805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60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91116"/>
            <a:ext cx="3932237" cy="12652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24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62D4D-57A2-47CD-93E1-BC6C839D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FF662-F580-4D1A-AA8D-1C7238CDF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03867-F856-4EA3-8C91-369A15494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4AA40-5A4E-462B-94A8-8ECE8789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31D3F-9053-490A-8EC3-14991E3F1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34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91116"/>
            <a:ext cx="3932237" cy="12865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744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90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91115"/>
            <a:ext cx="2628900" cy="5485847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46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7334-43B8-4551-8E63-EE748A8B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7BE5F-0441-4E36-BCDF-795B0E13B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1BB47-6703-47EA-8BED-2D4F0A20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D0DEB-0C26-4022-8A93-2283999FD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5C6B0-CB05-4F24-9558-5A4EC130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24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E67B-665F-4610-B08A-1DBBD42D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33620-2AEB-4EDC-931D-B1E5F99C2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DFC19-F046-49C6-9436-365867977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EB5FA-6B6C-424E-90B6-D49FA8AB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5817-DF35-478A-8C2C-87312218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09535-95A0-429A-AE0C-901142673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811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D7EF-8564-4994-8609-A5F1A022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1EDA4-40B3-4EC9-B77E-2AA416FC2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7DFB1-2AD2-4E1A-8CED-A485309BB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EEB6B-6201-4AB2-B900-033B2AD32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13118-99DD-47EF-901F-91C11C2B3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070603-F1F3-4AE5-9473-25744CD8C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ABAEC-B303-4F17-A8C3-6FF156F6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1841C9-C75C-48CE-9B7A-6A8F9D87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9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0173-6858-43A7-B294-F7ADAA9AF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ACFB2-4480-4412-A9F2-35F6D52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4E610-953F-4F48-BE04-3203EA050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3D78A-DC1D-4D9B-B256-506A5A5B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3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01CF5F-E95E-43DA-9CD1-C75B9FC6D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8453D-6462-4323-87A0-CC8D288A6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CB0A2-504C-4FDD-A34C-915C6926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82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76B5E-9A5C-4838-AE49-C77BC3555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BAED0-F60B-4E3A-8AA7-1A02B7B2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53487-A79B-4DD9-A028-A7B00674D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7E5FA-4F9F-4B50-94DE-AF5907A6C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01115-0C3C-4C89-89F9-EF78EA09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91F4C-F017-477E-AE76-C85929E20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10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48B9-A2AC-46F0-B7F4-96A68554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5EABB-957B-4753-BC25-CCA0D235F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3138B-2548-4717-AE15-29EECA9B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1414C-2472-49B1-BD87-B5E65C12E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D4BD9-364B-46A2-AF77-63B2E206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3301F-33A3-4D5E-AF8D-99002CB1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4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E405F-8091-46F6-802D-AF9A2798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609600"/>
            <a:ext cx="11998036" cy="1081088"/>
          </a:xfrm>
          <a:prstGeom prst="flowChartDocument">
            <a:avLst/>
          </a:prstGeom>
          <a:solidFill>
            <a:srgbClr val="6806CA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883D1-1E94-459E-BE82-74416EFDC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825625"/>
            <a:ext cx="11998036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1C42A-57EC-42E2-927E-C92DB20BE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FD155-8770-48E5-96BA-75F91F516635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7F67-A5AB-4BDC-9021-3D3AE3A1D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DD0A9-9B01-46B1-8D48-27C42CA0D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FDF8B-B3A2-429E-9C73-C497EE004522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3314" y="-139132"/>
            <a:ext cx="1241862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ln>
            <a:noFill/>
          </a:ln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05124"/>
            <a:ext cx="10515600" cy="985564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75AE1-D718-41AE-AD83-DF558AF7D97D}" type="datetimeFigureOut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2020/08/03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D4426-8C0B-4622-988B-32ECC2222AE7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7996" y="-122046"/>
            <a:ext cx="1472259" cy="82717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535709"/>
            <a:ext cx="12127345" cy="18473"/>
          </a:xfrm>
          <a:prstGeom prst="line">
            <a:avLst/>
          </a:prstGeom>
          <a:noFill/>
          <a:ln w="76200" cap="rnd" cmpd="sng" algn="ctr">
            <a:gradFill>
              <a:gsLst>
                <a:gs pos="0">
                  <a:srgbClr val="5B9BD5">
                    <a:lumMod val="50000"/>
                  </a:srgbClr>
                </a:gs>
                <a:gs pos="100000">
                  <a:srgbClr val="FFFF00"/>
                </a:gs>
              </a:gsLst>
              <a:lin ang="5400000" scaled="1"/>
            </a:gradFill>
            <a:prstDash val="solid"/>
          </a:ln>
          <a:effectLst>
            <a:glow rad="101600">
              <a:srgbClr val="5B9BD5">
                <a:satMod val="175000"/>
                <a:alpha val="4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6738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youtu.be/5wLFYPUbGKA?list=PLFQ-xGtoymjJ9yRu9ppfCloxjYf0lDnlg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youtu.be/Q0iXO1DEzQ4?list=PLFQ-xGtoymjJ9yRu9ppfCloxjYf0lDnlg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microsoft.com/office/2007/relationships/hdphoto" Target="../media/hdphoto8.wdp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79.png"/><Relationship Id="rId4" Type="http://schemas.microsoft.com/office/2007/relationships/hdphoto" Target="../media/hdphoto1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https://sites.google.com/view/itandcatinec/home" TargetMode="External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 10 into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0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991CF6-45ED-4CB2-8004-7E50FF112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8" y="582074"/>
            <a:ext cx="12123192" cy="1042939"/>
          </a:xfrm>
        </p:spPr>
        <p:txBody>
          <a:bodyPr/>
          <a:lstStyle/>
          <a:p>
            <a:r>
              <a:rPr lang="en-ZA" dirty="0"/>
              <a:t>Common Input and Output Devices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935F4A-A974-47C0-BE69-87E4AA7D9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821" y="1286443"/>
            <a:ext cx="5157787" cy="823912"/>
          </a:xfrm>
        </p:spPr>
        <p:txBody>
          <a:bodyPr/>
          <a:lstStyle/>
          <a:p>
            <a:r>
              <a:rPr lang="en-ZA" dirty="0"/>
              <a:t>Input devices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CE3087-90F8-4AB1-91E4-A592E1E5A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727" y="2203950"/>
            <a:ext cx="5157787" cy="3874381"/>
          </a:xfrm>
        </p:spPr>
        <p:txBody>
          <a:bodyPr>
            <a:normAutofit/>
          </a:bodyPr>
          <a:lstStyle/>
          <a:p>
            <a:r>
              <a:rPr lang="en-ZA" dirty="0"/>
              <a:t>Keyboard</a:t>
            </a:r>
          </a:p>
          <a:p>
            <a:pPr lvl="1"/>
            <a:r>
              <a:rPr lang="en-ZA" dirty="0"/>
              <a:t>Factors to consider</a:t>
            </a:r>
          </a:p>
          <a:p>
            <a:pPr lvl="2"/>
            <a:r>
              <a:rPr lang="en-ZA" dirty="0"/>
              <a:t>Ergonomics</a:t>
            </a:r>
          </a:p>
          <a:p>
            <a:pPr lvl="2"/>
            <a:r>
              <a:rPr lang="en-ZA" dirty="0"/>
              <a:t>Wired (USB connection), wireless (Bluetooth, RF)</a:t>
            </a:r>
          </a:p>
          <a:p>
            <a:r>
              <a:rPr lang="en-ZA" dirty="0"/>
              <a:t>Mouse</a:t>
            </a:r>
          </a:p>
          <a:p>
            <a:pPr lvl="1"/>
            <a:r>
              <a:rPr lang="en-ZA" dirty="0"/>
              <a:t>Factors to consider</a:t>
            </a:r>
          </a:p>
          <a:p>
            <a:pPr lvl="2"/>
            <a:r>
              <a:rPr lang="en-ZA" dirty="0"/>
              <a:t>Ergonomics</a:t>
            </a:r>
          </a:p>
          <a:p>
            <a:pPr lvl="2"/>
            <a:r>
              <a:rPr lang="en-ZA" dirty="0"/>
              <a:t>Wired (USB connection, wireless (Bluetooth, RF)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D8B255-CB56-4C4B-ACE5-D1B0A3F91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3177" y="1330184"/>
            <a:ext cx="5183188" cy="823912"/>
          </a:xfrm>
        </p:spPr>
        <p:txBody>
          <a:bodyPr/>
          <a:lstStyle/>
          <a:p>
            <a:r>
              <a:rPr lang="en-ZA" dirty="0"/>
              <a:t>Output devices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B1CA63-0180-4F27-8D05-22C52FC56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62141" y="2356895"/>
            <a:ext cx="5183188" cy="3936132"/>
          </a:xfrm>
        </p:spPr>
        <p:txBody>
          <a:bodyPr>
            <a:normAutofit fontScale="92500" lnSpcReduction="20000"/>
          </a:bodyPr>
          <a:lstStyle/>
          <a:p>
            <a:r>
              <a:rPr lang="en-ZA" dirty="0"/>
              <a:t>Monitor</a:t>
            </a:r>
          </a:p>
          <a:p>
            <a:pPr lvl="1"/>
            <a:r>
              <a:rPr lang="en-ZA" dirty="0"/>
              <a:t>Factors to consider: </a:t>
            </a:r>
          </a:p>
          <a:p>
            <a:pPr lvl="2"/>
            <a:r>
              <a:rPr lang="en-ZA" dirty="0"/>
              <a:t>Size</a:t>
            </a:r>
          </a:p>
          <a:p>
            <a:pPr lvl="2"/>
            <a:r>
              <a:rPr lang="en-ZA" dirty="0"/>
              <a:t>Resolution</a:t>
            </a:r>
          </a:p>
          <a:p>
            <a:pPr lvl="2"/>
            <a:r>
              <a:rPr lang="en-ZA" dirty="0"/>
              <a:t>Touch or not</a:t>
            </a:r>
          </a:p>
          <a:p>
            <a:r>
              <a:rPr lang="en-ZA" dirty="0"/>
              <a:t>Printer</a:t>
            </a:r>
          </a:p>
          <a:p>
            <a:pPr lvl="1"/>
            <a:r>
              <a:rPr lang="en-ZA" dirty="0"/>
              <a:t>Factors to consider:</a:t>
            </a:r>
          </a:p>
          <a:p>
            <a:pPr lvl="2"/>
            <a:r>
              <a:rPr lang="en-ZA" dirty="0"/>
              <a:t>Type (Inkjet or Laser)</a:t>
            </a:r>
          </a:p>
          <a:p>
            <a:pPr lvl="2"/>
            <a:r>
              <a:rPr lang="en-ZA" dirty="0"/>
              <a:t>Single or Multifunction</a:t>
            </a:r>
          </a:p>
          <a:p>
            <a:pPr lvl="2"/>
            <a:r>
              <a:rPr lang="en-ZA" dirty="0"/>
              <a:t>Connectivity (wired, wireless)</a:t>
            </a:r>
          </a:p>
          <a:p>
            <a:pPr lvl="2"/>
            <a:r>
              <a:rPr lang="en-ZA" dirty="0"/>
              <a:t>Speed (ppm)</a:t>
            </a:r>
          </a:p>
          <a:p>
            <a:pPr lvl="2"/>
            <a:r>
              <a:rPr lang="en-ZA" dirty="0"/>
              <a:t>Image quality / Resolution</a:t>
            </a:r>
          </a:p>
          <a:p>
            <a:pPr lvl="2"/>
            <a:r>
              <a:rPr lang="en-ZA" dirty="0"/>
              <a:t>Running cost/Cost per page</a:t>
            </a:r>
          </a:p>
          <a:p>
            <a:pPr lvl="2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65C05E-4D69-4C1E-9685-F2AEC14C439F}"/>
              </a:ext>
            </a:extLst>
          </p:cNvPr>
          <p:cNvSpPr/>
          <p:nvPr/>
        </p:nvSpPr>
        <p:spPr>
          <a:xfrm>
            <a:off x="479026" y="6171926"/>
            <a:ext cx="4230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>
                <a:hlinkClick r:id="rId2"/>
              </a:rPr>
              <a:t>https://youtu.be/Q0iXO1DEzQ4?list=PLFQ-xGtoymjJ9yRu9ppfCloxjYf0lDnlg</a:t>
            </a:r>
            <a:r>
              <a:rPr lang="en-ZA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75BE5-6763-4111-979B-51A023E9996A}"/>
              </a:ext>
            </a:extLst>
          </p:cNvPr>
          <p:cNvSpPr/>
          <p:nvPr/>
        </p:nvSpPr>
        <p:spPr>
          <a:xfrm>
            <a:off x="6615080" y="6155085"/>
            <a:ext cx="4843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>
                <a:hlinkClick r:id="rId3"/>
              </a:rPr>
              <a:t>https://youtu.be/5wLFYPUbGKA?list=PLFQ-xGtoymjJ9yRu9ppfCloxjYf0lDnlg</a:t>
            </a:r>
            <a:r>
              <a:rPr lang="en-ZA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B27583-6EAA-4496-8C09-2B7BD3BF4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984" y="2051060"/>
            <a:ext cx="2096763" cy="1062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C3BA9F-8374-44AF-8774-2DC4FE81A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27" y="5266649"/>
            <a:ext cx="926505" cy="450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9C367F-4F3D-424D-B508-F38EF7F1E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444" y="2484939"/>
            <a:ext cx="2347561" cy="1190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CA7A98-401F-454F-A4CB-F248D3C1C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4008" y="4153007"/>
            <a:ext cx="1662642" cy="1387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A69758-CE25-48E3-AB5E-3E75323DB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247" y="5612242"/>
            <a:ext cx="932094" cy="61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7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05840" y="1732598"/>
            <a:ext cx="9530080" cy="2387600"/>
          </a:xfrm>
        </p:spPr>
        <p:txBody>
          <a:bodyPr/>
          <a:lstStyle/>
          <a:p>
            <a:r>
              <a:rPr lang="en-ZA" b="1" dirty="0"/>
              <a:t>More about output devices 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79" y="4389120"/>
            <a:ext cx="10457412" cy="24688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199" y="1108388"/>
            <a:ext cx="1298561" cy="15729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7160" y="4574307"/>
            <a:ext cx="5501640" cy="2923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188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399" y="697992"/>
            <a:ext cx="11887199" cy="1252728"/>
          </a:xfrm>
        </p:spPr>
        <p:txBody>
          <a:bodyPr/>
          <a:lstStyle/>
          <a:p>
            <a:r>
              <a:rPr lang="af-ZA" dirty="0" smtClean="0"/>
              <a:t>OUTPUT</a:t>
            </a:r>
            <a:endParaRPr lang="af-ZA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52399" y="2149792"/>
            <a:ext cx="11887199" cy="435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f-ZA" b="1" dirty="0" smtClean="0"/>
              <a:t>Basic Concepts </a:t>
            </a:r>
          </a:p>
          <a:p>
            <a:pPr marL="457200" lvl="1" indent="0">
              <a:buNone/>
            </a:pPr>
            <a:r>
              <a:rPr lang="af-ZA" dirty="0"/>
              <a:t>Output refers to the </a:t>
            </a:r>
            <a:r>
              <a:rPr lang="af-ZA" b="1" dirty="0">
                <a:solidFill>
                  <a:srgbClr val="FF0000"/>
                </a:solidFill>
              </a:rPr>
              <a:t>feedback</a:t>
            </a:r>
            <a:r>
              <a:rPr lang="af-ZA" dirty="0"/>
              <a:t> when communicating with a computer.</a:t>
            </a:r>
          </a:p>
          <a:p>
            <a:pPr marL="0" indent="0">
              <a:buNone/>
            </a:pPr>
            <a:endParaRPr lang="af-ZA" sz="2400" dirty="0"/>
          </a:p>
          <a:p>
            <a:pPr marL="0" indent="0">
              <a:buNone/>
            </a:pPr>
            <a:r>
              <a:rPr lang="af-ZA" b="1" dirty="0" smtClean="0"/>
              <a:t>Features</a:t>
            </a:r>
          </a:p>
          <a:p>
            <a:pPr marL="301943" lvl="1" indent="0">
              <a:buNone/>
            </a:pPr>
            <a:r>
              <a:rPr lang="af-ZA" dirty="0" smtClean="0"/>
              <a:t>Output </a:t>
            </a:r>
            <a:r>
              <a:rPr lang="af-ZA" b="1" dirty="0">
                <a:solidFill>
                  <a:srgbClr val="FF0000"/>
                </a:solidFill>
              </a:rPr>
              <a:t>device</a:t>
            </a:r>
            <a:r>
              <a:rPr lang="af-ZA" dirty="0" smtClean="0"/>
              <a:t> is a piece </a:t>
            </a:r>
            <a:r>
              <a:rPr lang="af-ZA" b="1" dirty="0">
                <a:solidFill>
                  <a:srgbClr val="FF0000"/>
                </a:solidFill>
              </a:rPr>
              <a:t>of hardware </a:t>
            </a:r>
            <a:r>
              <a:rPr lang="af-ZA" dirty="0" smtClean="0"/>
              <a:t>that a person use to get the </a:t>
            </a:r>
            <a:r>
              <a:rPr lang="af-ZA" b="1" dirty="0">
                <a:solidFill>
                  <a:srgbClr val="FF0000"/>
                </a:solidFill>
              </a:rPr>
              <a:t>results of the input</a:t>
            </a:r>
            <a:r>
              <a:rPr lang="af-ZA" dirty="0" smtClean="0"/>
              <a:t> instruction</a:t>
            </a:r>
          </a:p>
          <a:p>
            <a:pPr marL="301943" lvl="1" indent="0">
              <a:buNone/>
            </a:pPr>
            <a:endParaRPr lang="af-ZA" dirty="0"/>
          </a:p>
          <a:p>
            <a:pPr marL="0" lvl="1" indent="0">
              <a:buNone/>
            </a:pPr>
            <a:r>
              <a:rPr lang="af-ZA" sz="2800" b="1" dirty="0"/>
              <a:t>Uses</a:t>
            </a:r>
          </a:p>
          <a:p>
            <a:pPr marL="301943" lvl="1" indent="0">
              <a:buNone/>
            </a:pPr>
            <a:r>
              <a:rPr lang="af-ZA" dirty="0" smtClean="0"/>
              <a:t>The use of an output device is </a:t>
            </a:r>
            <a:r>
              <a:rPr lang="af-ZA" b="1" dirty="0">
                <a:solidFill>
                  <a:srgbClr val="FF0000"/>
                </a:solidFill>
              </a:rPr>
              <a:t>get the processed results </a:t>
            </a:r>
            <a:r>
              <a:rPr lang="af-ZA" dirty="0" smtClean="0"/>
              <a:t>that is put into the computer.</a:t>
            </a:r>
            <a:endParaRPr lang="af-ZA" dirty="0"/>
          </a:p>
          <a:p>
            <a:endParaRPr lang="af-ZA" dirty="0"/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277772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80" y="4205816"/>
            <a:ext cx="9977120" cy="3089064"/>
          </a:xfrm>
        </p:spPr>
        <p:txBody>
          <a:bodyPr>
            <a:normAutofit/>
          </a:bodyPr>
          <a:lstStyle/>
          <a:p>
            <a:pPr marL="325120" lvl="2" indent="0" algn="ctr">
              <a:buNone/>
            </a:pPr>
            <a:r>
              <a:rPr lang="en-ZA" sz="4400" dirty="0" smtClean="0"/>
              <a:t>It’s </a:t>
            </a:r>
            <a:r>
              <a:rPr lang="en-ZA" sz="4400" dirty="0"/>
              <a:t>a device that produce sound like music or voice</a:t>
            </a:r>
          </a:p>
          <a:p>
            <a:pPr algn="ctr"/>
            <a:endParaRPr lang="af-ZA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ZA" sz="4400" dirty="0" smtClean="0">
                <a:solidFill>
                  <a:schemeClr val="bg1"/>
                </a:solidFill>
              </a:rPr>
              <a:t>What is an audio output device?</a:t>
            </a:r>
            <a:r>
              <a:rPr lang="en-ZA" sz="3600" dirty="0" smtClean="0"/>
              <a:t/>
            </a:r>
            <a:br>
              <a:rPr lang="en-ZA" sz="3600" dirty="0" smtClean="0"/>
            </a:br>
            <a:endParaRPr lang="af-Z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1898005"/>
            <a:ext cx="2692400" cy="21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080" y="1364500"/>
            <a:ext cx="2193636" cy="549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Headsets and speakers </a:t>
            </a:r>
            <a:endParaRPr lang="en-ZA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21290" y="2049514"/>
            <a:ext cx="8475670" cy="4615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0">
              <a:buFont typeface="Arial" panose="020B0604020202020204" pitchFamily="34" charset="0"/>
              <a:buNone/>
            </a:pPr>
            <a:r>
              <a:rPr lang="af-ZA" sz="4000" b="1" dirty="0" smtClean="0">
                <a:solidFill>
                  <a:srgbClr val="FF0000"/>
                </a:solidFill>
              </a:rPr>
              <a:t>Headset</a:t>
            </a:r>
            <a:r>
              <a:rPr lang="af-ZA" sz="4000" dirty="0" smtClean="0"/>
              <a:t> is a speaker that is small enough to fit into your ear, so that only you can listen to the music</a:t>
            </a:r>
          </a:p>
          <a:p>
            <a:pPr marL="274638" indent="0">
              <a:buFont typeface="Arial" panose="020B0604020202020204" pitchFamily="34" charset="0"/>
              <a:buNone/>
            </a:pPr>
            <a:endParaRPr lang="af-ZA" sz="4000" dirty="0" smtClean="0"/>
          </a:p>
          <a:p>
            <a:pPr marL="274638" indent="0">
              <a:buFont typeface="Arial" panose="020B0604020202020204" pitchFamily="34" charset="0"/>
              <a:buNone/>
            </a:pPr>
            <a:r>
              <a:rPr lang="af-ZA" sz="4000" dirty="0" smtClean="0"/>
              <a:t>Speakers can be plugged into your computer and you can listen to audio OUTPUT </a:t>
            </a:r>
            <a:endParaRPr lang="af-ZA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81" y="3937000"/>
            <a:ext cx="3201186" cy="248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451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TYPES OF AUDIO OUTPUT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84" t="8478" r="784" b="1635"/>
          <a:stretch/>
        </p:blipFill>
        <p:spPr>
          <a:xfrm>
            <a:off x="1560946" y="1766252"/>
            <a:ext cx="8552872" cy="49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Word </a:t>
            </a:r>
            <a:r>
              <a:rPr lang="en-ZA" dirty="0" smtClean="0"/>
              <a:t>to remember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51885" b="38815"/>
          <a:stretch/>
        </p:blipFill>
        <p:spPr>
          <a:xfrm>
            <a:off x="344450" y="3777673"/>
            <a:ext cx="11653586" cy="77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864361"/>
            <a:ext cx="9103360" cy="4857114"/>
          </a:xfrm>
        </p:spPr>
        <p:txBody>
          <a:bodyPr>
            <a:normAutofit/>
          </a:bodyPr>
          <a:lstStyle/>
          <a:p>
            <a:pPr marL="277813" lvl="2"/>
            <a:r>
              <a:rPr lang="en-ZA" sz="4000" dirty="0"/>
              <a:t>Fax Machine</a:t>
            </a:r>
          </a:p>
          <a:p>
            <a:pPr marL="276225" lvl="2" indent="0">
              <a:buNone/>
              <a:tabLst>
                <a:tab pos="274638" algn="l"/>
              </a:tabLst>
            </a:pPr>
            <a:r>
              <a:rPr lang="en-ZA" sz="2800" dirty="0"/>
              <a:t>Fax machine or </a:t>
            </a:r>
            <a:r>
              <a:rPr lang="en-ZA" sz="2800" b="1" dirty="0" smtClean="0">
                <a:solidFill>
                  <a:srgbClr val="FF0000"/>
                </a:solidFill>
              </a:rPr>
              <a:t>facsimile </a:t>
            </a:r>
            <a:r>
              <a:rPr lang="en-ZA" sz="2800" dirty="0" smtClean="0"/>
              <a:t>is used to send information through a </a:t>
            </a:r>
            <a:r>
              <a:rPr lang="en-ZA" sz="2800" b="1" dirty="0">
                <a:solidFill>
                  <a:srgbClr val="FF0000"/>
                </a:solidFill>
              </a:rPr>
              <a:t>telephone line </a:t>
            </a:r>
            <a:r>
              <a:rPr lang="en-ZA" sz="2800" dirty="0" smtClean="0"/>
              <a:t>from one f</a:t>
            </a:r>
            <a:r>
              <a:rPr lang="en-ZA" sz="2800" b="1" dirty="0">
                <a:solidFill>
                  <a:srgbClr val="FF0000"/>
                </a:solidFill>
              </a:rPr>
              <a:t>ax machine</a:t>
            </a:r>
            <a:r>
              <a:rPr lang="en-ZA" sz="2800" dirty="0" smtClean="0"/>
              <a:t> to </a:t>
            </a:r>
            <a:r>
              <a:rPr lang="en-ZA" sz="2800" b="1" dirty="0">
                <a:solidFill>
                  <a:srgbClr val="FF0000"/>
                </a:solidFill>
              </a:rPr>
              <a:t>another</a:t>
            </a:r>
            <a:r>
              <a:rPr lang="en-ZA" sz="2800" dirty="0" smtClean="0"/>
              <a:t> – Scans a document and sends</a:t>
            </a:r>
            <a:endParaRPr lang="en-ZA" sz="2800" dirty="0"/>
          </a:p>
          <a:p>
            <a:pPr marL="277813" lvl="2"/>
            <a:endParaRPr lang="en-ZA" sz="4000" dirty="0"/>
          </a:p>
          <a:p>
            <a:pPr marL="277813" lvl="2"/>
            <a:r>
              <a:rPr lang="en-ZA" sz="4000" dirty="0"/>
              <a:t>Fax Modem</a:t>
            </a:r>
          </a:p>
          <a:p>
            <a:pPr marL="276225" lvl="2" indent="0">
              <a:buNone/>
              <a:tabLst>
                <a:tab pos="274638" algn="l"/>
              </a:tabLst>
            </a:pPr>
            <a:r>
              <a:rPr lang="en-ZA" sz="2800" dirty="0" smtClean="0"/>
              <a:t>Fax modem is a </a:t>
            </a:r>
            <a:r>
              <a:rPr lang="en-ZA" sz="2800" b="1" dirty="0">
                <a:solidFill>
                  <a:srgbClr val="FF0000"/>
                </a:solidFill>
              </a:rPr>
              <a:t>device</a:t>
            </a:r>
            <a:r>
              <a:rPr lang="en-ZA" sz="2800" dirty="0" smtClean="0"/>
              <a:t> connected to  a </a:t>
            </a:r>
            <a:r>
              <a:rPr lang="en-ZA" sz="2800" b="1" dirty="0">
                <a:solidFill>
                  <a:srgbClr val="FF0000"/>
                </a:solidFill>
              </a:rPr>
              <a:t>computer</a:t>
            </a:r>
            <a:r>
              <a:rPr lang="en-ZA" sz="2800" dirty="0" smtClean="0"/>
              <a:t>, the output can be sent through a </a:t>
            </a:r>
            <a:r>
              <a:rPr lang="en-ZA" sz="2800" b="1" dirty="0">
                <a:solidFill>
                  <a:srgbClr val="FF0000"/>
                </a:solidFill>
              </a:rPr>
              <a:t>telephone line </a:t>
            </a:r>
            <a:r>
              <a:rPr lang="en-ZA" sz="2800" dirty="0" smtClean="0"/>
              <a:t>to a </a:t>
            </a:r>
            <a:r>
              <a:rPr lang="en-ZA" sz="2800" b="1" dirty="0">
                <a:solidFill>
                  <a:srgbClr val="FF0000"/>
                </a:solidFill>
              </a:rPr>
              <a:t>fax machine </a:t>
            </a:r>
            <a:r>
              <a:rPr lang="en-ZA" sz="2800" dirty="0" smtClean="0"/>
              <a:t>and this device can connect to the </a:t>
            </a:r>
            <a:r>
              <a:rPr lang="en-ZA" sz="2800" b="1" dirty="0" smtClean="0">
                <a:solidFill>
                  <a:srgbClr val="FF0000"/>
                </a:solidFill>
              </a:rPr>
              <a:t>Internet</a:t>
            </a:r>
            <a:endParaRPr lang="en-ZA" sz="2800" b="1" dirty="0">
              <a:solidFill>
                <a:srgbClr val="FF0000"/>
              </a:solidFill>
            </a:endParaRPr>
          </a:p>
          <a:p>
            <a:pPr lvl="2"/>
            <a:endParaRPr lang="en-ZA" sz="2800" dirty="0"/>
          </a:p>
          <a:p>
            <a:pPr lvl="2"/>
            <a:endParaRPr lang="en-ZA" dirty="0" smtClean="0"/>
          </a:p>
          <a:p>
            <a:pPr lvl="2"/>
            <a:endParaRPr lang="en-ZA" dirty="0" smtClean="0"/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Fax machines and fax modems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28" b="88889" l="10417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3008" r="7666" b="8076"/>
          <a:stretch/>
        </p:blipFill>
        <p:spPr>
          <a:xfrm>
            <a:off x="8862046" y="4603432"/>
            <a:ext cx="2733068" cy="1935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73" y="186436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880" y="1981200"/>
            <a:ext cx="7408333" cy="4643120"/>
          </a:xfrm>
        </p:spPr>
        <p:txBody>
          <a:bodyPr>
            <a:normAutofit/>
          </a:bodyPr>
          <a:lstStyle/>
          <a:p>
            <a:pPr marL="365125" indent="0" algn="just">
              <a:buNone/>
            </a:pPr>
            <a:r>
              <a:rPr lang="af-ZA" sz="3600" dirty="0" smtClean="0"/>
              <a:t>This device consist of </a:t>
            </a:r>
            <a:r>
              <a:rPr lang="af-ZA" sz="3600" b="1" dirty="0" smtClean="0">
                <a:solidFill>
                  <a:srgbClr val="FF0000"/>
                </a:solidFill>
              </a:rPr>
              <a:t>more than one function</a:t>
            </a:r>
            <a:r>
              <a:rPr lang="af-ZA" sz="3600" dirty="0" smtClean="0"/>
              <a:t> for example a Multifunction Printer, that can</a:t>
            </a:r>
          </a:p>
          <a:p>
            <a:pPr marL="936625" indent="-571500" algn="just"/>
            <a:r>
              <a:rPr lang="af-ZA" sz="3600" dirty="0" smtClean="0"/>
              <a:t> print, </a:t>
            </a:r>
          </a:p>
          <a:p>
            <a:pPr marL="936625" indent="-571500" algn="just"/>
            <a:r>
              <a:rPr lang="af-ZA" sz="3600" dirty="0" smtClean="0"/>
              <a:t>scan, </a:t>
            </a:r>
          </a:p>
          <a:p>
            <a:pPr marL="936625" indent="-571500" algn="just"/>
            <a:r>
              <a:rPr lang="af-ZA" sz="3600" dirty="0" smtClean="0"/>
              <a:t>copy and </a:t>
            </a:r>
          </a:p>
          <a:p>
            <a:pPr marL="936625" indent="-571500" algn="just"/>
            <a:r>
              <a:rPr lang="af-ZA" sz="3600" dirty="0" smtClean="0"/>
              <a:t>fax.</a:t>
            </a:r>
            <a:endParaRPr lang="af-ZA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dirty="0" smtClean="0"/>
              <a:t>Multifunction Output Devices</a:t>
            </a:r>
            <a:endParaRPr lang="af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46" y="3697604"/>
            <a:ext cx="3679932" cy="2841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99" y="4848225"/>
            <a:ext cx="3048000" cy="2009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8600" y="3460383"/>
            <a:ext cx="4104640" cy="23083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</a:rPr>
              <a:t>Advantage: </a:t>
            </a:r>
          </a:p>
          <a:p>
            <a:pPr algn="just"/>
            <a:r>
              <a:rPr lang="en-US" sz="3600" dirty="0" smtClean="0"/>
              <a:t>only </a:t>
            </a:r>
            <a:r>
              <a:rPr lang="en-US" sz="3600" dirty="0"/>
              <a:t>takes up the space of a single device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7819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Data </a:t>
            </a:r>
            <a:r>
              <a:rPr lang="en-ZA" b="1" dirty="0" smtClean="0"/>
              <a:t>projector - output 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1049"/>
          <a:stretch/>
        </p:blipFill>
        <p:spPr>
          <a:xfrm>
            <a:off x="213358" y="4089558"/>
            <a:ext cx="11704322" cy="1488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157" y="2408038"/>
            <a:ext cx="5740730" cy="1361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768" t="19766" r="8740" b="15424"/>
          <a:stretch/>
        </p:blipFill>
        <p:spPr>
          <a:xfrm flipH="1">
            <a:off x="213358" y="1690688"/>
            <a:ext cx="3220721" cy="2104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7040" y="4165600"/>
            <a:ext cx="2428240" cy="3352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/>
          <p:cNvSpPr/>
          <p:nvPr/>
        </p:nvSpPr>
        <p:spPr>
          <a:xfrm>
            <a:off x="7762240" y="4165600"/>
            <a:ext cx="3972560" cy="3352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/>
          <p:cNvSpPr/>
          <p:nvPr/>
        </p:nvSpPr>
        <p:spPr>
          <a:xfrm>
            <a:off x="6187440" y="4628062"/>
            <a:ext cx="5618480" cy="4112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712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93" y="379497"/>
            <a:ext cx="4356791" cy="24586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5434" y="2099270"/>
            <a:ext cx="9947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Computer Applications Technology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3287027"/>
            <a:ext cx="12192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Grade 10 – Term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EXTENDED HARDWARE CONCEPTS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Output and Storage</a:t>
            </a:r>
            <a:endParaRPr lang="en-US" sz="400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13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775618"/>
            <a:ext cx="8509000" cy="5082381"/>
          </a:xfrm>
        </p:spPr>
        <p:txBody>
          <a:bodyPr>
            <a:normAutofit/>
          </a:bodyPr>
          <a:lstStyle/>
          <a:p>
            <a:pPr marL="742950" lvl="1" indent="-742950">
              <a:buFont typeface="+mj-lt"/>
              <a:buAutoNum type="arabicPeriod"/>
            </a:pPr>
            <a:r>
              <a:rPr lang="en-ZA" sz="3600" dirty="0" smtClean="0"/>
              <a:t>Connects </a:t>
            </a:r>
            <a:r>
              <a:rPr lang="en-ZA" sz="3600" dirty="0"/>
              <a:t>to your </a:t>
            </a:r>
            <a:r>
              <a:rPr lang="en-ZA" sz="3600" b="1" dirty="0">
                <a:solidFill>
                  <a:srgbClr val="FF0000"/>
                </a:solidFill>
              </a:rPr>
              <a:t>computer </a:t>
            </a:r>
            <a:r>
              <a:rPr lang="en-ZA" sz="3600" dirty="0"/>
              <a:t>and </a:t>
            </a:r>
            <a:endParaRPr lang="en-ZA" sz="3600" dirty="0" smtClean="0"/>
          </a:p>
          <a:p>
            <a:pPr marL="742950" lvl="1" indent="-742950">
              <a:buFont typeface="+mj-lt"/>
              <a:buAutoNum type="arabicPeriod"/>
            </a:pPr>
            <a:r>
              <a:rPr lang="en-ZA" sz="3600" b="1" dirty="0">
                <a:solidFill>
                  <a:srgbClr val="FF0000"/>
                </a:solidFill>
              </a:rPr>
              <a:t>shows</a:t>
            </a:r>
            <a:r>
              <a:rPr lang="en-ZA" sz="3600" dirty="0" smtClean="0"/>
              <a:t> </a:t>
            </a:r>
            <a:r>
              <a:rPr lang="en-ZA" sz="3600" dirty="0"/>
              <a:t>everything that is on the </a:t>
            </a:r>
            <a:r>
              <a:rPr lang="en-ZA" sz="3600" b="1" dirty="0">
                <a:solidFill>
                  <a:srgbClr val="FF0000"/>
                </a:solidFill>
              </a:rPr>
              <a:t>computer screen </a:t>
            </a:r>
            <a:r>
              <a:rPr lang="en-ZA" sz="3600" dirty="0"/>
              <a:t>on a </a:t>
            </a:r>
            <a:endParaRPr lang="en-ZA" sz="3600" dirty="0" smtClean="0"/>
          </a:p>
          <a:p>
            <a:pPr marL="742950" lvl="1" indent="-742950">
              <a:buFont typeface="+mj-lt"/>
              <a:buAutoNum type="arabicPeriod"/>
            </a:pPr>
            <a:r>
              <a:rPr lang="en-ZA" sz="3600" b="1" dirty="0">
                <a:solidFill>
                  <a:srgbClr val="FF0000"/>
                </a:solidFill>
              </a:rPr>
              <a:t>flat surface </a:t>
            </a:r>
            <a:r>
              <a:rPr lang="en-ZA" sz="3600" dirty="0"/>
              <a:t>on the wall or screen. </a:t>
            </a:r>
            <a:endParaRPr lang="en-ZA" sz="3600" dirty="0" smtClean="0"/>
          </a:p>
          <a:p>
            <a:pPr marL="742950" lvl="1" indent="-742950">
              <a:buFont typeface="+mj-lt"/>
              <a:buAutoNum type="arabicPeriod"/>
            </a:pPr>
            <a:r>
              <a:rPr lang="en-ZA" sz="3600" dirty="0" smtClean="0"/>
              <a:t>The </a:t>
            </a:r>
            <a:r>
              <a:rPr lang="en-ZA" sz="3600" dirty="0"/>
              <a:t>Projector works with a light bulb and lenses as well as colour filters</a:t>
            </a:r>
            <a:r>
              <a:rPr lang="en-ZA" sz="3600" dirty="0" smtClean="0"/>
              <a:t>.</a:t>
            </a:r>
          </a:p>
          <a:p>
            <a:pPr marL="0" lvl="1" indent="0">
              <a:buNone/>
            </a:pPr>
            <a:endParaRPr lang="en-ZA" sz="4400" dirty="0"/>
          </a:p>
          <a:p>
            <a:pPr marL="0" lvl="2" indent="0">
              <a:buNone/>
            </a:pPr>
            <a:r>
              <a:rPr lang="en-ZA" sz="3600" b="1" u="sng" dirty="0"/>
              <a:t>Advantage:  </a:t>
            </a:r>
            <a:r>
              <a:rPr lang="en-ZA" sz="3600" dirty="0"/>
              <a:t>large display</a:t>
            </a:r>
          </a:p>
          <a:p>
            <a:pPr marL="0" lvl="2" indent="0">
              <a:buNone/>
            </a:pPr>
            <a:r>
              <a:rPr lang="en-ZA" sz="3600" b="1" u="sng" dirty="0"/>
              <a:t>Used: </a:t>
            </a:r>
            <a:r>
              <a:rPr lang="en-ZA" sz="3600" dirty="0"/>
              <a:t>Schools, Meetings</a:t>
            </a:r>
          </a:p>
          <a:p>
            <a:pPr marL="0" indent="0">
              <a:buNone/>
            </a:pPr>
            <a:endParaRPr lang="af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dirty="0" smtClean="0"/>
              <a:t>Data Projector - output</a:t>
            </a:r>
            <a:endParaRPr lang="af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4" b="22121"/>
          <a:stretch/>
        </p:blipFill>
        <p:spPr>
          <a:xfrm>
            <a:off x="8691880" y="4547235"/>
            <a:ext cx="3263900" cy="2174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8788665" y="2388791"/>
            <a:ext cx="3403335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89" t="25618" r="31696" b="8060"/>
          <a:stretch/>
        </p:blipFill>
        <p:spPr>
          <a:xfrm>
            <a:off x="0" y="581891"/>
            <a:ext cx="9448803" cy="62761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072582" y="1265382"/>
            <a:ext cx="33435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197274" y="3274291"/>
            <a:ext cx="33435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920182" y="4927600"/>
            <a:ext cx="33435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267200" y="5033818"/>
            <a:ext cx="3537527" cy="27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44763" y="6604000"/>
            <a:ext cx="4567382" cy="46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3891" y="992908"/>
            <a:ext cx="12118109" cy="369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99309" y="3041072"/>
            <a:ext cx="4428836" cy="330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/>
          <p:cNvSpPr/>
          <p:nvPr/>
        </p:nvSpPr>
        <p:spPr>
          <a:xfrm>
            <a:off x="244764" y="1101435"/>
            <a:ext cx="3126510" cy="339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ectangle 18"/>
          <p:cNvSpPr/>
          <p:nvPr/>
        </p:nvSpPr>
        <p:spPr>
          <a:xfrm>
            <a:off x="4267200" y="4613565"/>
            <a:ext cx="2909455" cy="3140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74" y="1462184"/>
            <a:ext cx="3651821" cy="13595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7345" t="6553" r="15560" b="23998"/>
          <a:stretch/>
        </p:blipFill>
        <p:spPr>
          <a:xfrm>
            <a:off x="8343313" y="3429733"/>
            <a:ext cx="3505782" cy="13424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707" y="5083042"/>
            <a:ext cx="2342001" cy="16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1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60549"/>
            <a:ext cx="8260080" cy="5085195"/>
          </a:xfrm>
        </p:spPr>
        <p:txBody>
          <a:bodyPr>
            <a:normAutofit/>
          </a:bodyPr>
          <a:lstStyle/>
          <a:p>
            <a:pPr marL="0" lvl="2" indent="0" algn="ctr">
              <a:buNone/>
            </a:pPr>
            <a:r>
              <a:rPr lang="en-ZA" sz="3200" dirty="0" smtClean="0"/>
              <a:t>(</a:t>
            </a:r>
            <a:r>
              <a:rPr lang="en-ZA" sz="4400" dirty="0"/>
              <a:t>Digital light processing) </a:t>
            </a:r>
            <a:r>
              <a:rPr lang="en-ZA" sz="4400" dirty="0" smtClean="0"/>
              <a:t>Projector</a:t>
            </a:r>
          </a:p>
          <a:p>
            <a:pPr marL="0" lvl="2" indent="0" algn="ctr">
              <a:buNone/>
            </a:pPr>
            <a:endParaRPr lang="en-ZA" sz="4400" dirty="0"/>
          </a:p>
          <a:p>
            <a:pPr marL="0" lvl="2" indent="0" algn="ctr">
              <a:buNone/>
            </a:pPr>
            <a:endParaRPr lang="en-ZA" sz="4400" dirty="0" smtClean="0"/>
          </a:p>
          <a:p>
            <a:pPr marL="365125" lvl="2" indent="0" algn="just">
              <a:buNone/>
            </a:pPr>
            <a:r>
              <a:rPr lang="en-ZA" sz="3600" dirty="0" smtClean="0"/>
              <a:t>This </a:t>
            </a:r>
            <a:r>
              <a:rPr lang="en-ZA" sz="3600" dirty="0"/>
              <a:t>type of projector use tiny </a:t>
            </a:r>
            <a:r>
              <a:rPr lang="en-ZA" sz="3600" b="1" dirty="0">
                <a:solidFill>
                  <a:srgbClr val="FF0000"/>
                </a:solidFill>
              </a:rPr>
              <a:t>mirrors to reflect light</a:t>
            </a:r>
            <a:r>
              <a:rPr lang="en-ZA" sz="3600" dirty="0"/>
              <a:t>, this projector </a:t>
            </a:r>
            <a:r>
              <a:rPr lang="en-ZA" sz="3600" dirty="0" smtClean="0"/>
              <a:t>often has </a:t>
            </a:r>
            <a:r>
              <a:rPr lang="en-ZA" sz="3600" dirty="0"/>
              <a:t>a better quality output than the </a:t>
            </a:r>
            <a:r>
              <a:rPr lang="en-ZA" sz="3600" dirty="0" smtClean="0"/>
              <a:t>other data </a:t>
            </a:r>
            <a:r>
              <a:rPr lang="en-ZA" sz="3600" dirty="0" smtClean="0"/>
              <a:t>projector</a:t>
            </a:r>
            <a:endParaRPr lang="af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dirty="0" smtClean="0"/>
              <a:t>DLP - Output</a:t>
            </a:r>
            <a:endParaRPr lang="af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1446" r="4334" b="13374"/>
          <a:stretch/>
        </p:blipFill>
        <p:spPr>
          <a:xfrm>
            <a:off x="9550400" y="2692400"/>
            <a:ext cx="2049780" cy="1493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358875"/>
            <a:ext cx="3276600" cy="23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75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Storage Media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34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08008" y="4122421"/>
            <a:ext cx="5259592" cy="8294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f-Z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981201" y="2065021"/>
            <a:ext cx="56388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f-ZA" sz="3600" dirty="0"/>
              <a:t>Input</a:t>
            </a:r>
          </a:p>
          <a:p>
            <a:endParaRPr lang="af-ZA" sz="3600" dirty="0"/>
          </a:p>
          <a:p>
            <a:r>
              <a:rPr lang="af-ZA" sz="3600" dirty="0"/>
              <a:t>Output</a:t>
            </a:r>
          </a:p>
          <a:p>
            <a:endParaRPr lang="af-ZA" sz="3600" dirty="0"/>
          </a:p>
          <a:p>
            <a:r>
              <a:rPr lang="af-ZA" sz="3600" b="1" dirty="0"/>
              <a:t>Storage media and devices</a:t>
            </a:r>
          </a:p>
          <a:p>
            <a:endParaRPr lang="af-ZA" sz="3600" dirty="0"/>
          </a:p>
          <a:p>
            <a:r>
              <a:rPr lang="af-ZA" sz="3600" dirty="0"/>
              <a:t>Processing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638" y="1738884"/>
            <a:ext cx="1531620" cy="1435894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5667488" y="6402564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/>
              <a:pPr/>
              <a:t>24</a:t>
            </a:fld>
            <a:endParaRPr lang="en-US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013474" y="42519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f-ZA" dirty="0"/>
              <a:t>Extended Hardware Concepts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3810000"/>
            <a:ext cx="1766207" cy="1648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r="11679"/>
          <a:stretch/>
        </p:blipFill>
        <p:spPr>
          <a:xfrm>
            <a:off x="5185410" y="4991100"/>
            <a:ext cx="1508881" cy="1485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95" y="2811780"/>
            <a:ext cx="160014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8832-842C-464D-874D-C4DC465F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7039"/>
            <a:ext cx="12192000" cy="1017345"/>
          </a:xfrm>
        </p:spPr>
        <p:txBody>
          <a:bodyPr/>
          <a:lstStyle/>
          <a:p>
            <a:r>
              <a:rPr lang="en-ZA" dirty="0"/>
              <a:t>Storage (Secondary Memory)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D91870F-A93B-4A86-9C7B-8DCE2433F3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375462"/>
              </p:ext>
            </p:extLst>
          </p:nvPr>
        </p:nvGraphicFramePr>
        <p:xfrm>
          <a:off x="284982" y="1671781"/>
          <a:ext cx="9995090" cy="4777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0EEFBF-D19E-4DED-8F78-219BE57E418E}"/>
              </a:ext>
            </a:extLst>
          </p:cNvPr>
          <p:cNvSpPr txBox="1"/>
          <p:nvPr/>
        </p:nvSpPr>
        <p:spPr>
          <a:xfrm>
            <a:off x="204616" y="4603133"/>
            <a:ext cx="35117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Factors to consider: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/>
              <a:t>Capacity (e.g. GB, MB,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/>
              <a:t>Robustness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/>
              <a:t>Price per GB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733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709" y="620233"/>
            <a:ext cx="11642436" cy="1252728"/>
          </a:xfrm>
        </p:spPr>
        <p:txBody>
          <a:bodyPr/>
          <a:lstStyle/>
          <a:p>
            <a:r>
              <a:rPr lang="af-ZA" dirty="0"/>
              <a:t>Storage media and devices 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332509" y="1978746"/>
            <a:ext cx="11859491" cy="45601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f-ZA" b="1" dirty="0" smtClean="0"/>
              <a:t>Basic Concepts </a:t>
            </a:r>
          </a:p>
          <a:p>
            <a:r>
              <a:rPr lang="af-ZA" dirty="0" smtClean="0"/>
              <a:t>Storage refers to </a:t>
            </a:r>
            <a:r>
              <a:rPr lang="af-ZA" b="1" dirty="0" smtClean="0">
                <a:solidFill>
                  <a:srgbClr val="FF0000"/>
                </a:solidFill>
              </a:rPr>
              <a:t>permanetly saving/storing </a:t>
            </a:r>
            <a:r>
              <a:rPr lang="af-ZA" dirty="0" smtClean="0"/>
              <a:t>data and information </a:t>
            </a:r>
          </a:p>
          <a:p>
            <a:endParaRPr lang="af-ZA" dirty="0"/>
          </a:p>
          <a:p>
            <a:pPr marL="0" indent="0">
              <a:buNone/>
            </a:pPr>
            <a:r>
              <a:rPr lang="af-ZA" b="1" dirty="0" smtClean="0"/>
              <a:t>Features</a:t>
            </a:r>
          </a:p>
          <a:p>
            <a:pPr marL="301943" lvl="1" indent="0">
              <a:buNone/>
            </a:pPr>
            <a:r>
              <a:rPr lang="af-ZA" sz="2800" dirty="0"/>
              <a:t>Storage device is </a:t>
            </a:r>
            <a:r>
              <a:rPr lang="af-ZA" sz="2800" b="1" dirty="0">
                <a:solidFill>
                  <a:srgbClr val="FF0000"/>
                </a:solidFill>
              </a:rPr>
              <a:t>a piece of hardware that a person </a:t>
            </a:r>
            <a:r>
              <a:rPr lang="af-ZA" sz="2800" dirty="0"/>
              <a:t>use to store/save the results of the input instruction.</a:t>
            </a:r>
          </a:p>
          <a:p>
            <a:pPr marL="301943" lvl="1" indent="0">
              <a:buNone/>
            </a:pPr>
            <a:endParaRPr lang="af-ZA" sz="2800" dirty="0"/>
          </a:p>
          <a:p>
            <a:pPr marL="0" lvl="1" indent="0">
              <a:buNone/>
            </a:pPr>
            <a:r>
              <a:rPr lang="af-ZA" sz="2800" b="1" dirty="0"/>
              <a:t>Uses</a:t>
            </a:r>
            <a:endParaRPr lang="af-ZA" sz="2800" b="1" dirty="0"/>
          </a:p>
          <a:p>
            <a:pPr marL="301943" lvl="1" indent="0">
              <a:buNone/>
            </a:pPr>
            <a:r>
              <a:rPr lang="af-ZA" sz="2800" dirty="0"/>
              <a:t>The use of an </a:t>
            </a:r>
            <a:r>
              <a:rPr lang="af-ZA" sz="2800" b="1" dirty="0">
                <a:solidFill>
                  <a:srgbClr val="FF0000"/>
                </a:solidFill>
              </a:rPr>
              <a:t>storage device </a:t>
            </a:r>
            <a:r>
              <a:rPr lang="af-ZA" sz="2800" dirty="0"/>
              <a:t>like a harddrive is to get the processed results that was saved.</a:t>
            </a:r>
            <a:endParaRPr lang="af-ZA" sz="2800" dirty="0"/>
          </a:p>
          <a:p>
            <a:endParaRPr lang="af-ZA" dirty="0"/>
          </a:p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5322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Storage and storage media 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92582"/>
            <a:ext cx="11900622" cy="34451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4230255" y="3463636"/>
            <a:ext cx="5624945" cy="184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32037" y="4216401"/>
            <a:ext cx="697345" cy="46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35564" y="5522912"/>
            <a:ext cx="6913418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8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Hard disk 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4119419"/>
            <a:ext cx="10148775" cy="238298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86754" y="2068141"/>
            <a:ext cx="2151359" cy="148228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000" b="-3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ounded Rectangle 5"/>
          <p:cNvSpPr/>
          <p:nvPr/>
        </p:nvSpPr>
        <p:spPr>
          <a:xfrm>
            <a:off x="5532939" y="2163910"/>
            <a:ext cx="2151359" cy="1482286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000" b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ounded Rectangle 6"/>
          <p:cNvSpPr/>
          <p:nvPr/>
        </p:nvSpPr>
        <p:spPr>
          <a:xfrm>
            <a:off x="10351779" y="4202980"/>
            <a:ext cx="1553893" cy="1117166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000" b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5315527" y="4119418"/>
            <a:ext cx="1140691" cy="452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/>
          <p:cNvSpPr/>
          <p:nvPr/>
        </p:nvSpPr>
        <p:spPr>
          <a:xfrm flipV="1">
            <a:off x="7287491" y="4169697"/>
            <a:ext cx="2761673" cy="4023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849283" y="4571999"/>
            <a:ext cx="4009043" cy="415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994524" y="5556628"/>
            <a:ext cx="3863802" cy="422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182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711324"/>
            <a:ext cx="9576493" cy="4827588"/>
          </a:xfrm>
        </p:spPr>
        <p:txBody>
          <a:bodyPr>
            <a:normAutofit/>
          </a:bodyPr>
          <a:lstStyle/>
          <a:p>
            <a:pPr marL="301943" lvl="1" indent="0">
              <a:buNone/>
            </a:pPr>
            <a:r>
              <a:rPr lang="en-ZA" b="1" dirty="0"/>
              <a:t>CDs, DVDs</a:t>
            </a:r>
          </a:p>
          <a:p>
            <a:pPr marL="301943" lvl="1" indent="0">
              <a:buNone/>
            </a:pPr>
            <a:r>
              <a:rPr lang="en-ZA" dirty="0"/>
              <a:t>These are </a:t>
            </a:r>
            <a:r>
              <a:rPr lang="en-ZA" dirty="0" smtClean="0"/>
              <a:t>a way </a:t>
            </a:r>
            <a:r>
              <a:rPr lang="en-ZA" dirty="0"/>
              <a:t>of storage, CDs and DVDs are </a:t>
            </a:r>
            <a:r>
              <a:rPr lang="en-ZA" b="1" dirty="0">
                <a:solidFill>
                  <a:srgbClr val="FF0000"/>
                </a:solidFill>
              </a:rPr>
              <a:t>inexpensive</a:t>
            </a:r>
            <a:r>
              <a:rPr lang="en-ZA" dirty="0"/>
              <a:t> and good quality movies and music can be stored.</a:t>
            </a:r>
          </a:p>
          <a:p>
            <a:pPr marL="301943" lvl="1" indent="0">
              <a:buNone/>
            </a:pPr>
            <a:r>
              <a:rPr lang="en-ZA" dirty="0"/>
              <a:t> </a:t>
            </a:r>
          </a:p>
          <a:p>
            <a:pPr marL="301943" lvl="1" indent="0">
              <a:buNone/>
            </a:pPr>
            <a:endParaRPr lang="en-ZA" b="1" dirty="0" smtClean="0"/>
          </a:p>
          <a:p>
            <a:pPr marL="301943" lvl="1" indent="0">
              <a:buNone/>
            </a:pPr>
            <a:endParaRPr lang="en-ZA" b="1" dirty="0"/>
          </a:p>
          <a:p>
            <a:pPr marL="301943" lvl="1" indent="0">
              <a:buNone/>
            </a:pPr>
            <a:endParaRPr lang="en-ZA" b="1" dirty="0"/>
          </a:p>
          <a:p>
            <a:pPr marL="301943" lvl="1" indent="0">
              <a:buNone/>
            </a:pPr>
            <a:r>
              <a:rPr lang="en-ZA" b="1" dirty="0" smtClean="0"/>
              <a:t>Blu-Ray</a:t>
            </a:r>
            <a:endParaRPr lang="en-ZA" b="1" dirty="0"/>
          </a:p>
          <a:p>
            <a:pPr marL="301943" lvl="1" indent="0">
              <a:buNone/>
            </a:pPr>
            <a:r>
              <a:rPr lang="en-ZA" dirty="0"/>
              <a:t>These disks have a </a:t>
            </a:r>
            <a:r>
              <a:rPr lang="en-ZA" b="1" dirty="0">
                <a:solidFill>
                  <a:srgbClr val="FF0000"/>
                </a:solidFill>
              </a:rPr>
              <a:t>massive storage </a:t>
            </a:r>
            <a:r>
              <a:rPr lang="en-ZA" dirty="0"/>
              <a:t>capacity and can store up to 50 GB od data. </a:t>
            </a:r>
            <a:endParaRPr lang="en-ZA" sz="3200" dirty="0"/>
          </a:p>
          <a:p>
            <a:pPr marL="0" indent="0">
              <a:buNone/>
            </a:pPr>
            <a:endParaRPr lang="af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dirty="0" smtClean="0"/>
              <a:t>Storage media and devices</a:t>
            </a:r>
            <a:endParaRPr lang="af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40" y="5418282"/>
            <a:ext cx="1920525" cy="1276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7" y="3055218"/>
            <a:ext cx="1673679" cy="156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8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18" y="2686918"/>
            <a:ext cx="18288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169" y="4788911"/>
            <a:ext cx="2465883" cy="193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3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6" y="705124"/>
            <a:ext cx="11711709" cy="893430"/>
          </a:xfrm>
        </p:spPr>
        <p:txBody>
          <a:bodyPr>
            <a:normAutofit/>
          </a:bodyPr>
          <a:lstStyle/>
          <a:p>
            <a:r>
              <a:rPr lang="en-ZA" dirty="0" smtClean="0"/>
              <a:t>CAPS DOCUMENT*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477" y="1598554"/>
            <a:ext cx="7499628" cy="4619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ight Arrow 4"/>
          <p:cNvSpPr/>
          <p:nvPr/>
        </p:nvSpPr>
        <p:spPr>
          <a:xfrm rot="21086973">
            <a:off x="1062182" y="3038764"/>
            <a:ext cx="1136073" cy="276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ight Arrow 7"/>
          <p:cNvSpPr/>
          <p:nvPr/>
        </p:nvSpPr>
        <p:spPr>
          <a:xfrm rot="21086973">
            <a:off x="1168153" y="3481229"/>
            <a:ext cx="1136073" cy="276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ight Arrow 8"/>
          <p:cNvSpPr/>
          <p:nvPr/>
        </p:nvSpPr>
        <p:spPr>
          <a:xfrm rot="21086973">
            <a:off x="1228189" y="4153426"/>
            <a:ext cx="1136073" cy="276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1354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CDs, DVDs and BDs 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1844097"/>
            <a:ext cx="11522756" cy="4935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4509" y="1844097"/>
            <a:ext cx="1620982" cy="40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10173854" y="2253673"/>
            <a:ext cx="1159164" cy="452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1020618" y="3094182"/>
            <a:ext cx="7947891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/>
          <p:cNvSpPr/>
          <p:nvPr/>
        </p:nvSpPr>
        <p:spPr>
          <a:xfrm>
            <a:off x="607290" y="4311793"/>
            <a:ext cx="1554019" cy="3895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/>
          <p:cNvSpPr/>
          <p:nvPr/>
        </p:nvSpPr>
        <p:spPr>
          <a:xfrm>
            <a:off x="2563091" y="5563467"/>
            <a:ext cx="2895600" cy="3293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8816109" y="5966690"/>
            <a:ext cx="1962727" cy="3694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654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" y="1919287"/>
            <a:ext cx="11545455" cy="4802187"/>
          </a:xfrm>
        </p:spPr>
        <p:txBody>
          <a:bodyPr>
            <a:normAutofit/>
          </a:bodyPr>
          <a:lstStyle/>
          <a:p>
            <a:pPr marL="365125" lvl="1" indent="0">
              <a:buNone/>
            </a:pPr>
            <a:r>
              <a:rPr lang="en-ZA" sz="2800" b="1" dirty="0" smtClean="0">
                <a:solidFill>
                  <a:srgbClr val="FF0000"/>
                </a:solidFill>
              </a:rPr>
              <a:t>This </a:t>
            </a:r>
            <a:r>
              <a:rPr lang="en-ZA" sz="2800" b="1" dirty="0">
                <a:solidFill>
                  <a:srgbClr val="FF0000"/>
                </a:solidFill>
              </a:rPr>
              <a:t>device </a:t>
            </a:r>
            <a:r>
              <a:rPr lang="en-ZA" sz="2800" dirty="0"/>
              <a:t>is found in a device such </a:t>
            </a:r>
            <a:r>
              <a:rPr lang="en-ZA" sz="2800" dirty="0" smtClean="0"/>
              <a:t>as:</a:t>
            </a:r>
          </a:p>
          <a:p>
            <a:pPr marL="708025" lvl="1" indent="-342900"/>
            <a:r>
              <a:rPr lang="en-ZA" sz="2800" dirty="0" smtClean="0"/>
              <a:t>cameras</a:t>
            </a:r>
            <a:r>
              <a:rPr lang="en-ZA" sz="2800" dirty="0"/>
              <a:t>, </a:t>
            </a:r>
            <a:endParaRPr lang="en-ZA" sz="2800" dirty="0" smtClean="0"/>
          </a:p>
          <a:p>
            <a:pPr marL="708025" lvl="1" indent="-342900"/>
            <a:r>
              <a:rPr lang="en-ZA" sz="2800" dirty="0" smtClean="0"/>
              <a:t>smart </a:t>
            </a:r>
            <a:r>
              <a:rPr lang="en-ZA" sz="2800" dirty="0"/>
              <a:t>phones and </a:t>
            </a:r>
            <a:endParaRPr lang="en-ZA" sz="2800" dirty="0" smtClean="0"/>
          </a:p>
          <a:p>
            <a:pPr marL="708025" lvl="1" indent="-342900"/>
            <a:r>
              <a:rPr lang="en-ZA" sz="2800" dirty="0" smtClean="0"/>
              <a:t>video </a:t>
            </a:r>
            <a:r>
              <a:rPr lang="en-ZA" sz="2800" dirty="0"/>
              <a:t>cameras, </a:t>
            </a:r>
            <a:endParaRPr lang="en-ZA" sz="2800" dirty="0" smtClean="0"/>
          </a:p>
          <a:p>
            <a:pPr marL="365125" lvl="1" indent="0">
              <a:buNone/>
            </a:pPr>
            <a:endParaRPr lang="en-ZA" sz="2800" dirty="0" smtClean="0"/>
          </a:p>
          <a:p>
            <a:pPr marL="365125" lvl="1" indent="0">
              <a:buNone/>
            </a:pPr>
            <a:r>
              <a:rPr lang="en-ZA" sz="2800" b="1" dirty="0" smtClean="0">
                <a:solidFill>
                  <a:srgbClr val="FF0000"/>
                </a:solidFill>
              </a:rPr>
              <a:t>This </a:t>
            </a:r>
            <a:r>
              <a:rPr lang="en-ZA" sz="2800" b="1" dirty="0">
                <a:solidFill>
                  <a:srgbClr val="FF0000"/>
                </a:solidFill>
              </a:rPr>
              <a:t>device </a:t>
            </a:r>
            <a:r>
              <a:rPr lang="en-ZA" sz="2800" dirty="0"/>
              <a:t>can store data from as big as 8Mb up to 8 Gb. </a:t>
            </a:r>
          </a:p>
          <a:p>
            <a:pPr marL="365125" lvl="1" indent="0">
              <a:buNone/>
            </a:pPr>
            <a:endParaRPr lang="en-ZA" sz="2800" dirty="0"/>
          </a:p>
          <a:p>
            <a:pPr marL="365125" lvl="1" indent="0">
              <a:buNone/>
            </a:pPr>
            <a:r>
              <a:rPr lang="en-ZA" sz="2800" dirty="0"/>
              <a:t>Just connect the </a:t>
            </a:r>
            <a:r>
              <a:rPr lang="en-ZA" sz="2800" dirty="0" smtClean="0"/>
              <a:t>device </a:t>
            </a:r>
            <a:r>
              <a:rPr lang="en-ZA" sz="2800" dirty="0"/>
              <a:t>directly to the </a:t>
            </a:r>
            <a:r>
              <a:rPr lang="en-ZA" sz="2800" dirty="0" smtClean="0"/>
              <a:t>computer</a:t>
            </a:r>
          </a:p>
          <a:p>
            <a:pPr marL="365125" lvl="1" indent="0">
              <a:buNone/>
            </a:pPr>
            <a:r>
              <a:rPr lang="en-ZA" sz="2800" dirty="0" smtClean="0"/>
              <a:t>and </a:t>
            </a:r>
            <a:r>
              <a:rPr lang="en-ZA" sz="2800" dirty="0"/>
              <a:t>copy the data from the card to computer</a:t>
            </a:r>
            <a:r>
              <a:rPr lang="en-ZA" sz="2800" dirty="0" smtClean="0"/>
              <a:t>.</a:t>
            </a:r>
          </a:p>
          <a:p>
            <a:pPr marL="365125" lvl="1" indent="0">
              <a:buNone/>
            </a:pPr>
            <a:r>
              <a:rPr lang="en-ZA" sz="2800" dirty="0" smtClean="0"/>
              <a:t>OR use the card reader (external or on-board) </a:t>
            </a:r>
            <a:endParaRPr lang="en-ZA" sz="3600" dirty="0"/>
          </a:p>
          <a:p>
            <a:endParaRPr lang="af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600" y="692944"/>
            <a:ext cx="11998036" cy="1081088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ZA" sz="4900" b="1" dirty="0" smtClean="0">
                <a:solidFill>
                  <a:schemeClr val="bg1"/>
                </a:solidFill>
              </a:rPr>
              <a:t>Memory cards</a:t>
            </a:r>
            <a:r>
              <a:rPr lang="en-ZA" sz="3200" dirty="0" smtClean="0"/>
              <a:t/>
            </a:r>
            <a:br>
              <a:rPr lang="en-ZA" sz="3200" dirty="0" smtClean="0"/>
            </a:br>
            <a:r>
              <a:rPr lang="af-ZA" dirty="0" smtClean="0"/>
              <a:t>Storage </a:t>
            </a:r>
            <a:r>
              <a:rPr lang="af-ZA" dirty="0" smtClean="0"/>
              <a:t>device</a:t>
            </a:r>
            <a:endParaRPr lang="af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3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7" y="796301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8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Memory cards 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825" y="4227442"/>
            <a:ext cx="10605975" cy="2201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378" y="1855593"/>
            <a:ext cx="2115495" cy="2206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8799" y="4227442"/>
            <a:ext cx="2960255" cy="40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2664873" y="5123187"/>
            <a:ext cx="2747635" cy="437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796635" y="5649479"/>
            <a:ext cx="1143001" cy="4095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537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USB flash drives 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5643491"/>
            <a:ext cx="9772650" cy="103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236" y="1464045"/>
            <a:ext cx="4516437" cy="3537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5564" y="2059710"/>
            <a:ext cx="35837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Portable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All shapes and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storage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USB – all computers have 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Easy P&amp;P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Fast to copy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Type 2 and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Easily lost/stolen</a:t>
            </a:r>
          </a:p>
          <a:p>
            <a:endParaRPr lang="en-Z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454" y="4546299"/>
            <a:ext cx="2130962" cy="109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8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70" y="532534"/>
            <a:ext cx="8675012" cy="616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Determining available storage space 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Double click the My Computer/Computer icon.</a:t>
            </a:r>
          </a:p>
          <a:p>
            <a:r>
              <a:rPr lang="en-US" dirty="0" smtClean="0"/>
              <a:t>Right-click </a:t>
            </a:r>
            <a:r>
              <a:rPr lang="en-US" dirty="0"/>
              <a:t>on the disk you are interested 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For </a:t>
            </a:r>
            <a:r>
              <a:rPr lang="en-US" dirty="0"/>
              <a:t>instance, Local disk </a:t>
            </a:r>
            <a:r>
              <a:rPr lang="en-US" dirty="0" smtClean="0"/>
              <a:t>C</a:t>
            </a:r>
          </a:p>
          <a:p>
            <a:r>
              <a:rPr lang="en-US" dirty="0" smtClean="0"/>
              <a:t>Right click </a:t>
            </a:r>
          </a:p>
          <a:p>
            <a:r>
              <a:rPr lang="en-US" dirty="0" smtClean="0"/>
              <a:t>Select properties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10" y="4794972"/>
            <a:ext cx="2718763" cy="2041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737" y="2870972"/>
            <a:ext cx="3022463" cy="38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10713374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0689" y="3029528"/>
            <a:ext cx="1436255" cy="3140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5906653" y="2632363"/>
            <a:ext cx="2082802" cy="267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3182733" y="2900218"/>
            <a:ext cx="1823375" cy="2401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/>
          <p:cNvSpPr/>
          <p:nvPr/>
        </p:nvSpPr>
        <p:spPr>
          <a:xfrm>
            <a:off x="6368472" y="2960255"/>
            <a:ext cx="2526146" cy="1801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/>
          <p:cNvSpPr/>
          <p:nvPr/>
        </p:nvSpPr>
        <p:spPr>
          <a:xfrm>
            <a:off x="6973455" y="3953163"/>
            <a:ext cx="2918690" cy="267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4650508" y="4320309"/>
            <a:ext cx="974437" cy="1870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3978562" y="5329382"/>
            <a:ext cx="1092202" cy="3579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/>
          <p:cNvSpPr/>
          <p:nvPr/>
        </p:nvSpPr>
        <p:spPr>
          <a:xfrm>
            <a:off x="6026727" y="6209146"/>
            <a:ext cx="2470728" cy="2747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6553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609600"/>
            <a:ext cx="11998036" cy="1549906"/>
          </a:xfrm>
        </p:spPr>
        <p:txBody>
          <a:bodyPr>
            <a:normAutofit fontScale="90000"/>
          </a:bodyPr>
          <a:lstStyle/>
          <a:p>
            <a:r>
              <a:rPr lang="en-ZA" b="1" dirty="0" smtClean="0"/>
              <a:t>Summary</a:t>
            </a:r>
            <a:br>
              <a:rPr lang="en-ZA" b="1" dirty="0" smtClean="0"/>
            </a:br>
            <a:r>
              <a:rPr lang="en-ZA" b="1" dirty="0" smtClean="0"/>
              <a:t>Care </a:t>
            </a:r>
            <a:r>
              <a:rPr lang="en-ZA" b="1" dirty="0"/>
              <a:t>for storage devices 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691" y="3452597"/>
            <a:ext cx="104489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55" y="2868036"/>
            <a:ext cx="9144000" cy="2387600"/>
          </a:xfrm>
        </p:spPr>
        <p:txBody>
          <a:bodyPr/>
          <a:lstStyle/>
          <a:p>
            <a:r>
              <a:rPr lang="en-ZA" dirty="0" smtClean="0"/>
              <a:t>Now let’s test your knowledge!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8135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029" t="32209" r="26987"/>
          <a:stretch/>
        </p:blipFill>
        <p:spPr>
          <a:xfrm>
            <a:off x="5140960" y="720313"/>
            <a:ext cx="3616960" cy="1745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96" y="679075"/>
            <a:ext cx="4459283" cy="1934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535" r="25197"/>
          <a:stretch/>
        </p:blipFill>
        <p:spPr>
          <a:xfrm>
            <a:off x="233680" y="2827972"/>
            <a:ext cx="11785600" cy="38268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680" y="4140716"/>
            <a:ext cx="11785600" cy="4414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/>
          <p:cNvSpPr/>
          <p:nvPr/>
        </p:nvSpPr>
        <p:spPr>
          <a:xfrm>
            <a:off x="233680" y="6111756"/>
            <a:ext cx="11785600" cy="5430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94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12122082" cy="370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3" b="94271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3200" r="13067" b="6845"/>
          <a:stretch/>
        </p:blipFill>
        <p:spPr>
          <a:xfrm>
            <a:off x="1676317" y="4040909"/>
            <a:ext cx="2065020" cy="1927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" b="97500" l="1000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2041071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000" b="80400" l="160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4" y="2828481"/>
            <a:ext cx="3701627" cy="370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95" y="2045638"/>
            <a:ext cx="11785600" cy="37086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595" y="2487405"/>
            <a:ext cx="11785600" cy="9023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207818" y="4436280"/>
            <a:ext cx="11785600" cy="4414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188595" y="5360240"/>
            <a:ext cx="11785600" cy="4414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594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650" y="1849150"/>
            <a:ext cx="11409745" cy="2039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0588"/>
          <a:stretch/>
        </p:blipFill>
        <p:spPr>
          <a:xfrm>
            <a:off x="177653" y="5467927"/>
            <a:ext cx="11409745" cy="7758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650" y="2206647"/>
            <a:ext cx="11409745" cy="15300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/>
          <p:cNvSpPr/>
          <p:nvPr/>
        </p:nvSpPr>
        <p:spPr>
          <a:xfrm>
            <a:off x="177653" y="5802338"/>
            <a:ext cx="11409745" cy="4414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583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4" y="1048758"/>
            <a:ext cx="11936002" cy="1953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14" y="3462914"/>
            <a:ext cx="11880238" cy="693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12" y="4714874"/>
            <a:ext cx="11898901" cy="6791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814" y="1499440"/>
            <a:ext cx="11409745" cy="77270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122813" y="2617737"/>
            <a:ext cx="11409745" cy="61462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122813" y="3854688"/>
            <a:ext cx="11409745" cy="3893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/>
          <p:cNvSpPr/>
          <p:nvPr/>
        </p:nvSpPr>
        <p:spPr>
          <a:xfrm>
            <a:off x="122812" y="5054455"/>
            <a:ext cx="11409745" cy="39009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3843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1025092"/>
            <a:ext cx="11640534" cy="1450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82" y="2889971"/>
            <a:ext cx="11011514" cy="693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81" y="4063710"/>
            <a:ext cx="10905583" cy="1025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851" y="2091026"/>
            <a:ext cx="11409745" cy="44418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357851" y="3300734"/>
            <a:ext cx="11409745" cy="44418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381601" y="4737410"/>
            <a:ext cx="11409745" cy="44418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538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675" y="2627022"/>
            <a:ext cx="10771993" cy="1002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4143"/>
          <a:stretch/>
        </p:blipFill>
        <p:spPr>
          <a:xfrm>
            <a:off x="409675" y="5098473"/>
            <a:ext cx="10806133" cy="757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530" t="90870" r="530" b="-1191"/>
          <a:stretch/>
        </p:blipFill>
        <p:spPr>
          <a:xfrm>
            <a:off x="426746" y="5855855"/>
            <a:ext cx="11135379" cy="50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675" y="2996190"/>
            <a:ext cx="11409745" cy="5690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409674" y="5411666"/>
            <a:ext cx="11409745" cy="85058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7994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36" y="1539440"/>
            <a:ext cx="11796322" cy="1935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6" y="3733799"/>
            <a:ext cx="11650706" cy="1567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191"/>
          <a:stretch/>
        </p:blipFill>
        <p:spPr>
          <a:xfrm>
            <a:off x="591126" y="5424342"/>
            <a:ext cx="11206393" cy="791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836" y="1924772"/>
            <a:ext cx="11409745" cy="155040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110835" y="4918818"/>
            <a:ext cx="11409745" cy="44418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110835" y="5832781"/>
            <a:ext cx="11409745" cy="44418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802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Homework: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Summarise Term 2 Hardware</a:t>
            </a:r>
          </a:p>
          <a:p>
            <a:pPr lvl="1"/>
            <a:r>
              <a:rPr lang="en-ZA" dirty="0" smtClean="0"/>
              <a:t>Output </a:t>
            </a:r>
          </a:p>
          <a:p>
            <a:pPr lvl="1"/>
            <a:r>
              <a:rPr lang="en-ZA" dirty="0" smtClean="0"/>
              <a:t>Storage</a:t>
            </a:r>
          </a:p>
          <a:p>
            <a:pPr lvl="1"/>
            <a:r>
              <a:rPr lang="en-ZA" dirty="0" smtClean="0"/>
              <a:t>Caring for your computer</a:t>
            </a:r>
            <a:endParaRPr lang="en-ZA" dirty="0" smtClean="0"/>
          </a:p>
          <a:p>
            <a:pPr marL="457200" lvl="1" indent="0">
              <a:buNone/>
            </a:pPr>
            <a:endParaRPr lang="en-ZA" dirty="0"/>
          </a:p>
          <a:p>
            <a:r>
              <a:rPr lang="en-ZA" dirty="0" smtClean="0"/>
              <a:t>Answer the activities from your textbook.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432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07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Visit our Provincial IT and CAT website for links to lessons on all topics  </a:t>
            </a:r>
            <a:r>
              <a:rPr lang="en-ZA" dirty="0" smtClean="0">
                <a:hlinkClick r:id="rId3"/>
              </a:rPr>
              <a:t>https</a:t>
            </a:r>
            <a:r>
              <a:rPr lang="en-ZA" dirty="0">
                <a:hlinkClick r:id="rId3"/>
              </a:rPr>
              <a:t>://sites.google.com/view/itandcatinec/home</a:t>
            </a:r>
            <a:endParaRPr lang="en-US" dirty="0"/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905" y="1565783"/>
            <a:ext cx="3172067" cy="1848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676" y="1673955"/>
            <a:ext cx="1597703" cy="815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829" y="2755043"/>
            <a:ext cx="1555566" cy="192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825624"/>
            <a:ext cx="2707640" cy="2911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452" y="1848537"/>
            <a:ext cx="3731578" cy="18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3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CHAPTER OVERVIEW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17663" r="46739"/>
          <a:stretch/>
        </p:blipFill>
        <p:spPr>
          <a:xfrm>
            <a:off x="1753259" y="2133600"/>
            <a:ext cx="8694718" cy="41656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1086973">
            <a:off x="688687" y="2597917"/>
            <a:ext cx="1136073" cy="276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ight Arrow 5"/>
          <p:cNvSpPr/>
          <p:nvPr/>
        </p:nvSpPr>
        <p:spPr>
          <a:xfrm rot="21086973">
            <a:off x="678910" y="3313193"/>
            <a:ext cx="1136073" cy="276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90000" l="1000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4958" y="1797051"/>
            <a:ext cx="1531620" cy="1435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714" y="2903420"/>
            <a:ext cx="1131128" cy="769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3822" y="3804222"/>
            <a:ext cx="938133" cy="873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3822" y="4677658"/>
            <a:ext cx="932977" cy="921644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21086973">
            <a:off x="757420" y="4092208"/>
            <a:ext cx="1136073" cy="276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ight Arrow 12"/>
          <p:cNvSpPr/>
          <p:nvPr/>
        </p:nvSpPr>
        <p:spPr>
          <a:xfrm rot="21086973">
            <a:off x="688688" y="5836182"/>
            <a:ext cx="1136073" cy="276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09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the end of this chapter, you should be able to: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423" y="1840807"/>
            <a:ext cx="10587233" cy="42911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71855" y="3681593"/>
            <a:ext cx="1348509" cy="5394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9033164" y="3681593"/>
            <a:ext cx="1717963" cy="5394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1574800" y="2884487"/>
            <a:ext cx="185928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/>
          <p:cNvSpPr/>
          <p:nvPr/>
        </p:nvSpPr>
        <p:spPr>
          <a:xfrm>
            <a:off x="5781040" y="2884487"/>
            <a:ext cx="303784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reeform 4"/>
          <p:cNvSpPr/>
          <p:nvPr/>
        </p:nvSpPr>
        <p:spPr>
          <a:xfrm>
            <a:off x="8497455" y="1708727"/>
            <a:ext cx="1366981" cy="647833"/>
          </a:xfrm>
          <a:custGeom>
            <a:avLst/>
            <a:gdLst>
              <a:gd name="connsiteX0" fmla="*/ 0 w 1366981"/>
              <a:gd name="connsiteY0" fmla="*/ 323273 h 647833"/>
              <a:gd name="connsiteX1" fmla="*/ 129309 w 1366981"/>
              <a:gd name="connsiteY1" fmla="*/ 378691 h 647833"/>
              <a:gd name="connsiteX2" fmla="*/ 147781 w 1366981"/>
              <a:gd name="connsiteY2" fmla="*/ 406400 h 647833"/>
              <a:gd name="connsiteX3" fmla="*/ 212436 w 1366981"/>
              <a:gd name="connsiteY3" fmla="*/ 461818 h 647833"/>
              <a:gd name="connsiteX4" fmla="*/ 240145 w 1366981"/>
              <a:gd name="connsiteY4" fmla="*/ 489528 h 647833"/>
              <a:gd name="connsiteX5" fmla="*/ 277090 w 1366981"/>
              <a:gd name="connsiteY5" fmla="*/ 544946 h 647833"/>
              <a:gd name="connsiteX6" fmla="*/ 341745 w 1366981"/>
              <a:gd name="connsiteY6" fmla="*/ 609600 h 647833"/>
              <a:gd name="connsiteX7" fmla="*/ 350981 w 1366981"/>
              <a:gd name="connsiteY7" fmla="*/ 637309 h 647833"/>
              <a:gd name="connsiteX8" fmla="*/ 406400 w 1366981"/>
              <a:gd name="connsiteY8" fmla="*/ 628073 h 647833"/>
              <a:gd name="connsiteX9" fmla="*/ 489527 w 1366981"/>
              <a:gd name="connsiteY9" fmla="*/ 572655 h 647833"/>
              <a:gd name="connsiteX10" fmla="*/ 517236 w 1366981"/>
              <a:gd name="connsiteY10" fmla="*/ 544946 h 647833"/>
              <a:gd name="connsiteX11" fmla="*/ 544945 w 1366981"/>
              <a:gd name="connsiteY11" fmla="*/ 526473 h 647833"/>
              <a:gd name="connsiteX12" fmla="*/ 591127 w 1366981"/>
              <a:gd name="connsiteY12" fmla="*/ 480291 h 647833"/>
              <a:gd name="connsiteX13" fmla="*/ 646545 w 1366981"/>
              <a:gd name="connsiteY13" fmla="*/ 452582 h 647833"/>
              <a:gd name="connsiteX14" fmla="*/ 775854 w 1366981"/>
              <a:gd name="connsiteY14" fmla="*/ 360218 h 647833"/>
              <a:gd name="connsiteX15" fmla="*/ 812800 w 1366981"/>
              <a:gd name="connsiteY15" fmla="*/ 341746 h 647833"/>
              <a:gd name="connsiteX16" fmla="*/ 858981 w 1366981"/>
              <a:gd name="connsiteY16" fmla="*/ 304800 h 647833"/>
              <a:gd name="connsiteX17" fmla="*/ 914400 w 1366981"/>
              <a:gd name="connsiteY17" fmla="*/ 277091 h 647833"/>
              <a:gd name="connsiteX18" fmla="*/ 1025236 w 1366981"/>
              <a:gd name="connsiteY18" fmla="*/ 240146 h 647833"/>
              <a:gd name="connsiteX19" fmla="*/ 1089890 w 1366981"/>
              <a:gd name="connsiteY19" fmla="*/ 193964 h 647833"/>
              <a:gd name="connsiteX20" fmla="*/ 1136072 w 1366981"/>
              <a:gd name="connsiteY20" fmla="*/ 166255 h 647833"/>
              <a:gd name="connsiteX21" fmla="*/ 1209963 w 1366981"/>
              <a:gd name="connsiteY21" fmla="*/ 110837 h 647833"/>
              <a:gd name="connsiteX22" fmla="*/ 1237672 w 1366981"/>
              <a:gd name="connsiteY22" fmla="*/ 101600 h 647833"/>
              <a:gd name="connsiteX23" fmla="*/ 1274618 w 1366981"/>
              <a:gd name="connsiteY23" fmla="*/ 83128 h 647833"/>
              <a:gd name="connsiteX24" fmla="*/ 1330036 w 1366981"/>
              <a:gd name="connsiteY24" fmla="*/ 27709 h 647833"/>
              <a:gd name="connsiteX25" fmla="*/ 1366981 w 1366981"/>
              <a:gd name="connsiteY25" fmla="*/ 0 h 64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66981" h="647833">
                <a:moveTo>
                  <a:pt x="0" y="323273"/>
                </a:moveTo>
                <a:cubicBezTo>
                  <a:pt x="43103" y="341746"/>
                  <a:pt x="88437" y="355700"/>
                  <a:pt x="129309" y="378691"/>
                </a:cubicBezTo>
                <a:cubicBezTo>
                  <a:pt x="138984" y="384133"/>
                  <a:pt x="140675" y="397872"/>
                  <a:pt x="147781" y="406400"/>
                </a:cubicBezTo>
                <a:cubicBezTo>
                  <a:pt x="176430" y="440780"/>
                  <a:pt x="176761" y="431239"/>
                  <a:pt x="212436" y="461818"/>
                </a:cubicBezTo>
                <a:cubicBezTo>
                  <a:pt x="222354" y="470319"/>
                  <a:pt x="230909" y="480291"/>
                  <a:pt x="240145" y="489528"/>
                </a:cubicBezTo>
                <a:cubicBezTo>
                  <a:pt x="255855" y="536660"/>
                  <a:pt x="239353" y="500920"/>
                  <a:pt x="277090" y="544946"/>
                </a:cubicBezTo>
                <a:cubicBezTo>
                  <a:pt x="328813" y="605289"/>
                  <a:pt x="277708" y="561572"/>
                  <a:pt x="341745" y="609600"/>
                </a:cubicBezTo>
                <a:cubicBezTo>
                  <a:pt x="344824" y="618836"/>
                  <a:pt x="344097" y="630425"/>
                  <a:pt x="350981" y="637309"/>
                </a:cubicBezTo>
                <a:cubicBezTo>
                  <a:pt x="373925" y="660254"/>
                  <a:pt x="388030" y="640320"/>
                  <a:pt x="406400" y="628073"/>
                </a:cubicBezTo>
                <a:cubicBezTo>
                  <a:pt x="441731" y="557409"/>
                  <a:pt x="400506" y="617165"/>
                  <a:pt x="489527" y="572655"/>
                </a:cubicBezTo>
                <a:cubicBezTo>
                  <a:pt x="501210" y="566813"/>
                  <a:pt x="507201" y="553308"/>
                  <a:pt x="517236" y="544946"/>
                </a:cubicBezTo>
                <a:cubicBezTo>
                  <a:pt x="525764" y="537839"/>
                  <a:pt x="536591" y="533783"/>
                  <a:pt x="544945" y="526473"/>
                </a:cubicBezTo>
                <a:cubicBezTo>
                  <a:pt x="561329" y="512137"/>
                  <a:pt x="574743" y="494627"/>
                  <a:pt x="591127" y="480291"/>
                </a:cubicBezTo>
                <a:cubicBezTo>
                  <a:pt x="631346" y="445099"/>
                  <a:pt x="604438" y="475255"/>
                  <a:pt x="646545" y="452582"/>
                </a:cubicBezTo>
                <a:cubicBezTo>
                  <a:pt x="874513" y="329831"/>
                  <a:pt x="654988" y="450867"/>
                  <a:pt x="775854" y="360218"/>
                </a:cubicBezTo>
                <a:cubicBezTo>
                  <a:pt x="786869" y="351957"/>
                  <a:pt x="801344" y="349384"/>
                  <a:pt x="812800" y="341746"/>
                </a:cubicBezTo>
                <a:cubicBezTo>
                  <a:pt x="829203" y="330811"/>
                  <a:pt x="842349" y="315384"/>
                  <a:pt x="858981" y="304800"/>
                </a:cubicBezTo>
                <a:cubicBezTo>
                  <a:pt x="876405" y="293712"/>
                  <a:pt x="895123" y="284505"/>
                  <a:pt x="914400" y="277091"/>
                </a:cubicBezTo>
                <a:cubicBezTo>
                  <a:pt x="951544" y="262805"/>
                  <a:pt x="990385" y="260476"/>
                  <a:pt x="1025236" y="240146"/>
                </a:cubicBezTo>
                <a:cubicBezTo>
                  <a:pt x="1048113" y="226801"/>
                  <a:pt x="1067853" y="208655"/>
                  <a:pt x="1089890" y="193964"/>
                </a:cubicBezTo>
                <a:cubicBezTo>
                  <a:pt x="1104827" y="184006"/>
                  <a:pt x="1121312" y="176474"/>
                  <a:pt x="1136072" y="166255"/>
                </a:cubicBezTo>
                <a:cubicBezTo>
                  <a:pt x="1161386" y="148730"/>
                  <a:pt x="1183989" y="127366"/>
                  <a:pt x="1209963" y="110837"/>
                </a:cubicBezTo>
                <a:cubicBezTo>
                  <a:pt x="1218177" y="105610"/>
                  <a:pt x="1228723" y="105435"/>
                  <a:pt x="1237672" y="101600"/>
                </a:cubicBezTo>
                <a:cubicBezTo>
                  <a:pt x="1250328" y="96176"/>
                  <a:pt x="1262303" y="89285"/>
                  <a:pt x="1274618" y="83128"/>
                </a:cubicBezTo>
                <a:cubicBezTo>
                  <a:pt x="1295275" y="52141"/>
                  <a:pt x="1293021" y="48860"/>
                  <a:pt x="1330036" y="27709"/>
                </a:cubicBezTo>
                <a:cubicBezTo>
                  <a:pt x="1369982" y="4883"/>
                  <a:pt x="1349356" y="35252"/>
                  <a:pt x="1366981" y="0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007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6509" y="2470872"/>
            <a:ext cx="9144000" cy="2387600"/>
          </a:xfrm>
        </p:spPr>
        <p:txBody>
          <a:bodyPr/>
          <a:lstStyle/>
          <a:p>
            <a:r>
              <a:rPr lang="en-ZA" dirty="0" smtClean="0"/>
              <a:t>REVISION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62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3514-93D2-4CB2-9524-7070B045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6760"/>
            <a:ext cx="12192000" cy="1325563"/>
          </a:xfrm>
        </p:spPr>
        <p:txBody>
          <a:bodyPr/>
          <a:lstStyle/>
          <a:p>
            <a:r>
              <a:rPr lang="en-ZA" dirty="0"/>
              <a:t>Four parts of a Computer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2856E-D557-4593-9238-1CAD92D16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673" y="1957608"/>
            <a:ext cx="7315200" cy="5119104"/>
          </a:xfrm>
          <a:prstGeom prst="rect">
            <a:avLst/>
          </a:prstGeom>
        </p:spPr>
      </p:pic>
      <p:sp>
        <p:nvSpPr>
          <p:cNvPr id="3" name="Round Same Side Corner Rectangle 2"/>
          <p:cNvSpPr/>
          <p:nvPr/>
        </p:nvSpPr>
        <p:spPr>
          <a:xfrm>
            <a:off x="1431636" y="3833092"/>
            <a:ext cx="2937164" cy="2290618"/>
          </a:xfrm>
          <a:prstGeom prst="round2Same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Cube 5"/>
          <p:cNvSpPr/>
          <p:nvPr/>
        </p:nvSpPr>
        <p:spPr>
          <a:xfrm>
            <a:off x="4378036" y="1818580"/>
            <a:ext cx="3435927" cy="3779580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Action Button: Sound 6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7795492" y="3833092"/>
            <a:ext cx="2937164" cy="2290618"/>
          </a:xfrm>
          <a:prstGeom prst="actionButtonSoun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lowchart: Magnetic Disk 7"/>
          <p:cNvSpPr/>
          <p:nvPr/>
        </p:nvSpPr>
        <p:spPr>
          <a:xfrm>
            <a:off x="4442691" y="5598160"/>
            <a:ext cx="2937164" cy="1617580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398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8832-842C-464D-874D-C4DC465F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1286"/>
            <a:ext cx="12120880" cy="935923"/>
          </a:xfrm>
        </p:spPr>
        <p:txBody>
          <a:bodyPr>
            <a:normAutofit/>
          </a:bodyPr>
          <a:lstStyle/>
          <a:p>
            <a:r>
              <a:rPr lang="en-ZA" dirty="0"/>
              <a:t>Outside the ‘box’ (Peripherals/Devices)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B3D584-092A-4EDB-8B40-786BDCB44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37" y="1896497"/>
            <a:ext cx="7212012" cy="420884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34DBA2-1E2D-45BF-8CF3-490731554278}"/>
              </a:ext>
            </a:extLst>
          </p:cNvPr>
          <p:cNvSpPr/>
          <p:nvPr/>
        </p:nvSpPr>
        <p:spPr>
          <a:xfrm>
            <a:off x="3683873" y="6105339"/>
            <a:ext cx="5250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000" dirty="0"/>
              <a:t>Definition, Function, Purpose, role of I/O devices</a:t>
            </a:r>
          </a:p>
        </p:txBody>
      </p:sp>
    </p:spTree>
    <p:extLst>
      <p:ext uri="{BB962C8B-B14F-4D97-AF65-F5344CB8AC3E}">
        <p14:creationId xmlns:p14="http://schemas.microsoft.com/office/powerpoint/2010/main" val="36766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6192</TotalTime>
  <Words>845</Words>
  <Application>Microsoft Office PowerPoint</Application>
  <PresentationFormat>Widescreen</PresentationFormat>
  <Paragraphs>195</Paragraphs>
  <Slides>48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Symbol</vt:lpstr>
      <vt:lpstr>1_Office Theme</vt:lpstr>
      <vt:lpstr>2_Office Theme</vt:lpstr>
      <vt:lpstr>PowerPoint Presentation</vt:lpstr>
      <vt:lpstr>PowerPoint Presentation</vt:lpstr>
      <vt:lpstr>CAPS DOCUMENT*</vt:lpstr>
      <vt:lpstr>PowerPoint Presentation</vt:lpstr>
      <vt:lpstr>CHAPTER OVERVIEW</vt:lpstr>
      <vt:lpstr>At the end of this chapter, you should be able to:</vt:lpstr>
      <vt:lpstr>REVISION</vt:lpstr>
      <vt:lpstr>Four parts of a Computer</vt:lpstr>
      <vt:lpstr>Outside the ‘box’ (Peripherals/Devices)</vt:lpstr>
      <vt:lpstr>Common Input and Output Devices</vt:lpstr>
      <vt:lpstr>More about output devices </vt:lpstr>
      <vt:lpstr>OUTPUT</vt:lpstr>
      <vt:lpstr>What is an audio output device? </vt:lpstr>
      <vt:lpstr>Headsets and speakers </vt:lpstr>
      <vt:lpstr>TYPES OF AUDIO OUTPUT</vt:lpstr>
      <vt:lpstr>Word to remember</vt:lpstr>
      <vt:lpstr>Fax machines and fax modems </vt:lpstr>
      <vt:lpstr>Multifunction Output Devices</vt:lpstr>
      <vt:lpstr>Data projector - output </vt:lpstr>
      <vt:lpstr>Data Projector - output</vt:lpstr>
      <vt:lpstr>PowerPoint Presentation</vt:lpstr>
      <vt:lpstr>DLP - Output</vt:lpstr>
      <vt:lpstr>Storage Media</vt:lpstr>
      <vt:lpstr>PowerPoint Presentation</vt:lpstr>
      <vt:lpstr>Storage (Secondary Memory) </vt:lpstr>
      <vt:lpstr>Storage media and devices </vt:lpstr>
      <vt:lpstr>Storage and storage media </vt:lpstr>
      <vt:lpstr>Hard disk </vt:lpstr>
      <vt:lpstr>Storage media and devices</vt:lpstr>
      <vt:lpstr>CDs, DVDs and BDs </vt:lpstr>
      <vt:lpstr>Memory cards Storage device</vt:lpstr>
      <vt:lpstr>Memory cards </vt:lpstr>
      <vt:lpstr>USB flash drives </vt:lpstr>
      <vt:lpstr>PowerPoint Presentation</vt:lpstr>
      <vt:lpstr>Determining available storage space </vt:lpstr>
      <vt:lpstr>PowerPoint Presentation</vt:lpstr>
      <vt:lpstr>Summary Care for storage devices </vt:lpstr>
      <vt:lpstr>Now let’s test your knowledge!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Homework: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91</cp:revision>
  <dcterms:created xsi:type="dcterms:W3CDTF">2020-07-17T09:26:54Z</dcterms:created>
  <dcterms:modified xsi:type="dcterms:W3CDTF">2020-08-04T09:47:45Z</dcterms:modified>
</cp:coreProperties>
</file>