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573" r:id="rId2"/>
    <p:sldId id="525" r:id="rId3"/>
    <p:sldId id="572" r:id="rId4"/>
    <p:sldId id="544" r:id="rId5"/>
    <p:sldId id="545" r:id="rId6"/>
    <p:sldId id="546" r:id="rId7"/>
    <p:sldId id="547" r:id="rId8"/>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9A6A602-2E27-473A-87AE-670D5DA215D4}">
          <p14:sldIdLst>
            <p14:sldId id="573"/>
            <p14:sldId id="525"/>
            <p14:sldId id="572"/>
            <p14:sldId id="544"/>
            <p14:sldId id="545"/>
            <p14:sldId id="546"/>
            <p14:sldId id="547"/>
          </p14:sldIdLst>
        </p14:section>
        <p14:section name="Untitled Section" id="{24525A9A-4EB3-4ACA-BBD2-B705E637ADA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2A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93883" autoAdjust="0"/>
  </p:normalViewPr>
  <p:slideViewPr>
    <p:cSldViewPr>
      <p:cViewPr varScale="1">
        <p:scale>
          <a:sx n="55" d="100"/>
          <a:sy n="55" d="100"/>
        </p:scale>
        <p:origin x="56" y="480"/>
      </p:cViewPr>
      <p:guideLst>
        <p:guide orient="horz" pos="2160"/>
        <p:guide pos="2880"/>
      </p:guideLst>
    </p:cSldViewPr>
  </p:slideViewPr>
  <p:outlineViewPr>
    <p:cViewPr>
      <p:scale>
        <a:sx n="33" d="100"/>
        <a:sy n="33" d="100"/>
      </p:scale>
      <p:origin x="0" y="-815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0684E1F0-51EB-487D-A54B-37E29866D20B}" type="datetimeFigureOut">
              <a:rPr lang="en-ZA" smtClean="0"/>
              <a:t>2020/08/28</a:t>
            </a:fld>
            <a:endParaRPr lang="en-ZA" dirty="0"/>
          </a:p>
        </p:txBody>
      </p:sp>
      <p:sp>
        <p:nvSpPr>
          <p:cNvPr id="4" name="Slide Image Placeholder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3160BEE1-D6C2-4F98-8BA6-C5F5D284D628}" type="slidenum">
              <a:rPr lang="en-ZA" smtClean="0"/>
              <a:t>‹#›</a:t>
            </a:fld>
            <a:endParaRPr lang="en-ZA" dirty="0"/>
          </a:p>
        </p:txBody>
      </p:sp>
    </p:spTree>
    <p:extLst>
      <p:ext uri="{BB962C8B-B14F-4D97-AF65-F5344CB8AC3E}">
        <p14:creationId xmlns:p14="http://schemas.microsoft.com/office/powerpoint/2010/main" val="596344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60BEE1-D6C2-4F98-8BA6-C5F5D284D628}" type="slidenum">
              <a:rPr lang="en-ZA" smtClean="0"/>
              <a:t>2</a:t>
            </a:fld>
            <a:endParaRPr lang="en-ZA" dirty="0"/>
          </a:p>
        </p:txBody>
      </p:sp>
    </p:spTree>
    <p:extLst>
      <p:ext uri="{BB962C8B-B14F-4D97-AF65-F5344CB8AC3E}">
        <p14:creationId xmlns:p14="http://schemas.microsoft.com/office/powerpoint/2010/main" val="2006734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E1174F-DDDB-4DE2-BCED-ECB6227DC09D}" type="datetimeFigureOut">
              <a:rPr lang="en-US"/>
              <a:pPr>
                <a:defRPr/>
              </a:pPr>
              <a:t>8/28/2020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C0D275F-DE12-4B41-8E7C-8A2200760D50}" type="slidenum">
              <a:rPr lang="en-US"/>
              <a:pPr>
                <a:defRPr/>
              </a:pPr>
              <a:t>‹#›</a:t>
            </a:fld>
            <a:endParaRPr lang="en-US" dirty="0"/>
          </a:p>
        </p:txBody>
      </p:sp>
    </p:spTree>
    <p:extLst>
      <p:ext uri="{BB962C8B-B14F-4D97-AF65-F5344CB8AC3E}">
        <p14:creationId xmlns:p14="http://schemas.microsoft.com/office/powerpoint/2010/main" val="267595386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8CA960F-539D-447F-B68D-A75BEBFA9556}" type="datetimeFigureOut">
              <a:rPr lang="en-US"/>
              <a:pPr>
                <a:defRPr/>
              </a:pPr>
              <a:t>8/28/2020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AE16F84-7232-4ABD-9E4A-6C90F436FA7B}" type="slidenum">
              <a:rPr lang="en-US"/>
              <a:pPr>
                <a:defRPr/>
              </a:pPr>
              <a:t>‹#›</a:t>
            </a:fld>
            <a:endParaRPr lang="en-US" dirty="0"/>
          </a:p>
        </p:txBody>
      </p:sp>
    </p:spTree>
    <p:extLst>
      <p:ext uri="{BB962C8B-B14F-4D97-AF65-F5344CB8AC3E}">
        <p14:creationId xmlns:p14="http://schemas.microsoft.com/office/powerpoint/2010/main" val="24340149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4EF8B3B-F4DD-465D-9638-B07042E5BBBF}" type="datetimeFigureOut">
              <a:rPr lang="en-US"/>
              <a:pPr>
                <a:defRPr/>
              </a:pPr>
              <a:t>8/28/2020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74C1FB6-9214-4E12-A04F-AE443457202D}" type="slidenum">
              <a:rPr lang="en-US"/>
              <a:pPr>
                <a:defRPr/>
              </a:pPr>
              <a:t>‹#›</a:t>
            </a:fld>
            <a:endParaRPr lang="en-US" dirty="0"/>
          </a:p>
        </p:txBody>
      </p:sp>
    </p:spTree>
    <p:extLst>
      <p:ext uri="{BB962C8B-B14F-4D97-AF65-F5344CB8AC3E}">
        <p14:creationId xmlns:p14="http://schemas.microsoft.com/office/powerpoint/2010/main" val="151083289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461032F-64A6-42BE-91BF-D6A84D0DD904}" type="datetimeFigureOut">
              <a:rPr lang="en-US"/>
              <a:pPr>
                <a:defRPr/>
              </a:pPr>
              <a:t>8/28/2020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68A2128-2218-486B-8C18-AE02D789970C}" type="slidenum">
              <a:rPr lang="en-US"/>
              <a:pPr>
                <a:defRPr/>
              </a:pPr>
              <a:t>‹#›</a:t>
            </a:fld>
            <a:endParaRPr lang="en-US" dirty="0"/>
          </a:p>
        </p:txBody>
      </p:sp>
    </p:spTree>
    <p:extLst>
      <p:ext uri="{BB962C8B-B14F-4D97-AF65-F5344CB8AC3E}">
        <p14:creationId xmlns:p14="http://schemas.microsoft.com/office/powerpoint/2010/main" val="214671994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8BE4245-9921-4519-85A2-5CAE64E10C3B}" type="datetimeFigureOut">
              <a:rPr lang="en-US"/>
              <a:pPr>
                <a:defRPr/>
              </a:pPr>
              <a:t>8/28/2020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BB7FAE6-61BF-4492-A681-3693710E74AA}" type="slidenum">
              <a:rPr lang="en-US"/>
              <a:pPr>
                <a:defRPr/>
              </a:pPr>
              <a:t>‹#›</a:t>
            </a:fld>
            <a:endParaRPr lang="en-US" dirty="0"/>
          </a:p>
        </p:txBody>
      </p:sp>
    </p:spTree>
    <p:extLst>
      <p:ext uri="{BB962C8B-B14F-4D97-AF65-F5344CB8AC3E}">
        <p14:creationId xmlns:p14="http://schemas.microsoft.com/office/powerpoint/2010/main" val="54709361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C993155-7E8C-453B-AD29-64659F998BFD}" type="datetimeFigureOut">
              <a:rPr lang="en-US"/>
              <a:pPr>
                <a:defRPr/>
              </a:pPr>
              <a:t>8/28/2020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83657AF-BBDF-4EBE-86D4-6CE43EC88D8C}" type="slidenum">
              <a:rPr lang="en-US"/>
              <a:pPr>
                <a:defRPr/>
              </a:pPr>
              <a:t>‹#›</a:t>
            </a:fld>
            <a:endParaRPr lang="en-US" dirty="0"/>
          </a:p>
        </p:txBody>
      </p:sp>
    </p:spTree>
    <p:extLst>
      <p:ext uri="{BB962C8B-B14F-4D97-AF65-F5344CB8AC3E}">
        <p14:creationId xmlns:p14="http://schemas.microsoft.com/office/powerpoint/2010/main" val="369837391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E8914F1-1606-4A11-90CA-08427103245B}" type="datetimeFigureOut">
              <a:rPr lang="en-US"/>
              <a:pPr>
                <a:defRPr/>
              </a:pPr>
              <a:t>8/28/2020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C00C51F-55CD-46BE-A8A7-E82A11D3F741}" type="slidenum">
              <a:rPr lang="en-US"/>
              <a:pPr>
                <a:defRPr/>
              </a:pPr>
              <a:t>‹#›</a:t>
            </a:fld>
            <a:endParaRPr lang="en-US" dirty="0"/>
          </a:p>
        </p:txBody>
      </p:sp>
    </p:spTree>
    <p:extLst>
      <p:ext uri="{BB962C8B-B14F-4D97-AF65-F5344CB8AC3E}">
        <p14:creationId xmlns:p14="http://schemas.microsoft.com/office/powerpoint/2010/main" val="234052767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B44A6C5-12CA-4B5A-8AC2-942A7436A584}" type="datetimeFigureOut">
              <a:rPr lang="en-US"/>
              <a:pPr>
                <a:defRPr/>
              </a:pPr>
              <a:t>8/28/2020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25DA691-C53B-44F0-A624-BDC7EB26102E}" type="slidenum">
              <a:rPr lang="en-US"/>
              <a:pPr>
                <a:defRPr/>
              </a:pPr>
              <a:t>‹#›</a:t>
            </a:fld>
            <a:endParaRPr lang="en-US" dirty="0"/>
          </a:p>
        </p:txBody>
      </p:sp>
    </p:spTree>
    <p:extLst>
      <p:ext uri="{BB962C8B-B14F-4D97-AF65-F5344CB8AC3E}">
        <p14:creationId xmlns:p14="http://schemas.microsoft.com/office/powerpoint/2010/main" val="270426651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1A89E4D-ACF7-4AD7-B050-4D3E890E30A9}" type="datetimeFigureOut">
              <a:rPr lang="en-US"/>
              <a:pPr>
                <a:defRPr/>
              </a:pPr>
              <a:t>8/28/2020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AFC2B6DC-ECDC-48B6-8289-C1D8664C0570}" type="slidenum">
              <a:rPr lang="en-US"/>
              <a:pPr>
                <a:defRPr/>
              </a:pPr>
              <a:t>‹#›</a:t>
            </a:fld>
            <a:endParaRPr lang="en-US" dirty="0"/>
          </a:p>
        </p:txBody>
      </p:sp>
    </p:spTree>
    <p:extLst>
      <p:ext uri="{BB962C8B-B14F-4D97-AF65-F5344CB8AC3E}">
        <p14:creationId xmlns:p14="http://schemas.microsoft.com/office/powerpoint/2010/main" val="26107827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09AF2D0-0664-4912-BC0B-47DC6A33EC38}" type="datetimeFigureOut">
              <a:rPr lang="en-US"/>
              <a:pPr>
                <a:defRPr/>
              </a:pPr>
              <a:t>8/28/2020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2ABD6F9-1783-4713-AD35-E4C65063D8FD}" type="slidenum">
              <a:rPr lang="en-US"/>
              <a:pPr>
                <a:defRPr/>
              </a:pPr>
              <a:t>‹#›</a:t>
            </a:fld>
            <a:endParaRPr lang="en-US" dirty="0"/>
          </a:p>
        </p:txBody>
      </p:sp>
    </p:spTree>
    <p:extLst>
      <p:ext uri="{BB962C8B-B14F-4D97-AF65-F5344CB8AC3E}">
        <p14:creationId xmlns:p14="http://schemas.microsoft.com/office/powerpoint/2010/main" val="17535886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4CF569C-E550-4500-B564-5E8F4A64B47E}" type="datetimeFigureOut">
              <a:rPr lang="en-US"/>
              <a:pPr>
                <a:defRPr/>
              </a:pPr>
              <a:t>8/28/2020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7B42E1F-FCA8-4F52-AE18-1100CD614E52}" type="slidenum">
              <a:rPr lang="en-US"/>
              <a:pPr>
                <a:defRPr/>
              </a:pPr>
              <a:t>‹#›</a:t>
            </a:fld>
            <a:endParaRPr lang="en-US" dirty="0"/>
          </a:p>
        </p:txBody>
      </p:sp>
    </p:spTree>
    <p:extLst>
      <p:ext uri="{BB962C8B-B14F-4D97-AF65-F5344CB8AC3E}">
        <p14:creationId xmlns:p14="http://schemas.microsoft.com/office/powerpoint/2010/main" val="13169054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9E0F4C2-21B4-43AE-8BB7-87A150FB28DA}" type="datetimeFigureOut">
              <a:rPr lang="en-US"/>
              <a:pPr>
                <a:defRPr/>
              </a:pPr>
              <a:t>8/28/2020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768442E-AA2F-4E54-AEF8-181AA2C04D26}" type="slidenum">
              <a:rPr lang="en-US"/>
              <a:pPr>
                <a:defRPr/>
              </a:pPr>
              <a:t>‹#›</a:t>
            </a:fld>
            <a:endParaRPr lang="en-US" dirty="0"/>
          </a:p>
        </p:txBody>
      </p:sp>
    </p:spTree>
    <p:extLst>
      <p:ext uri="{BB962C8B-B14F-4D97-AF65-F5344CB8AC3E}">
        <p14:creationId xmlns:p14="http://schemas.microsoft.com/office/powerpoint/2010/main" val="1631540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THE LAYOUT AND PURPOSE OF DIFFERENT DRIVE SYSTEM</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Four-wheel drive</a:t>
            </a:r>
          </a:p>
          <a:p>
            <a:r>
              <a:rPr lang="en-US" dirty="0"/>
              <a:t>All-wheel drive</a:t>
            </a:r>
          </a:p>
        </p:txBody>
      </p:sp>
    </p:spTree>
    <p:extLst>
      <p:ext uri="{BB962C8B-B14F-4D97-AF65-F5344CB8AC3E}">
        <p14:creationId xmlns:p14="http://schemas.microsoft.com/office/powerpoint/2010/main" val="22338789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8725A-6743-4C41-90BB-9CB5A2400315}"/>
              </a:ext>
            </a:extLst>
          </p:cNvPr>
          <p:cNvSpPr>
            <a:spLocks noGrp="1"/>
          </p:cNvSpPr>
          <p:nvPr>
            <p:ph type="title"/>
          </p:nvPr>
        </p:nvSpPr>
        <p:spPr/>
        <p:txBody>
          <a:bodyPr/>
          <a:lstStyle/>
          <a:p>
            <a:r>
              <a:rPr lang="en-US" sz="3200" dirty="0" smtClean="0"/>
              <a:t> </a:t>
            </a:r>
            <a:r>
              <a:rPr lang="en-US" sz="3200" dirty="0"/>
              <a:t>The layout and purpose of drive system</a:t>
            </a:r>
          </a:p>
        </p:txBody>
      </p:sp>
      <p:sp>
        <p:nvSpPr>
          <p:cNvPr id="5" name="Content Placeholder 4">
            <a:extLst>
              <a:ext uri="{FF2B5EF4-FFF2-40B4-BE49-F238E27FC236}">
                <a16:creationId xmlns:a16="http://schemas.microsoft.com/office/drawing/2014/main" id="{5C7539DF-06EF-40FD-BDD5-028A7BCD11CF}"/>
              </a:ext>
            </a:extLst>
          </p:cNvPr>
          <p:cNvSpPr>
            <a:spLocks noGrp="1"/>
          </p:cNvSpPr>
          <p:nvPr>
            <p:ph idx="1"/>
          </p:nvPr>
        </p:nvSpPr>
        <p:spPr>
          <a:xfrm>
            <a:off x="76200" y="1600201"/>
            <a:ext cx="9067800" cy="4343400"/>
          </a:xfrm>
        </p:spPr>
        <p:txBody>
          <a:bodyPr/>
          <a:lstStyle/>
          <a:p>
            <a:pPr marL="0" indent="0">
              <a:buNone/>
            </a:pPr>
            <a:r>
              <a:rPr lang="en-US" sz="2400" b="1" dirty="0"/>
              <a:t>Four-wheel drive</a:t>
            </a:r>
            <a:r>
              <a:rPr lang="en-US" sz="2400" dirty="0"/>
              <a:t>: When car makers say that a car has four-wheel drive, they are referring to a part-time system. These systems are meant only for use in low-traction conditions, such as off-road or on snow or ice.</a:t>
            </a:r>
          </a:p>
          <a:p>
            <a:pPr marL="0" indent="0">
              <a:buNone/>
            </a:pPr>
            <a:r>
              <a:rPr lang="en-US" sz="2400" b="1" dirty="0"/>
              <a:t>Purpose</a:t>
            </a:r>
            <a:r>
              <a:rPr lang="en-US" sz="2400" dirty="0"/>
              <a:t>: Engine power is transmitted to the front as well as the rear wheels to offer better traction in unfavourable conditions. Part-time and full-time four-wheel drive system can be evaluated using the same criteria. The best system will send exactly the right amount of torque to each wheel, which is the maximum torque that would not cause the wheel to slip.</a:t>
            </a:r>
          </a:p>
          <a:p>
            <a:pPr marL="0" indent="0">
              <a:buNone/>
            </a:pPr>
            <a:endParaRPr lang="en-US" sz="2400" dirty="0"/>
          </a:p>
        </p:txBody>
      </p:sp>
    </p:spTree>
    <p:extLst>
      <p:ext uri="{BB962C8B-B14F-4D97-AF65-F5344CB8AC3E}">
        <p14:creationId xmlns:p14="http://schemas.microsoft.com/office/powerpoint/2010/main" val="5726597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1B1AD-AF06-4864-B259-9DB52767C572}"/>
              </a:ext>
            </a:extLst>
          </p:cNvPr>
          <p:cNvSpPr>
            <a:spLocks noGrp="1"/>
          </p:cNvSpPr>
          <p:nvPr>
            <p:ph type="title"/>
          </p:nvPr>
        </p:nvSpPr>
        <p:spPr/>
        <p:txBody>
          <a:bodyPr/>
          <a:lstStyle/>
          <a:p>
            <a:r>
              <a:rPr lang="en-US" sz="3200" dirty="0"/>
              <a:t>Four-wheel drive</a:t>
            </a:r>
          </a:p>
        </p:txBody>
      </p:sp>
      <p:pic>
        <p:nvPicPr>
          <p:cNvPr id="5" name="Content Placeholder 4">
            <a:extLst>
              <a:ext uri="{FF2B5EF4-FFF2-40B4-BE49-F238E27FC236}">
                <a16:creationId xmlns:a16="http://schemas.microsoft.com/office/drawing/2014/main" id="{D692C7CE-2D04-4748-9B14-62F82AFBB7D6}"/>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590800" y="1332243"/>
            <a:ext cx="4114800" cy="4611358"/>
          </a:xfrm>
          <a:ln>
            <a:solidFill>
              <a:schemeClr val="tx1"/>
            </a:solidFill>
          </a:ln>
        </p:spPr>
      </p:pic>
    </p:spTree>
    <p:extLst>
      <p:ext uri="{BB962C8B-B14F-4D97-AF65-F5344CB8AC3E}">
        <p14:creationId xmlns:p14="http://schemas.microsoft.com/office/powerpoint/2010/main" val="3645756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0798-884B-4EFD-BD28-C858E314FE94}"/>
              </a:ext>
            </a:extLst>
          </p:cNvPr>
          <p:cNvSpPr>
            <a:spLocks noGrp="1"/>
          </p:cNvSpPr>
          <p:nvPr>
            <p:ph type="title"/>
          </p:nvPr>
        </p:nvSpPr>
        <p:spPr/>
        <p:txBody>
          <a:bodyPr/>
          <a:lstStyle/>
          <a:p>
            <a:r>
              <a:rPr lang="en-US" sz="3200" dirty="0"/>
              <a:t>Drive systems </a:t>
            </a:r>
            <a:r>
              <a:rPr lang="en-US" sz="3200" dirty="0" err="1"/>
              <a:t>cont</a:t>
            </a:r>
            <a:r>
              <a:rPr lang="en-US" sz="3200" dirty="0"/>
              <a:t>…</a:t>
            </a:r>
          </a:p>
        </p:txBody>
      </p:sp>
      <p:sp>
        <p:nvSpPr>
          <p:cNvPr id="3" name="Content Placeholder 2">
            <a:extLst>
              <a:ext uri="{FF2B5EF4-FFF2-40B4-BE49-F238E27FC236}">
                <a16:creationId xmlns:a16="http://schemas.microsoft.com/office/drawing/2014/main" id="{C4F588E5-CA50-4754-BFB5-2A1236D0AE24}"/>
              </a:ext>
            </a:extLst>
          </p:cNvPr>
          <p:cNvSpPr>
            <a:spLocks noGrp="1"/>
          </p:cNvSpPr>
          <p:nvPr>
            <p:ph idx="1"/>
          </p:nvPr>
        </p:nvSpPr>
        <p:spPr>
          <a:xfrm>
            <a:off x="762000" y="1600201"/>
            <a:ext cx="7391400" cy="3809999"/>
          </a:xfrm>
        </p:spPr>
        <p:txBody>
          <a:bodyPr/>
          <a:lstStyle/>
          <a:p>
            <a:pPr marL="0" indent="0">
              <a:buNone/>
            </a:pPr>
            <a:r>
              <a:rPr lang="en-US" sz="2400" b="1" dirty="0"/>
              <a:t>Construction:</a:t>
            </a:r>
            <a:r>
              <a:rPr lang="en-US" sz="2400" dirty="0"/>
              <a:t> The power is transmitted from the gearbox to a transfer gearbox by means of the drive shaft. The transfer gearbox transfers torque to both the front and rear wheels by means of two drive shafts. The front wheels are equipped with constant-velocity universal joints to enable simultaneous driving and steering.</a:t>
            </a:r>
          </a:p>
          <a:p>
            <a:pPr marL="0" indent="0">
              <a:buNone/>
            </a:pPr>
            <a:r>
              <a:rPr lang="en-US" sz="2400" b="1" dirty="0"/>
              <a:t>Four-wheel drive </a:t>
            </a:r>
            <a:r>
              <a:rPr lang="en-US" sz="2400" dirty="0"/>
              <a:t>vehicles are normally not used on public roads. Four-wheel drive vehicles are ideal for off-road conditions</a:t>
            </a:r>
          </a:p>
        </p:txBody>
      </p:sp>
    </p:spTree>
    <p:extLst>
      <p:ext uri="{BB962C8B-B14F-4D97-AF65-F5344CB8AC3E}">
        <p14:creationId xmlns:p14="http://schemas.microsoft.com/office/powerpoint/2010/main" val="1688688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1BD0D-3632-41AA-90A5-651C2EAD37D8}"/>
              </a:ext>
            </a:extLst>
          </p:cNvPr>
          <p:cNvSpPr>
            <a:spLocks noGrp="1"/>
          </p:cNvSpPr>
          <p:nvPr>
            <p:ph type="title"/>
          </p:nvPr>
        </p:nvSpPr>
        <p:spPr/>
        <p:txBody>
          <a:bodyPr/>
          <a:lstStyle/>
          <a:p>
            <a:r>
              <a:rPr lang="en-US" sz="3200" dirty="0"/>
              <a:t>Drive system </a:t>
            </a:r>
            <a:r>
              <a:rPr lang="en-US" sz="3200" dirty="0" err="1"/>
              <a:t>cont</a:t>
            </a:r>
            <a:r>
              <a:rPr lang="en-US" sz="3200" dirty="0"/>
              <a:t>…</a:t>
            </a:r>
          </a:p>
        </p:txBody>
      </p:sp>
      <p:sp>
        <p:nvSpPr>
          <p:cNvPr id="3" name="Content Placeholder 2">
            <a:extLst>
              <a:ext uri="{FF2B5EF4-FFF2-40B4-BE49-F238E27FC236}">
                <a16:creationId xmlns:a16="http://schemas.microsoft.com/office/drawing/2014/main" id="{73DAFD31-DBB0-4BF7-B547-4BCAFDCC9288}"/>
              </a:ext>
            </a:extLst>
          </p:cNvPr>
          <p:cNvSpPr>
            <a:spLocks noGrp="1"/>
          </p:cNvSpPr>
          <p:nvPr>
            <p:ph idx="1"/>
          </p:nvPr>
        </p:nvSpPr>
        <p:spPr>
          <a:xfrm>
            <a:off x="0" y="1600200"/>
            <a:ext cx="9144000" cy="4343400"/>
          </a:xfrm>
        </p:spPr>
        <p:txBody>
          <a:bodyPr/>
          <a:lstStyle/>
          <a:p>
            <a:pPr marL="0" indent="0">
              <a:buNone/>
            </a:pPr>
            <a:r>
              <a:rPr lang="en-US" sz="2400" b="1" dirty="0"/>
              <a:t>All-wheel drive: </a:t>
            </a:r>
            <a:r>
              <a:rPr lang="en-US" sz="2400" dirty="0"/>
              <a:t>These systems are sometimes called full-time four-wheel drive. All-wheel drive systems are designed to function at all types of surfaces, both on and off-road, and most of them cannot be switched off.</a:t>
            </a:r>
          </a:p>
          <a:p>
            <a:pPr marL="0" indent="0">
              <a:buNone/>
            </a:pPr>
            <a:r>
              <a:rPr lang="en-US" sz="2400" b="1" dirty="0"/>
              <a:t>Construction:</a:t>
            </a:r>
            <a:r>
              <a:rPr lang="en-US" sz="2400" dirty="0"/>
              <a:t> A final drive and differential, identical to that used for the rear wheels, is used for the front wheels. The reduction ratio of the final drives must be the same to the drive wheels at the same rotational frequency.  The side shaft at the front is equipped with constant-velocity universal joints in order that the front wheels driven and steered. A gearbox transmits engine power by means of a drive shaft and two universal joints to the transfer gearbox</a:t>
            </a:r>
          </a:p>
        </p:txBody>
      </p:sp>
    </p:spTree>
    <p:extLst>
      <p:ext uri="{BB962C8B-B14F-4D97-AF65-F5344CB8AC3E}">
        <p14:creationId xmlns:p14="http://schemas.microsoft.com/office/powerpoint/2010/main" val="5551819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A8FEA-6CE8-4FB5-A56A-320039F4D630}"/>
              </a:ext>
            </a:extLst>
          </p:cNvPr>
          <p:cNvSpPr>
            <a:spLocks noGrp="1"/>
          </p:cNvSpPr>
          <p:nvPr>
            <p:ph type="title"/>
          </p:nvPr>
        </p:nvSpPr>
        <p:spPr/>
        <p:txBody>
          <a:bodyPr/>
          <a:lstStyle/>
          <a:p>
            <a:r>
              <a:rPr lang="en-US" sz="3200" dirty="0"/>
              <a:t>Drive system </a:t>
            </a:r>
            <a:r>
              <a:rPr lang="en-US" sz="3200" dirty="0" err="1"/>
              <a:t>conti</a:t>
            </a:r>
            <a:r>
              <a:rPr lang="en-US" sz="3200" dirty="0"/>
              <a:t>…</a:t>
            </a:r>
          </a:p>
        </p:txBody>
      </p:sp>
      <p:sp>
        <p:nvSpPr>
          <p:cNvPr id="3" name="Content Placeholder 2">
            <a:extLst>
              <a:ext uri="{FF2B5EF4-FFF2-40B4-BE49-F238E27FC236}">
                <a16:creationId xmlns:a16="http://schemas.microsoft.com/office/drawing/2014/main" id="{A66B4C63-DB93-4261-838D-0BFFDE922D35}"/>
              </a:ext>
            </a:extLst>
          </p:cNvPr>
          <p:cNvSpPr>
            <a:spLocks noGrp="1"/>
          </p:cNvSpPr>
          <p:nvPr>
            <p:ph idx="1"/>
          </p:nvPr>
        </p:nvSpPr>
        <p:spPr>
          <a:xfrm>
            <a:off x="0" y="1600201"/>
            <a:ext cx="9144000" cy="4343400"/>
          </a:xfrm>
        </p:spPr>
        <p:txBody>
          <a:bodyPr/>
          <a:lstStyle/>
          <a:p>
            <a:pPr marL="0" indent="0">
              <a:buNone/>
            </a:pPr>
            <a:r>
              <a:rPr lang="en-US" sz="2400" dirty="0"/>
              <a:t>From the transfer gearbox, the power is transmitted to the front and rear final drive by means of two separate drive shafts, each with two universal joints. Drive to the front wheels may be engaged or disengaged as required by shifting the selecting lever on the transfer gearbox, provision is made for high and low gear ratio</a:t>
            </a:r>
          </a:p>
        </p:txBody>
      </p:sp>
    </p:spTree>
    <p:extLst>
      <p:ext uri="{BB962C8B-B14F-4D97-AF65-F5344CB8AC3E}">
        <p14:creationId xmlns:p14="http://schemas.microsoft.com/office/powerpoint/2010/main" val="21267129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D1263-37BF-4A92-B30D-366661F44582}"/>
              </a:ext>
            </a:extLst>
          </p:cNvPr>
          <p:cNvSpPr>
            <a:spLocks noGrp="1"/>
          </p:cNvSpPr>
          <p:nvPr>
            <p:ph type="title"/>
          </p:nvPr>
        </p:nvSpPr>
        <p:spPr/>
        <p:txBody>
          <a:bodyPr/>
          <a:lstStyle/>
          <a:p>
            <a:r>
              <a:rPr lang="en-US" sz="3200" dirty="0"/>
              <a:t>Drive system </a:t>
            </a:r>
            <a:r>
              <a:rPr lang="en-US" sz="3200" dirty="0" err="1"/>
              <a:t>cont</a:t>
            </a:r>
            <a:r>
              <a:rPr lang="en-US" sz="3200" dirty="0"/>
              <a:t>…</a:t>
            </a:r>
          </a:p>
        </p:txBody>
      </p:sp>
      <p:sp>
        <p:nvSpPr>
          <p:cNvPr id="3" name="Content Placeholder 2">
            <a:extLst>
              <a:ext uri="{FF2B5EF4-FFF2-40B4-BE49-F238E27FC236}">
                <a16:creationId xmlns:a16="http://schemas.microsoft.com/office/drawing/2014/main" id="{A1CCE1E8-5605-4CE8-A704-050C2F581C9D}"/>
              </a:ext>
            </a:extLst>
          </p:cNvPr>
          <p:cNvSpPr>
            <a:spLocks noGrp="1"/>
          </p:cNvSpPr>
          <p:nvPr>
            <p:ph idx="1"/>
          </p:nvPr>
        </p:nvSpPr>
        <p:spPr>
          <a:xfrm>
            <a:off x="381000" y="1600201"/>
            <a:ext cx="8001000" cy="4343399"/>
          </a:xfrm>
        </p:spPr>
        <p:txBody>
          <a:bodyPr/>
          <a:lstStyle/>
          <a:p>
            <a:pPr marL="0" indent="0">
              <a:buNone/>
            </a:pPr>
            <a:r>
              <a:rPr lang="en-US" sz="2400" b="1" dirty="0"/>
              <a:t>The advantage of all-wheel drive system </a:t>
            </a:r>
            <a:r>
              <a:rPr lang="en-US" sz="2400" dirty="0"/>
              <a:t>is their superior traction. All four wheels are capable of propelling the vehicle forward, it can continue to drive even if one or two wheels lose traction due to slippery surfaces such as ice, snow or mud. All-four-wheel drive turns 4 wheels instead of two, therefore there is enough gripping. Acceleration can takes place without </a:t>
            </a:r>
            <a:r>
              <a:rPr lang="en-US" sz="2400" dirty="0" err="1"/>
              <a:t>tyre</a:t>
            </a:r>
            <a:r>
              <a:rPr lang="en-US" sz="2400" dirty="0"/>
              <a:t> slippage. When all wheel drive system senses that a wheel has lost   traction, it cuts power to that wheel and send the additional power to the wheel that do have traction. It is a great system for starting from a complete stop on muddy, snow, wet and even icy roads where other cars might spin out.</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5771698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6040</TotalTime>
  <Words>537</Words>
  <Application>Microsoft Office PowerPoint</Application>
  <PresentationFormat>On-screen Show (4:3)</PresentationFormat>
  <Paragraphs>18</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THE LAYOUT AND PURPOSE OF DIFFERENT DRIVE SYSTEM </vt:lpstr>
      <vt:lpstr> The layout and purpose of drive system</vt:lpstr>
      <vt:lpstr>Four-wheel drive</vt:lpstr>
      <vt:lpstr>Drive systems cont…</vt:lpstr>
      <vt:lpstr>Drive system cont…</vt:lpstr>
      <vt:lpstr>Drive system conti…</vt:lpstr>
      <vt:lpstr>Drive system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MacMaster</dc:creator>
  <cp:lastModifiedBy>Marembo T</cp:lastModifiedBy>
  <cp:revision>762</cp:revision>
  <cp:lastPrinted>2015-01-30T09:51:56Z</cp:lastPrinted>
  <dcterms:created xsi:type="dcterms:W3CDTF">2009-04-29T10:12:29Z</dcterms:created>
  <dcterms:modified xsi:type="dcterms:W3CDTF">2020-08-28T15:09:37Z</dcterms:modified>
</cp:coreProperties>
</file>