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576" r:id="rId2"/>
    <p:sldId id="520" r:id="rId3"/>
    <p:sldId id="562" r:id="rId4"/>
    <p:sldId id="548" r:id="rId5"/>
    <p:sldId id="549" r:id="rId6"/>
    <p:sldId id="550" r:id="rId7"/>
    <p:sldId id="551" r:id="rId8"/>
    <p:sldId id="552" r:id="rId9"/>
    <p:sldId id="553" r:id="rId10"/>
    <p:sldId id="573" r:id="rId11"/>
    <p:sldId id="574" r:id="rId12"/>
    <p:sldId id="554" r:id="rId13"/>
    <p:sldId id="555" r:id="rId14"/>
    <p:sldId id="556" r:id="rId15"/>
    <p:sldId id="565" r:id="rId16"/>
    <p:sldId id="566" r:id="rId17"/>
    <p:sldId id="575" r:id="rId18"/>
    <p:sldId id="567" r:id="rId19"/>
    <p:sldId id="568" r:id="rId20"/>
    <p:sldId id="569" r:id="rId21"/>
  </p:sldIdLst>
  <p:sldSz cx="9144000" cy="6858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9A6A602-2E27-473A-87AE-670D5DA215D4}">
          <p14:sldIdLst>
            <p14:sldId id="576"/>
            <p14:sldId id="520"/>
            <p14:sldId id="562"/>
            <p14:sldId id="548"/>
            <p14:sldId id="549"/>
            <p14:sldId id="550"/>
            <p14:sldId id="551"/>
            <p14:sldId id="552"/>
            <p14:sldId id="553"/>
            <p14:sldId id="573"/>
            <p14:sldId id="574"/>
            <p14:sldId id="554"/>
            <p14:sldId id="555"/>
            <p14:sldId id="556"/>
            <p14:sldId id="565"/>
            <p14:sldId id="566"/>
            <p14:sldId id="575"/>
            <p14:sldId id="567"/>
            <p14:sldId id="568"/>
            <p14:sldId id="569"/>
          </p14:sldIdLst>
        </p14:section>
        <p14:section name="Untitled Section" id="{24525A9A-4EB3-4ACA-BBD2-B705E637ADA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2A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38" autoAdjust="0"/>
    <p:restoredTop sz="93883" autoAdjust="0"/>
  </p:normalViewPr>
  <p:slideViewPr>
    <p:cSldViewPr>
      <p:cViewPr varScale="1">
        <p:scale>
          <a:sx n="75" d="100"/>
          <a:sy n="75" d="100"/>
        </p:scale>
        <p:origin x="1184" y="52"/>
      </p:cViewPr>
      <p:guideLst>
        <p:guide orient="horz" pos="2160"/>
        <p:guide pos="2880"/>
      </p:guideLst>
    </p:cSldViewPr>
  </p:slideViewPr>
  <p:outlineViewPr>
    <p:cViewPr>
      <p:scale>
        <a:sx n="33" d="100"/>
        <a:sy n="33" d="100"/>
      </p:scale>
      <p:origin x="0" y="-8156"/>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idx="1"/>
          </p:nvPr>
        </p:nvSpPr>
        <p:spPr>
          <a:xfrm>
            <a:off x="3848100" y="0"/>
            <a:ext cx="2944813" cy="498475"/>
          </a:xfrm>
          <a:prstGeom prst="rect">
            <a:avLst/>
          </a:prstGeom>
        </p:spPr>
        <p:txBody>
          <a:bodyPr vert="horz" lIns="91440" tIns="45720" rIns="91440" bIns="45720" rtlCol="0"/>
          <a:lstStyle>
            <a:lvl1pPr algn="r">
              <a:defRPr sz="1200"/>
            </a:lvl1pPr>
          </a:lstStyle>
          <a:p>
            <a:fld id="{0684E1F0-51EB-487D-A54B-37E29866D20B}" type="datetimeFigureOut">
              <a:rPr lang="en-ZA" smtClean="0"/>
              <a:t>2020/08/28</a:t>
            </a:fld>
            <a:endParaRPr lang="en-ZA" dirty="0"/>
          </a:p>
        </p:txBody>
      </p:sp>
      <p:sp>
        <p:nvSpPr>
          <p:cNvPr id="4" name="Slide Image Placeholder 3"/>
          <p:cNvSpPr>
            <a:spLocks noGrp="1" noRot="1" noChangeAspect="1"/>
          </p:cNvSpPr>
          <p:nvPr>
            <p:ph type="sldImg" idx="2"/>
          </p:nvPr>
        </p:nvSpPr>
        <p:spPr>
          <a:xfrm>
            <a:off x="1163638" y="1241425"/>
            <a:ext cx="4467225" cy="3351213"/>
          </a:xfrm>
          <a:prstGeom prst="rect">
            <a:avLst/>
          </a:prstGeom>
          <a:noFill/>
          <a:ln w="12700">
            <a:solidFill>
              <a:prstClr val="black"/>
            </a:solidFill>
          </a:ln>
        </p:spPr>
        <p:txBody>
          <a:bodyPr vert="horz" lIns="91440" tIns="45720" rIns="91440" bIns="45720" rtlCol="0" anchor="ctr"/>
          <a:lstStyle/>
          <a:p>
            <a:endParaRPr lang="en-ZA" dirty="0"/>
          </a:p>
        </p:txBody>
      </p:sp>
      <p:sp>
        <p:nvSpPr>
          <p:cNvPr id="5" name="Notes Placeholder 4"/>
          <p:cNvSpPr>
            <a:spLocks noGrp="1"/>
          </p:cNvSpPr>
          <p:nvPr>
            <p:ph type="body" sz="quarter" idx="3"/>
          </p:nvPr>
        </p:nvSpPr>
        <p:spPr>
          <a:xfrm>
            <a:off x="679450" y="4779963"/>
            <a:ext cx="5435600" cy="39100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9432925"/>
            <a:ext cx="2944813" cy="498475"/>
          </a:xfrm>
          <a:prstGeom prst="rect">
            <a:avLst/>
          </a:prstGeom>
        </p:spPr>
        <p:txBody>
          <a:bodyPr vert="horz" lIns="91440" tIns="45720" rIns="91440" bIns="45720" rtlCol="0" anchor="b"/>
          <a:lstStyle>
            <a:lvl1pPr algn="l">
              <a:defRPr sz="1200"/>
            </a:lvl1pPr>
          </a:lstStyle>
          <a:p>
            <a:endParaRPr lang="en-ZA" dirty="0"/>
          </a:p>
        </p:txBody>
      </p:sp>
      <p:sp>
        <p:nvSpPr>
          <p:cNvPr id="7" name="Slide Number Placeholder 6"/>
          <p:cNvSpPr>
            <a:spLocks noGrp="1"/>
          </p:cNvSpPr>
          <p:nvPr>
            <p:ph type="sldNum" sz="quarter" idx="5"/>
          </p:nvPr>
        </p:nvSpPr>
        <p:spPr>
          <a:xfrm>
            <a:off x="3848100" y="9432925"/>
            <a:ext cx="2944813" cy="498475"/>
          </a:xfrm>
          <a:prstGeom prst="rect">
            <a:avLst/>
          </a:prstGeom>
        </p:spPr>
        <p:txBody>
          <a:bodyPr vert="horz" lIns="91440" tIns="45720" rIns="91440" bIns="45720" rtlCol="0" anchor="b"/>
          <a:lstStyle>
            <a:lvl1pPr algn="r">
              <a:defRPr sz="1200"/>
            </a:lvl1pPr>
          </a:lstStyle>
          <a:p>
            <a:fld id="{3160BEE1-D6C2-4F98-8BA6-C5F5D284D628}" type="slidenum">
              <a:rPr lang="en-ZA" smtClean="0"/>
              <a:t>‹#›</a:t>
            </a:fld>
            <a:endParaRPr lang="en-ZA" dirty="0"/>
          </a:p>
        </p:txBody>
      </p:sp>
    </p:spTree>
    <p:extLst>
      <p:ext uri="{BB962C8B-B14F-4D97-AF65-F5344CB8AC3E}">
        <p14:creationId xmlns:p14="http://schemas.microsoft.com/office/powerpoint/2010/main" val="596344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EF848AC-F694-4284-AE06-FE91A1B12CD4}" type="datetimeFigureOut">
              <a:rPr lang="en-US" smtClean="0">
                <a:solidFill>
                  <a:prstClr val="black">
                    <a:tint val="75000"/>
                  </a:prstClr>
                </a:solidFill>
              </a:rPr>
              <a:pPr/>
              <a:t>8/28/2020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29B1D8-9CE5-4B42-8A02-F657AF114B9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6143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F848AC-F694-4284-AE06-FE91A1B12CD4}" type="datetimeFigureOut">
              <a:rPr lang="en-US" smtClean="0">
                <a:solidFill>
                  <a:prstClr val="black">
                    <a:tint val="75000"/>
                  </a:prstClr>
                </a:solidFill>
              </a:rPr>
              <a:pPr/>
              <a:t>8/28/2020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29B1D8-9CE5-4B42-8A02-F657AF114B9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86918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F848AC-F694-4284-AE06-FE91A1B12CD4}" type="datetimeFigureOut">
              <a:rPr lang="en-US" smtClean="0">
                <a:solidFill>
                  <a:prstClr val="black">
                    <a:tint val="75000"/>
                  </a:prstClr>
                </a:solidFill>
              </a:rPr>
              <a:pPr/>
              <a:t>8/28/2020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29B1D8-9CE5-4B42-8A02-F657AF114B9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2279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F848AC-F694-4284-AE06-FE91A1B12CD4}" type="datetimeFigureOut">
              <a:rPr lang="en-US" smtClean="0">
                <a:solidFill>
                  <a:prstClr val="black">
                    <a:tint val="75000"/>
                  </a:prstClr>
                </a:solidFill>
              </a:rPr>
              <a:pPr/>
              <a:t>8/28/2020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29B1D8-9CE5-4B42-8A02-F657AF114B9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87673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F848AC-F694-4284-AE06-FE91A1B12CD4}" type="datetimeFigureOut">
              <a:rPr lang="en-US" smtClean="0">
                <a:solidFill>
                  <a:prstClr val="black">
                    <a:tint val="75000"/>
                  </a:prstClr>
                </a:solidFill>
              </a:rPr>
              <a:pPr/>
              <a:t>8/28/2020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29B1D8-9CE5-4B42-8A02-F657AF114B9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5366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EF848AC-F694-4284-AE06-FE91A1B12CD4}" type="datetimeFigureOut">
              <a:rPr lang="en-US" smtClean="0">
                <a:solidFill>
                  <a:prstClr val="black">
                    <a:tint val="75000"/>
                  </a:prstClr>
                </a:solidFill>
              </a:rPr>
              <a:pPr/>
              <a:t>8/28/2020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529B1D8-9CE5-4B42-8A02-F657AF114B9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74465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EF848AC-F694-4284-AE06-FE91A1B12CD4}" type="datetimeFigureOut">
              <a:rPr lang="en-US" smtClean="0">
                <a:solidFill>
                  <a:prstClr val="black">
                    <a:tint val="75000"/>
                  </a:prstClr>
                </a:solidFill>
              </a:rPr>
              <a:pPr/>
              <a:t>8/28/2020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529B1D8-9CE5-4B42-8A02-F657AF114B9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028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EF848AC-F694-4284-AE06-FE91A1B12CD4}" type="datetimeFigureOut">
              <a:rPr lang="en-US" smtClean="0">
                <a:solidFill>
                  <a:prstClr val="black">
                    <a:tint val="75000"/>
                  </a:prstClr>
                </a:solidFill>
              </a:rPr>
              <a:pPr/>
              <a:t>8/28/2020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529B1D8-9CE5-4B42-8A02-F657AF114B9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58776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F848AC-F694-4284-AE06-FE91A1B12CD4}" type="datetimeFigureOut">
              <a:rPr lang="en-US" smtClean="0">
                <a:solidFill>
                  <a:prstClr val="black">
                    <a:tint val="75000"/>
                  </a:prstClr>
                </a:solidFill>
              </a:rPr>
              <a:pPr/>
              <a:t>8/28/2020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529B1D8-9CE5-4B42-8A02-F657AF114B9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24545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F848AC-F694-4284-AE06-FE91A1B12CD4}" type="datetimeFigureOut">
              <a:rPr lang="en-US" smtClean="0">
                <a:solidFill>
                  <a:prstClr val="black">
                    <a:tint val="75000"/>
                  </a:prstClr>
                </a:solidFill>
              </a:rPr>
              <a:pPr/>
              <a:t>8/28/2020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529B1D8-9CE5-4B42-8A02-F657AF114B9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79903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F848AC-F694-4284-AE06-FE91A1B12CD4}" type="datetimeFigureOut">
              <a:rPr lang="en-US" smtClean="0">
                <a:solidFill>
                  <a:prstClr val="black">
                    <a:tint val="75000"/>
                  </a:prstClr>
                </a:solidFill>
              </a:rPr>
              <a:pPr/>
              <a:t>8/28/2020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529B1D8-9CE5-4B42-8A02-F657AF114B9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04919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F848AC-F694-4284-AE06-FE91A1B12CD4}" type="datetimeFigureOut">
              <a:rPr lang="en-US" smtClean="0">
                <a:solidFill>
                  <a:prstClr val="black">
                    <a:tint val="75000"/>
                  </a:prstClr>
                </a:solidFill>
              </a:rPr>
              <a:pPr/>
              <a:t>8/28/2020</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29B1D8-9CE5-4B42-8A02-F657AF114B9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521065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HYDRAULIC BRAKING SYSTEM</a:t>
            </a:r>
            <a:endParaRPr lang="en-US" dirty="0"/>
          </a:p>
        </p:txBody>
      </p:sp>
      <p:sp>
        <p:nvSpPr>
          <p:cNvPr id="3" name="Content Placeholder 2"/>
          <p:cNvSpPr>
            <a:spLocks noGrp="1"/>
          </p:cNvSpPr>
          <p:nvPr>
            <p:ph idx="1"/>
          </p:nvPr>
        </p:nvSpPr>
        <p:spPr/>
        <p:txBody>
          <a:bodyPr/>
          <a:lstStyle/>
          <a:p>
            <a:pPr lvl="0" eaLnBrk="0" fontAlgn="base" hangingPunct="0">
              <a:spcAft>
                <a:spcPct val="0"/>
              </a:spcAft>
            </a:pPr>
            <a:r>
              <a:rPr lang="en-ZA" sz="2400" dirty="0" smtClean="0">
                <a:solidFill>
                  <a:prstClr val="black"/>
                </a:solidFill>
              </a:rPr>
              <a:t>Hydraulic </a:t>
            </a:r>
            <a:r>
              <a:rPr lang="en-ZA" sz="2400" dirty="0">
                <a:solidFill>
                  <a:prstClr val="black"/>
                </a:solidFill>
              </a:rPr>
              <a:t>brakes</a:t>
            </a:r>
          </a:p>
          <a:p>
            <a:pPr lvl="0" eaLnBrk="0" fontAlgn="base" hangingPunct="0">
              <a:spcAft>
                <a:spcPct val="0"/>
              </a:spcAft>
              <a:buFont typeface="Arial" charset="0"/>
              <a:buChar char="•"/>
            </a:pPr>
            <a:r>
              <a:rPr lang="en-ZA" sz="2400" dirty="0">
                <a:solidFill>
                  <a:prstClr val="black"/>
                </a:solidFill>
              </a:rPr>
              <a:t>Master cylinder (Parts &amp; Operation)</a:t>
            </a:r>
          </a:p>
          <a:p>
            <a:pPr lvl="0" eaLnBrk="0" fontAlgn="base" hangingPunct="0">
              <a:spcAft>
                <a:spcPct val="0"/>
              </a:spcAft>
              <a:buFont typeface="Arial" charset="0"/>
              <a:buChar char="•"/>
            </a:pPr>
            <a:r>
              <a:rPr lang="en-ZA" sz="2400" dirty="0">
                <a:solidFill>
                  <a:prstClr val="black"/>
                </a:solidFill>
              </a:rPr>
              <a:t>Vacuum servo unit (purpose &amp; operation)</a:t>
            </a:r>
          </a:p>
          <a:p>
            <a:pPr lvl="0" eaLnBrk="0" fontAlgn="base" hangingPunct="0">
              <a:spcAft>
                <a:spcPct val="0"/>
              </a:spcAft>
              <a:buFont typeface="Arial" charset="0"/>
              <a:buChar char="•"/>
            </a:pPr>
            <a:r>
              <a:rPr lang="en-ZA" sz="2400" dirty="0">
                <a:solidFill>
                  <a:prstClr val="black"/>
                </a:solidFill>
              </a:rPr>
              <a:t>ABS braking system (basic lay-out and operation)</a:t>
            </a:r>
          </a:p>
          <a:p>
            <a:endParaRPr lang="en-US" dirty="0"/>
          </a:p>
        </p:txBody>
      </p:sp>
    </p:spTree>
    <p:extLst>
      <p:ext uri="{BB962C8B-B14F-4D97-AF65-F5344CB8AC3E}">
        <p14:creationId xmlns:p14="http://schemas.microsoft.com/office/powerpoint/2010/main" val="10809461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8FA52-BC01-46E9-8066-37E599B1838D}"/>
              </a:ext>
            </a:extLst>
          </p:cNvPr>
          <p:cNvSpPr>
            <a:spLocks noGrp="1"/>
          </p:cNvSpPr>
          <p:nvPr>
            <p:ph type="title"/>
          </p:nvPr>
        </p:nvSpPr>
        <p:spPr/>
        <p:txBody>
          <a:bodyPr>
            <a:normAutofit/>
          </a:bodyPr>
          <a:lstStyle/>
          <a:p>
            <a:r>
              <a:rPr lang="en-US" sz="3200" dirty="0"/>
              <a:t>Vacuum servo unit </a:t>
            </a:r>
          </a:p>
        </p:txBody>
      </p:sp>
      <p:pic>
        <p:nvPicPr>
          <p:cNvPr id="5" name="Content Placeholder 4">
            <a:extLst>
              <a:ext uri="{FF2B5EF4-FFF2-40B4-BE49-F238E27FC236}">
                <a16:creationId xmlns:a16="http://schemas.microsoft.com/office/drawing/2014/main" id="{24C97E16-F650-4C9F-8001-A792AA6BFF44}"/>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219200" y="1417638"/>
            <a:ext cx="6705600" cy="4525962"/>
          </a:xfrm>
          <a:ln w="19050">
            <a:solidFill>
              <a:schemeClr val="tx1"/>
            </a:solidFill>
          </a:ln>
        </p:spPr>
      </p:pic>
    </p:spTree>
    <p:extLst>
      <p:ext uri="{BB962C8B-B14F-4D97-AF65-F5344CB8AC3E}">
        <p14:creationId xmlns:p14="http://schemas.microsoft.com/office/powerpoint/2010/main" val="38587381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4119A-C56E-4591-9E1E-1164DA45CD88}"/>
              </a:ext>
            </a:extLst>
          </p:cNvPr>
          <p:cNvSpPr>
            <a:spLocks noGrp="1"/>
          </p:cNvSpPr>
          <p:nvPr>
            <p:ph type="title"/>
          </p:nvPr>
        </p:nvSpPr>
        <p:spPr/>
        <p:txBody>
          <a:bodyPr>
            <a:normAutofit/>
          </a:bodyPr>
          <a:lstStyle/>
          <a:p>
            <a:r>
              <a:rPr lang="en-US" sz="3200" dirty="0"/>
              <a:t>Vacuum servo unit cont..</a:t>
            </a:r>
          </a:p>
        </p:txBody>
      </p:sp>
      <p:pic>
        <p:nvPicPr>
          <p:cNvPr id="5" name="Content Placeholder 4">
            <a:extLst>
              <a:ext uri="{FF2B5EF4-FFF2-40B4-BE49-F238E27FC236}">
                <a16:creationId xmlns:a16="http://schemas.microsoft.com/office/drawing/2014/main" id="{0079D60C-065D-444A-B733-9AEE42FFC26F}"/>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062739" y="1417639"/>
            <a:ext cx="7018522" cy="4525962"/>
          </a:xfrm>
          <a:ln w="19050">
            <a:solidFill>
              <a:schemeClr val="tx1"/>
            </a:solidFill>
          </a:ln>
        </p:spPr>
      </p:pic>
    </p:spTree>
    <p:extLst>
      <p:ext uri="{BB962C8B-B14F-4D97-AF65-F5344CB8AC3E}">
        <p14:creationId xmlns:p14="http://schemas.microsoft.com/office/powerpoint/2010/main" val="463048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0A63B-8D26-40CF-AD6D-8C42566C5C63}"/>
              </a:ext>
            </a:extLst>
          </p:cNvPr>
          <p:cNvSpPr>
            <a:spLocks noGrp="1"/>
          </p:cNvSpPr>
          <p:nvPr>
            <p:ph type="title"/>
          </p:nvPr>
        </p:nvSpPr>
        <p:spPr/>
        <p:txBody>
          <a:bodyPr>
            <a:normAutofit/>
          </a:bodyPr>
          <a:lstStyle/>
          <a:p>
            <a:r>
              <a:rPr lang="en-US" sz="3200" dirty="0"/>
              <a:t>Hydraulic brakes </a:t>
            </a:r>
            <a:r>
              <a:rPr lang="en-US" sz="3200" dirty="0" err="1"/>
              <a:t>conti</a:t>
            </a:r>
            <a:r>
              <a:rPr lang="en-US" sz="3200" dirty="0"/>
              <a:t>…</a:t>
            </a:r>
          </a:p>
        </p:txBody>
      </p:sp>
      <p:sp>
        <p:nvSpPr>
          <p:cNvPr id="3" name="Content Placeholder 2">
            <a:extLst>
              <a:ext uri="{FF2B5EF4-FFF2-40B4-BE49-F238E27FC236}">
                <a16:creationId xmlns:a16="http://schemas.microsoft.com/office/drawing/2014/main" id="{C7A948A7-FA8F-47DA-9C8E-1A6015BD0673}"/>
              </a:ext>
            </a:extLst>
          </p:cNvPr>
          <p:cNvSpPr>
            <a:spLocks noGrp="1"/>
          </p:cNvSpPr>
          <p:nvPr>
            <p:ph idx="1"/>
          </p:nvPr>
        </p:nvSpPr>
        <p:spPr>
          <a:xfrm>
            <a:off x="838200" y="1600201"/>
            <a:ext cx="7620000" cy="4343399"/>
          </a:xfrm>
        </p:spPr>
        <p:txBody>
          <a:bodyPr>
            <a:normAutofit fontScale="92500"/>
          </a:bodyPr>
          <a:lstStyle/>
          <a:p>
            <a:pPr marL="0" indent="0">
              <a:buNone/>
            </a:pPr>
            <a:r>
              <a:rPr lang="en-US" sz="2400" b="1" dirty="0"/>
              <a:t>Operation: Release position</a:t>
            </a:r>
          </a:p>
          <a:p>
            <a:r>
              <a:rPr lang="en-US" sz="2400" dirty="0"/>
              <a:t>The control valve is open</a:t>
            </a:r>
          </a:p>
          <a:p>
            <a:r>
              <a:rPr lang="en-US" sz="2400" dirty="0"/>
              <a:t>The air valve kept shut by the return spring and the vacuum</a:t>
            </a:r>
          </a:p>
          <a:p>
            <a:r>
              <a:rPr lang="en-US" sz="2400" dirty="0"/>
              <a:t>Vacuum from the intake manifold is directly applied to the spring side of the diaphragm</a:t>
            </a:r>
          </a:p>
          <a:p>
            <a:r>
              <a:rPr lang="en-US" sz="2400" dirty="0"/>
              <a:t>Simultaneously, vacuum from the intake manifold and through ports in the control valve is also applied to the rear side of the diaphragm</a:t>
            </a:r>
          </a:p>
          <a:p>
            <a:r>
              <a:rPr lang="en-US" sz="2400" dirty="0"/>
              <a:t>With even pressure on both sides of the diaphragm, the return spring in the booster keeps the diaphragm in the released position </a:t>
            </a:r>
          </a:p>
        </p:txBody>
      </p:sp>
    </p:spTree>
    <p:extLst>
      <p:ext uri="{BB962C8B-B14F-4D97-AF65-F5344CB8AC3E}">
        <p14:creationId xmlns:p14="http://schemas.microsoft.com/office/powerpoint/2010/main" val="7406010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F20AF-CCBB-47C0-A5A2-6FEFEF4A4ED5}"/>
              </a:ext>
            </a:extLst>
          </p:cNvPr>
          <p:cNvSpPr>
            <a:spLocks noGrp="1"/>
          </p:cNvSpPr>
          <p:nvPr>
            <p:ph type="title"/>
          </p:nvPr>
        </p:nvSpPr>
        <p:spPr/>
        <p:txBody>
          <a:bodyPr>
            <a:normAutofit/>
          </a:bodyPr>
          <a:lstStyle/>
          <a:p>
            <a:r>
              <a:rPr lang="en-US" sz="3200" dirty="0"/>
              <a:t>Hydraulic brakes </a:t>
            </a:r>
            <a:r>
              <a:rPr lang="en-US" sz="3200" dirty="0" err="1"/>
              <a:t>cont</a:t>
            </a:r>
            <a:r>
              <a:rPr lang="en-US" sz="3200" dirty="0"/>
              <a:t>…</a:t>
            </a:r>
          </a:p>
        </p:txBody>
      </p:sp>
      <p:sp>
        <p:nvSpPr>
          <p:cNvPr id="3" name="Content Placeholder 2">
            <a:extLst>
              <a:ext uri="{FF2B5EF4-FFF2-40B4-BE49-F238E27FC236}">
                <a16:creationId xmlns:a16="http://schemas.microsoft.com/office/drawing/2014/main" id="{F010E63F-1B4A-4D51-82F3-B58428F2F472}"/>
              </a:ext>
            </a:extLst>
          </p:cNvPr>
          <p:cNvSpPr>
            <a:spLocks noGrp="1"/>
          </p:cNvSpPr>
          <p:nvPr>
            <p:ph idx="1"/>
          </p:nvPr>
        </p:nvSpPr>
        <p:spPr>
          <a:xfrm>
            <a:off x="533400" y="1600201"/>
            <a:ext cx="8153400" cy="4114799"/>
          </a:xfrm>
        </p:spPr>
        <p:txBody>
          <a:bodyPr>
            <a:normAutofit/>
          </a:bodyPr>
          <a:lstStyle/>
          <a:p>
            <a:pPr marL="0" indent="0">
              <a:buNone/>
            </a:pPr>
            <a:r>
              <a:rPr lang="en-US" sz="2400" b="1" dirty="0"/>
              <a:t>Brake pedal applied:</a:t>
            </a:r>
          </a:p>
          <a:p>
            <a:r>
              <a:rPr lang="en-US" sz="2400" dirty="0"/>
              <a:t>Pressure from the brake master cylinder activates the hydraulic plunger in the valve unit</a:t>
            </a:r>
          </a:p>
          <a:p>
            <a:r>
              <a:rPr lang="en-US" sz="2400" dirty="0"/>
              <a:t>The control valve is closed while the air valve is opened</a:t>
            </a:r>
          </a:p>
          <a:p>
            <a:r>
              <a:rPr lang="en-US" sz="2400" dirty="0"/>
              <a:t>Air under atmospheric pressure is admitted through the air valve to the rear of the diaphragm</a:t>
            </a:r>
          </a:p>
          <a:p>
            <a:r>
              <a:rPr lang="en-US" sz="2400" dirty="0"/>
              <a:t>Vacuum from the inlet manifold is applied to the spring side of the diaphragm</a:t>
            </a:r>
          </a:p>
          <a:p>
            <a:r>
              <a:rPr lang="en-US" sz="2400" dirty="0"/>
              <a:t>The pressure difference </a:t>
            </a:r>
            <a:r>
              <a:rPr lang="en-US" sz="2000" dirty="0"/>
              <a:t>causes the diaphragm to move against the spring tension</a:t>
            </a:r>
          </a:p>
        </p:txBody>
      </p:sp>
    </p:spTree>
    <p:extLst>
      <p:ext uri="{BB962C8B-B14F-4D97-AF65-F5344CB8AC3E}">
        <p14:creationId xmlns:p14="http://schemas.microsoft.com/office/powerpoint/2010/main" val="6678017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D2014-AD7C-487E-927F-4CDA39B1ADB1}"/>
              </a:ext>
            </a:extLst>
          </p:cNvPr>
          <p:cNvSpPr>
            <a:spLocks noGrp="1"/>
          </p:cNvSpPr>
          <p:nvPr>
            <p:ph type="title"/>
          </p:nvPr>
        </p:nvSpPr>
        <p:spPr/>
        <p:txBody>
          <a:bodyPr>
            <a:normAutofit/>
          </a:bodyPr>
          <a:lstStyle/>
          <a:p>
            <a:r>
              <a:rPr lang="en-US" sz="3200" dirty="0"/>
              <a:t>Hydraulic brakes </a:t>
            </a:r>
            <a:r>
              <a:rPr lang="en-US" sz="3200" dirty="0" err="1"/>
              <a:t>cont</a:t>
            </a:r>
            <a:r>
              <a:rPr lang="en-US" sz="3200" dirty="0"/>
              <a:t>…</a:t>
            </a:r>
          </a:p>
        </p:txBody>
      </p:sp>
      <p:sp>
        <p:nvSpPr>
          <p:cNvPr id="3" name="Content Placeholder 2">
            <a:extLst>
              <a:ext uri="{FF2B5EF4-FFF2-40B4-BE49-F238E27FC236}">
                <a16:creationId xmlns:a16="http://schemas.microsoft.com/office/drawing/2014/main" id="{D1D912A6-DEE7-4285-84CD-2691F75B996D}"/>
              </a:ext>
            </a:extLst>
          </p:cNvPr>
          <p:cNvSpPr>
            <a:spLocks noGrp="1"/>
          </p:cNvSpPr>
          <p:nvPr>
            <p:ph idx="1"/>
          </p:nvPr>
        </p:nvSpPr>
        <p:spPr>
          <a:xfrm>
            <a:off x="762000" y="1600201"/>
            <a:ext cx="8077200" cy="4343399"/>
          </a:xfrm>
        </p:spPr>
        <p:txBody>
          <a:bodyPr>
            <a:normAutofit fontScale="92500" lnSpcReduction="10000"/>
          </a:bodyPr>
          <a:lstStyle/>
          <a:p>
            <a:r>
              <a:rPr lang="en-US" sz="2400" dirty="0"/>
              <a:t>The diaphragm rod closes the port in the piston of the slave cylinder</a:t>
            </a:r>
          </a:p>
          <a:p>
            <a:r>
              <a:rPr lang="en-US" sz="2400" dirty="0"/>
              <a:t>Further movement of the diaphragm causes pressure to build up in the slave cylinder, brake tubing and the wheel cylinder</a:t>
            </a:r>
          </a:p>
          <a:p>
            <a:pPr marL="0" indent="0">
              <a:buNone/>
            </a:pPr>
            <a:r>
              <a:rPr lang="en-US" sz="2400" b="1" dirty="0"/>
              <a:t>Brakes released after application:</a:t>
            </a:r>
          </a:p>
          <a:p>
            <a:r>
              <a:rPr lang="en-US" sz="2400" dirty="0"/>
              <a:t>Pressure from the brake master cylinder on the hydraulic plunger in the valve unit is released</a:t>
            </a:r>
          </a:p>
          <a:p>
            <a:r>
              <a:rPr lang="en-US" sz="2400" dirty="0"/>
              <a:t>The control valve is opened while the air valve is closed</a:t>
            </a:r>
          </a:p>
          <a:p>
            <a:r>
              <a:rPr lang="en-US" sz="2400" dirty="0"/>
              <a:t>Vacuum from the intake manifold is applied to both side of the diaphragm</a:t>
            </a:r>
          </a:p>
          <a:p>
            <a:r>
              <a:rPr lang="en-US" sz="2400" dirty="0"/>
              <a:t>The return spring in the booster forces the diaphragm to the released position</a:t>
            </a:r>
          </a:p>
          <a:p>
            <a:endParaRPr lang="en-US" sz="2400" dirty="0"/>
          </a:p>
        </p:txBody>
      </p:sp>
    </p:spTree>
    <p:extLst>
      <p:ext uri="{BB962C8B-B14F-4D97-AF65-F5344CB8AC3E}">
        <p14:creationId xmlns:p14="http://schemas.microsoft.com/office/powerpoint/2010/main" val="12879726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E257F-F07C-48DA-AF2C-717F4240E25F}"/>
              </a:ext>
            </a:extLst>
          </p:cNvPr>
          <p:cNvSpPr>
            <a:spLocks noGrp="1"/>
          </p:cNvSpPr>
          <p:nvPr>
            <p:ph type="title"/>
          </p:nvPr>
        </p:nvSpPr>
        <p:spPr/>
        <p:txBody>
          <a:bodyPr>
            <a:normAutofit/>
          </a:bodyPr>
          <a:lstStyle/>
          <a:p>
            <a:r>
              <a:rPr lang="en-US" sz="3200" dirty="0"/>
              <a:t>Hydraulic brakes </a:t>
            </a:r>
            <a:r>
              <a:rPr lang="en-US" sz="3200" dirty="0" err="1"/>
              <a:t>cont</a:t>
            </a:r>
            <a:r>
              <a:rPr lang="en-US" sz="3200" dirty="0"/>
              <a:t>…</a:t>
            </a:r>
          </a:p>
        </p:txBody>
      </p:sp>
      <p:sp>
        <p:nvSpPr>
          <p:cNvPr id="3" name="Content Placeholder 2">
            <a:extLst>
              <a:ext uri="{FF2B5EF4-FFF2-40B4-BE49-F238E27FC236}">
                <a16:creationId xmlns:a16="http://schemas.microsoft.com/office/drawing/2014/main" id="{3DD27F84-910D-4336-836B-A866EF7A3A35}"/>
              </a:ext>
            </a:extLst>
          </p:cNvPr>
          <p:cNvSpPr>
            <a:spLocks noGrp="1"/>
          </p:cNvSpPr>
          <p:nvPr>
            <p:ph idx="1"/>
          </p:nvPr>
        </p:nvSpPr>
        <p:spPr>
          <a:xfrm>
            <a:off x="762000" y="1600201"/>
            <a:ext cx="7848600" cy="4419599"/>
          </a:xfrm>
        </p:spPr>
        <p:txBody>
          <a:bodyPr>
            <a:normAutofit lnSpcReduction="10000"/>
          </a:bodyPr>
          <a:lstStyle/>
          <a:p>
            <a:r>
              <a:rPr lang="en-US" sz="2400" dirty="0"/>
              <a:t>The diaphragm rod opens the port in the piston of the slave cylinder</a:t>
            </a:r>
          </a:p>
          <a:p>
            <a:r>
              <a:rPr lang="en-US" sz="2400" dirty="0"/>
              <a:t>The pressure on the wheel cylinder is relieved</a:t>
            </a:r>
          </a:p>
          <a:p>
            <a:pPr marL="0" indent="0">
              <a:buNone/>
            </a:pPr>
            <a:r>
              <a:rPr lang="en-US" sz="2400" b="1" dirty="0"/>
              <a:t>Simple testing of the servo unit:</a:t>
            </a:r>
          </a:p>
          <a:p>
            <a:r>
              <a:rPr lang="en-US" sz="2400" dirty="0"/>
              <a:t>With the engine switched off, apply brakes several times. This operation displaces the vacuum from the intake manifold and the servo unit.</a:t>
            </a:r>
          </a:p>
          <a:p>
            <a:r>
              <a:rPr lang="en-US" sz="2400" dirty="0"/>
              <a:t>Keep the brake pedal well applied while the engine is started</a:t>
            </a:r>
          </a:p>
          <a:p>
            <a:r>
              <a:rPr lang="en-US" sz="2400" dirty="0"/>
              <a:t>If the servo unit is efficient, the brake pedal should drop slightly</a:t>
            </a:r>
          </a:p>
          <a:p>
            <a:endParaRPr lang="en-US" sz="2400" dirty="0"/>
          </a:p>
        </p:txBody>
      </p:sp>
    </p:spTree>
    <p:extLst>
      <p:ext uri="{BB962C8B-B14F-4D97-AF65-F5344CB8AC3E}">
        <p14:creationId xmlns:p14="http://schemas.microsoft.com/office/powerpoint/2010/main" val="2959266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37C40-B1E0-4A06-84B3-74FD3FDDC85A}"/>
              </a:ext>
            </a:extLst>
          </p:cNvPr>
          <p:cNvSpPr>
            <a:spLocks noGrp="1"/>
          </p:cNvSpPr>
          <p:nvPr>
            <p:ph type="title"/>
          </p:nvPr>
        </p:nvSpPr>
        <p:spPr/>
        <p:txBody>
          <a:bodyPr>
            <a:normAutofit/>
          </a:bodyPr>
          <a:lstStyle/>
          <a:p>
            <a:r>
              <a:rPr lang="en-US" sz="3200" dirty="0"/>
              <a:t>Hydraulic brakes </a:t>
            </a:r>
            <a:r>
              <a:rPr lang="en-US" sz="3200" dirty="0" err="1"/>
              <a:t>cont</a:t>
            </a:r>
            <a:r>
              <a:rPr lang="en-US" sz="3200" dirty="0"/>
              <a:t>…</a:t>
            </a:r>
          </a:p>
        </p:txBody>
      </p:sp>
      <p:sp>
        <p:nvSpPr>
          <p:cNvPr id="3" name="Content Placeholder 2">
            <a:extLst>
              <a:ext uri="{FF2B5EF4-FFF2-40B4-BE49-F238E27FC236}">
                <a16:creationId xmlns:a16="http://schemas.microsoft.com/office/drawing/2014/main" id="{D48CE8C3-C2D1-4ED7-8E95-0B9339FA7C80}"/>
              </a:ext>
            </a:extLst>
          </p:cNvPr>
          <p:cNvSpPr>
            <a:spLocks noGrp="1"/>
          </p:cNvSpPr>
          <p:nvPr>
            <p:ph idx="1"/>
          </p:nvPr>
        </p:nvSpPr>
        <p:spPr>
          <a:xfrm>
            <a:off x="457200" y="1600201"/>
            <a:ext cx="8382000" cy="4114799"/>
          </a:xfrm>
        </p:spPr>
        <p:txBody>
          <a:bodyPr>
            <a:normAutofit/>
          </a:bodyPr>
          <a:lstStyle/>
          <a:p>
            <a:pPr marL="0" indent="0">
              <a:buNone/>
            </a:pPr>
            <a:r>
              <a:rPr lang="en-US" sz="2400" b="1" dirty="0" smtClean="0"/>
              <a:t>         ABS </a:t>
            </a:r>
            <a:r>
              <a:rPr lang="en-US" sz="2400" b="1" dirty="0"/>
              <a:t>brakes</a:t>
            </a:r>
          </a:p>
          <a:p>
            <a:r>
              <a:rPr lang="en-US" sz="2400" dirty="0"/>
              <a:t>Introduction: In early 1980s, the first </a:t>
            </a:r>
            <a:r>
              <a:rPr lang="en-US" sz="2400" b="1" dirty="0"/>
              <a:t>antilock brake system</a:t>
            </a:r>
            <a:r>
              <a:rPr lang="en-US" sz="2400" dirty="0"/>
              <a:t>(ABS) was introduced in the motor industry in the United States. It was a safety feature to give motor vehicle drivers more control when braking. ABS uses microprocessor and individual wheel speed sensor to observe the brakes. </a:t>
            </a:r>
          </a:p>
          <a:p>
            <a:r>
              <a:rPr lang="en-US" sz="2400" dirty="0"/>
              <a:t>Hydraulic control-valves for each brake circuit prevent skidding during emergency braking or when braking hard on wet, </a:t>
            </a:r>
            <a:r>
              <a:rPr lang="en-US" sz="2400" dirty="0" err="1"/>
              <a:t>iicy</a:t>
            </a:r>
            <a:r>
              <a:rPr lang="en-US" sz="2400" dirty="0"/>
              <a:t> or slippery surfaces</a:t>
            </a:r>
          </a:p>
        </p:txBody>
      </p:sp>
    </p:spTree>
    <p:extLst>
      <p:ext uri="{BB962C8B-B14F-4D97-AF65-F5344CB8AC3E}">
        <p14:creationId xmlns:p14="http://schemas.microsoft.com/office/powerpoint/2010/main" val="3886697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E9D99-AD80-40A9-8FEC-CDD60C00A383}"/>
              </a:ext>
            </a:extLst>
          </p:cNvPr>
          <p:cNvSpPr>
            <a:spLocks noGrp="1"/>
          </p:cNvSpPr>
          <p:nvPr>
            <p:ph type="title"/>
          </p:nvPr>
        </p:nvSpPr>
        <p:spPr>
          <a:xfrm>
            <a:off x="685800" y="274638"/>
            <a:ext cx="8001000" cy="868362"/>
          </a:xfrm>
        </p:spPr>
        <p:txBody>
          <a:bodyPr>
            <a:normAutofit/>
          </a:bodyPr>
          <a:lstStyle/>
          <a:p>
            <a:r>
              <a:rPr lang="en-US" sz="3200" dirty="0">
                <a:solidFill>
                  <a:prstClr val="black"/>
                </a:solidFill>
              </a:rPr>
              <a:t>Hydraulic brakes </a:t>
            </a:r>
            <a:r>
              <a:rPr lang="en-US" sz="3200" dirty="0" err="1">
                <a:solidFill>
                  <a:prstClr val="black"/>
                </a:solidFill>
              </a:rPr>
              <a:t>cont</a:t>
            </a:r>
            <a:r>
              <a:rPr lang="en-US" sz="3200" dirty="0">
                <a:solidFill>
                  <a:prstClr val="black"/>
                </a:solidFill>
              </a:rPr>
              <a:t>…</a:t>
            </a:r>
            <a:endParaRPr lang="en-US" sz="3200" dirty="0"/>
          </a:p>
        </p:txBody>
      </p:sp>
      <p:pic>
        <p:nvPicPr>
          <p:cNvPr id="5" name="Content Placeholder 4">
            <a:extLst>
              <a:ext uri="{FF2B5EF4-FFF2-40B4-BE49-F238E27FC236}">
                <a16:creationId xmlns:a16="http://schemas.microsoft.com/office/drawing/2014/main" id="{E139861E-BAB9-4762-A831-4B51B9AC2E33}"/>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479898" y="1417638"/>
            <a:ext cx="6184204" cy="4525962"/>
          </a:xfrm>
          <a:ln w="19050">
            <a:solidFill>
              <a:schemeClr val="tx1"/>
            </a:solidFill>
          </a:ln>
        </p:spPr>
      </p:pic>
    </p:spTree>
    <p:extLst>
      <p:ext uri="{BB962C8B-B14F-4D97-AF65-F5344CB8AC3E}">
        <p14:creationId xmlns:p14="http://schemas.microsoft.com/office/powerpoint/2010/main" val="27226944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9141C-ECDB-49E6-A0C3-010B6CCECAB3}"/>
              </a:ext>
            </a:extLst>
          </p:cNvPr>
          <p:cNvSpPr>
            <a:spLocks noGrp="1"/>
          </p:cNvSpPr>
          <p:nvPr>
            <p:ph type="title"/>
          </p:nvPr>
        </p:nvSpPr>
        <p:spPr/>
        <p:txBody>
          <a:bodyPr>
            <a:normAutofit/>
          </a:bodyPr>
          <a:lstStyle/>
          <a:p>
            <a:r>
              <a:rPr lang="en-US" sz="3200" dirty="0"/>
              <a:t>Hydraulic brakes </a:t>
            </a:r>
            <a:r>
              <a:rPr lang="en-US" sz="3200" dirty="0" err="1"/>
              <a:t>cont</a:t>
            </a:r>
            <a:r>
              <a:rPr lang="en-US" sz="3200" dirty="0"/>
              <a:t>…</a:t>
            </a:r>
          </a:p>
        </p:txBody>
      </p:sp>
      <p:sp>
        <p:nvSpPr>
          <p:cNvPr id="3" name="Content Placeholder 2">
            <a:extLst>
              <a:ext uri="{FF2B5EF4-FFF2-40B4-BE49-F238E27FC236}">
                <a16:creationId xmlns:a16="http://schemas.microsoft.com/office/drawing/2014/main" id="{6669DF71-DE4F-451D-AD94-E2D40F3EA73D}"/>
              </a:ext>
            </a:extLst>
          </p:cNvPr>
          <p:cNvSpPr>
            <a:spLocks noGrp="1"/>
          </p:cNvSpPr>
          <p:nvPr>
            <p:ph idx="1"/>
          </p:nvPr>
        </p:nvSpPr>
        <p:spPr>
          <a:xfrm>
            <a:off x="533400" y="1600201"/>
            <a:ext cx="8153400" cy="4343399"/>
          </a:xfrm>
        </p:spPr>
        <p:txBody>
          <a:bodyPr>
            <a:normAutofit fontScale="92500"/>
          </a:bodyPr>
          <a:lstStyle/>
          <a:p>
            <a:pPr marL="0" indent="0">
              <a:buNone/>
            </a:pPr>
            <a:r>
              <a:rPr lang="en-US" sz="2400" b="1" dirty="0"/>
              <a:t>Operation:</a:t>
            </a:r>
          </a:p>
          <a:p>
            <a:r>
              <a:rPr lang="en-US" sz="2400" dirty="0"/>
              <a:t>Wheel-speed sensor monitor the rotary motion of each wheel</a:t>
            </a:r>
          </a:p>
          <a:p>
            <a:r>
              <a:rPr lang="en-US" sz="2400" dirty="0"/>
              <a:t>When brakes are applied, the ABS microprocessor compares wheel speeds</a:t>
            </a:r>
          </a:p>
          <a:p>
            <a:r>
              <a:rPr lang="en-US" sz="2400" dirty="0"/>
              <a:t>If one or more wheels are rotating more slowly than the others, the system </a:t>
            </a:r>
            <a:r>
              <a:rPr lang="en-US" sz="2400" dirty="0" err="1"/>
              <a:t>energises</a:t>
            </a:r>
            <a:r>
              <a:rPr lang="en-US" sz="2400" dirty="0"/>
              <a:t> control valves to isolate the affected brake circuit</a:t>
            </a:r>
          </a:p>
          <a:p>
            <a:r>
              <a:rPr lang="en-US" sz="2400" dirty="0"/>
              <a:t>Brake pressure is held briefly and is then released before it is re-applied</a:t>
            </a:r>
          </a:p>
          <a:p>
            <a:r>
              <a:rPr lang="en-US" sz="2400" dirty="0"/>
              <a:t>This cycle allows the wheel to recover traction and avoid skidding</a:t>
            </a:r>
          </a:p>
          <a:p>
            <a:pPr marL="0" indent="0">
              <a:buNone/>
            </a:pPr>
            <a:endParaRPr lang="en-US" sz="2400" dirty="0"/>
          </a:p>
        </p:txBody>
      </p:sp>
    </p:spTree>
    <p:extLst>
      <p:ext uri="{BB962C8B-B14F-4D97-AF65-F5344CB8AC3E}">
        <p14:creationId xmlns:p14="http://schemas.microsoft.com/office/powerpoint/2010/main" val="11475337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F5EC8-029E-4AAE-B4A0-BAE26EF9D39B}"/>
              </a:ext>
            </a:extLst>
          </p:cNvPr>
          <p:cNvSpPr>
            <a:spLocks noGrp="1"/>
          </p:cNvSpPr>
          <p:nvPr>
            <p:ph type="title"/>
          </p:nvPr>
        </p:nvSpPr>
        <p:spPr/>
        <p:txBody>
          <a:bodyPr>
            <a:normAutofit/>
          </a:bodyPr>
          <a:lstStyle/>
          <a:p>
            <a:r>
              <a:rPr lang="en-US" sz="3200" dirty="0"/>
              <a:t>Hydraulic brakes </a:t>
            </a:r>
            <a:r>
              <a:rPr lang="en-US" sz="3200" dirty="0" err="1"/>
              <a:t>cont</a:t>
            </a:r>
            <a:r>
              <a:rPr lang="en-US" sz="3200" dirty="0"/>
              <a:t>…</a:t>
            </a:r>
          </a:p>
        </p:txBody>
      </p:sp>
      <p:sp>
        <p:nvSpPr>
          <p:cNvPr id="3" name="Content Placeholder 2">
            <a:extLst>
              <a:ext uri="{FF2B5EF4-FFF2-40B4-BE49-F238E27FC236}">
                <a16:creationId xmlns:a16="http://schemas.microsoft.com/office/drawing/2014/main" id="{0036E7AA-9E47-4BF4-BF80-30B3AD9384A5}"/>
              </a:ext>
            </a:extLst>
          </p:cNvPr>
          <p:cNvSpPr>
            <a:spLocks noGrp="1"/>
          </p:cNvSpPr>
          <p:nvPr>
            <p:ph idx="1"/>
          </p:nvPr>
        </p:nvSpPr>
        <p:spPr>
          <a:xfrm>
            <a:off x="381000" y="1600201"/>
            <a:ext cx="8305800" cy="4114800"/>
          </a:xfrm>
        </p:spPr>
        <p:txBody>
          <a:bodyPr>
            <a:normAutofit/>
          </a:bodyPr>
          <a:lstStyle/>
          <a:p>
            <a:pPr marL="0" indent="0">
              <a:buNone/>
            </a:pPr>
            <a:r>
              <a:rPr lang="en-US" sz="2400" b="1" dirty="0"/>
              <a:t>Advantages of ABS:</a:t>
            </a:r>
          </a:p>
          <a:p>
            <a:r>
              <a:rPr lang="en-US" sz="2400" dirty="0"/>
              <a:t>No loss of directional stability while braking</a:t>
            </a:r>
          </a:p>
          <a:p>
            <a:r>
              <a:rPr lang="en-US" sz="2400" dirty="0"/>
              <a:t>Steering control retained even during heavy braking, shortest possible braking distance and reduce tire wear</a:t>
            </a:r>
          </a:p>
          <a:p>
            <a:r>
              <a:rPr lang="en-US" sz="2400" dirty="0"/>
              <a:t>Provide optimum braking with no loss of directional stability under widely varying conditions</a:t>
            </a:r>
          </a:p>
        </p:txBody>
      </p:sp>
    </p:spTree>
    <p:extLst>
      <p:ext uri="{BB962C8B-B14F-4D97-AF65-F5344CB8AC3E}">
        <p14:creationId xmlns:p14="http://schemas.microsoft.com/office/powerpoint/2010/main" val="867036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F77A7-F46E-400F-BF34-C1E95FAF3498}"/>
              </a:ext>
            </a:extLst>
          </p:cNvPr>
          <p:cNvSpPr>
            <a:spLocks noGrp="1"/>
          </p:cNvSpPr>
          <p:nvPr>
            <p:ph type="title"/>
          </p:nvPr>
        </p:nvSpPr>
        <p:spPr/>
        <p:txBody>
          <a:bodyPr>
            <a:normAutofit/>
          </a:bodyPr>
          <a:lstStyle/>
          <a:p>
            <a:pPr lvl="0" eaLnBrk="0" fontAlgn="base" hangingPunct="0">
              <a:spcBef>
                <a:spcPct val="20000"/>
              </a:spcBef>
              <a:spcAft>
                <a:spcPct val="0"/>
              </a:spcAft>
            </a:pPr>
            <a:r>
              <a:rPr lang="en-ZA" sz="3200" dirty="0">
                <a:solidFill>
                  <a:prstClr val="black"/>
                </a:solidFill>
                <a:ea typeface="+mn-ea"/>
                <a:cs typeface="+mn-cs"/>
              </a:rPr>
              <a:t>Master cylinder (Parts &amp; Operation)</a:t>
            </a:r>
          </a:p>
        </p:txBody>
      </p:sp>
      <p:sp>
        <p:nvSpPr>
          <p:cNvPr id="5" name="Content Placeholder 4">
            <a:extLst>
              <a:ext uri="{FF2B5EF4-FFF2-40B4-BE49-F238E27FC236}">
                <a16:creationId xmlns:a16="http://schemas.microsoft.com/office/drawing/2014/main" id="{FA24D282-5C17-4587-A995-C0E5844AC1E8}"/>
              </a:ext>
            </a:extLst>
          </p:cNvPr>
          <p:cNvSpPr>
            <a:spLocks noGrp="1"/>
          </p:cNvSpPr>
          <p:nvPr>
            <p:ph idx="1"/>
          </p:nvPr>
        </p:nvSpPr>
        <p:spPr>
          <a:xfrm>
            <a:off x="457200" y="1417639"/>
            <a:ext cx="8229600" cy="4144961"/>
          </a:xfrm>
        </p:spPr>
        <p:txBody>
          <a:bodyPr>
            <a:normAutofit/>
          </a:bodyPr>
          <a:lstStyle/>
          <a:p>
            <a:pPr marL="0" indent="0">
              <a:buNone/>
            </a:pPr>
            <a:r>
              <a:rPr lang="en-US" sz="2400" b="1" dirty="0"/>
              <a:t>Tandem master cylinder: </a:t>
            </a:r>
            <a:r>
              <a:rPr lang="en-US" sz="2400" dirty="0"/>
              <a:t>A braking system is used to decrease the speed of the vehicle or to bring it to a halt. Braking action on the road wheels of a vehicle is normally achieved by means of hydraulic braking system. This is a dual-type brake master cylinder, one section serves the brake system to the front wheels while the second system serves the rear wheels. If there is a leakage in one of the systems, the second system will develop sufficient braking power to stop the motor vehicle within the safe distance. A warning light is mounted on the dashboard to warn the driver should any of the system become defective</a:t>
            </a:r>
          </a:p>
        </p:txBody>
      </p:sp>
    </p:spTree>
    <p:extLst>
      <p:ext uri="{BB962C8B-B14F-4D97-AF65-F5344CB8AC3E}">
        <p14:creationId xmlns:p14="http://schemas.microsoft.com/office/powerpoint/2010/main" val="23301353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E9381-D19C-430F-8552-8214C86CF153}"/>
              </a:ext>
            </a:extLst>
          </p:cNvPr>
          <p:cNvSpPr>
            <a:spLocks noGrp="1"/>
          </p:cNvSpPr>
          <p:nvPr>
            <p:ph type="title"/>
          </p:nvPr>
        </p:nvSpPr>
        <p:spPr/>
        <p:txBody>
          <a:bodyPr>
            <a:normAutofit/>
          </a:bodyPr>
          <a:lstStyle/>
          <a:p>
            <a:r>
              <a:rPr lang="en-US" sz="3200" dirty="0"/>
              <a:t>Hydraulic brakes cont..</a:t>
            </a:r>
          </a:p>
        </p:txBody>
      </p:sp>
      <p:sp>
        <p:nvSpPr>
          <p:cNvPr id="3" name="Content Placeholder 2">
            <a:extLst>
              <a:ext uri="{FF2B5EF4-FFF2-40B4-BE49-F238E27FC236}">
                <a16:creationId xmlns:a16="http://schemas.microsoft.com/office/drawing/2014/main" id="{8FA125E8-26E5-4C42-9F97-FFB1C0EA5E0E}"/>
              </a:ext>
            </a:extLst>
          </p:cNvPr>
          <p:cNvSpPr>
            <a:spLocks noGrp="1"/>
          </p:cNvSpPr>
          <p:nvPr>
            <p:ph idx="1"/>
          </p:nvPr>
        </p:nvSpPr>
        <p:spPr>
          <a:xfrm>
            <a:off x="457200" y="1600200"/>
            <a:ext cx="7924800" cy="4114800"/>
          </a:xfrm>
        </p:spPr>
        <p:txBody>
          <a:bodyPr>
            <a:normAutofit/>
          </a:bodyPr>
          <a:lstStyle/>
          <a:p>
            <a:pPr marL="0" indent="0">
              <a:buNone/>
            </a:pPr>
            <a:r>
              <a:rPr lang="en-US" sz="2400" b="1" dirty="0"/>
              <a:t>What influences the stopping distance of a car:</a:t>
            </a:r>
          </a:p>
          <a:p>
            <a:pPr marL="0" indent="0">
              <a:buNone/>
            </a:pPr>
            <a:r>
              <a:rPr lang="en-US" sz="2400" dirty="0"/>
              <a:t>The stopping distance of a car  is influenced by a variety of factors, including weather conditions, road surface, prevailing traffic and the amount of brake pressure applied</a:t>
            </a:r>
          </a:p>
        </p:txBody>
      </p:sp>
    </p:spTree>
    <p:extLst>
      <p:ext uri="{BB962C8B-B14F-4D97-AF65-F5344CB8AC3E}">
        <p14:creationId xmlns:p14="http://schemas.microsoft.com/office/powerpoint/2010/main" val="851702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BA07A-1B74-47B3-861C-2276E9B8B4ED}"/>
              </a:ext>
            </a:extLst>
          </p:cNvPr>
          <p:cNvSpPr>
            <a:spLocks noGrp="1"/>
          </p:cNvSpPr>
          <p:nvPr>
            <p:ph type="title"/>
          </p:nvPr>
        </p:nvSpPr>
        <p:spPr/>
        <p:txBody>
          <a:bodyPr>
            <a:normAutofit/>
          </a:bodyPr>
          <a:lstStyle/>
          <a:p>
            <a:r>
              <a:rPr lang="en-US" sz="3200" dirty="0"/>
              <a:t>Master cylinder</a:t>
            </a:r>
          </a:p>
        </p:txBody>
      </p:sp>
      <p:pic>
        <p:nvPicPr>
          <p:cNvPr id="5" name="Content Placeholder 4">
            <a:extLst>
              <a:ext uri="{FF2B5EF4-FFF2-40B4-BE49-F238E27FC236}">
                <a16:creationId xmlns:a16="http://schemas.microsoft.com/office/drawing/2014/main" id="{07B78B1F-341D-44B7-94CC-B5CC498AE1F4}"/>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62000" y="1417639"/>
            <a:ext cx="7696200" cy="4525962"/>
          </a:xfrm>
          <a:ln w="19050">
            <a:solidFill>
              <a:schemeClr val="tx1"/>
            </a:solidFill>
          </a:ln>
        </p:spPr>
      </p:pic>
    </p:spTree>
    <p:extLst>
      <p:ext uri="{BB962C8B-B14F-4D97-AF65-F5344CB8AC3E}">
        <p14:creationId xmlns:p14="http://schemas.microsoft.com/office/powerpoint/2010/main" val="32234874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ADA4B-7695-445D-B9FA-131F1E4A2EF4}"/>
              </a:ext>
            </a:extLst>
          </p:cNvPr>
          <p:cNvSpPr>
            <a:spLocks noGrp="1"/>
          </p:cNvSpPr>
          <p:nvPr>
            <p:ph type="title"/>
          </p:nvPr>
        </p:nvSpPr>
        <p:spPr/>
        <p:txBody>
          <a:bodyPr>
            <a:normAutofit/>
          </a:bodyPr>
          <a:lstStyle/>
          <a:p>
            <a:r>
              <a:rPr lang="en-US" sz="3200" dirty="0"/>
              <a:t>Hydraulic brakes </a:t>
            </a:r>
            <a:r>
              <a:rPr lang="en-US" sz="3200" dirty="0" err="1"/>
              <a:t>cont</a:t>
            </a:r>
            <a:r>
              <a:rPr lang="en-US" sz="3200" dirty="0"/>
              <a:t>…</a:t>
            </a:r>
          </a:p>
        </p:txBody>
      </p:sp>
      <p:sp>
        <p:nvSpPr>
          <p:cNvPr id="3" name="Content Placeholder 2">
            <a:extLst>
              <a:ext uri="{FF2B5EF4-FFF2-40B4-BE49-F238E27FC236}">
                <a16:creationId xmlns:a16="http://schemas.microsoft.com/office/drawing/2014/main" id="{295ED9FB-7CBD-4EBD-91CF-BBD094F5D2FC}"/>
              </a:ext>
            </a:extLst>
          </p:cNvPr>
          <p:cNvSpPr>
            <a:spLocks noGrp="1"/>
          </p:cNvSpPr>
          <p:nvPr>
            <p:ph idx="1"/>
          </p:nvPr>
        </p:nvSpPr>
        <p:spPr>
          <a:xfrm>
            <a:off x="762000" y="1600201"/>
            <a:ext cx="7848600" cy="3962399"/>
          </a:xfrm>
        </p:spPr>
        <p:txBody>
          <a:bodyPr>
            <a:normAutofit fontScale="92500"/>
          </a:bodyPr>
          <a:lstStyle/>
          <a:p>
            <a:pPr marL="0" indent="0">
              <a:buNone/>
            </a:pPr>
            <a:r>
              <a:rPr lang="en-US" sz="2400" b="1" dirty="0"/>
              <a:t>Construction</a:t>
            </a:r>
            <a:r>
              <a:rPr lang="en-US" sz="2400" dirty="0"/>
              <a:t>: The tension of the primary calibrated springs is less than that of the secondary spring. When brake drums are used in both systems, both outlet ports are equipped with outlet- and -return  valves to maintain a predetermined pressure in the brake system. When one of the system is equipped with disc brakes, the aforementioned valve is omitted in that specific system. The reason for this design is that no springs for returning the brake shoes are used in the disc system and it is only the spring property of the rubber seals which force the piston back slightly. If a valve is used in disc brake system, the pressure will not be relieved sufficiently.</a:t>
            </a:r>
          </a:p>
        </p:txBody>
      </p:sp>
    </p:spTree>
    <p:extLst>
      <p:ext uri="{BB962C8B-B14F-4D97-AF65-F5344CB8AC3E}">
        <p14:creationId xmlns:p14="http://schemas.microsoft.com/office/powerpoint/2010/main" val="18545293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73584-CA4E-4A0F-A1FE-61D5EBAF703C}"/>
              </a:ext>
            </a:extLst>
          </p:cNvPr>
          <p:cNvSpPr>
            <a:spLocks noGrp="1"/>
          </p:cNvSpPr>
          <p:nvPr>
            <p:ph type="title"/>
          </p:nvPr>
        </p:nvSpPr>
        <p:spPr/>
        <p:txBody>
          <a:bodyPr>
            <a:normAutofit/>
          </a:bodyPr>
          <a:lstStyle/>
          <a:p>
            <a:r>
              <a:rPr lang="en-US" sz="3200" dirty="0"/>
              <a:t>Hydraulic brake </a:t>
            </a:r>
            <a:r>
              <a:rPr lang="en-US" sz="3200" dirty="0" err="1"/>
              <a:t>cont</a:t>
            </a:r>
            <a:r>
              <a:rPr lang="en-US" sz="3200" dirty="0"/>
              <a:t>…</a:t>
            </a:r>
          </a:p>
        </p:txBody>
      </p:sp>
      <p:sp>
        <p:nvSpPr>
          <p:cNvPr id="3" name="Content Placeholder 2">
            <a:extLst>
              <a:ext uri="{FF2B5EF4-FFF2-40B4-BE49-F238E27FC236}">
                <a16:creationId xmlns:a16="http://schemas.microsoft.com/office/drawing/2014/main" id="{0BCE654A-6CEE-46EB-A84C-78BCB2FB567C}"/>
              </a:ext>
            </a:extLst>
          </p:cNvPr>
          <p:cNvSpPr>
            <a:spLocks noGrp="1"/>
          </p:cNvSpPr>
          <p:nvPr>
            <p:ph idx="1"/>
          </p:nvPr>
        </p:nvSpPr>
        <p:spPr>
          <a:xfrm>
            <a:off x="914400" y="1600201"/>
            <a:ext cx="7620000" cy="4190999"/>
          </a:xfrm>
        </p:spPr>
        <p:txBody>
          <a:bodyPr>
            <a:normAutofit/>
          </a:bodyPr>
          <a:lstStyle/>
          <a:p>
            <a:pPr marL="0" indent="0">
              <a:buNone/>
            </a:pPr>
            <a:r>
              <a:rPr lang="en-US" sz="2400" b="1" dirty="0"/>
              <a:t>When brakes are applied</a:t>
            </a:r>
            <a:r>
              <a:rPr lang="en-US" sz="2400" dirty="0"/>
              <a:t>:</a:t>
            </a:r>
          </a:p>
          <a:p>
            <a:r>
              <a:rPr lang="en-US" sz="2400" dirty="0"/>
              <a:t>The pushrod forces the primary piston towards the front</a:t>
            </a:r>
          </a:p>
          <a:p>
            <a:r>
              <a:rPr lang="en-US" sz="2400" dirty="0"/>
              <a:t>The primary washer on the primary piston shuts off the relief port and pressure builds up between the pistons</a:t>
            </a:r>
          </a:p>
          <a:p>
            <a:r>
              <a:rPr lang="en-US" sz="2400" dirty="0"/>
              <a:t>The secondary piston moves forward and the secondary washer shuts off the relief port in the section as well</a:t>
            </a:r>
          </a:p>
          <a:p>
            <a:r>
              <a:rPr lang="en-US" sz="2400" dirty="0"/>
              <a:t>Further movement of the brake pedal and pushrod increases the pressure in both sections and this pressure is transmitted to the brake fluid in the pipes and wheel cylinders</a:t>
            </a:r>
          </a:p>
          <a:p>
            <a:pPr marL="0" indent="0">
              <a:buNone/>
            </a:pPr>
            <a:endParaRPr lang="en-US" sz="2400" dirty="0"/>
          </a:p>
          <a:p>
            <a:endParaRPr lang="en-US" sz="2400" dirty="0"/>
          </a:p>
        </p:txBody>
      </p:sp>
    </p:spTree>
    <p:extLst>
      <p:ext uri="{BB962C8B-B14F-4D97-AF65-F5344CB8AC3E}">
        <p14:creationId xmlns:p14="http://schemas.microsoft.com/office/powerpoint/2010/main" val="3367482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606A1-3966-4131-BD31-B4D54EBE1CB9}"/>
              </a:ext>
            </a:extLst>
          </p:cNvPr>
          <p:cNvSpPr>
            <a:spLocks noGrp="1"/>
          </p:cNvSpPr>
          <p:nvPr>
            <p:ph type="title"/>
          </p:nvPr>
        </p:nvSpPr>
        <p:spPr/>
        <p:txBody>
          <a:bodyPr>
            <a:normAutofit/>
          </a:bodyPr>
          <a:lstStyle/>
          <a:p>
            <a:r>
              <a:rPr lang="en-US" sz="3200" dirty="0"/>
              <a:t>Hydraulic brakes </a:t>
            </a:r>
            <a:r>
              <a:rPr lang="en-US" sz="3200" dirty="0" err="1" smtClean="0"/>
              <a:t>cont</a:t>
            </a:r>
            <a:r>
              <a:rPr lang="en-US" sz="3200" dirty="0" smtClean="0"/>
              <a:t>…</a:t>
            </a:r>
            <a:endParaRPr lang="en-US" sz="3200" dirty="0"/>
          </a:p>
        </p:txBody>
      </p:sp>
      <p:sp>
        <p:nvSpPr>
          <p:cNvPr id="3" name="Content Placeholder 2">
            <a:extLst>
              <a:ext uri="{FF2B5EF4-FFF2-40B4-BE49-F238E27FC236}">
                <a16:creationId xmlns:a16="http://schemas.microsoft.com/office/drawing/2014/main" id="{A1BABC2D-401C-4F7B-8058-D6F9B4AE00BC}"/>
              </a:ext>
            </a:extLst>
          </p:cNvPr>
          <p:cNvSpPr>
            <a:spLocks noGrp="1"/>
          </p:cNvSpPr>
          <p:nvPr>
            <p:ph idx="1"/>
          </p:nvPr>
        </p:nvSpPr>
        <p:spPr>
          <a:xfrm>
            <a:off x="457200" y="1600201"/>
            <a:ext cx="8229600" cy="4190999"/>
          </a:xfrm>
        </p:spPr>
        <p:txBody>
          <a:bodyPr>
            <a:normAutofit/>
          </a:bodyPr>
          <a:lstStyle/>
          <a:p>
            <a:r>
              <a:rPr lang="en-US" sz="2400" dirty="0"/>
              <a:t>Should the system that is connected to the rear pressure chamber fails, the primary piston will move up against the secondary piston. The pistons move forward as a unit and pressure builds up  in the front pressure chamber. In this case excessive movement of the brake pedal will be experienced</a:t>
            </a:r>
          </a:p>
          <a:p>
            <a:r>
              <a:rPr lang="en-US" sz="2400" dirty="0"/>
              <a:t>This will be the same if front pressure chamber fails.</a:t>
            </a:r>
          </a:p>
        </p:txBody>
      </p:sp>
    </p:spTree>
    <p:extLst>
      <p:ext uri="{BB962C8B-B14F-4D97-AF65-F5344CB8AC3E}">
        <p14:creationId xmlns:p14="http://schemas.microsoft.com/office/powerpoint/2010/main" val="8603025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C847E-B099-4F8D-932F-5F8963FB6B49}"/>
              </a:ext>
            </a:extLst>
          </p:cNvPr>
          <p:cNvSpPr>
            <a:spLocks noGrp="1"/>
          </p:cNvSpPr>
          <p:nvPr>
            <p:ph type="title"/>
          </p:nvPr>
        </p:nvSpPr>
        <p:spPr/>
        <p:txBody>
          <a:bodyPr>
            <a:normAutofit/>
          </a:bodyPr>
          <a:lstStyle/>
          <a:p>
            <a:r>
              <a:rPr lang="en-US" sz="3200" dirty="0"/>
              <a:t>Hydraulic brakes </a:t>
            </a:r>
            <a:r>
              <a:rPr lang="en-US" sz="3200" dirty="0" err="1"/>
              <a:t>cont</a:t>
            </a:r>
            <a:r>
              <a:rPr lang="en-US" sz="3200" dirty="0"/>
              <a:t>…</a:t>
            </a:r>
          </a:p>
        </p:txBody>
      </p:sp>
      <p:sp>
        <p:nvSpPr>
          <p:cNvPr id="3" name="Content Placeholder 2">
            <a:extLst>
              <a:ext uri="{FF2B5EF4-FFF2-40B4-BE49-F238E27FC236}">
                <a16:creationId xmlns:a16="http://schemas.microsoft.com/office/drawing/2014/main" id="{1A2E971F-2C6B-42C3-9205-F50D268D2765}"/>
              </a:ext>
            </a:extLst>
          </p:cNvPr>
          <p:cNvSpPr>
            <a:spLocks noGrp="1"/>
          </p:cNvSpPr>
          <p:nvPr>
            <p:ph idx="1"/>
          </p:nvPr>
        </p:nvSpPr>
        <p:spPr>
          <a:xfrm>
            <a:off x="533400" y="1600201"/>
            <a:ext cx="8153400" cy="4114799"/>
          </a:xfrm>
        </p:spPr>
        <p:txBody>
          <a:bodyPr>
            <a:normAutofit fontScale="92500" lnSpcReduction="10000"/>
          </a:bodyPr>
          <a:lstStyle/>
          <a:p>
            <a:pPr marL="0" indent="0">
              <a:buNone/>
            </a:pPr>
            <a:r>
              <a:rPr lang="en-US" sz="2400" b="1" dirty="0"/>
              <a:t>When brakes are released: </a:t>
            </a:r>
            <a:r>
              <a:rPr lang="en-US" sz="2400" dirty="0"/>
              <a:t>During the release of the brakes, the operation is identical to that of the single type brake master cylinder, depending on whether the combined valve is used or not.</a:t>
            </a:r>
          </a:p>
          <a:p>
            <a:pPr marL="0" indent="0">
              <a:buNone/>
            </a:pPr>
            <a:r>
              <a:rPr lang="en-US" sz="2400" dirty="0"/>
              <a:t>Functions of the port in the cylinder piston:</a:t>
            </a:r>
          </a:p>
          <a:p>
            <a:r>
              <a:rPr lang="en-US" sz="2400" dirty="0"/>
              <a:t>It serves as an opening so that the hydraulic system may be filled with brake fluid after repairs</a:t>
            </a:r>
          </a:p>
          <a:p>
            <a:r>
              <a:rPr lang="en-US" sz="2400" dirty="0"/>
              <a:t>In the released position, the port remains open to relieve any pressure build-up in the system, preventing the brakes from being activated</a:t>
            </a:r>
          </a:p>
          <a:p>
            <a:r>
              <a:rPr lang="en-US" sz="2400" dirty="0"/>
              <a:t>If the servo unit is inoperative, the brakes can still be used because the pressure from the brake master cylinder is transmitted through the port to the wheel cylinder</a:t>
            </a:r>
          </a:p>
        </p:txBody>
      </p:sp>
    </p:spTree>
    <p:extLst>
      <p:ext uri="{BB962C8B-B14F-4D97-AF65-F5344CB8AC3E}">
        <p14:creationId xmlns:p14="http://schemas.microsoft.com/office/powerpoint/2010/main" val="15939644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9954-6968-478F-A995-B46FB2114B28}"/>
              </a:ext>
            </a:extLst>
          </p:cNvPr>
          <p:cNvSpPr>
            <a:spLocks noGrp="1"/>
          </p:cNvSpPr>
          <p:nvPr>
            <p:ph type="title"/>
          </p:nvPr>
        </p:nvSpPr>
        <p:spPr/>
        <p:txBody>
          <a:bodyPr>
            <a:normAutofit/>
          </a:bodyPr>
          <a:lstStyle/>
          <a:p>
            <a:r>
              <a:rPr lang="en-US" sz="3200" dirty="0"/>
              <a:t>Hydraulic brakes </a:t>
            </a:r>
            <a:r>
              <a:rPr lang="en-US" sz="3200" dirty="0" err="1"/>
              <a:t>cont</a:t>
            </a:r>
            <a:r>
              <a:rPr lang="en-US" sz="3200" dirty="0"/>
              <a:t>…</a:t>
            </a:r>
          </a:p>
        </p:txBody>
      </p:sp>
      <p:sp>
        <p:nvSpPr>
          <p:cNvPr id="3" name="Content Placeholder 2">
            <a:extLst>
              <a:ext uri="{FF2B5EF4-FFF2-40B4-BE49-F238E27FC236}">
                <a16:creationId xmlns:a16="http://schemas.microsoft.com/office/drawing/2014/main" id="{C0F2B9B3-7BF0-4C3E-AD66-07465A621D6E}"/>
              </a:ext>
            </a:extLst>
          </p:cNvPr>
          <p:cNvSpPr>
            <a:spLocks noGrp="1"/>
          </p:cNvSpPr>
          <p:nvPr>
            <p:ph idx="1"/>
          </p:nvPr>
        </p:nvSpPr>
        <p:spPr>
          <a:xfrm>
            <a:off x="609600" y="1600201"/>
            <a:ext cx="8077200" cy="4343399"/>
          </a:xfrm>
        </p:spPr>
        <p:txBody>
          <a:bodyPr>
            <a:normAutofit/>
          </a:bodyPr>
          <a:lstStyle/>
          <a:p>
            <a:pPr marL="0" indent="0">
              <a:buNone/>
            </a:pPr>
            <a:r>
              <a:rPr lang="en-US" sz="2400" dirty="0"/>
              <a:t>Brake pedal free play: Brake pedal free play is needed to prevent binding of the brakes and overheating. Brakes will bind if the master cylinder piston is not allowed to return to its brake release position against the stop washer and circlip. The compensating port is not fully uncovered and the pressure in the master cylinder pressure chamber cannot be released. Excess volume of brake fluid must be able to return to the reservoir when the brakes are released. If brake pedal free play is not according to specifications, the master cylinder pushrod must be adjusted. A worn pedal bushing or weak return spring can affect the free play.</a:t>
            </a:r>
          </a:p>
        </p:txBody>
      </p:sp>
    </p:spTree>
    <p:extLst>
      <p:ext uri="{BB962C8B-B14F-4D97-AF65-F5344CB8AC3E}">
        <p14:creationId xmlns:p14="http://schemas.microsoft.com/office/powerpoint/2010/main" val="13636439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919D3-2A71-44C3-83C4-CDFDA468A9BA}"/>
              </a:ext>
            </a:extLst>
          </p:cNvPr>
          <p:cNvSpPr>
            <a:spLocks noGrp="1"/>
          </p:cNvSpPr>
          <p:nvPr>
            <p:ph type="title"/>
          </p:nvPr>
        </p:nvSpPr>
        <p:spPr/>
        <p:txBody>
          <a:bodyPr>
            <a:normAutofit/>
          </a:bodyPr>
          <a:lstStyle/>
          <a:p>
            <a:r>
              <a:rPr lang="en-US" sz="3200" dirty="0"/>
              <a:t>Hydraulic brakes </a:t>
            </a:r>
            <a:r>
              <a:rPr lang="en-US" sz="3200" dirty="0" err="1"/>
              <a:t>cont</a:t>
            </a:r>
            <a:r>
              <a:rPr lang="en-US" sz="3200" dirty="0"/>
              <a:t>…</a:t>
            </a:r>
          </a:p>
        </p:txBody>
      </p:sp>
      <p:sp>
        <p:nvSpPr>
          <p:cNvPr id="3" name="Content Placeholder 2">
            <a:extLst>
              <a:ext uri="{FF2B5EF4-FFF2-40B4-BE49-F238E27FC236}">
                <a16:creationId xmlns:a16="http://schemas.microsoft.com/office/drawing/2014/main" id="{053714F8-7016-4362-83DB-39A4078B17AA}"/>
              </a:ext>
            </a:extLst>
          </p:cNvPr>
          <p:cNvSpPr>
            <a:spLocks noGrp="1"/>
          </p:cNvSpPr>
          <p:nvPr>
            <p:ph idx="1"/>
          </p:nvPr>
        </p:nvSpPr>
        <p:spPr>
          <a:xfrm>
            <a:off x="457200" y="1600201"/>
            <a:ext cx="8229600" cy="4114799"/>
          </a:xfrm>
        </p:spPr>
        <p:txBody>
          <a:bodyPr>
            <a:normAutofit fontScale="92500" lnSpcReduction="10000"/>
          </a:bodyPr>
          <a:lstStyle/>
          <a:p>
            <a:pPr marL="0" indent="0">
              <a:buNone/>
            </a:pPr>
            <a:r>
              <a:rPr lang="en-US" sz="2400" b="1" dirty="0"/>
              <a:t>Vacuum servo unit: </a:t>
            </a:r>
            <a:r>
              <a:rPr lang="en-US" sz="2400" dirty="0"/>
              <a:t>It improve the efficiency of the brake system by increasing the force on the drums or discs with less force applied to the brake pedal.</a:t>
            </a:r>
          </a:p>
          <a:p>
            <a:pPr marL="0" indent="0">
              <a:buNone/>
            </a:pPr>
            <a:r>
              <a:rPr lang="en-US" sz="2400" b="1" dirty="0"/>
              <a:t>Construction:</a:t>
            </a:r>
            <a:r>
              <a:rPr lang="en-US" sz="2400" dirty="0"/>
              <a:t> A brake servo system contains the following components:</a:t>
            </a:r>
          </a:p>
          <a:p>
            <a:r>
              <a:rPr lang="en-US" sz="2400" dirty="0"/>
              <a:t>A vacuum cylinder housing a spring-loaded diaphragm, known as the brake booster</a:t>
            </a:r>
          </a:p>
          <a:p>
            <a:r>
              <a:rPr lang="en-US" sz="2400" dirty="0"/>
              <a:t>The slave cylinder, from where pressure is transmitted to the wheel cylinder</a:t>
            </a:r>
          </a:p>
          <a:p>
            <a:r>
              <a:rPr lang="en-US" sz="2400" dirty="0"/>
              <a:t>The valve unit with a control valve and an air valve, The control valve is activated by hydraulic pressure from the brake master cylinder</a:t>
            </a:r>
          </a:p>
        </p:txBody>
      </p:sp>
    </p:spTree>
    <p:extLst>
      <p:ext uri="{BB962C8B-B14F-4D97-AF65-F5344CB8AC3E}">
        <p14:creationId xmlns:p14="http://schemas.microsoft.com/office/powerpoint/2010/main" val="26694363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6037</TotalTime>
  <Words>1369</Words>
  <Application>Microsoft Office PowerPoint</Application>
  <PresentationFormat>On-screen Show (4:3)</PresentationFormat>
  <Paragraphs>84</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1_Office Theme</vt:lpstr>
      <vt:lpstr>HYDRAULIC BRAKING SYSTEM</vt:lpstr>
      <vt:lpstr>Master cylinder (Parts &amp; Operation)</vt:lpstr>
      <vt:lpstr>Master cylinder</vt:lpstr>
      <vt:lpstr>Hydraulic brakes cont…</vt:lpstr>
      <vt:lpstr>Hydraulic brake cont…</vt:lpstr>
      <vt:lpstr>Hydraulic brakes cont…</vt:lpstr>
      <vt:lpstr>Hydraulic brakes cont…</vt:lpstr>
      <vt:lpstr>Hydraulic brakes cont…</vt:lpstr>
      <vt:lpstr>Hydraulic brakes cont…</vt:lpstr>
      <vt:lpstr>Vacuum servo unit </vt:lpstr>
      <vt:lpstr>Vacuum servo unit cont..</vt:lpstr>
      <vt:lpstr>Hydraulic brakes conti…</vt:lpstr>
      <vt:lpstr>Hydraulic brakes cont…</vt:lpstr>
      <vt:lpstr>Hydraulic brakes cont…</vt:lpstr>
      <vt:lpstr>Hydraulic brakes cont…</vt:lpstr>
      <vt:lpstr>Hydraulic brakes cont…</vt:lpstr>
      <vt:lpstr>Hydraulic brakes cont…</vt:lpstr>
      <vt:lpstr>Hydraulic brakes cont…</vt:lpstr>
      <vt:lpstr>Hydraulic brakes cont…</vt:lpstr>
      <vt:lpstr>Hydraulic brakes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MacMaster</dc:creator>
  <cp:lastModifiedBy>Marembo T</cp:lastModifiedBy>
  <cp:revision>777</cp:revision>
  <cp:lastPrinted>2015-01-30T09:51:56Z</cp:lastPrinted>
  <dcterms:created xsi:type="dcterms:W3CDTF">2009-04-29T10:12:29Z</dcterms:created>
  <dcterms:modified xsi:type="dcterms:W3CDTF">2020-08-28T15:22:13Z</dcterms:modified>
</cp:coreProperties>
</file>