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notesMasterIdLst>
    <p:notesMasterId r:id="rId26"/>
  </p:notesMasterIdLst>
  <p:handoutMasterIdLst>
    <p:handoutMasterId r:id="rId27"/>
  </p:handoutMasterIdLst>
  <p:sldIdLst>
    <p:sldId id="270" r:id="rId5"/>
    <p:sldId id="272" r:id="rId6"/>
    <p:sldId id="275" r:id="rId7"/>
    <p:sldId id="289" r:id="rId8"/>
    <p:sldId id="288" r:id="rId9"/>
    <p:sldId id="294" r:id="rId10"/>
    <p:sldId id="287" r:id="rId11"/>
    <p:sldId id="293" r:id="rId12"/>
    <p:sldId id="292" r:id="rId13"/>
    <p:sldId id="291" r:id="rId14"/>
    <p:sldId id="295" r:id="rId15"/>
    <p:sldId id="290" r:id="rId16"/>
    <p:sldId id="296" r:id="rId17"/>
    <p:sldId id="276" r:id="rId18"/>
    <p:sldId id="297" r:id="rId19"/>
    <p:sldId id="299" r:id="rId20"/>
    <p:sldId id="298" r:id="rId21"/>
    <p:sldId id="300" r:id="rId22"/>
    <p:sldId id="303" r:id="rId23"/>
    <p:sldId id="304" r:id="rId24"/>
    <p:sldId id="30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23323AFB-02CA-45B4-A26E-571F73EED517}">
          <p14:sldIdLst>
            <p14:sldId id="270"/>
            <p14:sldId id="272"/>
            <p14:sldId id="275"/>
            <p14:sldId id="289"/>
            <p14:sldId id="288"/>
            <p14:sldId id="294"/>
            <p14:sldId id="287"/>
            <p14:sldId id="293"/>
            <p14:sldId id="292"/>
            <p14:sldId id="291"/>
            <p14:sldId id="295"/>
            <p14:sldId id="290"/>
            <p14:sldId id="296"/>
            <p14:sldId id="276"/>
            <p14:sldId id="297"/>
            <p14:sldId id="299"/>
            <p14:sldId id="298"/>
            <p14:sldId id="300"/>
            <p14:sldId id="303"/>
            <p14:sldId id="304"/>
            <p14:sldId id="30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239" autoAdjust="0"/>
  </p:normalViewPr>
  <p:slideViewPr>
    <p:cSldViewPr snapToGrid="0">
      <p:cViewPr varScale="1">
        <p:scale>
          <a:sx n="59" d="100"/>
          <a:sy n="59" d="100"/>
        </p:scale>
        <p:origin x="96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8B38293-CBE2-4296-B7E6-2337F9CA0A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ZA"/>
              <a:t>LFSC GR 11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3062FC-4292-425D-B0DC-3864F42E34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0E8F4-1CBE-4D90-9C25-225362DF811B}" type="datetimeFigureOut">
              <a:rPr lang="en-ZA" smtClean="0"/>
              <a:t>2020/08/25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227034-A511-44D3-8527-4330E0D28B2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EE08C9-A578-43AA-93B2-05FB41AE77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E52C6-37A2-473D-B5D8-09202D4A32F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392924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ZA"/>
              <a:t>LFSC GR 11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63459-D3BE-42B4-A0BF-ED5EF4625F9C}" type="datetimeFigureOut">
              <a:rPr lang="en-ZA" smtClean="0"/>
              <a:t>2020/08/25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10B55-61E4-4171-AFAC-DD594EBB6FA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4357850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ZA"/>
              <a:t>LFSC GR 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D10B55-61E4-4171-AFAC-DD594EBB6FA9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34739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D10B55-61E4-4171-AFAC-DD594EBB6FA9}" type="slidenum">
              <a:rPr lang="en-ZA" smtClean="0"/>
              <a:t>19</a:t>
            </a:fld>
            <a:endParaRPr lang="en-ZA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E52F802D-D692-4FA5-AABC-6D0B11F0C84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ZA"/>
              <a:t>LFSC GR 11</a:t>
            </a:r>
          </a:p>
        </p:txBody>
      </p:sp>
    </p:spTree>
    <p:extLst>
      <p:ext uri="{BB962C8B-B14F-4D97-AF65-F5344CB8AC3E}">
        <p14:creationId xmlns:p14="http://schemas.microsoft.com/office/powerpoint/2010/main" val="4184991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D10B55-61E4-4171-AFAC-DD594EBB6FA9}" type="slidenum">
              <a:rPr lang="en-ZA" smtClean="0"/>
              <a:t>20</a:t>
            </a:fld>
            <a:endParaRPr lang="en-ZA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68E1CFE3-6C7A-43A6-B63E-9578A520DEF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ZA"/>
              <a:t>LFSC GR 11</a:t>
            </a:r>
          </a:p>
        </p:txBody>
      </p:sp>
    </p:spTree>
    <p:extLst>
      <p:ext uri="{BB962C8B-B14F-4D97-AF65-F5344CB8AC3E}">
        <p14:creationId xmlns:p14="http://schemas.microsoft.com/office/powerpoint/2010/main" val="1208470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D10B55-61E4-4171-AFAC-DD594EBB6FA9}" type="slidenum">
              <a:rPr lang="en-ZA" smtClean="0"/>
              <a:t>21</a:t>
            </a:fld>
            <a:endParaRPr lang="en-ZA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5EF71738-5151-40A5-BA55-87D5D6D5951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ZA"/>
              <a:t>LFSC GR 11</a:t>
            </a:r>
          </a:p>
        </p:txBody>
      </p:sp>
    </p:spTree>
    <p:extLst>
      <p:ext uri="{BB962C8B-B14F-4D97-AF65-F5344CB8AC3E}">
        <p14:creationId xmlns:p14="http://schemas.microsoft.com/office/powerpoint/2010/main" val="1406879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E377C-F884-42EA-9190-DBE69EC58C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38F84E-020C-4FEE-B698-D85D124424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00E12-64D2-41B3-8E50-FFCC2FC5E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A8F0-BDAF-4635-9362-B633E23F7F0E}" type="datetime1">
              <a:rPr lang="en-US" smtClean="0"/>
              <a:t>2020/08/25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E10D1-A062-4EBC-B2BF-0296DF73D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CEED0-6072-4FC6-90EC-22D0D3A8E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7A96-90B2-44E0-AC6A-E93731B5C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23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09C04-B306-4B65-8E08-1BB263D65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34AF26-D537-467F-882E-155096FB23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65E24-5979-483D-BF0A-A75576AB8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EEEC1-54CC-492D-B8A1-956022CEE4E5}" type="datetime1">
              <a:rPr lang="en-US" smtClean="0"/>
              <a:t>2020/08/25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F7B58-5401-456E-9FF1-D3B20F62A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92F68-A709-4D9B-9AE2-735CA9082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7A96-90B2-44E0-AC6A-E93731B5C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89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BFA2AC-E801-43AE-ABE7-AEEFE31F18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889BF5-7B3B-4B88-8CE6-A0DE43A38F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0253D-EB70-4275-ADA2-285D01E32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79DF1-1C2C-452D-AFEA-D7984A608674}" type="datetime1">
              <a:rPr lang="en-US" smtClean="0"/>
              <a:t>2020/08/25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A4773-1798-45D8-86F5-F6356BD24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8789A-FBC4-462D-8110-5F4AE0F4E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7A96-90B2-44E0-AC6A-E93731B5C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01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9A00D-91E3-4B66-BD78-6FF846BCF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3E98F-6FCC-4F99-8BC9-DAEB22164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FA9489-9979-4774-B690-72C37C5B8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6AB0-F095-4A6D-A467-58410F7943D5}" type="datetime1">
              <a:rPr lang="en-US" smtClean="0"/>
              <a:t>2020/08/25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830EB-F3D5-479E-A1E2-70BD1F291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176AC-ABDE-4491-9CAF-61138D7C9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7A96-90B2-44E0-AC6A-E93731B5C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78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800B8-657F-4B1D-9CED-E29A2F12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BAECC5-151D-4AD4-9408-6E654F79AC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DA5E96-6E40-4EEF-A51D-0F2CFD022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89DC-FFF6-459C-A294-9B94ABEAA391}" type="datetime1">
              <a:rPr lang="en-US" smtClean="0"/>
              <a:t>2020/08/25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9BE08-7C04-4721-8FED-08B5B9CD3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4621A-92AA-4675-8165-21F6A973E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7A96-90B2-44E0-AC6A-E93731B5C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85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091BE-E401-4B95-9BC3-5681DBC18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D6A99-E1F1-4D86-A997-70F94DCD72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09BC47-BAD7-4E28-8A18-741173AF02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EF48F3-6F3F-44DC-8F73-3C430927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66A2B-7A12-4186-84F5-6DDC8FDEDF1D}" type="datetime1">
              <a:rPr lang="en-US" smtClean="0"/>
              <a:t>2020/08/25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24EE2D-8254-4723-8375-A1A67C333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3796A5-7B58-4058-81DF-86CF8CBFC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7A96-90B2-44E0-AC6A-E93731B5C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8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BD3C8-B03A-4592-88BC-71CDF457E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49628-0A4B-46BB-8B16-3992F8549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3132C0-8659-4C31-8340-DCC332CA07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554EC3-5DEA-47FA-B453-B281681475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DCC82A-60E0-4DD2-AED8-0C57989573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3EB5D8-77AC-402B-B500-2965ADF3A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07BF-2405-4AE3-A1E1-4FA2E2338A6E}" type="datetime1">
              <a:rPr lang="en-US" smtClean="0"/>
              <a:t>2020/08/25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5F813-BA45-48DC-A863-773DEC7F0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A152C0-2764-42D7-9813-DF903FE47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7A96-90B2-44E0-AC6A-E93731B5C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21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1BA9B-122D-43BD-BF3E-49D97B87E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C2CFE9-D245-4BC2-8793-829293BF4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1C3F0-F71E-433D-8D51-9D61D98927F1}" type="datetime1">
              <a:rPr lang="en-US" smtClean="0"/>
              <a:t>2020/08/25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983A94-1DCD-481F-B2BA-4C4A2DA97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8473DA-71B8-45CF-9642-9BD2D0291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7A96-90B2-44E0-AC6A-E93731B5C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53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F4A1F0-8289-4369-80C7-313FF6A84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1C05-3C82-4A90-B1E1-1B3D7AFBA7AB}" type="datetime1">
              <a:rPr lang="en-US" smtClean="0"/>
              <a:t>2020/08/25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3FC33C-9EA2-4EC3-B3F5-040EBCF77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EB7685-3A42-4F46-A208-1B307F9A3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7A96-90B2-44E0-AC6A-E93731B5C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82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75E6C-412B-429E-89C2-87D18AD1E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B98E1-2C3C-4F3D-9666-0677059EA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7D623-3BF5-4B67-9A38-A5FFD81779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8459E0-995B-4E73-8D4C-8BE9A4BA7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B7D9A-AFAF-46D7-9417-127B10C0CD8A}" type="datetime1">
              <a:rPr lang="en-US" smtClean="0"/>
              <a:t>2020/08/25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A45E78-2CC2-478A-8A37-2814384B8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7E2B92-2F65-4EBC-B0CD-3D34428D3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7A96-90B2-44E0-AC6A-E93731B5C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44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5BFBC-178D-467F-8D34-C89291F76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5B3121-3FFE-4FCE-A39D-549ADC51ED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375531-2422-4F40-8F49-4BE23D3760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DD209C-26DD-46EE-B4DA-59A8AD843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39537-52CF-45CB-A78B-4DAF4325628B}" type="datetime1">
              <a:rPr lang="en-US" smtClean="0"/>
              <a:t>2020/08/25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FB8126-54AD-4F47-A2A7-BEB3E0889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87C582-9613-4BB6-82B9-EF0F9B313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7A96-90B2-44E0-AC6A-E93731B5C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32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8B392A-F90B-4790-B3AD-C252A4D40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1987B2-6538-486A-A1E1-6CF18DC08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116BA-1EA2-4A2F-B501-93D5E90D8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5FC2F-9D99-421C-A3D0-0945E407716D}" type="datetime1">
              <a:rPr lang="en-US" smtClean="0"/>
              <a:t>2020/08/25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C598B-1FBA-4281-9ABE-CBA348B9B7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94EE8-B389-4CAD-9093-0DB8F3E025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27A96-90B2-44E0-AC6A-E93731B5C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42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29315-D922-426E-80D8-67CA7A07E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PPT template cover">
            <a:extLst>
              <a:ext uri="{FF2B5EF4-FFF2-40B4-BE49-F238E27FC236}">
                <a16:creationId xmlns:a16="http://schemas.microsoft.com/office/drawing/2014/main" id="{A9595238-0FA9-4B9A-887D-B5D4418638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/>
          <a:srcRect t="5925" b="19075"/>
          <a:stretch/>
        </p:blipFill>
        <p:spPr bwMode="auto">
          <a:xfrm>
            <a:off x="-104931" y="0"/>
            <a:ext cx="12192000" cy="6858000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8F275B-7237-45AD-A247-D49BF58E72E2}"/>
              </a:ext>
            </a:extLst>
          </p:cNvPr>
          <p:cNvSpPr txBox="1"/>
          <p:nvPr/>
        </p:nvSpPr>
        <p:spPr>
          <a:xfrm>
            <a:off x="2916166" y="3088058"/>
            <a:ext cx="661100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structure of the human digestive system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Grade 11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Presented by : S Mahambehlala </a:t>
            </a: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AMWED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95CC34-3708-4659-AFC0-32B6FA939356}"/>
              </a:ext>
            </a:extLst>
          </p:cNvPr>
          <p:cNvSpPr txBox="1"/>
          <p:nvPr/>
        </p:nvSpPr>
        <p:spPr>
          <a:xfrm>
            <a:off x="1199214" y="2204707"/>
            <a:ext cx="9878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HUMAN NUTRITION</a:t>
            </a:r>
            <a:endParaRPr lang="en-Z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C1FBE-71DA-4823-B197-D1AF9412C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7A96-90B2-44E0-AC6A-E93731B5CC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9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5674E-A6B1-496C-A37B-75023AA32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26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9A8B82-272E-44B5-922D-526D5108B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254003"/>
            <a:ext cx="10258097" cy="786521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dirty="0">
                <a:ln>
                  <a:solidFill>
                    <a:srgbClr val="00B0F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Answers to Activity 1</a:t>
            </a:r>
            <a:endParaRPr lang="en-ZA" sz="40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ECFC05-232B-4E12-96BB-0E0EE52BA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5118"/>
            <a:ext cx="10515600" cy="557048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dirty="0"/>
              <a:t> </a:t>
            </a:r>
            <a:endParaRPr lang="en-US" altLang="en-US" sz="28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B4F3C2-613B-4475-9EA5-599C38C06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645" y="1640082"/>
            <a:ext cx="10159161" cy="326937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5846E-1DE9-4C6F-8413-B3EED6811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7A96-90B2-44E0-AC6A-E93731B5CC6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9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5674E-A6B1-496C-A37B-75023AA32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26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9A8B82-272E-44B5-922D-526D5108B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254003"/>
            <a:ext cx="10258097" cy="786521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</a:t>
            </a:r>
            <a:r>
              <a:rPr lang="en-US" sz="4000" b="1" u="sng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concepts</a:t>
            </a:r>
            <a:r>
              <a:rPr lang="en-US" sz="4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</a:t>
            </a:r>
            <a:r>
              <a:rPr lang="en-US" sz="4000" dirty="0">
                <a:ln>
                  <a:solidFill>
                    <a:srgbClr val="00B0F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 nutrition</a:t>
            </a:r>
            <a:endParaRPr lang="en-ZA" sz="40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ECFC05-232B-4E12-96BB-0E0EE52BA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5118"/>
            <a:ext cx="10515600" cy="55704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D39709F8-3668-4081-9E1D-842A71971E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428016"/>
              </p:ext>
            </p:extLst>
          </p:nvPr>
        </p:nvGraphicFramePr>
        <p:xfrm>
          <a:off x="914399" y="1040524"/>
          <a:ext cx="6752236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6118">
                  <a:extLst>
                    <a:ext uri="{9D8B030D-6E8A-4147-A177-3AD203B41FA5}">
                      <a16:colId xmlns:a16="http://schemas.microsoft.com/office/drawing/2014/main" val="3030811104"/>
                    </a:ext>
                  </a:extLst>
                </a:gridCol>
                <a:gridCol w="3376118">
                  <a:extLst>
                    <a:ext uri="{9D8B030D-6E8A-4147-A177-3AD203B41FA5}">
                      <a16:colId xmlns:a16="http://schemas.microsoft.com/office/drawing/2014/main" val="1807519799"/>
                    </a:ext>
                  </a:extLst>
                </a:gridCol>
              </a:tblGrid>
              <a:tr h="817267">
                <a:tc>
                  <a:txBody>
                    <a:bodyPr/>
                    <a:lstStyle/>
                    <a:p>
                      <a:pPr algn="just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Bolus</a:t>
                      </a:r>
                      <a:endParaRPr lang="en-ZA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ball-like 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mixture of food and saliva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that forms in the mouth during the process of chewing</a:t>
                      </a:r>
                      <a:endParaRPr lang="en-Z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348624"/>
                  </a:ext>
                </a:extLst>
              </a:tr>
              <a:tr h="817267">
                <a:tc>
                  <a:txBody>
                    <a:bodyPr/>
                    <a:lstStyle/>
                    <a:p>
                      <a:pPr algn="just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Bile</a:t>
                      </a:r>
                      <a:endParaRPr lang="en-Z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 a fluid 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produced by the liver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and stored in the gall bladder, that 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aids the digestion of lipids in the small intestines</a:t>
                      </a:r>
                      <a:endParaRPr lang="en-ZA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3705799"/>
                  </a:ext>
                </a:extLst>
              </a:tr>
              <a:tr h="817267">
                <a:tc>
                  <a:txBody>
                    <a:bodyPr/>
                    <a:lstStyle/>
                    <a:p>
                      <a:pPr algn="just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Endocrine gland</a:t>
                      </a:r>
                      <a:endParaRPr lang="en-Z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 organ that secretes hormones directly into the blood stream or lymphatic system instead of through ducts</a:t>
                      </a:r>
                      <a:endParaRPr lang="en-Z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49397"/>
                  </a:ext>
                </a:extLst>
              </a:tr>
              <a:tr h="817267">
                <a:tc>
                  <a:txBody>
                    <a:bodyPr/>
                    <a:lstStyle/>
                    <a:p>
                      <a:pPr algn="just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Exocrine gland</a:t>
                      </a:r>
                      <a:endParaRPr lang="en-Z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gland that uses ducts to drain and transport secretions or chemicals out of the body or onto body surfaces</a:t>
                      </a:r>
                      <a:endParaRPr lang="en-Z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7094957"/>
                  </a:ext>
                </a:extLst>
              </a:tr>
            </a:tbl>
          </a:graphicData>
        </a:graphic>
      </p:graphicFrame>
      <p:pic>
        <p:nvPicPr>
          <p:cNvPr id="6" name="Picture 5" descr="A close up of a device&#10;&#10;Description automatically generated">
            <a:extLst>
              <a:ext uri="{FF2B5EF4-FFF2-40B4-BE49-F238E27FC236}">
                <a16:creationId xmlns:a16="http://schemas.microsoft.com/office/drawing/2014/main" id="{79739E1E-8575-4043-AAA0-7519DC7BDF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834" y="982718"/>
            <a:ext cx="4514850" cy="995984"/>
          </a:xfrm>
          <a:prstGeom prst="rect">
            <a:avLst/>
          </a:prstGeom>
        </p:spPr>
      </p:pic>
      <p:pic>
        <p:nvPicPr>
          <p:cNvPr id="11" name="Picture 10" descr="A picture containing clothing, doughnut, donut, chocolate&#10;&#10;Description automatically generated">
            <a:extLst>
              <a:ext uri="{FF2B5EF4-FFF2-40B4-BE49-F238E27FC236}">
                <a16:creationId xmlns:a16="http://schemas.microsoft.com/office/drawing/2014/main" id="{0F2CA41F-C034-4DF4-9F01-0743F7C934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877" y="2023244"/>
            <a:ext cx="1743075" cy="1090578"/>
          </a:xfrm>
          <a:prstGeom prst="rect">
            <a:avLst/>
          </a:prstGeom>
        </p:spPr>
      </p:pic>
      <p:pic>
        <p:nvPicPr>
          <p:cNvPr id="8" name="Picture 7" descr="A close up of text on a white surface&#10;&#10;Description automatically generated">
            <a:extLst>
              <a:ext uri="{FF2B5EF4-FFF2-40B4-BE49-F238E27FC236}">
                <a16:creationId xmlns:a16="http://schemas.microsoft.com/office/drawing/2014/main" id="{264EC558-FABC-41B5-BB6F-28A4585C48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634" y="3113822"/>
            <a:ext cx="4591049" cy="1323268"/>
          </a:xfrm>
          <a:prstGeom prst="rect">
            <a:avLst/>
          </a:prstGeom>
        </p:spPr>
      </p:pic>
      <p:pic>
        <p:nvPicPr>
          <p:cNvPr id="10" name="Picture 9" descr="A picture containing bag&#10;&#10;Description automatically generated">
            <a:extLst>
              <a:ext uri="{FF2B5EF4-FFF2-40B4-BE49-F238E27FC236}">
                <a16:creationId xmlns:a16="http://schemas.microsoft.com/office/drawing/2014/main" id="{49BCF508-DE3A-4969-A5D3-B2579DB825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006" y="4531684"/>
            <a:ext cx="4230505" cy="1488930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76647CA-674A-48FD-AACE-107A0EA45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7A96-90B2-44E0-AC6A-E93731B5CC6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5674E-A6B1-496C-A37B-75023AA32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26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9A8B82-272E-44B5-922D-526D5108B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254003"/>
            <a:ext cx="10258097" cy="786521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dirty="0">
                <a:ln>
                  <a:solidFill>
                    <a:srgbClr val="00B0F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Concepts cont.…</a:t>
            </a:r>
            <a:endParaRPr lang="en-ZA" sz="40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ECFC05-232B-4E12-96BB-0E0EE52BA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5118"/>
            <a:ext cx="10515600" cy="55704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D39709F8-3668-4081-9E1D-842A71971E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502879"/>
              </p:ext>
            </p:extLst>
          </p:nvPr>
        </p:nvGraphicFramePr>
        <p:xfrm>
          <a:off x="914399" y="1040524"/>
          <a:ext cx="6752236" cy="4932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6118">
                  <a:extLst>
                    <a:ext uri="{9D8B030D-6E8A-4147-A177-3AD203B41FA5}">
                      <a16:colId xmlns:a16="http://schemas.microsoft.com/office/drawing/2014/main" val="3030811104"/>
                    </a:ext>
                  </a:extLst>
                </a:gridCol>
                <a:gridCol w="3376118">
                  <a:extLst>
                    <a:ext uri="{9D8B030D-6E8A-4147-A177-3AD203B41FA5}">
                      <a16:colId xmlns:a16="http://schemas.microsoft.com/office/drawing/2014/main" val="1807519799"/>
                    </a:ext>
                  </a:extLst>
                </a:gridCol>
              </a:tblGrid>
              <a:tr h="817267">
                <a:tc>
                  <a:txBody>
                    <a:bodyPr/>
                    <a:lstStyle/>
                    <a:p>
                      <a:pPr algn="just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Peristalsis</a:t>
                      </a:r>
                      <a:endParaRPr lang="en-Z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 automatic wave of muscle contraction and relaxation that moves food in one direction through the digestive tract</a:t>
                      </a:r>
                      <a:endParaRPr lang="en-Z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348624"/>
                  </a:ext>
                </a:extLst>
              </a:tr>
              <a:tr h="817267">
                <a:tc>
                  <a:txBody>
                    <a:bodyPr/>
                    <a:lstStyle/>
                    <a:p>
                      <a:pPr algn="just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Chyme</a:t>
                      </a:r>
                      <a:endParaRPr lang="en-Z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semi-liquid mass of partially digested food which has gone through mechanical and chemical digestive processes while passing through the stomach into the duodenum</a:t>
                      </a:r>
                      <a:endParaRPr lang="en-Z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3705799"/>
                  </a:ext>
                </a:extLst>
              </a:tr>
              <a:tr h="817267">
                <a:tc>
                  <a:txBody>
                    <a:bodyPr/>
                    <a:lstStyle/>
                    <a:p>
                      <a:pPr algn="just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Villus (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pl.villi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Z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Tiny finger-like projections lining the wall of the small intestine and increasing the surface area of food absorption</a:t>
                      </a:r>
                      <a:endParaRPr lang="en-Z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49397"/>
                  </a:ext>
                </a:extLst>
              </a:tr>
              <a:tr h="817267">
                <a:tc>
                  <a:txBody>
                    <a:bodyPr/>
                    <a:lstStyle/>
                    <a:p>
                      <a:pPr algn="just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Ingestion</a:t>
                      </a:r>
                      <a:endParaRPr lang="en-Z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Intake of food</a:t>
                      </a:r>
                      <a:endParaRPr lang="en-Z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7094957"/>
                  </a:ext>
                </a:extLst>
              </a:tr>
            </a:tbl>
          </a:graphicData>
        </a:graphic>
      </p:graphicFrame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77966327-91D5-4DBB-B51C-E1460E784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834" y="1040524"/>
            <a:ext cx="3429662" cy="1135119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2A2299-25A5-4B6B-9CAB-039998748C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833" y="2270237"/>
            <a:ext cx="3429661" cy="1619250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D09430EC-D8AD-4798-B9AF-D9C5C69315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088" y="4006106"/>
            <a:ext cx="3372513" cy="1157991"/>
          </a:xfrm>
          <a:prstGeom prst="rect">
            <a:avLst/>
          </a:prstGeom>
        </p:spPr>
      </p:pic>
      <p:pic>
        <p:nvPicPr>
          <p:cNvPr id="13" name="Picture 12" descr="A close up of a person eating food&#10;&#10;Description automatically generated">
            <a:extLst>
              <a:ext uri="{FF2B5EF4-FFF2-40B4-BE49-F238E27FC236}">
                <a16:creationId xmlns:a16="http://schemas.microsoft.com/office/drawing/2014/main" id="{CD94F127-6818-422D-BE1D-CA02D6FF1A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833" y="5026923"/>
            <a:ext cx="3343605" cy="1157991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C083248D-BDBC-4CB9-9DC9-11F3F8AA8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7A96-90B2-44E0-AC6A-E93731B5CC6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06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5674E-A6B1-496C-A37B-75023AA32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6" y="0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9A8B82-272E-44B5-922D-526D5108B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254003"/>
            <a:ext cx="10258097" cy="786521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dirty="0">
                <a:ln>
                  <a:solidFill>
                    <a:srgbClr val="00B0F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Concepts cont.…</a:t>
            </a:r>
            <a:endParaRPr lang="en-ZA" sz="40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ECFC05-232B-4E12-96BB-0E0EE52BA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5118"/>
            <a:ext cx="10515600" cy="55704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D39709F8-3668-4081-9E1D-842A71971E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756883"/>
              </p:ext>
            </p:extLst>
          </p:nvPr>
        </p:nvGraphicFramePr>
        <p:xfrm>
          <a:off x="914399" y="1040524"/>
          <a:ext cx="6752236" cy="3737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6118">
                  <a:extLst>
                    <a:ext uri="{9D8B030D-6E8A-4147-A177-3AD203B41FA5}">
                      <a16:colId xmlns:a16="http://schemas.microsoft.com/office/drawing/2014/main" val="3030811104"/>
                    </a:ext>
                  </a:extLst>
                </a:gridCol>
                <a:gridCol w="3376118">
                  <a:extLst>
                    <a:ext uri="{9D8B030D-6E8A-4147-A177-3AD203B41FA5}">
                      <a16:colId xmlns:a16="http://schemas.microsoft.com/office/drawing/2014/main" val="1807519799"/>
                    </a:ext>
                  </a:extLst>
                </a:gridCol>
              </a:tblGrid>
              <a:tr h="817267">
                <a:tc>
                  <a:txBody>
                    <a:bodyPr/>
                    <a:lstStyle/>
                    <a:p>
                      <a:pPr algn="just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Digestion</a:t>
                      </a:r>
                      <a:endParaRPr lang="en-Z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Physical and chemical breakdown of food into its simplest form</a:t>
                      </a:r>
                      <a:endParaRPr lang="en-Z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348624"/>
                  </a:ext>
                </a:extLst>
              </a:tr>
              <a:tr h="817267">
                <a:tc>
                  <a:txBody>
                    <a:bodyPr/>
                    <a:lstStyle/>
                    <a:p>
                      <a:pPr algn="just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Adsorption</a:t>
                      </a:r>
                      <a:endParaRPr lang="en-Z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products of digestion diffuse into the blood stream</a:t>
                      </a:r>
                      <a:endParaRPr lang="en-Z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3705799"/>
                  </a:ext>
                </a:extLst>
              </a:tr>
              <a:tr h="817267">
                <a:tc>
                  <a:txBody>
                    <a:bodyPr/>
                    <a:lstStyle/>
                    <a:p>
                      <a:pPr algn="just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Assimilation</a:t>
                      </a:r>
                      <a:endParaRPr lang="en-Z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Nutrients such as amino acids are incorporated into the cells</a:t>
                      </a:r>
                      <a:endParaRPr lang="en-Z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49397"/>
                  </a:ext>
                </a:extLst>
              </a:tr>
              <a:tr h="817267">
                <a:tc>
                  <a:txBody>
                    <a:bodyPr/>
                    <a:lstStyle/>
                    <a:p>
                      <a:pPr algn="just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Egestion</a:t>
                      </a:r>
                      <a:endParaRPr lang="en-Z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removal of undigested and unabsorbed waste from the body through the anus in the form of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faeces</a:t>
                      </a:r>
                      <a:endParaRPr lang="en-Z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7094957"/>
                  </a:ext>
                </a:extLst>
              </a:tr>
            </a:tbl>
          </a:graphicData>
        </a:graphic>
      </p:graphicFrame>
      <p:pic>
        <p:nvPicPr>
          <p:cNvPr id="9" name="Picture 8" descr="A picture containing food, light&#10;&#10;Description automatically generated">
            <a:extLst>
              <a:ext uri="{FF2B5EF4-FFF2-40B4-BE49-F238E27FC236}">
                <a16:creationId xmlns:a16="http://schemas.microsoft.com/office/drawing/2014/main" id="{DCE98679-E634-4868-AF17-71AE73C13A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834" y="1051767"/>
            <a:ext cx="2486025" cy="971905"/>
          </a:xfrm>
          <a:prstGeom prst="rect">
            <a:avLst/>
          </a:prstGeom>
        </p:spPr>
      </p:pic>
      <p:pic>
        <p:nvPicPr>
          <p:cNvPr id="11" name="Picture 10" descr="A close up of a map&#10;&#10;Description automatically generated">
            <a:extLst>
              <a:ext uri="{FF2B5EF4-FFF2-40B4-BE49-F238E27FC236}">
                <a16:creationId xmlns:a16="http://schemas.microsoft.com/office/drawing/2014/main" id="{4C463A1A-9431-4947-A477-8CF6F04A87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835" y="2035820"/>
            <a:ext cx="3429662" cy="1561819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40560E2E-241A-4BED-9DFA-09B6E60050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833" y="3577652"/>
            <a:ext cx="3429661" cy="1256677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D6A9076-CEEA-4507-8672-6BAF98CD0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7A96-90B2-44E0-AC6A-E93731B5CC6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25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5674E-A6B1-496C-A37B-75023AA32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9A8B82-272E-44B5-922D-526D5108B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614"/>
            <a:ext cx="10786241" cy="465314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digestive process</a:t>
            </a:r>
            <a:endParaRPr lang="en-Z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ECFC05-232B-4E12-96BB-0E0EE52BA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6544"/>
            <a:ext cx="10515600" cy="5480420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digestive system is responsible for breaking down complex molecules into their simplest forms to be absorbed into the body to sustain life.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human digestive system is made up on an alimentary canal (tube from mouth to anus) and accessory organs (liver, pancreas) that aid in the digestive process.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Five important steps of the digestive process: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70FA1DB-1133-4E5F-A545-EB1C98B89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330" y="3750006"/>
            <a:ext cx="5682343" cy="184498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EBCFA7-893C-4552-9170-91B2FED31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7A96-90B2-44E0-AC6A-E93731B5CC6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3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5674E-A6B1-496C-A37B-75023AA32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9A8B82-272E-44B5-922D-526D5108B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614"/>
            <a:ext cx="10786241" cy="465314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structure of the human digestive system</a:t>
            </a:r>
            <a:endParaRPr lang="en-Z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47A77F-D1A0-499C-ACF5-EEDC6625BD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60914" y="823210"/>
            <a:ext cx="6270171" cy="522745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FEB767-3A60-4301-8F66-CF6BCC2D2335}"/>
              </a:ext>
            </a:extLst>
          </p:cNvPr>
          <p:cNvSpPr txBox="1"/>
          <p:nvPr/>
        </p:nvSpPr>
        <p:spPr>
          <a:xfrm>
            <a:off x="10313233" y="1753850"/>
            <a:ext cx="13112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Ingestion</a:t>
            </a:r>
          </a:p>
          <a:p>
            <a:r>
              <a:rPr lang="en-US" dirty="0">
                <a:solidFill>
                  <a:srgbClr val="FF0000"/>
                </a:solidFill>
              </a:rPr>
              <a:t>Digestion</a:t>
            </a:r>
          </a:p>
          <a:p>
            <a:r>
              <a:rPr lang="en-US" dirty="0">
                <a:solidFill>
                  <a:srgbClr val="FF0000"/>
                </a:solidFill>
              </a:rPr>
              <a:t>Absorption</a:t>
            </a:r>
          </a:p>
          <a:p>
            <a:r>
              <a:rPr lang="en-US" dirty="0">
                <a:solidFill>
                  <a:srgbClr val="FF0000"/>
                </a:solidFill>
              </a:rPr>
              <a:t>Assimilation</a:t>
            </a:r>
          </a:p>
          <a:p>
            <a:r>
              <a:rPr lang="en-US" dirty="0">
                <a:solidFill>
                  <a:srgbClr val="FF0000"/>
                </a:solidFill>
              </a:rPr>
              <a:t>Egestion</a:t>
            </a:r>
          </a:p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10D9EC-E00B-4649-9310-B315752D1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7A96-90B2-44E0-AC6A-E93731B5CC6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3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5674E-A6B1-496C-A37B-75023AA32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9A8B82-272E-44B5-922D-526D5108B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902"/>
            <a:ext cx="10786241" cy="995567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functions of different parts of the human digestive system</a:t>
            </a:r>
            <a:endParaRPr lang="en-Z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DFCB0C56-3AE1-424B-BFB6-883CC61387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125773"/>
              </p:ext>
            </p:extLst>
          </p:nvPr>
        </p:nvGraphicFramePr>
        <p:xfrm>
          <a:off x="703288" y="1436334"/>
          <a:ext cx="105156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464401965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879594650"/>
                    </a:ext>
                  </a:extLst>
                </a:gridCol>
              </a:tblGrid>
              <a:tr h="127033">
                <a:tc>
                  <a:txBody>
                    <a:bodyPr/>
                    <a:lstStyle/>
                    <a:p>
                      <a:pPr algn="just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STRUCTURE</a:t>
                      </a:r>
                      <a:endParaRPr lang="en-Z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FUNCTION</a:t>
                      </a:r>
                      <a:endParaRPr lang="en-Z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288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Mouth cavity</a:t>
                      </a:r>
                      <a:endParaRPr lang="en-Z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 consist of many parts: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Teeth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which break down and grind food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Tongue 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which mixes food and is used flow swallowing of food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Salivary glands release saliva which contains 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enzymes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break down carbohydrate</a:t>
                      </a:r>
                      <a:endParaRPr lang="en-Z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532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Pharynx &amp; esophagus</a:t>
                      </a:r>
                      <a:endParaRPr lang="en-Z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After food is swallowed (now called bolus), it moves into the 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pharynx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which is the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ture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used to take food and air.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food moves down to the 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larynx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where the epiglottis stops food from going to the trachea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Food goes down to the esophagus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esophagus pushes food down to the stomach by peristalsis</a:t>
                      </a:r>
                      <a:endParaRPr lang="en-Z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56141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32E9D7-603B-4C8A-A59C-608FAFFBC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7A96-90B2-44E0-AC6A-E93731B5CC6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9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5674E-A6B1-496C-A37B-75023AA32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9A8B82-272E-44B5-922D-526D5108B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786241" cy="114547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functions of different parts of the human digestive system</a:t>
            </a:r>
            <a:endParaRPr lang="en-Z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DFCB0C56-3AE1-424B-BFB6-883CC61387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4812739"/>
              </p:ext>
            </p:extLst>
          </p:nvPr>
        </p:nvGraphicFramePr>
        <p:xfrm>
          <a:off x="703288" y="1436334"/>
          <a:ext cx="105156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464401965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879594650"/>
                    </a:ext>
                  </a:extLst>
                </a:gridCol>
              </a:tblGrid>
              <a:tr h="127033">
                <a:tc>
                  <a:txBody>
                    <a:bodyPr/>
                    <a:lstStyle/>
                    <a:p>
                      <a:pPr algn="just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STRUCTURE</a:t>
                      </a:r>
                      <a:endParaRPr lang="en-Z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FUNCTION</a:t>
                      </a:r>
                      <a:endParaRPr lang="en-Z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288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Stomach</a:t>
                      </a:r>
                      <a:endParaRPr lang="en-Z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Muscular sac with thick walls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Churns the food and mixes it with gastric juices (HCl) and enzymes (this mixture is called 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chyme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stomach has two sphincter muscles to keep both openings to the stomach closed while food is being digested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Cardiac and pyloric</a:t>
                      </a:r>
                      <a:endParaRPr lang="en-Z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532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Liver and ball gladder</a:t>
                      </a:r>
                      <a:endParaRPr lang="en-Z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Liver produce bile 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that is released into the small intestines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Functions of bile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v"/>
                      </a:pP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Emulsifies fats 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into small droplets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v"/>
                      </a:pP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Neutralizes chyme 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which comes from the stomach 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v"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Promotes peristalsis in the small intestines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v"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 as an 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antiseptic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which prevents decay of food particles in the small intestines</a:t>
                      </a:r>
                      <a:endParaRPr lang="en-Z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56141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A76D58-C50F-491F-8D90-42B26FFDA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7A96-90B2-44E0-AC6A-E93731B5CC6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67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5674E-A6B1-496C-A37B-75023AA32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9A8B82-272E-44B5-922D-526D5108B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0155"/>
            <a:ext cx="10786241" cy="465314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functions of different parts of the human digestive system</a:t>
            </a:r>
            <a:endParaRPr lang="en-Z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DFCB0C56-3AE1-424B-BFB6-883CC61387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4449153"/>
              </p:ext>
            </p:extLst>
          </p:nvPr>
        </p:nvGraphicFramePr>
        <p:xfrm>
          <a:off x="703288" y="1436334"/>
          <a:ext cx="10515600" cy="475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464401965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879594650"/>
                    </a:ext>
                  </a:extLst>
                </a:gridCol>
              </a:tblGrid>
              <a:tr h="127033">
                <a:tc>
                  <a:txBody>
                    <a:bodyPr/>
                    <a:lstStyle/>
                    <a:p>
                      <a:pPr algn="just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STRUCTURE</a:t>
                      </a:r>
                      <a:endParaRPr lang="en-Z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FUNCTION</a:t>
                      </a:r>
                      <a:endParaRPr lang="en-Z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288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Pancreas</a:t>
                      </a:r>
                      <a:endParaRPr lang="en-Z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Secretes pancreatic juices which digest carbohydrate, proteins and lipids in the small intestines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Neutralizes chyme in the stomach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Controls blood glucose levels in the body</a:t>
                      </a:r>
                      <a:endParaRPr lang="en-Z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532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Small intestine</a:t>
                      </a:r>
                      <a:endParaRPr lang="en-Z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 6 meters long and divided into : duodenum, jejunum, and ileum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Duodenum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1</a:t>
                      </a:r>
                      <a:r>
                        <a:rPr lang="en-US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segment which receives bile from the liver and pancreatic juices from the pancreas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Jejunum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middle – secrete intestinal juices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Ileum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: final segment – region of absorption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Small intestines has folds which contains villi that increases surface area of absorption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en-Z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561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Colon/ Large Intestine</a:t>
                      </a:r>
                      <a:endParaRPr lang="en-Z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Absorption of water and minerals – rectum- anus</a:t>
                      </a:r>
                      <a:endParaRPr lang="en-Z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76807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B2BF9D-5C9E-4619-8EED-FD9AEC1BA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7A96-90B2-44E0-AC6A-E93731B5CC6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2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5674E-A6B1-496C-A37B-75023AA32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9A8B82-272E-44B5-922D-526D5108B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0155"/>
            <a:ext cx="10786241" cy="465314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Activity</a:t>
            </a:r>
            <a:endParaRPr lang="en-ZA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733E019-C120-4B08-8CB0-140459B344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2488367" y="1253329"/>
            <a:ext cx="6775554" cy="469776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12DAA6-E9DD-4DC5-8C58-B7EF02C37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7A96-90B2-44E0-AC6A-E93731B5CC6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3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5674E-A6B1-496C-A37B-75023AA32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9A8B82-272E-44B5-922D-526D5108B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360" y="254002"/>
            <a:ext cx="10571480" cy="116489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Guidelines in the Policy Document</a:t>
            </a:r>
            <a:endParaRPr lang="en-ZA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845D3B71-D25D-4656-9A2B-67FCBB1A09F0}"/>
              </a:ext>
            </a:extLst>
          </p:cNvPr>
          <p:cNvSpPr/>
          <p:nvPr/>
        </p:nvSpPr>
        <p:spPr>
          <a:xfrm>
            <a:off x="2858815" y="1430284"/>
            <a:ext cx="914400" cy="35910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66DCB0-0CE0-46B6-A007-AE85C81D5B68}"/>
              </a:ext>
            </a:extLst>
          </p:cNvPr>
          <p:cNvCxnSpPr/>
          <p:nvPr/>
        </p:nvCxnSpPr>
        <p:spPr>
          <a:xfrm>
            <a:off x="3468414" y="2291255"/>
            <a:ext cx="743771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F986FC5-B562-4C17-B295-07C05BAE5C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5400000">
            <a:off x="4316746" y="-2152305"/>
            <a:ext cx="3558509" cy="1039368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1C6DF-34C5-476F-92DE-18258BA3D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10403" y="6316006"/>
            <a:ext cx="2743200" cy="365125"/>
          </a:xfrm>
        </p:spPr>
        <p:txBody>
          <a:bodyPr/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5724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5674E-A6B1-496C-A37B-75023AA32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D718C3F-7EFF-483C-9545-7E45C9DB52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88957" y="1184223"/>
            <a:ext cx="8814217" cy="4992740"/>
          </a:xfr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150C94A9-8484-4B64-A266-CC5025B98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Solutions</a:t>
            </a:r>
            <a:endParaRPr lang="en-ZA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7FEA44-EA32-4C1E-A820-112861CA1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7A96-90B2-44E0-AC6A-E93731B5CC6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47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5674E-A6B1-496C-A37B-75023AA32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pic>
        <p:nvPicPr>
          <p:cNvPr id="5" name="Content Placeholder 4" descr="A picture containing tableware, plate, drawing, knife&#10;&#10;Description automatically generated">
            <a:extLst>
              <a:ext uri="{FF2B5EF4-FFF2-40B4-BE49-F238E27FC236}">
                <a16:creationId xmlns:a16="http://schemas.microsoft.com/office/drawing/2014/main" id="{05C8D68E-B9FC-41BF-B80F-CDBAD206E9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3086894"/>
            <a:ext cx="5715000" cy="182880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EA8875-5E68-409C-A9ED-BCFC89D19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7A96-90B2-44E0-AC6A-E93731B5CC6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91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5674E-A6B1-496C-A37B-75023AA32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26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9A8B82-272E-44B5-922D-526D5108B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1"/>
            <a:ext cx="10258097" cy="1040524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this lesson you will be able to: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ZA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ECFC05-232B-4E12-96BB-0E0EE52BA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44577"/>
            <a:ext cx="10515600" cy="606102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Differentiate between herbivore, carnivore, and omnivore with reference to their: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Teeth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 of food,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will also be able to label the human alimentary canal and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Give functions of various parts of the alimentary canal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A4FBA6-3379-41BC-B1FC-006D6C768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7A96-90B2-44E0-AC6A-E93731B5CC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8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5674E-A6B1-496C-A37B-75023AA32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26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9A8B82-272E-44B5-922D-526D5108B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254003"/>
            <a:ext cx="10258097" cy="786521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dirty="0">
                <a:ln>
                  <a:solidFill>
                    <a:srgbClr val="00B0F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ZA" sz="40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ECFC05-232B-4E12-96BB-0E0EE52BA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5118"/>
            <a:ext cx="10515600" cy="5570482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animals (including humans) need to eat food to give them nutrients that they will use everyday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animal’s digestive system is designed to break down and absorb these nutrients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nutrients are used in the body to provide energy, repair damaged tissues and to regulate bodily processes (homeostasis)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process of taking in and using food molecules (nutrients) is called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nutrition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C214D4-DEC3-461F-BCB6-2167E512C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7A96-90B2-44E0-AC6A-E93731B5CC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9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5674E-A6B1-496C-A37B-75023AA32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26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9A8B82-272E-44B5-922D-526D5108B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254003"/>
            <a:ext cx="10258097" cy="786521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dirty="0">
                <a:ln>
                  <a:solidFill>
                    <a:srgbClr val="00B0F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Categorizing animals in nutrition</a:t>
            </a:r>
            <a:endParaRPr lang="en-ZA" sz="40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ECFC05-232B-4E12-96BB-0E0EE52BA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5118"/>
            <a:ext cx="10515600" cy="557048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animal nutrition, animals are categorized according to what they feed on. For instance: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Herbivores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eat only plants or parts of plants. e.g. Rabbits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Carnivores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only eat other animals (herbivores)  or the remains of other animals. e.g. Leopard, vulture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Omnivores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eat plants, animals or dead animal flesh. e.g. Humans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monkeys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9CBF24-9C7F-4EC8-8021-7C499FC36F5F}"/>
              </a:ext>
            </a:extLst>
          </p:cNvPr>
          <p:cNvSpPr txBox="1"/>
          <p:nvPr/>
        </p:nvSpPr>
        <p:spPr>
          <a:xfrm>
            <a:off x="8247813" y="3319314"/>
            <a:ext cx="28227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  <a:p>
            <a:endParaRPr lang="en-ZA"/>
          </a:p>
          <a:p>
            <a:endParaRPr lang="en-ZA"/>
          </a:p>
          <a:p>
            <a:endParaRPr lang="en-ZA"/>
          </a:p>
          <a:p>
            <a:endParaRPr lang="en-ZA"/>
          </a:p>
          <a:p>
            <a:endParaRPr lang="en-ZA"/>
          </a:p>
          <a:p>
            <a:endParaRPr lang="en-ZA"/>
          </a:p>
          <a:p>
            <a:endParaRPr lang="en-ZA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E80EAB2-3DCB-4766-8153-950C69A9F1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r="10789"/>
          <a:stretch/>
        </p:blipFill>
        <p:spPr>
          <a:xfrm>
            <a:off x="9833113" y="1990272"/>
            <a:ext cx="2358887" cy="1051102"/>
          </a:xfrm>
          <a:prstGeom prst="rect">
            <a:avLst/>
          </a:prstGeom>
        </p:spPr>
      </p:pic>
      <p:pic>
        <p:nvPicPr>
          <p:cNvPr id="11" name="Picture 10" descr="A cat with its mouth open&#10;&#10;Description automatically generated">
            <a:extLst>
              <a:ext uri="{FF2B5EF4-FFF2-40B4-BE49-F238E27FC236}">
                <a16:creationId xmlns:a16="http://schemas.microsoft.com/office/drawing/2014/main" id="{D04A3B74-C99C-4D10-A869-B98235D88A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113" y="3386573"/>
            <a:ext cx="2638425" cy="1171359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DE74D52-8EBC-4C6B-885D-0489E522BB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025" y="4625191"/>
            <a:ext cx="1733550" cy="134764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14E0B-4928-4A6C-8ECD-4D7AD19A3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7A96-90B2-44E0-AC6A-E93731B5CC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47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5674E-A6B1-496C-A37B-75023AA32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36" y="-109687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9A8B82-272E-44B5-922D-526D5108B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254003"/>
            <a:ext cx="10258097" cy="786521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dirty="0">
                <a:ln>
                  <a:solidFill>
                    <a:srgbClr val="00B0F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Food chains &amp; Food webs</a:t>
            </a:r>
            <a:endParaRPr lang="en-ZA" sz="40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ECFC05-232B-4E12-96BB-0E0EE52BA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5118"/>
            <a:ext cx="10515600" cy="557048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dirty="0"/>
              <a:t> </a:t>
            </a:r>
            <a:endParaRPr lang="en-US" alt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9CBF24-9C7F-4EC8-8021-7C499FC36F5F}"/>
              </a:ext>
            </a:extLst>
          </p:cNvPr>
          <p:cNvSpPr txBox="1"/>
          <p:nvPr/>
        </p:nvSpPr>
        <p:spPr>
          <a:xfrm>
            <a:off x="8247813" y="3319314"/>
            <a:ext cx="28227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  <a:p>
            <a:endParaRPr lang="en-ZA"/>
          </a:p>
          <a:p>
            <a:endParaRPr lang="en-ZA"/>
          </a:p>
          <a:p>
            <a:endParaRPr lang="en-ZA"/>
          </a:p>
          <a:p>
            <a:endParaRPr lang="en-ZA"/>
          </a:p>
          <a:p>
            <a:endParaRPr lang="en-ZA"/>
          </a:p>
          <a:p>
            <a:endParaRPr lang="en-ZA"/>
          </a:p>
          <a:p>
            <a:endParaRPr lang="en-ZA" dirty="0"/>
          </a:p>
        </p:txBody>
      </p:sp>
      <p:pic>
        <p:nvPicPr>
          <p:cNvPr id="6" name="Picture 5" descr="A close up of a device&#10;&#10;Description automatically generated">
            <a:extLst>
              <a:ext uri="{FF2B5EF4-FFF2-40B4-BE49-F238E27FC236}">
                <a16:creationId xmlns:a16="http://schemas.microsoft.com/office/drawing/2014/main" id="{DE2BB2E2-AC50-4F15-8112-063348E64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103" y="1080746"/>
            <a:ext cx="7119197" cy="2237891"/>
          </a:xfrm>
          <a:prstGeom prst="rect">
            <a:avLst/>
          </a:prstGeom>
        </p:spPr>
      </p:pic>
      <p:pic>
        <p:nvPicPr>
          <p:cNvPr id="10" name="Picture 9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CB8E0F34-4E4A-415B-8AD0-A1B8B616EB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500776"/>
            <a:ext cx="3811639" cy="28634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2BD8834-63FF-4352-AB73-8F321CCBFBD3}"/>
              </a:ext>
            </a:extLst>
          </p:cNvPr>
          <p:cNvSpPr txBox="1"/>
          <p:nvPr/>
        </p:nvSpPr>
        <p:spPr>
          <a:xfrm>
            <a:off x="8809654" y="2038662"/>
            <a:ext cx="28227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Food chain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 starts with a producer (green plant)</a:t>
            </a: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A769EE-F9F4-4011-9B55-7240783A449C}"/>
              </a:ext>
            </a:extLst>
          </p:cNvPr>
          <p:cNvSpPr txBox="1"/>
          <p:nvPr/>
        </p:nvSpPr>
        <p:spPr>
          <a:xfrm>
            <a:off x="8814300" y="4047349"/>
            <a:ext cx="3092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Food web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 all food chains in an ecosystem - interconnectedness</a:t>
            </a: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40ACACE-4F4E-44A9-86D8-379C194A9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7A96-90B2-44E0-AC6A-E93731B5CC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5674E-A6B1-496C-A37B-75023AA32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26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9A8B82-272E-44B5-922D-526D5108B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254003"/>
            <a:ext cx="10258097" cy="786521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>
                <a:ln>
                  <a:solidFill>
                    <a:srgbClr val="00B0F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teeth/dentition</a:t>
            </a:r>
            <a:endParaRPr lang="en-ZA" sz="40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ECFC05-232B-4E12-96BB-0E0EE52BA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5118"/>
            <a:ext cx="10515600" cy="5570482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There are 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4 main types of teeth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found in animals, including humans, namely:</a:t>
            </a:r>
          </a:p>
          <a:p>
            <a:pPr algn="just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Incisors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: chisel-shaped, used for biting or cutting food</a:t>
            </a:r>
          </a:p>
          <a:p>
            <a:pPr algn="just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Canines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: pointed, used for catching, holding, tearing and/or killing 		prey</a:t>
            </a:r>
          </a:p>
          <a:p>
            <a:pPr algn="just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Premolars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: Flat and uneven. Used for grinding and crushing food</a:t>
            </a:r>
          </a:p>
          <a:p>
            <a:pPr algn="just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Molars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: flat and even. Used for grinding and crushing food.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951A0F8-839B-41A7-AD8A-DEB72DA3A0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257" y="4894964"/>
            <a:ext cx="3102429" cy="195942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1EE7C-2567-43DA-812E-B12D4CA62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7A96-90B2-44E0-AC6A-E93731B5CC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33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5674E-A6B1-496C-A37B-75023AA32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553" y="0"/>
            <a:ext cx="12192000" cy="72102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9A8B82-272E-44B5-922D-526D5108B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1" y="152401"/>
            <a:ext cx="10258097" cy="1142126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n>
                  <a:solidFill>
                    <a:srgbClr val="00B0F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teeth for different types of nutrition</a:t>
            </a:r>
            <a:endParaRPr lang="en-ZA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ECFC05-232B-4E12-96BB-0E0EE52BA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5118"/>
            <a:ext cx="10515600" cy="557048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dirty="0"/>
              <a:t> </a:t>
            </a:r>
            <a:endParaRPr lang="en-US" altLang="en-US" sz="2800" dirty="0"/>
          </a:p>
          <a:p>
            <a:endParaRPr lang="en-US" dirty="0"/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C471070-3B28-469E-A439-9ED0720DA7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919205"/>
              </p:ext>
            </p:extLst>
          </p:nvPr>
        </p:nvGraphicFramePr>
        <p:xfrm>
          <a:off x="981457" y="1372373"/>
          <a:ext cx="5114543" cy="5686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7572">
                  <a:extLst>
                    <a:ext uri="{9D8B030D-6E8A-4147-A177-3AD203B41FA5}">
                      <a16:colId xmlns:a16="http://schemas.microsoft.com/office/drawing/2014/main" val="1085946999"/>
                    </a:ext>
                  </a:extLst>
                </a:gridCol>
                <a:gridCol w="2906971">
                  <a:extLst>
                    <a:ext uri="{9D8B030D-6E8A-4147-A177-3AD203B41FA5}">
                      <a16:colId xmlns:a16="http://schemas.microsoft.com/office/drawing/2014/main" val="3092237378"/>
                    </a:ext>
                  </a:extLst>
                </a:gridCol>
              </a:tblGrid>
              <a:tr h="360416">
                <a:tc>
                  <a:txBody>
                    <a:bodyPr/>
                    <a:lstStyle/>
                    <a:p>
                      <a:pPr algn="just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 of nutrition</a:t>
                      </a:r>
                      <a:endParaRPr lang="en-Z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 of teeth</a:t>
                      </a:r>
                      <a:endParaRPr lang="en-Z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564504"/>
                  </a:ext>
                </a:extLst>
              </a:tr>
              <a:tr h="1441664">
                <a:tc>
                  <a:txBody>
                    <a:bodyPr/>
                    <a:lstStyle/>
                    <a:p>
                      <a:pPr algn="just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Herbivores</a:t>
                      </a:r>
                      <a:endParaRPr lang="en-Z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 incisors to cut the plant material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Usually lack canines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 molars and premolars to grind plant material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160699"/>
                  </a:ext>
                </a:extLst>
              </a:tr>
              <a:tr h="2415855">
                <a:tc>
                  <a:txBody>
                    <a:bodyPr/>
                    <a:lstStyle/>
                    <a:p>
                      <a:pPr algn="just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Carnivores</a:t>
                      </a:r>
                      <a:endParaRPr lang="en-Z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 incisors to slice or shred meat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Large, well-developed canines 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used for catching, holding and tearing meat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Molars and premolars are modified to form 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carnassial teeth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940427"/>
                  </a:ext>
                </a:extLst>
              </a:tr>
              <a:tr h="1441664">
                <a:tc>
                  <a:txBody>
                    <a:bodyPr/>
                    <a:lstStyle/>
                    <a:p>
                      <a:pPr algn="just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Omnivores</a:t>
                      </a:r>
                      <a:endParaRPr lang="en-Z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Have teeth that are modified for eating both plant and meat similar to those in humans</a:t>
                      </a:r>
                      <a:endParaRPr lang="en-Z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4804300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18DE027B-3F1E-4C9A-9AE4-4C5BA1358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4156" y="1351716"/>
            <a:ext cx="3331029" cy="19016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14206A2-0113-4257-9EB1-BC5569E6DB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8397" y="3171753"/>
            <a:ext cx="3331029" cy="19016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BB62AD4-3C54-4BC9-8604-2DE76418E2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4156" y="5078879"/>
            <a:ext cx="3331029" cy="196636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D928B-457A-46A0-89A8-3CA97E710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7A96-90B2-44E0-AC6A-E93731B5CC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13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5674E-A6B1-496C-A37B-75023AA32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26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9A8B82-272E-44B5-922D-526D5108B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254003"/>
            <a:ext cx="10258097" cy="786521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ln>
                  <a:solidFill>
                    <a:srgbClr val="00B0F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Let's test what we know so far</a:t>
            </a:r>
            <a:br>
              <a:rPr lang="en-US" sz="4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 1 (5 minutes)</a:t>
            </a:r>
            <a:endParaRPr lang="en-ZA" sz="40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ECFC05-232B-4E12-96BB-0E0EE52BA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5118"/>
            <a:ext cx="10515600" cy="557048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/>
              <a:t> </a:t>
            </a:r>
            <a:endParaRPr lang="en-US" altLang="en-US" sz="280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363BAB-C3BC-486F-83CB-E6C204BC3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408" y="1258526"/>
            <a:ext cx="8400087" cy="465241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96B309-585F-4E1A-B049-D47BF9B11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7A96-90B2-44E0-AC6A-E93731B5CC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0">
    <wetp:webextensionref xmlns:r="http://schemas.openxmlformats.org/officeDocument/2006/relationships" r:id="rId1"/>
  </wetp:taskpane>
  <wetp:taskpane dockstate="right" visibility="0" width="525" row="4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A0D2BA91-7BFE-471A-8216-C3B93638DED9}">
  <we:reference id="wa200001409" version="1.0.0.2" store="en-US" storeType="OMEX"/>
  <we:alternateReferences>
    <we:reference id="wa200001409" version="1.0.0.2" store="WA200001409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42153424-D67C-41B4-8EB3-4EE5C519A04A}">
  <we:reference id="wa104379279" version="2.1.0.0" store="en-US" storeType="OMEX"/>
  <we:alternateReferences>
    <we:reference id="wa104379279" version="2.1.0.0" store="en-US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1A522853F9454DBEC5CB4F941B1E2D" ma:contentTypeVersion="4" ma:contentTypeDescription="Create a new document." ma:contentTypeScope="" ma:versionID="71e56e705842d1846cb75663908b2e1c">
  <xsd:schema xmlns:xsd="http://www.w3.org/2001/XMLSchema" xmlns:xs="http://www.w3.org/2001/XMLSchema" xmlns:p="http://schemas.microsoft.com/office/2006/metadata/properties" xmlns:ns3="010ed008-8df2-4ea8-ab85-9c328a53f8d9" targetNamespace="http://schemas.microsoft.com/office/2006/metadata/properties" ma:root="true" ma:fieldsID="04c01d62437ed9ca078198033207a54e" ns3:_="">
    <xsd:import namespace="010ed008-8df2-4ea8-ab85-9c328a53f8d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ed008-8df2-4ea8-ab85-9c328a53f8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4B9C4C-CBFA-438D-9CB7-03DCFD39C4AC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  <ds:schemaRef ds:uri="010ed008-8df2-4ea8-ab85-9c328a53f8d9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5FE7043-1C98-4FDF-87D2-04337698F80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B6AFA7-B62B-4C37-B483-B8535E79AA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0ed008-8df2-4ea8-ab85-9c328a53f8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4145</TotalTime>
  <Words>1130</Words>
  <Application>Microsoft Office PowerPoint</Application>
  <PresentationFormat>Widescreen</PresentationFormat>
  <Paragraphs>183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Guidelines in the Policy Document</vt:lpstr>
      <vt:lpstr>At the end of this lesson you will be able to:  </vt:lpstr>
      <vt:lpstr> INTRODUCTION</vt:lpstr>
      <vt:lpstr> Categorizing animals in nutrition</vt:lpstr>
      <vt:lpstr> Food chains &amp; Food webs</vt:lpstr>
      <vt:lpstr> Types of teeth/dentition</vt:lpstr>
      <vt:lpstr> Comparison of teeth for different types of nutrition</vt:lpstr>
      <vt:lpstr> Let's test what we know so far Activity 1 (5 minutes)</vt:lpstr>
      <vt:lpstr> Answers to Activity 1</vt:lpstr>
      <vt:lpstr>Key concepts of human nutrition</vt:lpstr>
      <vt:lpstr> Concepts cont.…</vt:lpstr>
      <vt:lpstr> Concepts cont.…</vt:lpstr>
      <vt:lpstr> The digestive process</vt:lpstr>
      <vt:lpstr> The structure of the human digestive system</vt:lpstr>
      <vt:lpstr> The functions of different parts of the human digestive system</vt:lpstr>
      <vt:lpstr> The functions of different parts of the human digestive system</vt:lpstr>
      <vt:lpstr> The functions of different parts of the human digestive system</vt:lpstr>
      <vt:lpstr>Class Activity</vt:lpstr>
      <vt:lpstr>Solutions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Ear</dc:title>
  <dc:creator>School EC</dc:creator>
  <cp:lastModifiedBy>Zimasa Sanda</cp:lastModifiedBy>
  <cp:revision>195</cp:revision>
  <dcterms:created xsi:type="dcterms:W3CDTF">2020-05-14T05:03:26Z</dcterms:created>
  <dcterms:modified xsi:type="dcterms:W3CDTF">2020-08-25T12:11:25Z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0x010100011A522853F9454DBEC5CB4F941B1E2D</vt:lpwstr>
  </property>
</Properties>
</file>