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7" r:id="rId2"/>
    <p:sldId id="300" r:id="rId3"/>
    <p:sldId id="312" r:id="rId4"/>
    <p:sldId id="313" r:id="rId5"/>
    <p:sldId id="278" r:id="rId6"/>
    <p:sldId id="301" r:id="rId7"/>
    <p:sldId id="293" r:id="rId8"/>
    <p:sldId id="257" r:id="rId9"/>
    <p:sldId id="302" r:id="rId10"/>
    <p:sldId id="322" r:id="rId11"/>
    <p:sldId id="258" r:id="rId12"/>
    <p:sldId id="294" r:id="rId13"/>
    <p:sldId id="316" r:id="rId14"/>
    <p:sldId id="303" r:id="rId15"/>
    <p:sldId id="280" r:id="rId16"/>
    <p:sldId id="307" r:id="rId17"/>
    <p:sldId id="308" r:id="rId18"/>
    <p:sldId id="304" r:id="rId19"/>
    <p:sldId id="314" r:id="rId20"/>
    <p:sldId id="315" r:id="rId21"/>
    <p:sldId id="305" r:id="rId22"/>
    <p:sldId id="317" r:id="rId23"/>
    <p:sldId id="318" r:id="rId24"/>
    <p:sldId id="319" r:id="rId25"/>
    <p:sldId id="320" r:id="rId26"/>
    <p:sldId id="321" r:id="rId27"/>
    <p:sldId id="323"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cator M SOTSAKA" initials="EMS" lastIdx="0" clrIdx="0">
    <p:extLst>
      <p:ext uri="{19B8F6BF-5375-455C-9EA6-DF929625EA0E}">
        <p15:presenceInfo xmlns:p15="http://schemas.microsoft.com/office/powerpoint/2012/main" userId="Educator M SOTS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3F1BA-153B-43C5-B156-FC2E4A28E0B8}" type="datetimeFigureOut">
              <a:rPr lang="en-ZA" smtClean="0"/>
              <a:t>2020/08/26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B3A0C-1D48-4C9A-98BD-B225E9D2E9BE}" type="slidenum">
              <a:rPr lang="en-ZA" smtClean="0"/>
              <a:t>‹#›</a:t>
            </a:fld>
            <a:endParaRPr lang="en-ZA"/>
          </a:p>
        </p:txBody>
      </p:sp>
    </p:spTree>
    <p:extLst>
      <p:ext uri="{BB962C8B-B14F-4D97-AF65-F5344CB8AC3E}">
        <p14:creationId xmlns:p14="http://schemas.microsoft.com/office/powerpoint/2010/main" val="384756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32BE26F-DD51-44CA-B152-1FDC9437D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57FCEB-E703-4904-8A9C-DCCC37847375}" type="slidenum">
              <a:rPr lang="en-GB" altLang="en-US" sz="1200"/>
              <a:pPr/>
              <a:t>8</a:t>
            </a:fld>
            <a:endParaRPr lang="en-GB" altLang="en-US" sz="1200" dirty="0"/>
          </a:p>
        </p:txBody>
      </p:sp>
      <p:sp>
        <p:nvSpPr>
          <p:cNvPr id="34819" name="Rectangle 2">
            <a:extLst>
              <a:ext uri="{FF2B5EF4-FFF2-40B4-BE49-F238E27FC236}">
                <a16:creationId xmlns:a16="http://schemas.microsoft.com/office/drawing/2014/main" id="{7E55EF17-AE5E-4D67-9BA9-C5F161CD1F9E}"/>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7233BC7-98B1-4AFF-BBA8-59C73AFC2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8465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6CF4-DA0E-445A-922F-AB93BB4E31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81B121A-BE6D-45B1-B6C5-13F7B3324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AEE8A40-F33B-428F-B15C-78F0BC8EB1BE}"/>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5" name="Footer Placeholder 4">
            <a:extLst>
              <a:ext uri="{FF2B5EF4-FFF2-40B4-BE49-F238E27FC236}">
                <a16:creationId xmlns:a16="http://schemas.microsoft.com/office/drawing/2014/main" id="{60D04C1D-72A0-41BE-9E88-4CE0A5A79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B3CBF9D-206A-4E99-BB5A-C1BA853FA430}"/>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215467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752F-C575-4849-859C-BB8925E137E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59E11B-2765-41F0-BA33-C7574C6A8A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B04252-D921-4B59-A2B9-D12F5B1BF501}"/>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5" name="Footer Placeholder 4">
            <a:extLst>
              <a:ext uri="{FF2B5EF4-FFF2-40B4-BE49-F238E27FC236}">
                <a16:creationId xmlns:a16="http://schemas.microsoft.com/office/drawing/2014/main" id="{0D3B67A3-2A1C-4D0D-A24B-DDBCB4390FB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330D85B-C3CA-4D3C-87D3-4E1799E4942E}"/>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233793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8A2E0-1E4D-4B68-8D1C-F4885E29BD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7311BE5-BCB6-448A-86EB-F989317984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54AFD55-9BD0-4DDE-B259-4B5DE6D40B38}"/>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5" name="Footer Placeholder 4">
            <a:extLst>
              <a:ext uri="{FF2B5EF4-FFF2-40B4-BE49-F238E27FC236}">
                <a16:creationId xmlns:a16="http://schemas.microsoft.com/office/drawing/2014/main" id="{AB656A7A-A20C-4AB5-840B-37D5B1A7D1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DB53A2-3FBA-4490-893C-143DFC34C3FD}"/>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418545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16F2-BA84-4731-87DF-574B2EC627A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F060FF2-9EA6-4B87-94B6-B71CF38F80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DB9074F-CBA6-4431-89C8-ECF7E6DEB19B}"/>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5" name="Footer Placeholder 4">
            <a:extLst>
              <a:ext uri="{FF2B5EF4-FFF2-40B4-BE49-F238E27FC236}">
                <a16:creationId xmlns:a16="http://schemas.microsoft.com/office/drawing/2014/main" id="{6E41D26F-7178-45C2-8B05-CB24E60BD45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BBD80BD-CF4D-4105-9D1D-4AFEF86231B7}"/>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96581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8D67-00D5-43F9-80E2-93B37D8E4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1657345-F029-4BB3-B2BA-A84660EDF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54CA78-1655-4511-9117-E5CA4D9474E3}"/>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5" name="Footer Placeholder 4">
            <a:extLst>
              <a:ext uri="{FF2B5EF4-FFF2-40B4-BE49-F238E27FC236}">
                <a16:creationId xmlns:a16="http://schemas.microsoft.com/office/drawing/2014/main" id="{3753AAFD-D6C4-44B5-9E43-FF4B5F280F6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6966004-F09E-43BC-8CDA-1C0B8D16638C}"/>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4290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3B88-97A2-4319-BE82-37FDC514C31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5A26D87-EB88-4D33-8938-82FFD2BDB2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D6B433A-226C-442E-995C-76ABFBA26C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CD7ACFE-EACB-4E6E-9C4C-B0D75CB326C3}"/>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6" name="Footer Placeholder 5">
            <a:extLst>
              <a:ext uri="{FF2B5EF4-FFF2-40B4-BE49-F238E27FC236}">
                <a16:creationId xmlns:a16="http://schemas.microsoft.com/office/drawing/2014/main" id="{1FA11842-E1EC-42E2-8312-5EEDC39CDA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BF5729-A00F-4239-841C-969F3599107B}"/>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98801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464D-537B-4A5F-A045-DF3084EE11B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B2634CA-139A-4049-9DF9-AFFB662F6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880E10-3CB7-4F75-B7E2-C767831189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0BCA515-94E7-4507-9354-18D8973FF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7BC074-B841-4E85-8F5B-881E1EED3F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D27213D-7C73-4468-862C-18472A649934}"/>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8" name="Footer Placeholder 7">
            <a:extLst>
              <a:ext uri="{FF2B5EF4-FFF2-40B4-BE49-F238E27FC236}">
                <a16:creationId xmlns:a16="http://schemas.microsoft.com/office/drawing/2014/main" id="{DB158F8A-8025-42F5-BB15-1FB85BD0AD4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02966E9-8876-4959-ACDE-736485BD10D3}"/>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35674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2F56-5471-4CF4-9FF3-DAF01017DBF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F24291F0-30D8-4E89-A3C8-61376A8F3CBF}"/>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4" name="Footer Placeholder 3">
            <a:extLst>
              <a:ext uri="{FF2B5EF4-FFF2-40B4-BE49-F238E27FC236}">
                <a16:creationId xmlns:a16="http://schemas.microsoft.com/office/drawing/2014/main" id="{FEA6E433-4FD8-41AA-BF5A-B473DF96014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7979BA0-3E16-4668-8DC7-C1C7FB3EE83C}"/>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264236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E9240-927C-4E32-89AE-3DDC3B3472F3}"/>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3" name="Footer Placeholder 2">
            <a:extLst>
              <a:ext uri="{FF2B5EF4-FFF2-40B4-BE49-F238E27FC236}">
                <a16:creationId xmlns:a16="http://schemas.microsoft.com/office/drawing/2014/main" id="{A28C9F46-8548-47EB-9782-FF7507D2340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35A4908-5C85-4F29-B3B7-A8EBC72A4004}"/>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183234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D6E4-AA6F-40E5-BA3D-8033AEA4F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46504DD-02FE-47BA-8416-F8F46DEDB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00FA073-FB71-47A1-8FDD-62996AF50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7635F9-C39A-4157-83BA-BC6D2D43A8D8}"/>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6" name="Footer Placeholder 5">
            <a:extLst>
              <a:ext uri="{FF2B5EF4-FFF2-40B4-BE49-F238E27FC236}">
                <a16:creationId xmlns:a16="http://schemas.microsoft.com/office/drawing/2014/main" id="{F3F2FDE3-82CF-4ADE-BAD5-B6120E5A65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3F07B32-9396-45C2-AF9A-1B7DA9D7144F}"/>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251374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9811-AE59-4A04-8BB7-150F4B6862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92DA1FA-214E-4031-AC29-99B87EBC0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0BA368B-E201-444B-B531-49779303E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F75BB3-52FA-45CB-80A9-5AB30C07811B}"/>
              </a:ext>
            </a:extLst>
          </p:cNvPr>
          <p:cNvSpPr>
            <a:spLocks noGrp="1"/>
          </p:cNvSpPr>
          <p:nvPr>
            <p:ph type="dt" sz="half" idx="10"/>
          </p:nvPr>
        </p:nvSpPr>
        <p:spPr/>
        <p:txBody>
          <a:bodyPr/>
          <a:lstStyle/>
          <a:p>
            <a:fld id="{ECB113E7-6D33-4F6F-95D1-791634883B15}" type="datetimeFigureOut">
              <a:rPr lang="en-ZA" smtClean="0"/>
              <a:t>2020/08/26</a:t>
            </a:fld>
            <a:endParaRPr lang="en-ZA"/>
          </a:p>
        </p:txBody>
      </p:sp>
      <p:sp>
        <p:nvSpPr>
          <p:cNvPr id="6" name="Footer Placeholder 5">
            <a:extLst>
              <a:ext uri="{FF2B5EF4-FFF2-40B4-BE49-F238E27FC236}">
                <a16:creationId xmlns:a16="http://schemas.microsoft.com/office/drawing/2014/main" id="{14452D61-6B41-4BF4-86F7-D8BA1DDB93B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D41F86B-4D6F-4976-9818-A7BAAD72B1CC}"/>
              </a:ext>
            </a:extLst>
          </p:cNvPr>
          <p:cNvSpPr>
            <a:spLocks noGrp="1"/>
          </p:cNvSpPr>
          <p:nvPr>
            <p:ph type="sldNum" sz="quarter" idx="12"/>
          </p:nvPr>
        </p:nvSpPr>
        <p:spPr/>
        <p:txBody>
          <a:bodyPr/>
          <a:lstStyle/>
          <a:p>
            <a:fld id="{C98FB5DB-F06D-4579-A305-B67AC7E2482B}" type="slidenum">
              <a:rPr lang="en-ZA" smtClean="0"/>
              <a:t>‹#›</a:t>
            </a:fld>
            <a:endParaRPr lang="en-ZA"/>
          </a:p>
        </p:txBody>
      </p:sp>
    </p:spTree>
    <p:extLst>
      <p:ext uri="{BB962C8B-B14F-4D97-AF65-F5344CB8AC3E}">
        <p14:creationId xmlns:p14="http://schemas.microsoft.com/office/powerpoint/2010/main" val="177327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BCF47-7E7C-43A8-A53C-95D45D1D3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BB8D13C-BCBC-490E-87D0-0F818ADCB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FF778B-6721-4E35-B4BF-DE4C2EEBA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113E7-6D33-4F6F-95D1-791634883B15}" type="datetimeFigureOut">
              <a:rPr lang="en-ZA" smtClean="0"/>
              <a:t>2020/08/26</a:t>
            </a:fld>
            <a:endParaRPr lang="en-ZA"/>
          </a:p>
        </p:txBody>
      </p:sp>
      <p:sp>
        <p:nvSpPr>
          <p:cNvPr id="5" name="Footer Placeholder 4">
            <a:extLst>
              <a:ext uri="{FF2B5EF4-FFF2-40B4-BE49-F238E27FC236}">
                <a16:creationId xmlns:a16="http://schemas.microsoft.com/office/drawing/2014/main" id="{E534C289-A14C-423D-AA7D-E0F879CA5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73DB182-8BBD-4DF3-BD1E-0710947F0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FB5DB-F06D-4579-A305-B67AC7E2482B}" type="slidenum">
              <a:rPr lang="en-ZA" smtClean="0"/>
              <a:t>‹#›</a:t>
            </a:fld>
            <a:endParaRPr lang="en-ZA"/>
          </a:p>
        </p:txBody>
      </p:sp>
    </p:spTree>
    <p:extLst>
      <p:ext uri="{BB962C8B-B14F-4D97-AF65-F5344CB8AC3E}">
        <p14:creationId xmlns:p14="http://schemas.microsoft.com/office/powerpoint/2010/main" val="205969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 Id="rId5" Type="http://schemas.microsoft.com/office/2007/relationships/hdphoto" Target="../media/hdphoto2.wdp"/><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2533C2-DD4D-4B83-8253-ED394E177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8571"/>
            <a:ext cx="12192000" cy="6310411"/>
          </a:xfrm>
          <a:prstGeom prst="rect">
            <a:avLst/>
          </a:prstGeom>
        </p:spPr>
      </p:pic>
      <p:sp>
        <p:nvSpPr>
          <p:cNvPr id="2" name="Title 1">
            <a:extLst>
              <a:ext uri="{FF2B5EF4-FFF2-40B4-BE49-F238E27FC236}">
                <a16:creationId xmlns:a16="http://schemas.microsoft.com/office/drawing/2014/main" id="{6A892133-929D-46E0-B7CF-A2050CF7E06B}"/>
              </a:ext>
            </a:extLst>
          </p:cNvPr>
          <p:cNvSpPr>
            <a:spLocks noGrp="1"/>
          </p:cNvSpPr>
          <p:nvPr>
            <p:ph type="title"/>
          </p:nvPr>
        </p:nvSpPr>
        <p:spPr>
          <a:xfrm>
            <a:off x="2152449" y="760095"/>
            <a:ext cx="6096000" cy="1916539"/>
          </a:xfrm>
        </p:spPr>
        <p:txBody>
          <a:bodyPr>
            <a:normAutofit fontScale="90000"/>
          </a:bodyPr>
          <a:lstStyle/>
          <a:p>
            <a:r>
              <a:rPr lang="en-ZA" dirty="0">
                <a:latin typeface="Arial" panose="020B0604020202020204" pitchFamily="34" charset="0"/>
                <a:cs typeface="Arial" panose="020B0604020202020204" pitchFamily="34" charset="0"/>
              </a:rPr>
              <a:t>			</a:t>
            </a:r>
            <a:br>
              <a:rPr lang="en-ZA" dirty="0">
                <a:latin typeface="Arial" panose="020B0604020202020204" pitchFamily="34" charset="0"/>
                <a:cs typeface="Arial" panose="020B0604020202020204" pitchFamily="34" charset="0"/>
              </a:rPr>
            </a:br>
            <a:r>
              <a:rPr lang="en-US" sz="5200" b="1" dirty="0">
                <a:solidFill>
                  <a:srgbClr val="FFFFFF"/>
                </a:solidFill>
              </a:rPr>
              <a:t>ANIMAL NUTRITION </a:t>
            </a:r>
            <a:br>
              <a:rPr lang="en-US" sz="5200" b="1" dirty="0">
                <a:solidFill>
                  <a:srgbClr val="FFFFFF"/>
                </a:solidFill>
              </a:rPr>
            </a:br>
            <a:r>
              <a:rPr lang="en-US" sz="5200" b="1" dirty="0">
                <a:solidFill>
                  <a:srgbClr val="FFFFFF"/>
                </a:solidFill>
              </a:rPr>
              <a:t>(Mammals)</a:t>
            </a:r>
            <a:endParaRPr lang="en-ZA" b="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0F5F5670-3853-4D33-B20B-FD1CB7DCE9AF}"/>
              </a:ext>
            </a:extLst>
          </p:cNvPr>
          <p:cNvSpPr>
            <a:spLocks noGrp="1"/>
          </p:cNvSpPr>
          <p:nvPr>
            <p:ph idx="1"/>
          </p:nvPr>
        </p:nvSpPr>
        <p:spPr>
          <a:xfrm>
            <a:off x="838200" y="3005959"/>
            <a:ext cx="10515600" cy="3171004"/>
          </a:xfrm>
        </p:spPr>
        <p:txBody>
          <a:bodyPr>
            <a:normAutofit/>
          </a:bodyPr>
          <a:lstStyle/>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r>
              <a:rPr lang="en-ZA" b="1" dirty="0">
                <a:latin typeface="Arial" panose="020B0604020202020204" pitchFamily="34" charset="0"/>
                <a:cs typeface="Arial" panose="020B0604020202020204" pitchFamily="34" charset="0"/>
              </a:rPr>
              <a:t>             </a:t>
            </a:r>
            <a:endParaRPr lang="en-ZA" b="1" dirty="0">
              <a:solidFill>
                <a:srgbClr val="FFFF00"/>
              </a:solidFill>
              <a:latin typeface="Arial" panose="020B0604020202020204" pitchFamily="34" charset="0"/>
              <a:cs typeface="Arial" panose="020B0604020202020204" pitchFamily="34" charset="0"/>
            </a:endParaRPr>
          </a:p>
        </p:txBody>
      </p:sp>
      <p:pic>
        <p:nvPicPr>
          <p:cNvPr id="4" name="Picture 3" descr="A person posing for the camera&#10;&#10;Description automatically generated">
            <a:extLst>
              <a:ext uri="{FF2B5EF4-FFF2-40B4-BE49-F238E27FC236}">
                <a16:creationId xmlns:a16="http://schemas.microsoft.com/office/drawing/2014/main" id="{67C4F4B2-559D-43B0-BD25-D399CBB22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702" y="2090081"/>
            <a:ext cx="3387926" cy="3470284"/>
          </a:xfrm>
          <a:prstGeom prst="rect">
            <a:avLst/>
          </a:prstGeom>
        </p:spPr>
      </p:pic>
      <p:sp>
        <p:nvSpPr>
          <p:cNvPr id="5" name="Rectangle 4">
            <a:extLst>
              <a:ext uri="{FF2B5EF4-FFF2-40B4-BE49-F238E27FC236}">
                <a16:creationId xmlns:a16="http://schemas.microsoft.com/office/drawing/2014/main" id="{A5FCD781-43E3-493D-A929-7D692F0A834B}"/>
              </a:ext>
            </a:extLst>
          </p:cNvPr>
          <p:cNvSpPr/>
          <p:nvPr/>
        </p:nvSpPr>
        <p:spPr>
          <a:xfrm>
            <a:off x="2075107" y="3486790"/>
            <a:ext cx="6096000" cy="1678408"/>
          </a:xfrm>
          <a:prstGeom prst="rect">
            <a:avLst/>
          </a:prstGeom>
        </p:spPr>
        <p:txBody>
          <a:bodyPr>
            <a:spAutoFit/>
          </a:bodyPr>
          <a:lstStyle/>
          <a:p>
            <a:pPr lvl="0">
              <a:lnSpc>
                <a:spcPct val="90000"/>
              </a:lnSpc>
              <a:spcBef>
                <a:spcPts val="1000"/>
              </a:spcBef>
            </a:pPr>
            <a:r>
              <a:rPr lang="en-US" sz="2400" b="1" dirty="0">
                <a:solidFill>
                  <a:srgbClr val="FFFFFF"/>
                </a:solidFill>
              </a:rPr>
              <a:t>TOPIC: PROCESS OF DIGESTION AND ABSORPTION</a:t>
            </a:r>
          </a:p>
          <a:p>
            <a:pPr lvl="0">
              <a:lnSpc>
                <a:spcPct val="90000"/>
              </a:lnSpc>
              <a:spcBef>
                <a:spcPts val="1000"/>
              </a:spcBef>
            </a:pPr>
            <a:r>
              <a:rPr lang="en-US" sz="2400" dirty="0">
                <a:solidFill>
                  <a:srgbClr val="FFFFFF"/>
                </a:solidFill>
              </a:rPr>
              <a:t>PRESENTER: MS A. MADIKANE</a:t>
            </a:r>
          </a:p>
          <a:p>
            <a:pPr lvl="0">
              <a:lnSpc>
                <a:spcPct val="90000"/>
              </a:lnSpc>
              <a:spcBef>
                <a:spcPts val="1000"/>
              </a:spcBef>
            </a:pPr>
            <a:r>
              <a:rPr lang="en-US" sz="2400" dirty="0">
                <a:solidFill>
                  <a:srgbClr val="FFFFFF"/>
                </a:solidFill>
              </a:rPr>
              <a:t>BUFFALO CITY MUNICIPALITY DISTRICT</a:t>
            </a:r>
            <a:endParaRPr lang="en-ZA" sz="2400" dirty="0">
              <a:solidFill>
                <a:srgbClr val="FFFFFF"/>
              </a:solidFill>
            </a:endParaRPr>
          </a:p>
        </p:txBody>
      </p:sp>
    </p:spTree>
    <p:custDataLst>
      <p:tags r:id="rId1"/>
    </p:custDataLst>
    <p:extLst>
      <p:ext uri="{BB962C8B-B14F-4D97-AF65-F5344CB8AC3E}">
        <p14:creationId xmlns:p14="http://schemas.microsoft.com/office/powerpoint/2010/main" val="94036069"/>
      </p:ext>
    </p:extLst>
  </p:cSld>
  <p:clrMapOvr>
    <a:masterClrMapping/>
  </p:clrMapOvr>
  <mc:AlternateContent xmlns:mc="http://schemas.openxmlformats.org/markup-compatibility/2006" xmlns:p14="http://schemas.microsoft.com/office/powerpoint/2010/main">
    <mc:Choice Requires="p14">
      <p:transition spd="slow" p14:dur="2000" advTm="14045"/>
    </mc:Choice>
    <mc:Fallback xmlns="">
      <p:transition spd="slow" advTm="140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96EEC-BE18-4E03-B978-590D7DB4060B}"/>
              </a:ext>
            </a:extLst>
          </p:cNvPr>
          <p:cNvSpPr>
            <a:spLocks noGrp="1"/>
          </p:cNvSpPr>
          <p:nvPr>
            <p:ph idx="1"/>
          </p:nvPr>
        </p:nvSpPr>
        <p:spPr>
          <a:xfrm>
            <a:off x="616017" y="375385"/>
            <a:ext cx="10737783" cy="5801578"/>
          </a:xfrm>
        </p:spPr>
        <p:txBody>
          <a:bodyPr>
            <a:normAutofit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Peristalsis occurs in </a:t>
            </a:r>
            <a:r>
              <a:rPr lang="en-US" dirty="0" err="1">
                <a:latin typeface="Tahoma" panose="020B0604030504040204" pitchFamily="34" charset="0"/>
                <a:ea typeface="Tahoma" panose="020B0604030504040204" pitchFamily="34" charset="0"/>
                <a:cs typeface="Tahoma" panose="020B0604030504040204" pitchFamily="34" charset="0"/>
              </a:rPr>
              <a:t>oesophagus</a:t>
            </a:r>
            <a:r>
              <a:rPr lang="en-US" dirty="0">
                <a:latin typeface="Tahoma" panose="020B0604030504040204" pitchFamily="34" charset="0"/>
                <a:ea typeface="Tahoma" panose="020B0604030504040204" pitchFamily="34" charset="0"/>
                <a:cs typeface="Tahoma" panose="020B0604030504040204" pitchFamily="34" charset="0"/>
              </a:rPr>
              <a:t>, small intestine and large intestine.</a:t>
            </a:r>
          </a:p>
          <a:p>
            <a:r>
              <a:rPr lang="en-US" dirty="0">
                <a:latin typeface="Tahoma" panose="020B0604030504040204" pitchFamily="34" charset="0"/>
                <a:ea typeface="Tahoma" panose="020B0604030504040204" pitchFamily="34" charset="0"/>
                <a:cs typeface="Tahoma" panose="020B0604030504040204" pitchFamily="34" charset="0"/>
              </a:rPr>
              <a:t>Peristalsis will still transport food and water to your stomach even if you stand on your head.</a:t>
            </a:r>
          </a:p>
          <a:p>
            <a:r>
              <a:rPr lang="en-US" dirty="0">
                <a:latin typeface="Tahoma" panose="020B0604030504040204" pitchFamily="34" charset="0"/>
                <a:ea typeface="Tahoma" panose="020B0604030504040204" pitchFamily="34" charset="0"/>
                <a:cs typeface="Tahoma" panose="020B0604030504040204" pitchFamily="34" charset="0"/>
              </a:rPr>
              <a:t>Once the bolus reaches the stomach, it is </a:t>
            </a:r>
            <a:r>
              <a:rPr lang="en-US" b="1" dirty="0">
                <a:latin typeface="Tahoma" panose="020B0604030504040204" pitchFamily="34" charset="0"/>
                <a:ea typeface="Tahoma" panose="020B0604030504040204" pitchFamily="34" charset="0"/>
                <a:cs typeface="Tahoma" panose="020B0604030504040204" pitchFamily="34" charset="0"/>
              </a:rPr>
              <a:t>physically broken </a:t>
            </a:r>
            <a:r>
              <a:rPr lang="en-US" dirty="0">
                <a:latin typeface="Tahoma" panose="020B0604030504040204" pitchFamily="34" charset="0"/>
                <a:ea typeface="Tahoma" panose="020B0604030504040204" pitchFamily="34" charset="0"/>
                <a:cs typeface="Tahoma" panose="020B0604030504040204" pitchFamily="34" charset="0"/>
              </a:rPr>
              <a:t>down further by the </a:t>
            </a:r>
            <a:r>
              <a:rPr lang="en-US" b="1" dirty="0">
                <a:latin typeface="Tahoma" panose="020B0604030504040204" pitchFamily="34" charset="0"/>
                <a:ea typeface="Tahoma" panose="020B0604030504040204" pitchFamily="34" charset="0"/>
                <a:cs typeface="Tahoma" panose="020B0604030504040204" pitchFamily="34" charset="0"/>
              </a:rPr>
              <a:t>strong contractions </a:t>
            </a:r>
            <a:r>
              <a:rPr lang="en-US" dirty="0">
                <a:latin typeface="Tahoma" panose="020B0604030504040204" pitchFamily="34" charset="0"/>
                <a:ea typeface="Tahoma" panose="020B0604030504040204" pitchFamily="34" charset="0"/>
                <a:cs typeface="Tahoma" panose="020B0604030504040204" pitchFamily="34" charset="0"/>
              </a:rPr>
              <a:t>of the </a:t>
            </a:r>
            <a:r>
              <a:rPr lang="en-US" b="1" dirty="0">
                <a:latin typeface="Tahoma" panose="020B0604030504040204" pitchFamily="34" charset="0"/>
                <a:ea typeface="Tahoma" panose="020B0604030504040204" pitchFamily="34" charset="0"/>
                <a:cs typeface="Tahoma" panose="020B0604030504040204" pitchFamily="34" charset="0"/>
              </a:rPr>
              <a:t>stomach muscles</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The bolus is also mixed with </a:t>
            </a:r>
            <a:r>
              <a:rPr lang="en-US" b="1" dirty="0">
                <a:latin typeface="Tahoma" panose="020B0604030504040204" pitchFamily="34" charset="0"/>
                <a:ea typeface="Tahoma" panose="020B0604030504040204" pitchFamily="34" charset="0"/>
                <a:cs typeface="Tahoma" panose="020B0604030504040204" pitchFamily="34" charset="0"/>
              </a:rPr>
              <a:t>stomach acid </a:t>
            </a:r>
            <a:r>
              <a:rPr lang="en-US" dirty="0">
                <a:latin typeface="Tahoma" panose="020B0604030504040204" pitchFamily="34" charset="0"/>
                <a:ea typeface="Tahoma" panose="020B0604030504040204" pitchFamily="34" charset="0"/>
                <a:cs typeface="Tahoma" panose="020B0604030504040204" pitchFamily="34" charset="0"/>
              </a:rPr>
              <a:t>and digestive enzymes which forms a creamy mixture called </a:t>
            </a:r>
            <a:r>
              <a:rPr lang="en-US" b="1" dirty="0">
                <a:latin typeface="Tahoma" panose="020B0604030504040204" pitchFamily="34" charset="0"/>
                <a:ea typeface="Tahoma" panose="020B0604030504040204" pitchFamily="34" charset="0"/>
                <a:cs typeface="Tahoma" panose="020B0604030504040204" pitchFamily="34" charset="0"/>
              </a:rPr>
              <a:t>chyme</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Lipids are broken down by bile into </a:t>
            </a:r>
            <a:r>
              <a:rPr lang="en-US" b="1" dirty="0">
                <a:latin typeface="Tahoma" panose="020B0604030504040204" pitchFamily="34" charset="0"/>
                <a:ea typeface="Tahoma" panose="020B0604030504040204" pitchFamily="34" charset="0"/>
                <a:cs typeface="Tahoma" panose="020B0604030504040204" pitchFamily="34" charset="0"/>
              </a:rPr>
              <a:t>tiny droplets </a:t>
            </a:r>
            <a:r>
              <a:rPr lang="en-US" dirty="0">
                <a:latin typeface="Tahoma" panose="020B0604030504040204" pitchFamily="34" charset="0"/>
                <a:ea typeface="Tahoma" panose="020B0604030504040204" pitchFamily="34" charset="0"/>
                <a:cs typeface="Tahoma" panose="020B0604030504040204" pitchFamily="34" charset="0"/>
              </a:rPr>
              <a:t>which provide a larger surface area on which enzymes can act to break them down. </a:t>
            </a:r>
          </a:p>
          <a:p>
            <a:r>
              <a:rPr lang="en-US" dirty="0">
                <a:latin typeface="Tahoma" panose="020B0604030504040204" pitchFamily="34" charset="0"/>
                <a:ea typeface="Tahoma" panose="020B0604030504040204" pitchFamily="34" charset="0"/>
                <a:cs typeface="Tahoma" panose="020B0604030504040204" pitchFamily="34" charset="0"/>
              </a:rPr>
              <a:t>The breaking down of lipids into tiny droplets is called </a:t>
            </a:r>
            <a:r>
              <a:rPr lang="en-US" b="1" dirty="0">
                <a:latin typeface="Tahoma" panose="020B0604030504040204" pitchFamily="34" charset="0"/>
                <a:ea typeface="Tahoma" panose="020B0604030504040204" pitchFamily="34" charset="0"/>
                <a:cs typeface="Tahoma" panose="020B0604030504040204" pitchFamily="34" charset="0"/>
              </a:rPr>
              <a:t>emulsification</a:t>
            </a:r>
            <a:r>
              <a:rPr lang="en-US" dirty="0">
                <a:latin typeface="Tahoma" panose="020B0604030504040204" pitchFamily="34" charset="0"/>
                <a:ea typeface="Tahoma" panose="020B0604030504040204" pitchFamily="34" charset="0"/>
                <a:cs typeface="Tahoma" panose="020B0604030504040204" pitchFamily="34" charset="0"/>
              </a:rPr>
              <a:t> and is a type of physical digestion.</a:t>
            </a:r>
            <a:endParaRPr lang="en-ZA"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56673434"/>
      </p:ext>
    </p:extLst>
  </p:cSld>
  <p:clrMapOvr>
    <a:masterClrMapping/>
  </p:clrMapOvr>
  <mc:AlternateContent xmlns:mc="http://schemas.openxmlformats.org/markup-compatibility/2006" xmlns:p14="http://schemas.microsoft.com/office/powerpoint/2010/main">
    <mc:Choice Requires="p14">
      <p:transition spd="slow" p14:dur="2000" advTm="97416"/>
    </mc:Choice>
    <mc:Fallback xmlns="">
      <p:transition spd="slow" advTm="97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897D83-7C90-41C0-B18A-CB164121719C}"/>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F0BE78FC-A22E-492B-863B-D9CF65660A87}"/>
              </a:ext>
            </a:extLst>
          </p:cNvPr>
          <p:cNvSpPr>
            <a:spLocks noGrp="1"/>
          </p:cNvSpPr>
          <p:nvPr>
            <p:ph type="title"/>
          </p:nvPr>
        </p:nvSpPr>
        <p:spPr>
          <a:xfrm>
            <a:off x="790575" y="314325"/>
            <a:ext cx="10563225" cy="1376363"/>
          </a:xfrm>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Role of Water in Movement of Food along the Alimentary Canal</a:t>
            </a:r>
          </a:p>
        </p:txBody>
      </p:sp>
      <p:sp>
        <p:nvSpPr>
          <p:cNvPr id="3" name="Content Placeholder 2">
            <a:extLst>
              <a:ext uri="{FF2B5EF4-FFF2-40B4-BE49-F238E27FC236}">
                <a16:creationId xmlns:a16="http://schemas.microsoft.com/office/drawing/2014/main" id="{86D43AA1-83F7-4EAA-AA77-180CE455DC7E}"/>
              </a:ext>
            </a:extLst>
          </p:cNvPr>
          <p:cNvSpPr>
            <a:spLocks noGrp="1"/>
          </p:cNvSpPr>
          <p:nvPr>
            <p:ph idx="1"/>
          </p:nvPr>
        </p:nvSpPr>
        <p:spPr/>
        <p:txBody>
          <a:bodyPr/>
          <a:lstStyle/>
          <a:p>
            <a:r>
              <a:rPr lang="en-ZA" dirty="0">
                <a:latin typeface="Tahoma" panose="020B0604030504040204" pitchFamily="34" charset="0"/>
                <a:ea typeface="Tahoma" panose="020B0604030504040204" pitchFamily="34" charset="0"/>
                <a:cs typeface="Tahoma" panose="020B0604030504040204" pitchFamily="34" charset="0"/>
              </a:rPr>
              <a:t>Water facilitates the movement of food along the alimentary canal by:</a:t>
            </a:r>
          </a:p>
          <a:p>
            <a:pPr lvl="1"/>
            <a:r>
              <a:rPr lang="en-ZA" b="1" dirty="0">
                <a:latin typeface="Tahoma" panose="020B0604030504040204" pitchFamily="34" charset="0"/>
                <a:ea typeface="Tahoma" panose="020B0604030504040204" pitchFamily="34" charset="0"/>
                <a:cs typeface="Tahoma" panose="020B0604030504040204" pitchFamily="34" charset="0"/>
              </a:rPr>
              <a:t>Increasing</a:t>
            </a:r>
            <a:r>
              <a:rPr lang="en-ZA" dirty="0">
                <a:latin typeface="Tahoma" panose="020B0604030504040204" pitchFamily="34" charset="0"/>
                <a:ea typeface="Tahoma" panose="020B0604030504040204" pitchFamily="34" charset="0"/>
                <a:cs typeface="Tahoma" panose="020B0604030504040204" pitchFamily="34" charset="0"/>
              </a:rPr>
              <a:t> the </a:t>
            </a:r>
            <a:r>
              <a:rPr lang="en-ZA" b="1" dirty="0">
                <a:latin typeface="Tahoma" panose="020B0604030504040204" pitchFamily="34" charset="0"/>
                <a:ea typeface="Tahoma" panose="020B0604030504040204" pitchFamily="34" charset="0"/>
                <a:cs typeface="Tahoma" panose="020B0604030504040204" pitchFamily="34" charset="0"/>
              </a:rPr>
              <a:t>liquidity</a:t>
            </a:r>
            <a:r>
              <a:rPr lang="en-ZA" dirty="0">
                <a:latin typeface="Tahoma" panose="020B0604030504040204" pitchFamily="34" charset="0"/>
                <a:ea typeface="Tahoma" panose="020B0604030504040204" pitchFamily="34" charset="0"/>
                <a:cs typeface="Tahoma" panose="020B0604030504040204" pitchFamily="34" charset="0"/>
              </a:rPr>
              <a:t> of the </a:t>
            </a:r>
            <a:r>
              <a:rPr lang="en-ZA" b="1" dirty="0">
                <a:latin typeface="Tahoma" panose="020B0604030504040204" pitchFamily="34" charset="0"/>
                <a:ea typeface="Tahoma" panose="020B0604030504040204" pitchFamily="34" charset="0"/>
                <a:cs typeface="Tahoma" panose="020B0604030504040204" pitchFamily="34" charset="0"/>
              </a:rPr>
              <a:t>food</a:t>
            </a:r>
            <a:r>
              <a:rPr lang="en-ZA" dirty="0">
                <a:latin typeface="Tahoma" panose="020B0604030504040204" pitchFamily="34" charset="0"/>
                <a:ea typeface="Tahoma" panose="020B0604030504040204" pitchFamily="34" charset="0"/>
                <a:cs typeface="Tahoma" panose="020B0604030504040204" pitchFamily="34" charset="0"/>
              </a:rPr>
              <a:t>, thus enabling it to move freely through the alimentary canal</a:t>
            </a:r>
          </a:p>
          <a:p>
            <a:pPr lvl="1"/>
            <a:r>
              <a:rPr lang="en-ZA" dirty="0">
                <a:latin typeface="Tahoma" panose="020B0604030504040204" pitchFamily="34" charset="0"/>
                <a:ea typeface="Tahoma" panose="020B0604030504040204" pitchFamily="34" charset="0"/>
                <a:cs typeface="Tahoma" panose="020B0604030504040204" pitchFamily="34" charset="0"/>
              </a:rPr>
              <a:t>Keeping the </a:t>
            </a:r>
            <a:r>
              <a:rPr lang="en-ZA" b="1" dirty="0">
                <a:latin typeface="Tahoma" panose="020B0604030504040204" pitchFamily="34" charset="0"/>
                <a:ea typeface="Tahoma" panose="020B0604030504040204" pitchFamily="34" charset="0"/>
                <a:cs typeface="Tahoma" panose="020B0604030504040204" pitchFamily="34" charset="0"/>
              </a:rPr>
              <a:t>surrounding</a:t>
            </a:r>
            <a:r>
              <a:rPr lang="en-ZA" dirty="0">
                <a:latin typeface="Tahoma" panose="020B0604030504040204" pitchFamily="34" charset="0"/>
                <a:ea typeface="Tahoma" panose="020B0604030504040204" pitchFamily="34" charset="0"/>
                <a:cs typeface="Tahoma" panose="020B0604030504040204" pitchFamily="34" charset="0"/>
              </a:rPr>
              <a:t> </a:t>
            </a:r>
            <a:r>
              <a:rPr lang="en-ZA" b="1" dirty="0">
                <a:latin typeface="Tahoma" panose="020B0604030504040204" pitchFamily="34" charset="0"/>
                <a:ea typeface="Tahoma" panose="020B0604030504040204" pitchFamily="34" charset="0"/>
                <a:cs typeface="Tahoma" panose="020B0604030504040204" pitchFamily="34" charset="0"/>
              </a:rPr>
              <a:t>tissues</a:t>
            </a:r>
            <a:r>
              <a:rPr lang="en-ZA" dirty="0">
                <a:latin typeface="Tahoma" panose="020B0604030504040204" pitchFamily="34" charset="0"/>
                <a:ea typeface="Tahoma" panose="020B0604030504040204" pitchFamily="34" charset="0"/>
                <a:cs typeface="Tahoma" panose="020B0604030504040204" pitchFamily="34" charset="0"/>
              </a:rPr>
              <a:t> </a:t>
            </a:r>
            <a:r>
              <a:rPr lang="en-ZA" b="1" dirty="0">
                <a:latin typeface="Tahoma" panose="020B0604030504040204" pitchFamily="34" charset="0"/>
                <a:ea typeface="Tahoma" panose="020B0604030504040204" pitchFamily="34" charset="0"/>
                <a:cs typeface="Tahoma" panose="020B0604030504040204" pitchFamily="34" charset="0"/>
              </a:rPr>
              <a:t>soft</a:t>
            </a:r>
            <a:r>
              <a:rPr lang="en-ZA" dirty="0">
                <a:latin typeface="Tahoma" panose="020B0604030504040204" pitchFamily="34" charset="0"/>
                <a:ea typeface="Tahoma" panose="020B0604030504040204" pitchFamily="34" charset="0"/>
                <a:cs typeface="Tahoma" panose="020B0604030504040204" pitchFamily="34" charset="0"/>
              </a:rPr>
              <a:t> and </a:t>
            </a:r>
            <a:r>
              <a:rPr lang="en-ZA" b="1" dirty="0">
                <a:latin typeface="Tahoma" panose="020B0604030504040204" pitchFamily="34" charset="0"/>
                <a:ea typeface="Tahoma" panose="020B0604030504040204" pitchFamily="34" charset="0"/>
                <a:cs typeface="Tahoma" panose="020B0604030504040204" pitchFamily="34" charset="0"/>
              </a:rPr>
              <a:t>pliable</a:t>
            </a:r>
            <a:r>
              <a:rPr lang="en-ZA" dirty="0">
                <a:latin typeface="Tahoma" panose="020B0604030504040204" pitchFamily="34" charset="0"/>
                <a:ea typeface="Tahoma" panose="020B0604030504040204" pitchFamily="34" charset="0"/>
                <a:cs typeface="Tahoma" panose="020B0604030504040204" pitchFamily="34" charset="0"/>
              </a:rPr>
              <a:t>, allowing free movement of its contents</a:t>
            </a:r>
          </a:p>
          <a:p>
            <a:r>
              <a:rPr lang="en-ZA" dirty="0">
                <a:latin typeface="Tahoma" panose="020B0604030504040204" pitchFamily="34" charset="0"/>
                <a:ea typeface="Tahoma" panose="020B0604030504040204" pitchFamily="34" charset="0"/>
                <a:cs typeface="Tahoma" panose="020B0604030504040204" pitchFamily="34" charset="0"/>
              </a:rPr>
              <a:t>Water comes from the following sources:</a:t>
            </a:r>
          </a:p>
          <a:p>
            <a:pPr lvl="1"/>
            <a:r>
              <a:rPr lang="en-ZA" dirty="0">
                <a:latin typeface="Tahoma" panose="020B0604030504040204" pitchFamily="34" charset="0"/>
                <a:ea typeface="Tahoma" panose="020B0604030504040204" pitchFamily="34" charset="0"/>
                <a:cs typeface="Tahoma" panose="020B0604030504040204" pitchFamily="34" charset="0"/>
              </a:rPr>
              <a:t>Taken in as </a:t>
            </a:r>
            <a:r>
              <a:rPr lang="en-ZA" b="1" dirty="0">
                <a:latin typeface="Tahoma" panose="020B0604030504040204" pitchFamily="34" charset="0"/>
                <a:ea typeface="Tahoma" panose="020B0604030504040204" pitchFamily="34" charset="0"/>
                <a:cs typeface="Tahoma" panose="020B0604030504040204" pitchFamily="34" charset="0"/>
              </a:rPr>
              <a:t>liquids</a:t>
            </a:r>
            <a:r>
              <a:rPr lang="en-ZA" dirty="0">
                <a:latin typeface="Tahoma" panose="020B0604030504040204" pitchFamily="34" charset="0"/>
                <a:ea typeface="Tahoma" panose="020B0604030504040204" pitchFamily="34" charset="0"/>
                <a:cs typeface="Tahoma" panose="020B0604030504040204" pitchFamily="34" charset="0"/>
              </a:rPr>
              <a:t> with </a:t>
            </a:r>
            <a:r>
              <a:rPr lang="en-ZA" b="1" dirty="0">
                <a:latin typeface="Tahoma" panose="020B0604030504040204" pitchFamily="34" charset="0"/>
                <a:ea typeface="Tahoma" panose="020B0604030504040204" pitchFamily="34" charset="0"/>
                <a:cs typeface="Tahoma" panose="020B0604030504040204" pitchFamily="34" charset="0"/>
              </a:rPr>
              <a:t>food</a:t>
            </a:r>
          </a:p>
          <a:p>
            <a:pPr lvl="1"/>
            <a:r>
              <a:rPr lang="en-ZA" dirty="0">
                <a:latin typeface="Tahoma" panose="020B0604030504040204" pitchFamily="34" charset="0"/>
                <a:ea typeface="Tahoma" panose="020B0604030504040204" pitchFamily="34" charset="0"/>
                <a:cs typeface="Tahoma" panose="020B0604030504040204" pitchFamily="34" charset="0"/>
              </a:rPr>
              <a:t>Is added as a component of </a:t>
            </a:r>
            <a:r>
              <a:rPr lang="en-ZA" b="1" dirty="0">
                <a:latin typeface="Tahoma" panose="020B0604030504040204" pitchFamily="34" charset="0"/>
                <a:ea typeface="Tahoma" panose="020B0604030504040204" pitchFamily="34" charset="0"/>
                <a:cs typeface="Tahoma" panose="020B0604030504040204" pitchFamily="34" charset="0"/>
              </a:rPr>
              <a:t>bile</a:t>
            </a:r>
            <a:r>
              <a:rPr lang="en-ZA" dirty="0">
                <a:latin typeface="Tahoma" panose="020B0604030504040204" pitchFamily="34" charset="0"/>
                <a:ea typeface="Tahoma" panose="020B0604030504040204" pitchFamily="34" charset="0"/>
                <a:cs typeface="Tahoma" panose="020B0604030504040204" pitchFamily="34" charset="0"/>
              </a:rPr>
              <a:t>, </a:t>
            </a:r>
            <a:r>
              <a:rPr lang="en-ZA" b="1" dirty="0">
                <a:latin typeface="Tahoma" panose="020B0604030504040204" pitchFamily="34" charset="0"/>
                <a:ea typeface="Tahoma" panose="020B0604030504040204" pitchFamily="34" charset="0"/>
                <a:cs typeface="Tahoma" panose="020B0604030504040204" pitchFamily="34" charset="0"/>
              </a:rPr>
              <a:t>gastric juice</a:t>
            </a:r>
            <a:r>
              <a:rPr lang="en-ZA" dirty="0">
                <a:latin typeface="Tahoma" panose="020B0604030504040204" pitchFamily="34" charset="0"/>
                <a:ea typeface="Tahoma" panose="020B0604030504040204" pitchFamily="34" charset="0"/>
                <a:cs typeface="Tahoma" panose="020B0604030504040204" pitchFamily="34" charset="0"/>
              </a:rPr>
              <a:t>, </a:t>
            </a:r>
            <a:r>
              <a:rPr lang="en-ZA" b="1" dirty="0">
                <a:latin typeface="Tahoma" panose="020B0604030504040204" pitchFamily="34" charset="0"/>
                <a:ea typeface="Tahoma" panose="020B0604030504040204" pitchFamily="34" charset="0"/>
                <a:cs typeface="Tahoma" panose="020B0604030504040204" pitchFamily="34" charset="0"/>
              </a:rPr>
              <a:t>intestinal juice</a:t>
            </a:r>
            <a:r>
              <a:rPr lang="en-ZA" dirty="0">
                <a:latin typeface="Tahoma" panose="020B0604030504040204" pitchFamily="34" charset="0"/>
                <a:ea typeface="Tahoma" panose="020B0604030504040204" pitchFamily="34" charset="0"/>
                <a:cs typeface="Tahoma" panose="020B0604030504040204" pitchFamily="34" charset="0"/>
              </a:rPr>
              <a:t>, </a:t>
            </a:r>
            <a:r>
              <a:rPr lang="en-ZA" b="1" dirty="0">
                <a:latin typeface="Tahoma" panose="020B0604030504040204" pitchFamily="34" charset="0"/>
                <a:ea typeface="Tahoma" panose="020B0604030504040204" pitchFamily="34" charset="0"/>
                <a:cs typeface="Tahoma" panose="020B0604030504040204" pitchFamily="34" charset="0"/>
              </a:rPr>
              <a:t>pancreatic juice</a:t>
            </a:r>
            <a:r>
              <a:rPr lang="en-ZA" dirty="0">
                <a:latin typeface="Tahoma" panose="020B0604030504040204" pitchFamily="34" charset="0"/>
                <a:ea typeface="Tahoma" panose="020B0604030504040204" pitchFamily="34" charset="0"/>
                <a:cs typeface="Tahoma" panose="020B0604030504040204" pitchFamily="34" charset="0"/>
              </a:rPr>
              <a:t> and </a:t>
            </a:r>
            <a:r>
              <a:rPr lang="en-ZA" b="1" dirty="0">
                <a:latin typeface="Tahoma" panose="020B0604030504040204" pitchFamily="34" charset="0"/>
                <a:ea typeface="Tahoma" panose="020B0604030504040204" pitchFamily="34" charset="0"/>
                <a:cs typeface="Tahoma" panose="020B0604030504040204" pitchFamily="34" charset="0"/>
              </a:rPr>
              <a:t>saliva</a:t>
            </a:r>
          </a:p>
        </p:txBody>
      </p:sp>
    </p:spTree>
    <p:custDataLst>
      <p:tags r:id="rId1"/>
    </p:custDataLst>
    <p:extLst>
      <p:ext uri="{BB962C8B-B14F-4D97-AF65-F5344CB8AC3E}">
        <p14:creationId xmlns:p14="http://schemas.microsoft.com/office/powerpoint/2010/main" val="3705988859"/>
      </p:ext>
    </p:extLst>
  </p:cSld>
  <p:clrMapOvr>
    <a:masterClrMapping/>
  </p:clrMapOvr>
  <mc:AlternateContent xmlns:mc="http://schemas.openxmlformats.org/markup-compatibility/2006" xmlns:p14="http://schemas.microsoft.com/office/powerpoint/2010/main">
    <mc:Choice Requires="p14">
      <p:transition spd="slow" p14:dur="2000" advTm="58492"/>
    </mc:Choice>
    <mc:Fallback xmlns="">
      <p:transition spd="slow" advTm="58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AA73-31B3-40D0-AF27-2389AA394B52}"/>
              </a:ext>
            </a:extLst>
          </p:cNvPr>
          <p:cNvSpPr>
            <a:spLocks noGrp="1"/>
          </p:cNvSpPr>
          <p:nvPr>
            <p:ph type="title"/>
          </p:nvPr>
        </p:nvSpPr>
        <p:spPr/>
        <p:txBody>
          <a:bodyPr>
            <a:normAutofit/>
          </a:bodyPr>
          <a:lstStyle/>
          <a:p>
            <a:r>
              <a:rPr lang="en-ZA" b="1" dirty="0">
                <a:latin typeface="Tahoma" panose="020B0604030504040204" pitchFamily="34" charset="0"/>
                <a:ea typeface="Tahoma" panose="020B0604030504040204" pitchFamily="34" charset="0"/>
                <a:cs typeface="Tahoma" panose="020B0604030504040204" pitchFamily="34" charset="0"/>
              </a:rPr>
              <a:t>Chemical digestion</a:t>
            </a:r>
          </a:p>
        </p:txBody>
      </p:sp>
      <p:sp>
        <p:nvSpPr>
          <p:cNvPr id="3" name="Content Placeholder 2">
            <a:extLst>
              <a:ext uri="{FF2B5EF4-FFF2-40B4-BE49-F238E27FC236}">
                <a16:creationId xmlns:a16="http://schemas.microsoft.com/office/drawing/2014/main" id="{ABE447F1-D30F-44D4-AE8D-1645D9D536BD}"/>
              </a:ext>
            </a:extLst>
          </p:cNvPr>
          <p:cNvSpPr>
            <a:spLocks noGrp="1"/>
          </p:cNvSpPr>
          <p:nvPr>
            <p:ph idx="1"/>
          </p:nvPr>
        </p:nvSpPr>
        <p:spPr/>
        <p:txBody>
          <a:bodyPr>
            <a:normAutofit lnSpcReduction="10000"/>
          </a:bodyPr>
          <a:lstStyle/>
          <a:p>
            <a:r>
              <a:rPr lang="en-US" sz="3200" dirty="0">
                <a:latin typeface="Tahoma" panose="020B0604030504040204" pitchFamily="34" charset="0"/>
                <a:ea typeface="Tahoma" panose="020B0604030504040204" pitchFamily="34" charset="0"/>
                <a:cs typeface="Tahoma" panose="020B0604030504040204" pitchFamily="34" charset="0"/>
              </a:rPr>
              <a:t>Chemical digestion is the breaking down of large food compounds into smaller food compounds using digestive </a:t>
            </a:r>
            <a:r>
              <a:rPr lang="en-US" sz="3200" b="1" dirty="0">
                <a:latin typeface="Tahoma" panose="020B0604030504040204" pitchFamily="34" charset="0"/>
                <a:ea typeface="Tahoma" panose="020B0604030504040204" pitchFamily="34" charset="0"/>
                <a:cs typeface="Tahoma" panose="020B0604030504040204" pitchFamily="34" charset="0"/>
              </a:rPr>
              <a:t>enzymes</a:t>
            </a:r>
            <a:r>
              <a:rPr lang="en-US" sz="3200" dirty="0">
                <a:latin typeface="Tahoma" panose="020B0604030504040204" pitchFamily="34" charset="0"/>
                <a:ea typeface="Tahoma" panose="020B0604030504040204" pitchFamily="34" charset="0"/>
                <a:cs typeface="Tahoma" panose="020B0604030504040204" pitchFamily="34" charset="0"/>
              </a:rPr>
              <a:t>. Most food particles are </a:t>
            </a:r>
            <a:r>
              <a:rPr lang="en-US" sz="3200" b="1" dirty="0">
                <a:latin typeface="Tahoma" panose="020B0604030504040204" pitchFamily="34" charset="0"/>
                <a:ea typeface="Tahoma" panose="020B0604030504040204" pitchFamily="34" charset="0"/>
                <a:cs typeface="Tahoma" panose="020B0604030504040204" pitchFamily="34" charset="0"/>
              </a:rPr>
              <a:t>too large </a:t>
            </a:r>
            <a:r>
              <a:rPr lang="en-US" sz="3200" dirty="0">
                <a:latin typeface="Tahoma" panose="020B0604030504040204" pitchFamily="34" charset="0"/>
                <a:ea typeface="Tahoma" panose="020B0604030504040204" pitchFamily="34" charset="0"/>
                <a:cs typeface="Tahoma" panose="020B0604030504040204" pitchFamily="34" charset="0"/>
              </a:rPr>
              <a:t>to be absorbed from the alimentary canal into the blood and therefore chemical digestion </a:t>
            </a:r>
            <a:r>
              <a:rPr lang="en-ZA" sz="3200" dirty="0">
                <a:latin typeface="Tahoma" panose="020B0604030504040204" pitchFamily="34" charset="0"/>
                <a:ea typeface="Tahoma" panose="020B0604030504040204" pitchFamily="34" charset="0"/>
                <a:cs typeface="Tahoma" panose="020B0604030504040204" pitchFamily="34" charset="0"/>
              </a:rPr>
              <a:t>is necessary.</a:t>
            </a:r>
          </a:p>
          <a:p>
            <a:r>
              <a:rPr lang="en-US" sz="3200" dirty="0">
                <a:latin typeface="Tahoma" panose="020B0604030504040204" pitchFamily="34" charset="0"/>
                <a:ea typeface="Tahoma" panose="020B0604030504040204" pitchFamily="34" charset="0"/>
                <a:cs typeface="Tahoma" panose="020B0604030504040204" pitchFamily="34" charset="0"/>
              </a:rPr>
              <a:t>Enzymes are very sensitive to changes in temperature and pH and only work in optimal temperatures and pH ranges.</a:t>
            </a:r>
          </a:p>
          <a:p>
            <a:r>
              <a:rPr lang="en-US" sz="3200" dirty="0">
                <a:latin typeface="Tahoma" panose="020B0604030504040204" pitchFamily="34" charset="0"/>
                <a:ea typeface="Tahoma" panose="020B0604030504040204" pitchFamily="34" charset="0"/>
                <a:cs typeface="Tahoma" panose="020B0604030504040204" pitchFamily="34" charset="0"/>
              </a:rPr>
              <a:t>Digestive enzymes function best at 37° C and at different pH levels.</a:t>
            </a:r>
            <a:endParaRPr lang="en-ZA" sz="3200"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190246247"/>
      </p:ext>
    </p:extLst>
  </p:cSld>
  <p:clrMapOvr>
    <a:masterClrMapping/>
  </p:clrMapOvr>
  <mc:AlternateContent xmlns:mc="http://schemas.openxmlformats.org/markup-compatibility/2006" xmlns:p14="http://schemas.microsoft.com/office/powerpoint/2010/main">
    <mc:Choice Requires="p14">
      <p:transition spd="slow" p14:dur="2000" advTm="61280"/>
    </mc:Choice>
    <mc:Fallback xmlns="">
      <p:transition spd="slow" advTm="61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F36C-CB90-4EAA-A088-663405824A94}"/>
              </a:ext>
            </a:extLst>
          </p:cNvPr>
          <p:cNvSpPr>
            <a:spLocks noGrp="1"/>
          </p:cNvSpPr>
          <p:nvPr>
            <p:ph type="title"/>
          </p:nvPr>
        </p:nvSpPr>
        <p:spPr/>
        <p:txBody>
          <a:bodyPr>
            <a:normAutofit fontScale="90000"/>
          </a:bodyPr>
          <a:lstStyle/>
          <a:p>
            <a:br>
              <a:rPr lang="en-ZA" dirty="0"/>
            </a:br>
            <a:br>
              <a:rPr lang="en-ZA" dirty="0"/>
            </a:br>
            <a:br>
              <a:rPr lang="en-ZA" dirty="0"/>
            </a:br>
            <a:endParaRPr lang="en-ZA" dirty="0"/>
          </a:p>
        </p:txBody>
      </p:sp>
      <p:graphicFrame>
        <p:nvGraphicFramePr>
          <p:cNvPr id="4" name="Table 3">
            <a:extLst>
              <a:ext uri="{FF2B5EF4-FFF2-40B4-BE49-F238E27FC236}">
                <a16:creationId xmlns:a16="http://schemas.microsoft.com/office/drawing/2014/main" id="{D2B3BA5A-F7F4-484A-9D84-AFAB7803D352}"/>
              </a:ext>
            </a:extLst>
          </p:cNvPr>
          <p:cNvGraphicFramePr>
            <a:graphicFrameLocks noGrp="1"/>
          </p:cNvGraphicFramePr>
          <p:nvPr>
            <p:extLst>
              <p:ext uri="{D42A27DB-BD31-4B8C-83A1-F6EECF244321}">
                <p14:modId xmlns:p14="http://schemas.microsoft.com/office/powerpoint/2010/main" val="1924813688"/>
              </p:ext>
            </p:extLst>
          </p:nvPr>
        </p:nvGraphicFramePr>
        <p:xfrm>
          <a:off x="838200" y="2404745"/>
          <a:ext cx="2972171" cy="3319781"/>
        </p:xfrm>
        <a:graphic>
          <a:graphicData uri="http://schemas.openxmlformats.org/drawingml/2006/table">
            <a:tbl>
              <a:tblPr firstRow="1" firstCol="1" lastRow="1" lastCol="1" bandRow="1" bandCol="1"/>
              <a:tblGrid>
                <a:gridCol w="2972171">
                  <a:extLst>
                    <a:ext uri="{9D8B030D-6E8A-4147-A177-3AD203B41FA5}">
                      <a16:colId xmlns:a16="http://schemas.microsoft.com/office/drawing/2014/main" val="4272882745"/>
                    </a:ext>
                  </a:extLst>
                </a:gridCol>
              </a:tblGrid>
              <a:tr h="333096">
                <a:tc>
                  <a:txBody>
                    <a:bodyPr/>
                    <a:lstStyle/>
                    <a:p>
                      <a:pPr marL="67945">
                        <a:spcBef>
                          <a:spcPts val="335"/>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Group of enzymes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3141262513"/>
                  </a:ext>
                </a:extLst>
              </a:tr>
              <a:tr h="666867">
                <a:tc>
                  <a:txBody>
                    <a:bodyPr/>
                    <a:lstStyle/>
                    <a:p>
                      <a:pPr marL="67945" marR="347345">
                        <a:lnSpc>
                          <a:spcPct val="115000"/>
                        </a:lnSpc>
                        <a:spcBef>
                          <a:spcPts val="96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Where they are produced</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545346"/>
                  </a:ext>
                </a:extLst>
              </a:tr>
              <a:tr h="666867">
                <a:tc>
                  <a:txBody>
                    <a:bodyPr/>
                    <a:lstStyle/>
                    <a:p>
                      <a:pPr marL="67945">
                        <a:spcBef>
                          <a:spcPts val="90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Substrate</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324055"/>
                  </a:ext>
                </a:extLst>
              </a:tr>
              <a:tr h="986084">
                <a:tc>
                  <a:txBody>
                    <a:bodyPr/>
                    <a:lstStyle/>
                    <a:p>
                      <a:pPr marL="67945">
                        <a:spcBef>
                          <a:spcPts val="30"/>
                        </a:spcBef>
                        <a:spcAft>
                          <a:spcPts val="0"/>
                        </a:spcAft>
                      </a:pPr>
                      <a:r>
                        <a:rPr lang="en-US" sz="2300" dirty="0">
                          <a:effectLst/>
                          <a:latin typeface="Tahoma" panose="020B0604030504040204" pitchFamily="34" charset="0"/>
                          <a:ea typeface="Tahoma" panose="020B0604030504040204" pitchFamily="34" charset="0"/>
                          <a:cs typeface="Tahoma" panose="020B0604030504040204" pitchFamily="34" charset="0"/>
                        </a:rPr>
                        <a:t> </a:t>
                      </a:r>
                      <a:endParaRPr lang="en-ZA" sz="1700" dirty="0">
                        <a:effectLst/>
                        <a:latin typeface="Tahoma" panose="020B0604030504040204" pitchFamily="34" charset="0"/>
                        <a:ea typeface="Tahoma" panose="020B0604030504040204" pitchFamily="34" charset="0"/>
                        <a:cs typeface="Tahoma" panose="020B0604030504040204" pitchFamily="34" charset="0"/>
                      </a:endParaRPr>
                    </a:p>
                    <a:p>
                      <a:pPr marL="67945">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Preferred pH</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136996"/>
                  </a:ext>
                </a:extLst>
              </a:tr>
              <a:tr h="666867">
                <a:tc>
                  <a:txBody>
                    <a:bodyPr/>
                    <a:lstStyle/>
                    <a:p>
                      <a:pPr marL="67945" marR="356235">
                        <a:lnSpc>
                          <a:spcPct val="115000"/>
                        </a:lnSpc>
                        <a:spcBef>
                          <a:spcPts val="11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End product of digestion</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447231"/>
                  </a:ext>
                </a:extLst>
              </a:tr>
            </a:tbl>
          </a:graphicData>
        </a:graphic>
      </p:graphicFrame>
      <p:graphicFrame>
        <p:nvGraphicFramePr>
          <p:cNvPr id="5" name="Table 4">
            <a:extLst>
              <a:ext uri="{FF2B5EF4-FFF2-40B4-BE49-F238E27FC236}">
                <a16:creationId xmlns:a16="http://schemas.microsoft.com/office/drawing/2014/main" id="{7CD1F86F-5630-4512-B936-FE80735931F0}"/>
              </a:ext>
            </a:extLst>
          </p:cNvPr>
          <p:cNvGraphicFramePr>
            <a:graphicFrameLocks noGrp="1"/>
          </p:cNvGraphicFramePr>
          <p:nvPr>
            <p:extLst>
              <p:ext uri="{D42A27DB-BD31-4B8C-83A1-F6EECF244321}">
                <p14:modId xmlns:p14="http://schemas.microsoft.com/office/powerpoint/2010/main" val="1599858754"/>
              </p:ext>
            </p:extLst>
          </p:nvPr>
        </p:nvGraphicFramePr>
        <p:xfrm>
          <a:off x="3810371" y="2404745"/>
          <a:ext cx="2601231" cy="3319781"/>
        </p:xfrm>
        <a:graphic>
          <a:graphicData uri="http://schemas.openxmlformats.org/drawingml/2006/table">
            <a:tbl>
              <a:tblPr firstRow="1" firstCol="1" lastRow="1" lastCol="1" bandRow="1" bandCol="1"/>
              <a:tblGrid>
                <a:gridCol w="2601231">
                  <a:extLst>
                    <a:ext uri="{9D8B030D-6E8A-4147-A177-3AD203B41FA5}">
                      <a16:colId xmlns:a16="http://schemas.microsoft.com/office/drawing/2014/main" val="1810472064"/>
                    </a:ext>
                  </a:extLst>
                </a:gridCol>
              </a:tblGrid>
              <a:tr h="333096">
                <a:tc>
                  <a:txBody>
                    <a:bodyPr/>
                    <a:lstStyle/>
                    <a:p>
                      <a:pPr marL="76200" marR="69215" algn="ctr">
                        <a:spcBef>
                          <a:spcPts val="335"/>
                        </a:spcBef>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Carbohydrases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3829938743"/>
                  </a:ext>
                </a:extLst>
              </a:tr>
              <a:tr h="666867">
                <a:tc>
                  <a:txBody>
                    <a:bodyPr/>
                    <a:lstStyle/>
                    <a:p>
                      <a:pPr marL="76200" marR="69215" algn="ctr">
                        <a:lnSpc>
                          <a:spcPct val="115000"/>
                        </a:lnSpc>
                        <a:spcBef>
                          <a:spcPts val="1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Saliva, pancreatic</a:t>
                      </a:r>
                      <a:r>
                        <a:rPr lang="en-US" sz="1800" spc="-75" dirty="0">
                          <a:effectLst/>
                          <a:latin typeface="Tahoma" panose="020B0604030504040204" pitchFamily="34" charset="0"/>
                          <a:ea typeface="Tahoma" panose="020B0604030504040204" pitchFamily="34" charset="0"/>
                          <a:cs typeface="Tahoma" panose="020B0604030504040204" pitchFamily="34" charset="0"/>
                        </a:rPr>
                        <a:t> </a:t>
                      </a:r>
                      <a:r>
                        <a:rPr lang="en-US" sz="1800" dirty="0">
                          <a:effectLst/>
                          <a:latin typeface="Tahoma" panose="020B0604030504040204" pitchFamily="34" charset="0"/>
                          <a:ea typeface="Tahoma" panose="020B0604030504040204" pitchFamily="34" charset="0"/>
                          <a:cs typeface="Tahoma" panose="020B0604030504040204" pitchFamily="34" charset="0"/>
                        </a:rPr>
                        <a:t>juices, intestinal</a:t>
                      </a:r>
                      <a:r>
                        <a:rPr lang="en-US" sz="1800" spc="-5" dirty="0">
                          <a:effectLst/>
                          <a:latin typeface="Tahoma" panose="020B0604030504040204" pitchFamily="34" charset="0"/>
                          <a:ea typeface="Tahoma" panose="020B0604030504040204" pitchFamily="34" charset="0"/>
                          <a:cs typeface="Tahoma" panose="020B0604030504040204" pitchFamily="34" charset="0"/>
                        </a:rPr>
                        <a:t> </a:t>
                      </a:r>
                      <a:r>
                        <a:rPr lang="en-US" sz="1800" dirty="0">
                          <a:effectLst/>
                          <a:latin typeface="Tahoma" panose="020B0604030504040204" pitchFamily="34" charset="0"/>
                          <a:ea typeface="Tahoma" panose="020B0604030504040204" pitchFamily="34" charset="0"/>
                          <a:cs typeface="Tahoma" panose="020B0604030504040204" pitchFamily="34" charset="0"/>
                        </a:rPr>
                        <a:t>juices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473307"/>
                  </a:ext>
                </a:extLst>
              </a:tr>
              <a:tr h="666867">
                <a:tc>
                  <a:txBody>
                    <a:bodyPr/>
                    <a:lstStyle/>
                    <a:p>
                      <a:pPr marL="406400" marR="148590" indent="-242570">
                        <a:lnSpc>
                          <a:spcPct val="115000"/>
                        </a:lnSpc>
                        <a:spcBef>
                          <a:spcPts val="11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Carbohydrates (starch)</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49163"/>
                  </a:ext>
                </a:extLst>
              </a:tr>
              <a:tr h="986084">
                <a:tc>
                  <a:txBody>
                    <a:bodyPr/>
                    <a:lstStyle/>
                    <a:p>
                      <a:pPr marL="67945">
                        <a:spcBef>
                          <a:spcPts val="30"/>
                        </a:spcBef>
                        <a:spcAft>
                          <a:spcPts val="0"/>
                        </a:spcAft>
                      </a:pPr>
                      <a:r>
                        <a:rPr lang="en-US" sz="2300" dirty="0">
                          <a:effectLst/>
                          <a:latin typeface="Tahoma" panose="020B0604030504040204" pitchFamily="34" charset="0"/>
                          <a:ea typeface="Tahoma" panose="020B0604030504040204" pitchFamily="34" charset="0"/>
                          <a:cs typeface="Tahoma" panose="020B0604030504040204" pitchFamily="34" charset="0"/>
                        </a:rPr>
                        <a:t> </a:t>
                      </a:r>
                      <a:endParaRPr lang="en-ZA" sz="1700" dirty="0">
                        <a:effectLst/>
                        <a:latin typeface="Tahoma" panose="020B0604030504040204" pitchFamily="34" charset="0"/>
                        <a:ea typeface="Tahoma" panose="020B0604030504040204" pitchFamily="34" charset="0"/>
                        <a:cs typeface="Tahoma" panose="020B0604030504040204" pitchFamily="34" charset="0"/>
                      </a:endParaRPr>
                    </a:p>
                    <a:p>
                      <a:pPr marL="73025" marR="69215" algn="ctr">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Slightly alkaline</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285560"/>
                  </a:ext>
                </a:extLst>
              </a:tr>
              <a:tr h="666867">
                <a:tc>
                  <a:txBody>
                    <a:bodyPr/>
                    <a:lstStyle/>
                    <a:p>
                      <a:pPr marL="74930" marR="69215" algn="ctr">
                        <a:spcBef>
                          <a:spcPts val="90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Glucose</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703308"/>
                  </a:ext>
                </a:extLst>
              </a:tr>
            </a:tbl>
          </a:graphicData>
        </a:graphic>
      </p:graphicFrame>
      <p:graphicFrame>
        <p:nvGraphicFramePr>
          <p:cNvPr id="6" name="Table 5">
            <a:extLst>
              <a:ext uri="{FF2B5EF4-FFF2-40B4-BE49-F238E27FC236}">
                <a16:creationId xmlns:a16="http://schemas.microsoft.com/office/drawing/2014/main" id="{B8AA3797-5ABE-49FD-9C37-A18CB563EB21}"/>
              </a:ext>
            </a:extLst>
          </p:cNvPr>
          <p:cNvGraphicFramePr>
            <a:graphicFrameLocks noGrp="1"/>
          </p:cNvGraphicFramePr>
          <p:nvPr>
            <p:extLst>
              <p:ext uri="{D42A27DB-BD31-4B8C-83A1-F6EECF244321}">
                <p14:modId xmlns:p14="http://schemas.microsoft.com/office/powerpoint/2010/main" val="464051531"/>
              </p:ext>
            </p:extLst>
          </p:nvPr>
        </p:nvGraphicFramePr>
        <p:xfrm>
          <a:off x="6397104" y="2404744"/>
          <a:ext cx="2802979" cy="3319781"/>
        </p:xfrm>
        <a:graphic>
          <a:graphicData uri="http://schemas.openxmlformats.org/drawingml/2006/table">
            <a:tbl>
              <a:tblPr firstRow="1" firstCol="1" lastRow="1" lastCol="1" bandRow="1" bandCol="1"/>
              <a:tblGrid>
                <a:gridCol w="2802979">
                  <a:extLst>
                    <a:ext uri="{9D8B030D-6E8A-4147-A177-3AD203B41FA5}">
                      <a16:colId xmlns:a16="http://schemas.microsoft.com/office/drawing/2014/main" val="4252708368"/>
                    </a:ext>
                  </a:extLst>
                </a:gridCol>
              </a:tblGrid>
              <a:tr h="333096">
                <a:tc>
                  <a:txBody>
                    <a:bodyPr/>
                    <a:lstStyle/>
                    <a:p>
                      <a:pPr marL="99695" marR="92710" algn="ctr">
                        <a:spcBef>
                          <a:spcPts val="335"/>
                        </a:spcBef>
                        <a:spcAft>
                          <a:spcPts val="0"/>
                        </a:spcAft>
                      </a:pPr>
                      <a:r>
                        <a:rPr lang="en-US" sz="1800" b="1">
                          <a:solidFill>
                            <a:srgbClr val="000000"/>
                          </a:solidFill>
                          <a:effectLst/>
                          <a:latin typeface="Tahoma" panose="020B0604030504040204" pitchFamily="34" charset="0"/>
                          <a:ea typeface="Tahoma" panose="020B0604030504040204" pitchFamily="34" charset="0"/>
                          <a:cs typeface="Tahoma" panose="020B0604030504040204" pitchFamily="34" charset="0"/>
                        </a:rPr>
                        <a:t>Proteases</a:t>
                      </a:r>
                      <a:endParaRPr lang="en-ZA" sz="170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713775167"/>
                  </a:ext>
                </a:extLst>
              </a:tr>
              <a:tr h="666867">
                <a:tc>
                  <a:txBody>
                    <a:bodyPr/>
                    <a:lstStyle/>
                    <a:p>
                      <a:pPr marL="146685" marR="140335" indent="1905" algn="ctr">
                        <a:lnSpc>
                          <a:spcPct val="115000"/>
                        </a:lnSpc>
                        <a:spcBef>
                          <a:spcPts val="1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Stomach, pancreatic juices, intestinal juices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249539"/>
                  </a:ext>
                </a:extLst>
              </a:tr>
              <a:tr h="666867">
                <a:tc>
                  <a:txBody>
                    <a:bodyPr/>
                    <a:lstStyle/>
                    <a:p>
                      <a:pPr marL="100965" marR="92075" algn="ctr">
                        <a:spcBef>
                          <a:spcPts val="90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Proteins</a:t>
                      </a:r>
                      <a:endParaRPr lang="en-ZA" sz="170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097713"/>
                  </a:ext>
                </a:extLst>
              </a:tr>
              <a:tr h="986084">
                <a:tc>
                  <a:txBody>
                    <a:bodyPr/>
                    <a:lstStyle/>
                    <a:p>
                      <a:pPr marL="100965" marR="92710" algn="ctr">
                        <a:lnSpc>
                          <a:spcPct val="115000"/>
                        </a:lnSpc>
                        <a:spcBef>
                          <a:spcPts val="16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Acidic in stomach, Alkaline in small intestine</a:t>
                      </a:r>
                      <a:endParaRPr lang="en-ZA" sz="170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807927"/>
                  </a:ext>
                </a:extLst>
              </a:tr>
              <a:tr h="666867">
                <a:tc>
                  <a:txBody>
                    <a:bodyPr/>
                    <a:lstStyle/>
                    <a:p>
                      <a:pPr marL="100965" marR="92710" algn="ctr">
                        <a:spcBef>
                          <a:spcPts val="90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Amino acids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525457"/>
                  </a:ext>
                </a:extLst>
              </a:tr>
            </a:tbl>
          </a:graphicData>
        </a:graphic>
      </p:graphicFrame>
      <p:graphicFrame>
        <p:nvGraphicFramePr>
          <p:cNvPr id="7" name="Table 6">
            <a:extLst>
              <a:ext uri="{FF2B5EF4-FFF2-40B4-BE49-F238E27FC236}">
                <a16:creationId xmlns:a16="http://schemas.microsoft.com/office/drawing/2014/main" id="{D04D4972-B1E5-4C50-817F-8F5B1394CA00}"/>
              </a:ext>
            </a:extLst>
          </p:cNvPr>
          <p:cNvGraphicFramePr>
            <a:graphicFrameLocks noGrp="1"/>
          </p:cNvGraphicFramePr>
          <p:nvPr>
            <p:extLst>
              <p:ext uri="{D42A27DB-BD31-4B8C-83A1-F6EECF244321}">
                <p14:modId xmlns:p14="http://schemas.microsoft.com/office/powerpoint/2010/main" val="796118443"/>
              </p:ext>
            </p:extLst>
          </p:nvPr>
        </p:nvGraphicFramePr>
        <p:xfrm>
          <a:off x="9200083" y="2404743"/>
          <a:ext cx="2788444" cy="3319781"/>
        </p:xfrm>
        <a:graphic>
          <a:graphicData uri="http://schemas.openxmlformats.org/drawingml/2006/table">
            <a:tbl>
              <a:tblPr firstRow="1" firstCol="1" lastRow="1" lastCol="1" bandRow="1" bandCol="1"/>
              <a:tblGrid>
                <a:gridCol w="2788444">
                  <a:extLst>
                    <a:ext uri="{9D8B030D-6E8A-4147-A177-3AD203B41FA5}">
                      <a16:colId xmlns:a16="http://schemas.microsoft.com/office/drawing/2014/main" val="875002891"/>
                    </a:ext>
                  </a:extLst>
                </a:gridCol>
              </a:tblGrid>
              <a:tr h="333096">
                <a:tc>
                  <a:txBody>
                    <a:bodyPr/>
                    <a:lstStyle/>
                    <a:p>
                      <a:pPr marL="100965" marR="92710" algn="ctr">
                        <a:spcBef>
                          <a:spcPts val="335"/>
                        </a:spcBef>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Lipases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80656036"/>
                  </a:ext>
                </a:extLst>
              </a:tr>
              <a:tr h="666867">
                <a:tc>
                  <a:txBody>
                    <a:bodyPr/>
                    <a:lstStyle/>
                    <a:p>
                      <a:pPr marL="177800" marR="99060" indent="-59690">
                        <a:lnSpc>
                          <a:spcPct val="115000"/>
                        </a:lnSpc>
                        <a:spcBef>
                          <a:spcPts val="96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Pancreatic juices, intestinal juices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456163"/>
                  </a:ext>
                </a:extLst>
              </a:tr>
              <a:tr h="666867">
                <a:tc>
                  <a:txBody>
                    <a:bodyPr/>
                    <a:lstStyle/>
                    <a:p>
                      <a:pPr marL="577215" marR="179070" indent="-378460">
                        <a:lnSpc>
                          <a:spcPct val="115000"/>
                        </a:lnSpc>
                        <a:spcBef>
                          <a:spcPts val="11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Lipids (fats and oils)</a:t>
                      </a:r>
                      <a:endParaRPr lang="en-ZA" sz="170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778633"/>
                  </a:ext>
                </a:extLst>
              </a:tr>
              <a:tr h="986084">
                <a:tc>
                  <a:txBody>
                    <a:bodyPr/>
                    <a:lstStyle/>
                    <a:p>
                      <a:pPr marL="67945">
                        <a:spcBef>
                          <a:spcPts val="30"/>
                        </a:spcBef>
                        <a:spcAft>
                          <a:spcPts val="0"/>
                        </a:spcAft>
                      </a:pPr>
                      <a:r>
                        <a:rPr lang="en-US" sz="2300">
                          <a:effectLst/>
                          <a:latin typeface="Tahoma" panose="020B0604030504040204" pitchFamily="34" charset="0"/>
                          <a:ea typeface="Tahoma" panose="020B0604030504040204" pitchFamily="34" charset="0"/>
                          <a:cs typeface="Tahoma" panose="020B0604030504040204" pitchFamily="34" charset="0"/>
                        </a:rPr>
                        <a:t> </a:t>
                      </a:r>
                      <a:endParaRPr lang="en-ZA" sz="1700">
                        <a:effectLst/>
                        <a:latin typeface="Tahoma" panose="020B0604030504040204" pitchFamily="34" charset="0"/>
                        <a:ea typeface="Tahoma" panose="020B0604030504040204" pitchFamily="34" charset="0"/>
                        <a:cs typeface="Tahoma" panose="020B0604030504040204" pitchFamily="34" charset="0"/>
                      </a:endParaRPr>
                    </a:p>
                    <a:p>
                      <a:pPr marL="99695" marR="92710" algn="ctr">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Slightly alkaline</a:t>
                      </a:r>
                      <a:endParaRPr lang="en-ZA" sz="170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467651"/>
                  </a:ext>
                </a:extLst>
              </a:tr>
              <a:tr h="666867">
                <a:tc>
                  <a:txBody>
                    <a:bodyPr/>
                    <a:lstStyle/>
                    <a:p>
                      <a:pPr marL="539115" marR="179070" indent="-340360">
                        <a:lnSpc>
                          <a:spcPct val="115000"/>
                        </a:lnSpc>
                        <a:spcBef>
                          <a:spcPts val="11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Glycerol &amp; fatty acids</a:t>
                      </a:r>
                      <a:endParaRPr lang="en-ZA" sz="17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188337"/>
                  </a:ext>
                </a:extLst>
              </a:tr>
            </a:tbl>
          </a:graphicData>
        </a:graphic>
      </p:graphicFrame>
      <p:sp>
        <p:nvSpPr>
          <p:cNvPr id="8" name="Rectangle 7">
            <a:extLst>
              <a:ext uri="{FF2B5EF4-FFF2-40B4-BE49-F238E27FC236}">
                <a16:creationId xmlns:a16="http://schemas.microsoft.com/office/drawing/2014/main" id="{84ACA6AB-6F62-42E0-BF6B-0176B6174F3C}"/>
              </a:ext>
            </a:extLst>
          </p:cNvPr>
          <p:cNvSpPr/>
          <p:nvPr/>
        </p:nvSpPr>
        <p:spPr>
          <a:xfrm>
            <a:off x="701040" y="365760"/>
            <a:ext cx="10779760" cy="1384995"/>
          </a:xfrm>
          <a:prstGeom prst="rect">
            <a:avLst/>
          </a:prstGeom>
        </p:spPr>
        <p:txBody>
          <a:bodyPr wrap="square">
            <a:spAutoFit/>
          </a:bodyPr>
          <a:lstStyle/>
          <a:p>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Summary of groups of enzymes, where they are produced, substrate they break down, optimal pH and end-product of digestion.</a:t>
            </a:r>
            <a:endParaRPr lang="en-ZA" dirty="0"/>
          </a:p>
        </p:txBody>
      </p:sp>
    </p:spTree>
    <p:custDataLst>
      <p:tags r:id="rId1"/>
    </p:custDataLst>
    <p:extLst>
      <p:ext uri="{BB962C8B-B14F-4D97-AF65-F5344CB8AC3E}">
        <p14:creationId xmlns:p14="http://schemas.microsoft.com/office/powerpoint/2010/main" val="895287589"/>
      </p:ext>
    </p:extLst>
  </p:cSld>
  <p:clrMapOvr>
    <a:masterClrMapping/>
  </p:clrMapOvr>
  <mc:AlternateContent xmlns:mc="http://schemas.openxmlformats.org/markup-compatibility/2006" xmlns:p14="http://schemas.microsoft.com/office/powerpoint/2010/main">
    <mc:Choice Requires="p14">
      <p:transition spd="slow" p14:dur="2000" advTm="156904"/>
    </mc:Choice>
    <mc:Fallback xmlns="">
      <p:transition spd="slow" advTm="156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672C-2936-49EC-B98E-B5BEBAAFC65B}"/>
              </a:ext>
            </a:extLst>
          </p:cNvPr>
          <p:cNvSpPr>
            <a:spLocks noGrp="1"/>
          </p:cNvSpPr>
          <p:nvPr>
            <p:ph type="title"/>
          </p:nvPr>
        </p:nvSpPr>
        <p:spPr>
          <a:xfrm>
            <a:off x="350520" y="100965"/>
            <a:ext cx="10515600" cy="1325563"/>
          </a:xfrm>
        </p:spPr>
        <p:txBody>
          <a:bodyPr>
            <a:normAutofit/>
          </a:bodyPr>
          <a:lstStyle/>
          <a:p>
            <a:r>
              <a:rPr lang="en-ZA" sz="3600" b="1" dirty="0">
                <a:latin typeface="Tahoma" panose="020B0604030504040204" pitchFamily="34" charset="0"/>
                <a:ea typeface="Tahoma" panose="020B0604030504040204" pitchFamily="34" charset="0"/>
                <a:cs typeface="Tahoma" panose="020B0604030504040204" pitchFamily="34" charset="0"/>
              </a:rPr>
              <a:t>Activity 1: Give the correct biological term for each of the following descriptions</a:t>
            </a:r>
          </a:p>
        </p:txBody>
      </p:sp>
      <p:sp>
        <p:nvSpPr>
          <p:cNvPr id="3" name="Content Placeholder 2">
            <a:extLst>
              <a:ext uri="{FF2B5EF4-FFF2-40B4-BE49-F238E27FC236}">
                <a16:creationId xmlns:a16="http://schemas.microsoft.com/office/drawing/2014/main" id="{343D1BF2-2C3D-4272-A0F2-A91511038088}"/>
              </a:ext>
            </a:extLst>
          </p:cNvPr>
          <p:cNvSpPr>
            <a:spLocks noGrp="1"/>
          </p:cNvSpPr>
          <p:nvPr>
            <p:ph idx="1"/>
          </p:nvPr>
        </p:nvSpPr>
        <p:spPr>
          <a:xfrm>
            <a:off x="223520" y="1330960"/>
            <a:ext cx="11968480" cy="4734560"/>
          </a:xfrm>
        </p:spPr>
        <p:txBody>
          <a:bodyPr>
            <a:normAutofit fontScale="92500" lnSpcReduction="10000"/>
          </a:bodyPr>
          <a:lstStyle/>
          <a:p>
            <a:pPr marL="514350" indent="-514350">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The breaking down of complex molecules into their simplest forms to be absorbed into the body to sustain life.</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Digestion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2400" dirty="0">
                <a:latin typeface="Tahoma" panose="020B0604030504040204" pitchFamily="34" charset="0"/>
                <a:ea typeface="Tahoma" panose="020B0604030504040204" pitchFamily="34" charset="0"/>
                <a:cs typeface="Tahoma" panose="020B0604030504040204" pitchFamily="34" charset="0"/>
              </a:rPr>
              <a:t>2.     A ball of  chewed food that mixed with saliva</a:t>
            </a:r>
            <a:r>
              <a:rPr lang="en-ZA" sz="24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ZA"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rPr>
              <a:t>Bolus</a:t>
            </a: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2400" dirty="0">
                <a:latin typeface="Tahoma" panose="020B0604030504040204" pitchFamily="34" charset="0"/>
                <a:ea typeface="Tahoma" panose="020B0604030504040204" pitchFamily="34" charset="0"/>
                <a:cs typeface="Tahoma" panose="020B0604030504040204" pitchFamily="34" charset="0"/>
              </a:rPr>
              <a:t>3.     A process of biting and grinding of food by teeth to make it easier to swallow.</a:t>
            </a:r>
          </a:p>
          <a:p>
            <a:pPr marL="0" indent="0">
              <a:buNone/>
            </a:pPr>
            <a:r>
              <a:rPr lang="en-ZA" sz="2400" dirty="0">
                <a:latin typeface="Tahoma" panose="020B0604030504040204" pitchFamily="34" charset="0"/>
                <a:ea typeface="Tahoma" panose="020B0604030504040204" pitchFamily="34" charset="0"/>
                <a:cs typeface="Tahoma" panose="020B0604030504040204" pitchFamily="34" charset="0"/>
              </a:rPr>
              <a:t>	</a:t>
            </a: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rPr>
              <a:t>Mastication</a:t>
            </a: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pPr marL="0" indent="0">
              <a:buNone/>
            </a:pPr>
            <a:r>
              <a:rPr lang="en-ZA" sz="2400" dirty="0">
                <a:latin typeface="Tahoma" panose="020B0604030504040204" pitchFamily="34" charset="0"/>
                <a:ea typeface="Tahoma" panose="020B0604030504040204" pitchFamily="34" charset="0"/>
                <a:cs typeface="Tahoma" panose="020B0604030504040204" pitchFamily="34" charset="0"/>
              </a:rPr>
              <a:t>4.     A group of enzymes that break down proteins.</a:t>
            </a:r>
          </a:p>
          <a:p>
            <a:pPr marL="0" indent="0">
              <a:buNone/>
            </a:pP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rPr>
              <a:t>	Proteases</a:t>
            </a: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ZA"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5"/>
            </a:pPr>
            <a:r>
              <a:rPr lang="en-US" sz="2400" dirty="0">
                <a:latin typeface="Tahoma" panose="020B0604030504040204" pitchFamily="34" charset="0"/>
                <a:ea typeface="Tahoma" panose="020B0604030504040204" pitchFamily="34" charset="0"/>
                <a:cs typeface="Tahoma" panose="020B0604030504040204" pitchFamily="34" charset="0"/>
              </a:rPr>
              <a:t>The involuntary constriction and relaxation of the muscles of the gut wall, creating wave-like movements that push food down.</a:t>
            </a:r>
          </a:p>
          <a:p>
            <a:pPr marL="0" indent="0">
              <a:buNone/>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Peristalsis</a:t>
            </a: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Arial" panose="020B0604020202020204" pitchFamily="34" charset="0"/>
              <a:buAutoNum type="arabicPeriod"/>
            </a:pPr>
            <a:endParaRPr lang="en-ZA" sz="24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Arial" panose="020B0604020202020204" pitchFamily="34" charset="0"/>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Arial" panose="020B0604020202020204" pitchFamily="34" charset="0"/>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Arial" panose="020B0604020202020204" pitchFamily="34" charset="0"/>
              <a:buAutoNum type="arabicPeriod"/>
            </a:pPr>
            <a:endParaRPr lang="en-ZA" dirty="0">
              <a:latin typeface="Times" panose="02020603050405020304" pitchFamily="18" charset="0"/>
            </a:endParaRPr>
          </a:p>
          <a:p>
            <a:pPr marL="514350" indent="-514350">
              <a:buAutoNum type="arabicPeriod"/>
            </a:pPr>
            <a:endParaRPr lang="en-ZA" dirty="0"/>
          </a:p>
        </p:txBody>
      </p:sp>
    </p:spTree>
    <p:custDataLst>
      <p:tags r:id="rId1"/>
    </p:custDataLst>
    <p:extLst>
      <p:ext uri="{BB962C8B-B14F-4D97-AF65-F5344CB8AC3E}">
        <p14:creationId xmlns:p14="http://schemas.microsoft.com/office/powerpoint/2010/main" val="819460125"/>
      </p:ext>
    </p:extLst>
  </p:cSld>
  <p:clrMapOvr>
    <a:masterClrMapping/>
  </p:clrMapOvr>
  <mc:AlternateContent xmlns:mc="http://schemas.openxmlformats.org/markup-compatibility/2006" xmlns:p14="http://schemas.microsoft.com/office/powerpoint/2010/main">
    <mc:Choice Requires="p14">
      <p:transition spd="slow" p14:dur="2000" advTm="119818"/>
    </mc:Choice>
    <mc:Fallback xmlns="">
      <p:transition spd="slow" advTm="1198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6F65-F64B-41F9-895D-419DF4945753}"/>
              </a:ext>
            </a:extLst>
          </p:cNvPr>
          <p:cNvSpPr>
            <a:spLocks noGrp="1"/>
          </p:cNvSpPr>
          <p:nvPr>
            <p:ph type="ctrTitle"/>
          </p:nvPr>
        </p:nvSpPr>
        <p:spPr>
          <a:xfrm>
            <a:off x="838200" y="365125"/>
            <a:ext cx="6254496" cy="1828800"/>
          </a:xfrm>
        </p:spPr>
        <p:txBody>
          <a:bodyPr vert="horz" lIns="91440" tIns="45720" rIns="91440" bIns="45720" rtlCol="0" anchor="ctr">
            <a:normAutofit/>
          </a:bodyPr>
          <a:lstStyle/>
          <a:p>
            <a:pPr algn="l"/>
            <a:r>
              <a:rPr lang="en-US" sz="4400" b="1" dirty="0"/>
              <a:t>Absorption</a:t>
            </a:r>
          </a:p>
        </p:txBody>
      </p:sp>
      <p:sp>
        <p:nvSpPr>
          <p:cNvPr id="3" name="Subtitle 2">
            <a:extLst>
              <a:ext uri="{FF2B5EF4-FFF2-40B4-BE49-F238E27FC236}">
                <a16:creationId xmlns:a16="http://schemas.microsoft.com/office/drawing/2014/main" id="{D8FAAD1E-0622-40DA-94E4-3F04DCE31FD0}"/>
              </a:ext>
            </a:extLst>
          </p:cNvPr>
          <p:cNvSpPr>
            <a:spLocks noGrp="1"/>
          </p:cNvSpPr>
          <p:nvPr>
            <p:ph type="subTitle" idx="1"/>
          </p:nvPr>
        </p:nvSpPr>
        <p:spPr>
          <a:xfrm>
            <a:off x="228601" y="1743075"/>
            <a:ext cx="6864095" cy="4438269"/>
          </a:xfrm>
        </p:spPr>
        <p:txBody>
          <a:bodyPr vert="horz" lIns="91440" tIns="45720" rIns="91440" bIns="45720" rtlCol="0">
            <a:noAutofit/>
          </a:bodyPr>
          <a:lstStyle/>
          <a:p>
            <a:pPr marL="342900" indent="-228600" algn="l">
              <a:buFont typeface="Arial" panose="020B0604020202020204" pitchFamily="34" charset="0"/>
              <a:buChar char="•"/>
            </a:pPr>
            <a:r>
              <a:rPr lang="en-US" sz="2800" b="1" dirty="0"/>
              <a:t> </a:t>
            </a:r>
            <a:r>
              <a:rPr lang="en-US" sz="2800" dirty="0"/>
              <a:t>Absorption is the movement of </a:t>
            </a:r>
            <a:r>
              <a:rPr lang="en-US" sz="2800" b="1" dirty="0"/>
              <a:t>soluble molecules</a:t>
            </a:r>
            <a:r>
              <a:rPr lang="en-US" sz="2800" dirty="0"/>
              <a:t> (products of digestion) through the wall of the digestive tract into the blood vessels.</a:t>
            </a:r>
          </a:p>
          <a:p>
            <a:pPr marL="342900" indent="-228600" algn="l">
              <a:buFont typeface="Arial" panose="020B0604020202020204" pitchFamily="34" charset="0"/>
              <a:buChar char="•"/>
            </a:pPr>
            <a:r>
              <a:rPr lang="en-US" sz="2800" dirty="0"/>
              <a:t>Most absorption takes place in </a:t>
            </a:r>
            <a:r>
              <a:rPr lang="en-US" sz="2800" b="1" dirty="0"/>
              <a:t>the small intestine </a:t>
            </a:r>
            <a:r>
              <a:rPr lang="en-US" sz="2800" dirty="0"/>
              <a:t>because most of the digestion has taken place by the time the food reaches the small intestine. </a:t>
            </a:r>
          </a:p>
          <a:p>
            <a:pPr marL="342900" indent="-228600" algn="l">
              <a:buFont typeface="Arial" panose="020B0604020202020204" pitchFamily="34" charset="0"/>
              <a:buChar char="•"/>
            </a:pPr>
            <a:r>
              <a:rPr lang="en-US" sz="2800" dirty="0"/>
              <a:t>The food particles in the small intestine are therefore small enough to be absorbed. </a:t>
            </a:r>
          </a:p>
          <a:p>
            <a:pPr indent="-228600" algn="l">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C20BED55-0F69-4E4F-805F-05A4CD68D8FF}"/>
              </a:ext>
            </a:extLst>
          </p:cNvPr>
          <p:cNvPicPr>
            <a:picLocks noChangeAspect="1"/>
          </p:cNvPicPr>
          <p:nvPr/>
        </p:nvPicPr>
        <p:blipFill rotWithShape="1">
          <a:blip r:embed="rId3">
            <a:extLst>
              <a:ext uri="{28A0092B-C50C-407E-A947-70E740481C1C}">
                <a14:useLocalDpi xmlns:a14="http://schemas.microsoft.com/office/drawing/2010/main" val="0"/>
              </a:ext>
            </a:extLst>
          </a:blip>
          <a:srcRect l="25309" r="24118" b="-2"/>
          <a:stretch/>
        </p:blipFill>
        <p:spPr>
          <a:xfrm>
            <a:off x="7552266" y="10"/>
            <a:ext cx="4639733" cy="6857990"/>
          </a:xfrm>
          <a:prstGeom prst="rect">
            <a:avLst/>
          </a:prstGeom>
        </p:spPr>
      </p:pic>
      <p:pic>
        <p:nvPicPr>
          <p:cNvPr id="5" name="Picture 4" descr="A picture containing cake, table, sitting, decorated&#10;&#10;Description automatically generated">
            <a:extLst>
              <a:ext uri="{FF2B5EF4-FFF2-40B4-BE49-F238E27FC236}">
                <a16:creationId xmlns:a16="http://schemas.microsoft.com/office/drawing/2014/main" id="{4E4868D2-0107-4EBE-8BEB-3D022036B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899" y="26670"/>
            <a:ext cx="4762500" cy="4762500"/>
          </a:xfrm>
          <a:prstGeom prst="rect">
            <a:avLst/>
          </a:prstGeom>
        </p:spPr>
      </p:pic>
      <p:sp>
        <p:nvSpPr>
          <p:cNvPr id="7" name="Rectangle 6">
            <a:extLst>
              <a:ext uri="{FF2B5EF4-FFF2-40B4-BE49-F238E27FC236}">
                <a16:creationId xmlns:a16="http://schemas.microsoft.com/office/drawing/2014/main" id="{8094DB02-1D8B-44EE-95D0-365C12038CFA}"/>
              </a:ext>
            </a:extLst>
          </p:cNvPr>
          <p:cNvSpPr/>
          <p:nvPr/>
        </p:nvSpPr>
        <p:spPr>
          <a:xfrm>
            <a:off x="8424332" y="1352296"/>
            <a:ext cx="2895600" cy="19405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337A98FC-66E4-43D5-8E77-EACE0A9FCEBC}"/>
              </a:ext>
            </a:extLst>
          </p:cNvPr>
          <p:cNvSpPr txBox="1"/>
          <p:nvPr/>
        </p:nvSpPr>
        <p:spPr>
          <a:xfrm>
            <a:off x="7839075" y="5048250"/>
            <a:ext cx="4029075" cy="954107"/>
          </a:xfrm>
          <a:prstGeom prst="rect">
            <a:avLst/>
          </a:prstGeom>
          <a:noFill/>
        </p:spPr>
        <p:txBody>
          <a:bodyPr wrap="square" rtlCol="0">
            <a:spAutoFit/>
          </a:bodyPr>
          <a:lstStyle/>
          <a:p>
            <a:r>
              <a:rPr lang="en-US" sz="2800" b="1" dirty="0">
                <a:solidFill>
                  <a:schemeClr val="bg1"/>
                </a:solidFill>
              </a:rPr>
              <a:t>Mainly takes place in the small intestine</a:t>
            </a:r>
            <a:endParaRPr lang="en-ZA" sz="2800" b="1" dirty="0">
              <a:solidFill>
                <a:schemeClr val="bg1"/>
              </a:solidFill>
            </a:endParaRPr>
          </a:p>
        </p:txBody>
      </p:sp>
    </p:spTree>
    <p:custDataLst>
      <p:tags r:id="rId1"/>
    </p:custDataLst>
    <p:extLst>
      <p:ext uri="{BB962C8B-B14F-4D97-AF65-F5344CB8AC3E}">
        <p14:creationId xmlns:p14="http://schemas.microsoft.com/office/powerpoint/2010/main" val="1152085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526"/>
    </mc:Choice>
    <mc:Fallback xmlns="">
      <p:transition spd="slow" advTm="425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8435-318D-4948-B30C-EABFA274AAF9}"/>
              </a:ext>
            </a:extLst>
          </p:cNvPr>
          <p:cNvSpPr>
            <a:spLocks noGrp="1"/>
          </p:cNvSpPr>
          <p:nvPr>
            <p:ph type="title"/>
          </p:nvPr>
        </p:nvSpPr>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Adaptations to increase absorption surface area</a:t>
            </a:r>
          </a:p>
        </p:txBody>
      </p:sp>
      <p:sp>
        <p:nvSpPr>
          <p:cNvPr id="3" name="Content Placeholder 2">
            <a:extLst>
              <a:ext uri="{FF2B5EF4-FFF2-40B4-BE49-F238E27FC236}">
                <a16:creationId xmlns:a16="http://schemas.microsoft.com/office/drawing/2014/main" id="{8037627D-D03A-4440-A6FE-32D74E7DE6BF}"/>
              </a:ext>
            </a:extLst>
          </p:cNvPr>
          <p:cNvSpPr>
            <a:spLocks noGrp="1"/>
          </p:cNvSpPr>
          <p:nvPr>
            <p:ph idx="1"/>
          </p:nvPr>
        </p:nvSpPr>
        <p:spPr/>
        <p:txBody>
          <a:bodyPr/>
          <a:lstStyle/>
          <a:p>
            <a:r>
              <a:rPr lang="en-ZA" sz="3200" dirty="0">
                <a:latin typeface="Tahoma" panose="020B0604030504040204" pitchFamily="34" charset="0"/>
                <a:ea typeface="Tahoma" panose="020B0604030504040204" pitchFamily="34" charset="0"/>
                <a:cs typeface="Tahoma" panose="020B0604030504040204" pitchFamily="34" charset="0"/>
              </a:rPr>
              <a:t>Surface area must:</a:t>
            </a:r>
          </a:p>
          <a:p>
            <a:pPr marL="0" indent="0">
              <a:buNone/>
            </a:pPr>
            <a:r>
              <a:rPr lang="en-ZA" sz="3200" dirty="0">
                <a:latin typeface="Tahoma" panose="020B0604030504040204" pitchFamily="34" charset="0"/>
                <a:ea typeface="Tahoma" panose="020B0604030504040204" pitchFamily="34" charset="0"/>
                <a:cs typeface="Tahoma" panose="020B0604030504040204" pitchFamily="34" charset="0"/>
              </a:rPr>
              <a:t>	- be </a:t>
            </a:r>
            <a:r>
              <a:rPr lang="en-ZA" sz="3200" b="1" dirty="0">
                <a:latin typeface="Tahoma" panose="020B0604030504040204" pitchFamily="34" charset="0"/>
                <a:ea typeface="Tahoma" panose="020B0604030504040204" pitchFamily="34" charset="0"/>
                <a:cs typeface="Tahoma" panose="020B0604030504040204" pitchFamily="34" charset="0"/>
              </a:rPr>
              <a:t>large</a:t>
            </a:r>
            <a:r>
              <a:rPr lang="en-ZA" sz="3200" dirty="0">
                <a:latin typeface="Tahoma" panose="020B0604030504040204" pitchFamily="34" charset="0"/>
                <a:ea typeface="Tahoma" panose="020B0604030504040204" pitchFamily="34" charset="0"/>
                <a:cs typeface="Tahoma" panose="020B0604030504040204" pitchFamily="34" charset="0"/>
              </a:rPr>
              <a:t> for sufficient nutrient absorption</a:t>
            </a:r>
          </a:p>
          <a:p>
            <a:pPr marL="0" indent="0">
              <a:buNone/>
            </a:pPr>
            <a:r>
              <a:rPr lang="en-ZA" sz="3200" dirty="0">
                <a:latin typeface="Tahoma" panose="020B0604030504040204" pitchFamily="34" charset="0"/>
                <a:ea typeface="Tahoma" panose="020B0604030504040204" pitchFamily="34" charset="0"/>
                <a:cs typeface="Tahoma" panose="020B0604030504040204" pitchFamily="34" charset="0"/>
              </a:rPr>
              <a:t>	- be </a:t>
            </a:r>
            <a:r>
              <a:rPr lang="en-ZA" sz="3200" b="1" dirty="0">
                <a:latin typeface="Tahoma" panose="020B0604030504040204" pitchFamily="34" charset="0"/>
                <a:ea typeface="Tahoma" panose="020B0604030504040204" pitchFamily="34" charset="0"/>
                <a:cs typeface="Tahoma" panose="020B0604030504040204" pitchFamily="34" charset="0"/>
              </a:rPr>
              <a:t>thin</a:t>
            </a:r>
            <a:r>
              <a:rPr lang="en-ZA" sz="3200" dirty="0">
                <a:latin typeface="Tahoma" panose="020B0604030504040204" pitchFamily="34" charset="0"/>
                <a:ea typeface="Tahoma" panose="020B0604030504040204" pitchFamily="34" charset="0"/>
                <a:cs typeface="Tahoma" panose="020B0604030504040204" pitchFamily="34" charset="0"/>
              </a:rPr>
              <a:t> so that small molecules can pass through.</a:t>
            </a:r>
          </a:p>
          <a:p>
            <a:pPr marL="0" indent="0">
              <a:buNone/>
            </a:pPr>
            <a:r>
              <a:rPr lang="en-ZA" sz="3200" dirty="0">
                <a:latin typeface="Tahoma" panose="020B0604030504040204" pitchFamily="34" charset="0"/>
                <a:ea typeface="Tahoma" panose="020B0604030504040204" pitchFamily="34" charset="0"/>
                <a:cs typeface="Tahoma" panose="020B0604030504040204" pitchFamily="34" charset="0"/>
              </a:rPr>
              <a:t>	- be in </a:t>
            </a:r>
            <a:r>
              <a:rPr lang="en-ZA" sz="3200" b="1" dirty="0">
                <a:latin typeface="Tahoma" panose="020B0604030504040204" pitchFamily="34" charset="0"/>
                <a:ea typeface="Tahoma" panose="020B0604030504040204" pitchFamily="34" charset="0"/>
                <a:cs typeface="Tahoma" panose="020B0604030504040204" pitchFamily="34" charset="0"/>
              </a:rPr>
              <a:t>close contact </a:t>
            </a:r>
            <a:r>
              <a:rPr lang="en-ZA" sz="3200" dirty="0">
                <a:latin typeface="Tahoma" panose="020B0604030504040204" pitchFamily="34" charset="0"/>
                <a:ea typeface="Tahoma" panose="020B0604030504040204" pitchFamily="34" charset="0"/>
                <a:cs typeface="Tahoma" panose="020B0604030504040204" pitchFamily="34" charset="0"/>
              </a:rPr>
              <a:t>with the substance being         	 absorbed.</a:t>
            </a:r>
          </a:p>
          <a:p>
            <a:pPr marL="0" indent="0">
              <a:buNone/>
            </a:pPr>
            <a:r>
              <a:rPr lang="en-ZA" sz="3200" dirty="0">
                <a:latin typeface="Tahoma" panose="020B0604030504040204" pitchFamily="34" charset="0"/>
                <a:ea typeface="Tahoma" panose="020B0604030504040204" pitchFamily="34" charset="0"/>
                <a:cs typeface="Tahoma" panose="020B0604030504040204" pitchFamily="34" charset="0"/>
              </a:rPr>
              <a:t>	-have a </a:t>
            </a:r>
            <a:r>
              <a:rPr lang="en-ZA" sz="3200" b="1" dirty="0">
                <a:latin typeface="Tahoma" panose="020B0604030504040204" pitchFamily="34" charset="0"/>
                <a:ea typeface="Tahoma" panose="020B0604030504040204" pitchFamily="34" charset="0"/>
                <a:cs typeface="Tahoma" panose="020B0604030504040204" pitchFamily="34" charset="0"/>
              </a:rPr>
              <a:t>transport system </a:t>
            </a:r>
            <a:r>
              <a:rPr lang="en-ZA" sz="3200" dirty="0">
                <a:latin typeface="Tahoma" panose="020B0604030504040204" pitchFamily="34" charset="0"/>
                <a:ea typeface="Tahoma" panose="020B0604030504040204" pitchFamily="34" charset="0"/>
                <a:cs typeface="Tahoma" panose="020B0604030504040204" pitchFamily="34" charset="0"/>
              </a:rPr>
              <a:t>so that </a:t>
            </a:r>
            <a:r>
              <a:rPr lang="en-ZA" sz="3200" b="1" dirty="0">
                <a:latin typeface="Tahoma" panose="020B0604030504040204" pitchFamily="34" charset="0"/>
                <a:ea typeface="Tahoma" panose="020B0604030504040204" pitchFamily="34" charset="0"/>
                <a:cs typeface="Tahoma" panose="020B0604030504040204" pitchFamily="34" charset="0"/>
              </a:rPr>
              <a:t>nutrients</a:t>
            </a:r>
            <a:r>
              <a:rPr lang="en-ZA" sz="3200" dirty="0">
                <a:latin typeface="Tahoma" panose="020B0604030504040204" pitchFamily="34" charset="0"/>
                <a:ea typeface="Tahoma" panose="020B0604030504040204" pitchFamily="34" charset="0"/>
                <a:cs typeface="Tahoma" panose="020B0604030504040204" pitchFamily="34" charset="0"/>
              </a:rPr>
              <a:t> can 	be transported to all </a:t>
            </a:r>
            <a:r>
              <a:rPr lang="en-ZA" sz="3200" b="1" dirty="0">
                <a:latin typeface="Tahoma" panose="020B0604030504040204" pitchFamily="34" charset="0"/>
                <a:ea typeface="Tahoma" panose="020B0604030504040204" pitchFamily="34" charset="0"/>
                <a:cs typeface="Tahoma" panose="020B0604030504040204" pitchFamily="34" charset="0"/>
              </a:rPr>
              <a:t>cells</a:t>
            </a:r>
            <a:r>
              <a:rPr lang="en-ZA" sz="3200" dirty="0">
                <a:latin typeface="Tahoma" panose="020B0604030504040204" pitchFamily="34" charset="0"/>
                <a:ea typeface="Tahoma" panose="020B0604030504040204" pitchFamily="34" charset="0"/>
                <a:cs typeface="Tahoma" panose="020B0604030504040204" pitchFamily="34" charset="0"/>
              </a:rPr>
              <a:t> where they are needed.</a:t>
            </a:r>
          </a:p>
          <a:p>
            <a:endParaRPr lang="en-ZA" sz="3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a:p>
            <a:endParaRPr lang="en-ZA" dirty="0"/>
          </a:p>
          <a:p>
            <a:endParaRPr lang="en-ZA" dirty="0"/>
          </a:p>
        </p:txBody>
      </p:sp>
    </p:spTree>
    <p:custDataLst>
      <p:tags r:id="rId1"/>
    </p:custDataLst>
    <p:extLst>
      <p:ext uri="{BB962C8B-B14F-4D97-AF65-F5344CB8AC3E}">
        <p14:creationId xmlns:p14="http://schemas.microsoft.com/office/powerpoint/2010/main" val="951603974"/>
      </p:ext>
    </p:extLst>
  </p:cSld>
  <p:clrMapOvr>
    <a:masterClrMapping/>
  </p:clrMapOvr>
  <mc:AlternateContent xmlns:mc="http://schemas.openxmlformats.org/markup-compatibility/2006" xmlns:p14="http://schemas.microsoft.com/office/powerpoint/2010/main">
    <mc:Choice Requires="p14">
      <p:transition spd="slow" p14:dur="2000" advTm="34600"/>
    </mc:Choice>
    <mc:Fallback xmlns="">
      <p:transition spd="slow" advTm="34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1AA4-020F-4D6C-902E-212CDE7E0493}"/>
              </a:ext>
            </a:extLst>
          </p:cNvPr>
          <p:cNvSpPr>
            <a:spLocks noGrp="1"/>
          </p:cNvSpPr>
          <p:nvPr>
            <p:ph type="title"/>
          </p:nvPr>
        </p:nvSpPr>
        <p:spPr>
          <a:xfrm>
            <a:off x="296372" y="349809"/>
            <a:ext cx="4906281" cy="1325563"/>
          </a:xfrm>
        </p:spPr>
        <p:txBody>
          <a:bodyPr>
            <a:noAutofit/>
          </a:bodyPr>
          <a:lstStyle/>
          <a:p>
            <a:r>
              <a:rPr lang="en-ZA" b="1" dirty="0">
                <a:latin typeface="Tahoma" panose="020B0604030504040204" pitchFamily="34" charset="0"/>
                <a:ea typeface="Tahoma" panose="020B0604030504040204" pitchFamily="34" charset="0"/>
                <a:cs typeface="Tahoma" panose="020B0604030504040204" pitchFamily="34" charset="0"/>
              </a:rPr>
              <a:t>Wall of the small intestine adaptations</a:t>
            </a:r>
          </a:p>
        </p:txBody>
      </p:sp>
      <p:sp>
        <p:nvSpPr>
          <p:cNvPr id="3" name="Content Placeholder 2">
            <a:extLst>
              <a:ext uri="{FF2B5EF4-FFF2-40B4-BE49-F238E27FC236}">
                <a16:creationId xmlns:a16="http://schemas.microsoft.com/office/drawing/2014/main" id="{4A35AA49-2641-4E67-8D2D-DEF15E3747EA}"/>
              </a:ext>
            </a:extLst>
          </p:cNvPr>
          <p:cNvSpPr>
            <a:spLocks noGrp="1"/>
          </p:cNvSpPr>
          <p:nvPr>
            <p:ph idx="1"/>
          </p:nvPr>
        </p:nvSpPr>
        <p:spPr>
          <a:xfrm>
            <a:off x="101600" y="2072640"/>
            <a:ext cx="5710279" cy="3981026"/>
          </a:xfrm>
        </p:spPr>
        <p:txBody>
          <a:bodyPr anchor="t">
            <a:noAutofit/>
          </a:bodyPr>
          <a:lstStyle/>
          <a:p>
            <a:r>
              <a:rPr lang="en-ZA" sz="2400" dirty="0">
                <a:latin typeface="Tahoma" panose="020B0604030504040204" pitchFamily="34" charset="0"/>
                <a:ea typeface="Tahoma" panose="020B0604030504040204" pitchFamily="34" charset="0"/>
                <a:cs typeface="Tahoma" panose="020B0604030504040204" pitchFamily="34" charset="0"/>
              </a:rPr>
              <a:t>Approximately 6-7m </a:t>
            </a:r>
            <a:r>
              <a:rPr lang="en-ZA" sz="2400" b="1" dirty="0">
                <a:latin typeface="Tahoma" panose="020B0604030504040204" pitchFamily="34" charset="0"/>
                <a:ea typeface="Tahoma" panose="020B0604030504040204" pitchFamily="34" charset="0"/>
                <a:cs typeface="Tahoma" panose="020B0604030504040204" pitchFamily="34" charset="0"/>
              </a:rPr>
              <a:t>long.</a:t>
            </a:r>
            <a:endParaRPr lang="en-ZA" sz="2400" dirty="0">
              <a:latin typeface="Tahoma" panose="020B0604030504040204" pitchFamily="34" charset="0"/>
              <a:ea typeface="Tahoma" panose="020B0604030504040204" pitchFamily="34" charset="0"/>
              <a:cs typeface="Tahoma" panose="020B0604030504040204" pitchFamily="34" charset="0"/>
            </a:endParaRPr>
          </a:p>
          <a:p>
            <a:r>
              <a:rPr lang="en-ZA" sz="2400" dirty="0">
                <a:latin typeface="Tahoma" panose="020B0604030504040204" pitchFamily="34" charset="0"/>
                <a:ea typeface="Tahoma" panose="020B0604030504040204" pitchFamily="34" charset="0"/>
                <a:cs typeface="Tahoma" panose="020B0604030504040204" pitchFamily="34" charset="0"/>
              </a:rPr>
              <a:t>Folded to form finger-like structures called </a:t>
            </a:r>
            <a:r>
              <a:rPr lang="en-ZA" sz="2400" b="1" dirty="0">
                <a:latin typeface="Tahoma" panose="020B0604030504040204" pitchFamily="34" charset="0"/>
                <a:ea typeface="Tahoma" panose="020B0604030504040204" pitchFamily="34" charset="0"/>
                <a:cs typeface="Tahoma" panose="020B0604030504040204" pitchFamily="34" charset="0"/>
              </a:rPr>
              <a:t>villi</a:t>
            </a:r>
            <a:r>
              <a:rPr lang="en-ZA" sz="2400" dirty="0">
                <a:latin typeface="Tahoma" panose="020B0604030504040204" pitchFamily="34" charset="0"/>
                <a:ea typeface="Tahoma" panose="020B0604030504040204" pitchFamily="34" charset="0"/>
                <a:cs typeface="Tahoma" panose="020B0604030504040204" pitchFamily="34" charset="0"/>
              </a:rPr>
              <a:t> (singular: villus)</a:t>
            </a:r>
          </a:p>
          <a:p>
            <a:r>
              <a:rPr lang="en-ZA" sz="2400" dirty="0">
                <a:latin typeface="Tahoma" panose="020B0604030504040204" pitchFamily="34" charset="0"/>
                <a:ea typeface="Tahoma" panose="020B0604030504040204" pitchFamily="34" charset="0"/>
                <a:cs typeface="Tahoma" panose="020B0604030504040204" pitchFamily="34" charset="0"/>
              </a:rPr>
              <a:t>Villi lined with </a:t>
            </a:r>
            <a:r>
              <a:rPr lang="en-ZA" sz="2400" b="1" dirty="0">
                <a:latin typeface="Tahoma" panose="020B0604030504040204" pitchFamily="34" charset="0"/>
                <a:ea typeface="Tahoma" panose="020B0604030504040204" pitchFamily="34" charset="0"/>
                <a:cs typeface="Tahoma" panose="020B0604030504040204" pitchFamily="34" charset="0"/>
              </a:rPr>
              <a:t>columnar epithelium</a:t>
            </a:r>
          </a:p>
          <a:p>
            <a:r>
              <a:rPr lang="en-ZA" sz="2400" dirty="0">
                <a:latin typeface="Tahoma" panose="020B0604030504040204" pitchFamily="34" charset="0"/>
                <a:ea typeface="Tahoma" panose="020B0604030504040204" pitchFamily="34" charset="0"/>
                <a:cs typeface="Tahoma" panose="020B0604030504040204" pitchFamily="34" charset="0"/>
              </a:rPr>
              <a:t>Outer membrane of columnar epithelium is folded into</a:t>
            </a:r>
            <a:r>
              <a:rPr lang="en-ZA" sz="2400" b="1" dirty="0">
                <a:latin typeface="Tahoma" panose="020B0604030504040204" pitchFamily="34" charset="0"/>
                <a:ea typeface="Tahoma" panose="020B0604030504040204" pitchFamily="34" charset="0"/>
                <a:cs typeface="Tahoma" panose="020B0604030504040204" pitchFamily="34" charset="0"/>
              </a:rPr>
              <a:t> microvilli</a:t>
            </a:r>
          </a:p>
          <a:p>
            <a:r>
              <a:rPr lang="en-ZA" sz="2400" dirty="0">
                <a:latin typeface="Tahoma" panose="020B0604030504040204" pitchFamily="34" charset="0"/>
                <a:ea typeface="Tahoma" panose="020B0604030504040204" pitchFamily="34" charset="0"/>
                <a:cs typeface="Tahoma" panose="020B0604030504040204" pitchFamily="34" charset="0"/>
              </a:rPr>
              <a:t>Columnar epithelium consists of </a:t>
            </a:r>
            <a:r>
              <a:rPr lang="en-ZA" sz="2400" b="1" dirty="0">
                <a:latin typeface="Tahoma" panose="020B0604030504040204" pitchFamily="34" charset="0"/>
                <a:ea typeface="Tahoma" panose="020B0604030504040204" pitchFamily="34" charset="0"/>
                <a:cs typeface="Tahoma" panose="020B0604030504040204" pitchFamily="34" charset="0"/>
              </a:rPr>
              <a:t>one layer </a:t>
            </a:r>
            <a:r>
              <a:rPr lang="en-ZA" sz="2400" dirty="0">
                <a:latin typeface="Tahoma" panose="020B0604030504040204" pitchFamily="34" charset="0"/>
                <a:ea typeface="Tahoma" panose="020B0604030504040204" pitchFamily="34" charset="0"/>
                <a:cs typeface="Tahoma" panose="020B0604030504040204" pitchFamily="34" charset="0"/>
              </a:rPr>
              <a:t>of cells.</a:t>
            </a:r>
          </a:p>
          <a:p>
            <a:r>
              <a:rPr lang="en-ZA" sz="2400" dirty="0">
                <a:latin typeface="Tahoma" panose="020B0604030504040204" pitchFamily="34" charset="0"/>
                <a:ea typeface="Tahoma" panose="020B0604030504040204" pitchFamily="34" charset="0"/>
                <a:cs typeface="Tahoma" panose="020B0604030504040204" pitchFamily="34" charset="0"/>
              </a:rPr>
              <a:t>Villi contain muscle strands enabling them to move so that small molecules can come into </a:t>
            </a:r>
            <a:r>
              <a:rPr lang="en-ZA" sz="2400" b="1" dirty="0">
                <a:latin typeface="Tahoma" panose="020B0604030504040204" pitchFamily="34" charset="0"/>
                <a:ea typeface="Tahoma" panose="020B0604030504040204" pitchFamily="34" charset="0"/>
                <a:cs typeface="Tahoma" panose="020B0604030504040204" pitchFamily="34" charset="0"/>
              </a:rPr>
              <a:t>close contact </a:t>
            </a:r>
            <a:r>
              <a:rPr lang="en-ZA" sz="2400" dirty="0">
                <a:latin typeface="Tahoma" panose="020B0604030504040204" pitchFamily="34" charset="0"/>
                <a:ea typeface="Tahoma" panose="020B0604030504040204" pitchFamily="34" charset="0"/>
                <a:cs typeface="Tahoma" panose="020B0604030504040204" pitchFamily="34" charset="0"/>
              </a:rPr>
              <a:t>with microvilli. </a:t>
            </a:r>
          </a:p>
        </p:txBody>
      </p:sp>
      <p:sp>
        <p:nvSpPr>
          <p:cNvPr id="3076" name="Freeform: Shape 1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7" name="Freeform: Shape 13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easuring tape measure up GIF">
            <a:extLst>
              <a:ext uri="{FF2B5EF4-FFF2-40B4-BE49-F238E27FC236}">
                <a16:creationId xmlns:a16="http://schemas.microsoft.com/office/drawing/2014/main" id="{088A0724-BD88-410F-AF76-FE7F7B94BF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7800975" y="643466"/>
            <a:ext cx="4105275" cy="4105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205690-04DD-466D-B995-1C9559E531BD}"/>
              </a:ext>
            </a:extLst>
          </p:cNvPr>
          <p:cNvSpPr txBox="1"/>
          <p:nvPr/>
        </p:nvSpPr>
        <p:spPr>
          <a:xfrm>
            <a:off x="7800975" y="4084214"/>
            <a:ext cx="4105275" cy="741786"/>
          </a:xfrm>
          <a:prstGeom prst="rect">
            <a:avLst/>
          </a:prstGeom>
          <a:solidFill>
            <a:srgbClr val="000000">
              <a:alpha val="50000"/>
            </a:srgbClr>
          </a:solidFill>
          <a:ln>
            <a:noFill/>
          </a:ln>
        </p:spPr>
        <p:txBody>
          <a:bodyPr wrap="square" rtlCol="0">
            <a:noAutofit/>
          </a:bodyPr>
          <a:lstStyle/>
          <a:p>
            <a:pPr algn="ctr">
              <a:spcAft>
                <a:spcPts val="600"/>
              </a:spcAft>
            </a:pPr>
            <a:r>
              <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rPr>
              <a:t>7m Long</a:t>
            </a:r>
            <a:endParaRPr lang="en-ZA" sz="32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73978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5461"/>
    </mc:Choice>
    <mc:Fallback xmlns="">
      <p:transition spd="slow" advTm="55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5607A1-0FF7-42A0-8BBD-962DA77A59B7}"/>
              </a:ext>
            </a:extLst>
          </p:cNvPr>
          <p:cNvSpPr>
            <a:spLocks noGrp="1"/>
          </p:cNvSpPr>
          <p:nvPr>
            <p:ph type="title"/>
          </p:nvPr>
        </p:nvSpPr>
        <p:spPr>
          <a:xfrm>
            <a:off x="771525" y="0"/>
            <a:ext cx="5257800" cy="854075"/>
          </a:xfrm>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Structure of villi</a:t>
            </a:r>
          </a:p>
        </p:txBody>
      </p:sp>
      <p:pic>
        <p:nvPicPr>
          <p:cNvPr id="4" name="Content Placeholder 3">
            <a:extLst>
              <a:ext uri="{FF2B5EF4-FFF2-40B4-BE49-F238E27FC236}">
                <a16:creationId xmlns:a16="http://schemas.microsoft.com/office/drawing/2014/main" id="{DFFD48E2-1384-4897-B952-9BCE89B58173}"/>
              </a:ext>
            </a:extLst>
          </p:cNvPr>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tretch/>
        </p:blipFill>
        <p:spPr>
          <a:xfrm>
            <a:off x="2152927" y="854075"/>
            <a:ext cx="6114773" cy="4168662"/>
          </a:xfrm>
          <a:prstGeom prst="rect">
            <a:avLst/>
          </a:prstGeom>
        </p:spPr>
      </p:pic>
      <p:sp>
        <p:nvSpPr>
          <p:cNvPr id="2" name="TextBox 1">
            <a:extLst>
              <a:ext uri="{FF2B5EF4-FFF2-40B4-BE49-F238E27FC236}">
                <a16:creationId xmlns:a16="http://schemas.microsoft.com/office/drawing/2014/main" id="{803FAB19-BEEB-462A-A796-88B3376C6116}"/>
              </a:ext>
            </a:extLst>
          </p:cNvPr>
          <p:cNvSpPr txBox="1"/>
          <p:nvPr/>
        </p:nvSpPr>
        <p:spPr>
          <a:xfrm>
            <a:off x="1" y="5245870"/>
            <a:ext cx="11934824" cy="1261884"/>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The villi are responsible for nutrient absorption and are adapted for absorption as outlined in the next slide</a:t>
            </a:r>
          </a:p>
          <a:p>
            <a:pPr lvl="1"/>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ZA" dirty="0"/>
          </a:p>
        </p:txBody>
      </p:sp>
    </p:spTree>
    <p:custDataLst>
      <p:tags r:id="rId1"/>
    </p:custDataLst>
    <p:extLst>
      <p:ext uri="{BB962C8B-B14F-4D97-AF65-F5344CB8AC3E}">
        <p14:creationId xmlns:p14="http://schemas.microsoft.com/office/powerpoint/2010/main" val="4156604160"/>
      </p:ext>
    </p:extLst>
  </p:cSld>
  <p:clrMapOvr>
    <a:masterClrMapping/>
  </p:clrMapOvr>
  <mc:AlternateContent xmlns:mc="http://schemas.openxmlformats.org/markup-compatibility/2006" xmlns:p14="http://schemas.microsoft.com/office/powerpoint/2010/main">
    <mc:Choice Requires="p14">
      <p:transition spd="slow" p14:dur="2000" advTm="62871"/>
    </mc:Choice>
    <mc:Fallback xmlns="">
      <p:transition spd="slow" advTm="62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3F467E-1C5C-47C5-829B-C67E0B39F842}"/>
              </a:ext>
            </a:extLst>
          </p:cNvPr>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ADAPTATION</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a:extLst>
              <a:ext uri="{FF2B5EF4-FFF2-40B4-BE49-F238E27FC236}">
                <a16:creationId xmlns:a16="http://schemas.microsoft.com/office/drawing/2014/main" id="{6693C157-D585-4E70-9124-DF042EADFE73}"/>
              </a:ext>
            </a:extLst>
          </p:cNvPr>
          <p:cNvSpPr>
            <a:spLocks noGrp="1"/>
          </p:cNvSpPr>
          <p:nvPr>
            <p:ph sz="half" idx="2"/>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epithelium is only </a:t>
            </a:r>
            <a:r>
              <a:rPr lang="en-US" b="1" dirty="0">
                <a:latin typeface="Tahoma" panose="020B0604030504040204" pitchFamily="34" charset="0"/>
                <a:ea typeface="Tahoma" panose="020B0604030504040204" pitchFamily="34" charset="0"/>
                <a:cs typeface="Tahoma" panose="020B0604030504040204" pitchFamily="34" charset="0"/>
              </a:rPr>
              <a:t>one-cell layer thick</a:t>
            </a:r>
          </a:p>
          <a:p>
            <a:r>
              <a:rPr lang="en-US" dirty="0">
                <a:latin typeface="Tahoma" panose="020B0604030504040204" pitchFamily="34" charset="0"/>
                <a:ea typeface="Tahoma" panose="020B0604030504040204" pitchFamily="34" charset="0"/>
                <a:cs typeface="Tahoma" panose="020B0604030504040204" pitchFamily="34" charset="0"/>
              </a:rPr>
              <a:t>Goblet cells secrete </a:t>
            </a:r>
            <a:r>
              <a:rPr lang="en-US" b="1" dirty="0">
                <a:latin typeface="Tahoma" panose="020B0604030504040204" pitchFamily="34" charset="0"/>
                <a:ea typeface="Tahoma" panose="020B0604030504040204" pitchFamily="34" charset="0"/>
                <a:cs typeface="Tahoma" panose="020B0604030504040204" pitchFamily="34" charset="0"/>
              </a:rPr>
              <a:t>mucus</a:t>
            </a:r>
            <a:endParaRPr lang="en-ZA" dirty="0"/>
          </a:p>
        </p:txBody>
      </p:sp>
      <p:sp>
        <p:nvSpPr>
          <p:cNvPr id="8" name="Text Placeholder 7">
            <a:extLst>
              <a:ext uri="{FF2B5EF4-FFF2-40B4-BE49-F238E27FC236}">
                <a16:creationId xmlns:a16="http://schemas.microsoft.com/office/drawing/2014/main" id="{F3AE7605-A70E-4DC0-A877-82F45E097825}"/>
              </a:ext>
            </a:extLst>
          </p:cNvPr>
          <p:cNvSpPr>
            <a:spLocks noGrp="1"/>
          </p:cNvSpPr>
          <p:nvPr>
            <p:ph type="body" sz="quarter" idx="3"/>
          </p:nvPr>
        </p:nvSpPr>
        <p:spPr>
          <a:xfrm>
            <a:off x="6172200" y="1681163"/>
            <a:ext cx="5183188" cy="82391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REASON FOR ADAPTATION</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E89CD183-AFC1-45D2-806D-1780FF680B48}"/>
              </a:ext>
            </a:extLst>
          </p:cNvPr>
          <p:cNvSpPr>
            <a:spLocks noGrp="1"/>
          </p:cNvSpPr>
          <p:nvPr>
            <p:ph sz="quarter" idx="4"/>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allowing nutrients to pass through quickly.</a:t>
            </a:r>
          </a:p>
          <a:p>
            <a:r>
              <a:rPr lang="en-US" dirty="0">
                <a:latin typeface="Tahoma" panose="020B0604030504040204" pitchFamily="34" charset="0"/>
                <a:ea typeface="Tahoma" panose="020B0604030504040204" pitchFamily="34" charset="0"/>
                <a:cs typeface="Tahoma" panose="020B0604030504040204" pitchFamily="34" charset="0"/>
              </a:rPr>
              <a:t>to ensure the </a:t>
            </a:r>
            <a:r>
              <a:rPr lang="en-US" b="1" dirty="0">
                <a:latin typeface="Tahoma" panose="020B0604030504040204" pitchFamily="34" charset="0"/>
                <a:ea typeface="Tahoma" panose="020B0604030504040204" pitchFamily="34" charset="0"/>
                <a:cs typeface="Tahoma" panose="020B0604030504040204" pitchFamily="34" charset="0"/>
              </a:rPr>
              <a:t>absorptive surface is moist</a:t>
            </a:r>
            <a:r>
              <a:rPr lang="en-US" dirty="0">
                <a:latin typeface="Tahoma" panose="020B0604030504040204" pitchFamily="34" charset="0"/>
                <a:ea typeface="Tahoma" panose="020B0604030504040204" pitchFamily="34" charset="0"/>
                <a:cs typeface="Tahoma" panose="020B0604030504040204" pitchFamily="34" charset="0"/>
              </a:rPr>
              <a:t> and to allow nutrients to be dissolved and then to be absorbed.</a:t>
            </a:r>
          </a:p>
          <a:p>
            <a:endParaRPr lang="en-ZA" dirty="0"/>
          </a:p>
        </p:txBody>
      </p:sp>
      <p:sp>
        <p:nvSpPr>
          <p:cNvPr id="10" name="Title 1">
            <a:extLst>
              <a:ext uri="{FF2B5EF4-FFF2-40B4-BE49-F238E27FC236}">
                <a16:creationId xmlns:a16="http://schemas.microsoft.com/office/drawing/2014/main" id="{EF998752-AA72-4819-B9DE-2B5E036FBEB6}"/>
              </a:ext>
            </a:extLst>
          </p:cNvPr>
          <p:cNvSpPr>
            <a:spLocks noGrp="1"/>
          </p:cNvSpPr>
          <p:nvPr>
            <p:ph type="title"/>
          </p:nvPr>
        </p:nvSpPr>
        <p:spPr>
          <a:xfrm>
            <a:off x="839788" y="365125"/>
            <a:ext cx="10515600"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ADAPTATIONS OF VILLI FOR ABSORPTION </a:t>
            </a:r>
            <a:endParaRPr lang="en-ZA"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293740844"/>
      </p:ext>
    </p:extLst>
  </p:cSld>
  <p:clrMapOvr>
    <a:masterClrMapping/>
  </p:clrMapOvr>
  <mc:AlternateContent xmlns:mc="http://schemas.openxmlformats.org/markup-compatibility/2006" xmlns:p14="http://schemas.microsoft.com/office/powerpoint/2010/main">
    <mc:Choice Requires="p14">
      <p:transition spd="slow" p14:dur="2000" advTm="39833"/>
    </mc:Choice>
    <mc:Fallback xmlns="">
      <p:transition spd="slow" advTm="39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781E-E0F0-40B0-8EDF-14CDDF9F0B81}"/>
              </a:ext>
            </a:extLst>
          </p:cNvPr>
          <p:cNvSpPr>
            <a:spLocks noGrp="1"/>
          </p:cNvSpPr>
          <p:nvPr>
            <p:ph type="title"/>
          </p:nvPr>
        </p:nvSpPr>
        <p:spPr/>
        <p:txBody>
          <a:bodyPr/>
          <a:lstStyle/>
          <a:p>
            <a:r>
              <a:rPr lang="en-ZA" b="1" dirty="0">
                <a:latin typeface="Times" panose="02020603050405020304" pitchFamily="18" charset="0"/>
              </a:rPr>
              <a:t>CAPS guidelines pg. 43</a:t>
            </a:r>
          </a:p>
        </p:txBody>
      </p:sp>
      <p:pic>
        <p:nvPicPr>
          <p:cNvPr id="5" name="Content Placeholder 4" descr="A screenshot of a cell phone&#10;&#10;Description automatically generated">
            <a:extLst>
              <a:ext uri="{FF2B5EF4-FFF2-40B4-BE49-F238E27FC236}">
                <a16:creationId xmlns:a16="http://schemas.microsoft.com/office/drawing/2014/main" id="{CA1CC6CA-EFB3-4C68-9E70-68E9A80CDFD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90701" y="1406524"/>
            <a:ext cx="8124824" cy="4518025"/>
          </a:xfrm>
        </p:spPr>
      </p:pic>
    </p:spTree>
    <p:extLst>
      <p:ext uri="{BB962C8B-B14F-4D97-AF65-F5344CB8AC3E}">
        <p14:creationId xmlns:p14="http://schemas.microsoft.com/office/powerpoint/2010/main" val="1428207382"/>
      </p:ext>
    </p:extLst>
  </p:cSld>
  <p:clrMapOvr>
    <a:masterClrMapping/>
  </p:clrMapOvr>
  <mc:AlternateContent xmlns:mc="http://schemas.openxmlformats.org/markup-compatibility/2006" xmlns:p14="http://schemas.microsoft.com/office/powerpoint/2010/main">
    <mc:Choice Requires="p14">
      <p:transition spd="slow" p14:dur="2000" advTm="15226"/>
    </mc:Choice>
    <mc:Fallback xmlns="">
      <p:transition spd="slow" advTm="1522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220B-0461-42A0-B196-0B3E79C25A38}"/>
              </a:ext>
            </a:extLst>
          </p:cNvPr>
          <p:cNvSpPr>
            <a:spLocks noGrp="1"/>
          </p:cNvSpPr>
          <p:nvPr>
            <p:ph type="title"/>
          </p:nvPr>
        </p:nvSpPr>
        <p:spPr>
          <a:xfrm>
            <a:off x="838200" y="355600"/>
            <a:ext cx="10515600"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ADAPTATIONS OF VILLI FOR ABSORPTION cont</a:t>
            </a:r>
            <a:r>
              <a:rPr lang="en-US" b="1" dirty="0"/>
              <a:t>.</a:t>
            </a:r>
            <a:endParaRPr lang="en-ZA" b="1" dirty="0"/>
          </a:p>
        </p:txBody>
      </p:sp>
      <p:sp>
        <p:nvSpPr>
          <p:cNvPr id="3" name="Text Placeholder 2">
            <a:extLst>
              <a:ext uri="{FF2B5EF4-FFF2-40B4-BE49-F238E27FC236}">
                <a16:creationId xmlns:a16="http://schemas.microsoft.com/office/drawing/2014/main" id="{0C78DAB9-CBF4-4124-A710-3CCA210D7CC6}"/>
              </a:ext>
            </a:extLst>
          </p:cNvPr>
          <p:cNvSpPr>
            <a:spLocks noGrp="1"/>
          </p:cNvSpPr>
          <p:nvPr>
            <p:ph type="body" idx="1"/>
          </p:nvPr>
        </p:nvSpPr>
        <p:spPr>
          <a:xfrm>
            <a:off x="763588" y="1490663"/>
            <a:ext cx="5157787" cy="82391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ADAPTATION			</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id="{AE34AEBD-089E-43E9-ABFF-F09249BBA6DD}"/>
              </a:ext>
            </a:extLst>
          </p:cNvPr>
          <p:cNvSpPr>
            <a:spLocks noGrp="1"/>
          </p:cNvSpPr>
          <p:nvPr>
            <p:ph sz="half" idx="2"/>
          </p:nvPr>
        </p:nvSpPr>
        <p:spPr>
          <a:xfrm>
            <a:off x="836612" y="2314575"/>
            <a:ext cx="5157787" cy="3684588"/>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 epithelium contains many </a:t>
            </a:r>
            <a:r>
              <a:rPr lang="en-US" b="1" dirty="0">
                <a:latin typeface="Tahoma" panose="020B0604030504040204" pitchFamily="34" charset="0"/>
                <a:ea typeface="Tahoma" panose="020B0604030504040204" pitchFamily="34" charset="0"/>
                <a:cs typeface="Tahoma" panose="020B0604030504040204" pitchFamily="34" charset="0"/>
              </a:rPr>
              <a:t>mitochondria</a:t>
            </a:r>
          </a:p>
          <a:p>
            <a:r>
              <a:rPr lang="en-US" dirty="0">
                <a:latin typeface="Tahoma" panose="020B0604030504040204" pitchFamily="34" charset="0"/>
                <a:ea typeface="Tahoma" panose="020B0604030504040204" pitchFamily="34" charset="0"/>
                <a:cs typeface="Tahoma" panose="020B0604030504040204" pitchFamily="34" charset="0"/>
              </a:rPr>
              <a:t>Presence of </a:t>
            </a:r>
            <a:r>
              <a:rPr lang="en-US" b="1" dirty="0">
                <a:latin typeface="Tahoma" panose="020B0604030504040204" pitchFamily="34" charset="0"/>
                <a:ea typeface="Tahoma" panose="020B0604030504040204" pitchFamily="34" charset="0"/>
                <a:cs typeface="Tahoma" panose="020B0604030504040204" pitchFamily="34" charset="0"/>
              </a:rPr>
              <a:t>microvilli</a:t>
            </a:r>
          </a:p>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There is a lymph vessel called a</a:t>
            </a:r>
            <a:r>
              <a:rPr lang="en-US" b="1" dirty="0">
                <a:latin typeface="Tahoma" panose="020B0604030504040204" pitchFamily="34" charset="0"/>
                <a:ea typeface="Tahoma" panose="020B0604030504040204" pitchFamily="34" charset="0"/>
                <a:cs typeface="Tahoma" panose="020B0604030504040204" pitchFamily="34" charset="0"/>
              </a:rPr>
              <a:t> lacteal</a:t>
            </a:r>
          </a:p>
          <a:p>
            <a:r>
              <a:rPr lang="en-US" dirty="0">
                <a:latin typeface="Tahoma" panose="020B0604030504040204" pitchFamily="34" charset="0"/>
                <a:ea typeface="Tahoma" panose="020B0604030504040204" pitchFamily="34" charset="0"/>
                <a:cs typeface="Tahoma" panose="020B0604030504040204" pitchFamily="34" charset="0"/>
              </a:rPr>
              <a:t>The villus is richly supplied with</a:t>
            </a:r>
            <a:r>
              <a:rPr lang="en-US" b="1" dirty="0">
                <a:latin typeface="Tahoma" panose="020B0604030504040204" pitchFamily="34" charset="0"/>
                <a:ea typeface="Tahoma" panose="020B0604030504040204" pitchFamily="34" charset="0"/>
                <a:cs typeface="Tahoma" panose="020B0604030504040204" pitchFamily="34" charset="0"/>
              </a:rPr>
              <a:t> blood capillaries</a:t>
            </a:r>
            <a:endParaRPr lang="en-ZA" b="1" dirty="0"/>
          </a:p>
        </p:txBody>
      </p:sp>
      <p:sp>
        <p:nvSpPr>
          <p:cNvPr id="5" name="Text Placeholder 4">
            <a:extLst>
              <a:ext uri="{FF2B5EF4-FFF2-40B4-BE49-F238E27FC236}">
                <a16:creationId xmlns:a16="http://schemas.microsoft.com/office/drawing/2014/main" id="{EEDBD3D7-618F-4E2C-9B4A-E512228D5312}"/>
              </a:ext>
            </a:extLst>
          </p:cNvPr>
          <p:cNvSpPr>
            <a:spLocks noGrp="1"/>
          </p:cNvSpPr>
          <p:nvPr>
            <p:ph type="body" sz="quarter" idx="3"/>
          </p:nvPr>
        </p:nvSpPr>
        <p:spPr>
          <a:xfrm>
            <a:off x="6172200" y="1414463"/>
            <a:ext cx="5183188" cy="82391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REASON FOR ADAPTATION</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D6B74DB1-8CD5-4453-8352-FF067A90E4BF}"/>
              </a:ext>
            </a:extLst>
          </p:cNvPr>
          <p:cNvSpPr>
            <a:spLocks noGrp="1"/>
          </p:cNvSpPr>
          <p:nvPr>
            <p:ph sz="quarter" idx="4"/>
          </p:nvPr>
        </p:nvSpPr>
        <p:spPr>
          <a:xfrm>
            <a:off x="6170612" y="2314575"/>
            <a:ext cx="5183188" cy="3684588"/>
          </a:xfrm>
        </p:spPr>
        <p:txBody>
          <a:bodyPr>
            <a:noAutofit/>
          </a:bodyPr>
          <a:lstStyle/>
          <a:p>
            <a:r>
              <a:rPr lang="en-US" dirty="0">
                <a:latin typeface="Tahoma" panose="020B0604030504040204" pitchFamily="34" charset="0"/>
                <a:ea typeface="Tahoma" panose="020B0604030504040204" pitchFamily="34" charset="0"/>
                <a:cs typeface="Tahoma" panose="020B0604030504040204" pitchFamily="34" charset="0"/>
              </a:rPr>
              <a:t>To supply energy for </a:t>
            </a:r>
            <a:r>
              <a:rPr lang="en-US" b="1" dirty="0">
                <a:latin typeface="Tahoma" panose="020B0604030504040204" pitchFamily="34" charset="0"/>
                <a:ea typeface="Tahoma" panose="020B0604030504040204" pitchFamily="34" charset="0"/>
                <a:cs typeface="Tahoma" panose="020B0604030504040204" pitchFamily="34" charset="0"/>
              </a:rPr>
              <a:t>active absorption </a:t>
            </a:r>
            <a:r>
              <a:rPr lang="en-US" dirty="0">
                <a:latin typeface="Tahoma" panose="020B0604030504040204" pitchFamily="34" charset="0"/>
                <a:ea typeface="Tahoma" panose="020B0604030504040204" pitchFamily="34" charset="0"/>
                <a:cs typeface="Tahoma" panose="020B0604030504040204" pitchFamily="34" charset="0"/>
              </a:rPr>
              <a:t>of nutrients.</a:t>
            </a:r>
          </a:p>
          <a:p>
            <a:r>
              <a:rPr lang="en-US" dirty="0">
                <a:latin typeface="Tahoma" panose="020B0604030504040204" pitchFamily="34" charset="0"/>
                <a:ea typeface="Tahoma" panose="020B0604030504040204" pitchFamily="34" charset="0"/>
                <a:cs typeface="Tahoma" panose="020B0604030504040204" pitchFamily="34" charset="0"/>
              </a:rPr>
              <a:t>Further </a:t>
            </a:r>
            <a:r>
              <a:rPr lang="en-US" b="1" dirty="0">
                <a:latin typeface="Tahoma" panose="020B0604030504040204" pitchFamily="34" charset="0"/>
                <a:ea typeface="Tahoma" panose="020B0604030504040204" pitchFamily="34" charset="0"/>
                <a:cs typeface="Tahoma" panose="020B0604030504040204" pitchFamily="34" charset="0"/>
              </a:rPr>
              <a:t>increase </a:t>
            </a:r>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surface area</a:t>
            </a:r>
            <a:r>
              <a:rPr lang="en-US" dirty="0">
                <a:latin typeface="Tahoma" panose="020B0604030504040204" pitchFamily="34" charset="0"/>
                <a:ea typeface="Tahoma" panose="020B0604030504040204" pitchFamily="34" charset="0"/>
                <a:cs typeface="Tahoma" panose="020B0604030504040204" pitchFamily="34" charset="0"/>
              </a:rPr>
              <a:t>.</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Absorbs and transports lipids.</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To transport glucose and amino acids.</a:t>
            </a:r>
          </a:p>
          <a:p>
            <a:pPr marL="457200" lvl="1"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03102202"/>
      </p:ext>
    </p:extLst>
  </p:cSld>
  <p:clrMapOvr>
    <a:masterClrMapping/>
  </p:clrMapOvr>
  <mc:AlternateContent xmlns:mc="http://schemas.openxmlformats.org/markup-compatibility/2006" xmlns:p14="http://schemas.microsoft.com/office/powerpoint/2010/main">
    <mc:Choice Requires="p14">
      <p:transition spd="slow" p14:dur="2000" advTm="59038"/>
    </mc:Choice>
    <mc:Fallback xmlns="">
      <p:transition spd="slow" advTm="59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4A38-F73E-437B-B980-747B1E89B850}"/>
              </a:ext>
            </a:extLst>
          </p:cNvPr>
          <p:cNvSpPr>
            <a:spLocks noGrp="1"/>
          </p:cNvSpPr>
          <p:nvPr>
            <p:ph type="title"/>
          </p:nvPr>
        </p:nvSpPr>
        <p:spPr>
          <a:xfrm>
            <a:off x="238125" y="9525"/>
            <a:ext cx="10539206" cy="1264775"/>
          </a:xfrm>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Absorption type</a:t>
            </a:r>
          </a:p>
        </p:txBody>
      </p:sp>
      <p:sp>
        <p:nvSpPr>
          <p:cNvPr id="5" name="Rectangle 4">
            <a:extLst>
              <a:ext uri="{FF2B5EF4-FFF2-40B4-BE49-F238E27FC236}">
                <a16:creationId xmlns:a16="http://schemas.microsoft.com/office/drawing/2014/main" id="{627126F0-00A2-4310-BE33-2D008DA19681}"/>
              </a:ext>
            </a:extLst>
          </p:cNvPr>
          <p:cNvSpPr/>
          <p:nvPr/>
        </p:nvSpPr>
        <p:spPr>
          <a:xfrm>
            <a:off x="178904" y="1086814"/>
            <a:ext cx="11599739" cy="1556645"/>
          </a:xfrm>
          <a:prstGeom prst="rect">
            <a:avLst/>
          </a:prstGeom>
        </p:spPr>
        <p:txBody>
          <a:bodyPr wrap="square">
            <a:spAutoFit/>
          </a:bodyPr>
          <a:lstStyle/>
          <a:p>
            <a:pPr marL="379730" marR="294640" indent="-285750">
              <a:lnSpc>
                <a:spcPct val="115000"/>
              </a:lnSpc>
              <a:spcBef>
                <a:spcPts val="590"/>
              </a:spcBef>
              <a:spcAft>
                <a:spcPts val="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Active absorption </a:t>
            </a:r>
            <a:r>
              <a:rPr lang="en-US" sz="2000" dirty="0">
                <a:latin typeface="Tahoma" panose="020B0604030504040204" pitchFamily="34" charset="0"/>
                <a:ea typeface="Tahoma" panose="020B0604030504040204" pitchFamily="34" charset="0"/>
                <a:cs typeface="Tahoma" panose="020B0604030504040204" pitchFamily="34" charset="0"/>
              </a:rPr>
              <a:t>requires energy for the nutrient to be absorbed against a concentration gradient (low to high). </a:t>
            </a:r>
          </a:p>
          <a:p>
            <a:pPr marL="379730" marR="294640" indent="-285750">
              <a:lnSpc>
                <a:spcPct val="115000"/>
              </a:lnSpc>
              <a:spcBef>
                <a:spcPts val="590"/>
              </a:spcBef>
              <a:spcAft>
                <a:spcPts val="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Passive absorption </a:t>
            </a:r>
            <a:r>
              <a:rPr lang="en-US" sz="2000" dirty="0">
                <a:latin typeface="Tahoma" panose="020B0604030504040204" pitchFamily="34" charset="0"/>
                <a:ea typeface="Tahoma" panose="020B0604030504040204" pitchFamily="34" charset="0"/>
                <a:cs typeface="Tahoma" panose="020B0604030504040204" pitchFamily="34" charset="0"/>
              </a:rPr>
              <a:t>does not require energy because it moves with the concentration gradient (high to low).</a:t>
            </a:r>
            <a:endParaRPr lang="en-ZA" sz="20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 close up of a logo&#10;&#10;Description automatically generated">
            <a:extLst>
              <a:ext uri="{FF2B5EF4-FFF2-40B4-BE49-F238E27FC236}">
                <a16:creationId xmlns:a16="http://schemas.microsoft.com/office/drawing/2014/main" id="{4565FEA5-D1BE-4439-B8ED-184BEA9E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0" y="2351589"/>
            <a:ext cx="4315326" cy="3531668"/>
          </a:xfrm>
          <a:prstGeom prst="rect">
            <a:avLst/>
          </a:prstGeom>
        </p:spPr>
      </p:pic>
    </p:spTree>
    <p:custDataLst>
      <p:tags r:id="rId1"/>
    </p:custDataLst>
    <p:extLst>
      <p:ext uri="{BB962C8B-B14F-4D97-AF65-F5344CB8AC3E}">
        <p14:creationId xmlns:p14="http://schemas.microsoft.com/office/powerpoint/2010/main" val="3104998723"/>
      </p:ext>
    </p:extLst>
  </p:cSld>
  <p:clrMapOvr>
    <a:masterClrMapping/>
  </p:clrMapOvr>
  <mc:AlternateContent xmlns:mc="http://schemas.openxmlformats.org/markup-compatibility/2006" xmlns:p14="http://schemas.microsoft.com/office/powerpoint/2010/main">
    <mc:Choice Requires="p14">
      <p:transition spd="slow" p14:dur="2000" advTm="120441"/>
    </mc:Choice>
    <mc:Fallback xmlns="">
      <p:transition spd="slow" advTm="120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AEFFC17-E79C-4581-8477-DC228DF15489}"/>
              </a:ext>
            </a:extLst>
          </p:cNvPr>
          <p:cNvGraphicFramePr>
            <a:graphicFrameLocks noGrp="1"/>
          </p:cNvGraphicFramePr>
          <p:nvPr>
            <p:extLst>
              <p:ext uri="{D42A27DB-BD31-4B8C-83A1-F6EECF244321}">
                <p14:modId xmlns:p14="http://schemas.microsoft.com/office/powerpoint/2010/main" val="1913019372"/>
              </p:ext>
            </p:extLst>
          </p:nvPr>
        </p:nvGraphicFramePr>
        <p:xfrm>
          <a:off x="980986" y="2432016"/>
          <a:ext cx="1901505" cy="2990849"/>
        </p:xfrm>
        <a:graphic>
          <a:graphicData uri="http://schemas.openxmlformats.org/drawingml/2006/table">
            <a:tbl>
              <a:tblPr firstRow="1" firstCol="1" lastRow="1" lastCol="1" bandRow="1" bandCol="1"/>
              <a:tblGrid>
                <a:gridCol w="1901505">
                  <a:extLst>
                    <a:ext uri="{9D8B030D-6E8A-4147-A177-3AD203B41FA5}">
                      <a16:colId xmlns:a16="http://schemas.microsoft.com/office/drawing/2014/main" val="1923214344"/>
                    </a:ext>
                  </a:extLst>
                </a:gridCol>
              </a:tblGrid>
              <a:tr h="1021432">
                <a:tc>
                  <a:txBody>
                    <a:bodyPr/>
                    <a:lstStyle/>
                    <a:p>
                      <a:pPr marL="67945">
                        <a:spcBef>
                          <a:spcPts val="1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211455">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Absorption</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1816969067"/>
                  </a:ext>
                </a:extLst>
              </a:tr>
              <a:tr h="820215">
                <a:tc>
                  <a:txBody>
                    <a:bodyPr/>
                    <a:lstStyle/>
                    <a:p>
                      <a:pPr marL="220345" marR="63500" indent="-140335">
                        <a:lnSpc>
                          <a:spcPct val="115000"/>
                        </a:lnSpc>
                        <a:spcBef>
                          <a:spcPts val="6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Active/Passive absorption</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864325"/>
                  </a:ext>
                </a:extLst>
              </a:tr>
              <a:tr h="1149202">
                <a:tc>
                  <a:txBody>
                    <a:bodyPr/>
                    <a:lstStyle/>
                    <a:p>
                      <a:pPr marL="219075" marR="214630" indent="1905" algn="ctr">
                        <a:lnSpc>
                          <a:spcPct val="11500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Structure where absorption</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177165" marR="172720" algn="ctr">
                        <a:lnSpc>
                          <a:spcPts val="137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takes place</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561572"/>
                  </a:ext>
                </a:extLst>
              </a:tr>
            </a:tbl>
          </a:graphicData>
        </a:graphic>
      </p:graphicFrame>
      <p:graphicFrame>
        <p:nvGraphicFramePr>
          <p:cNvPr id="3" name="Table 2">
            <a:extLst>
              <a:ext uri="{FF2B5EF4-FFF2-40B4-BE49-F238E27FC236}">
                <a16:creationId xmlns:a16="http://schemas.microsoft.com/office/drawing/2014/main" id="{101A1C4E-B0AD-4331-B61E-7E679D1AE1F3}"/>
              </a:ext>
            </a:extLst>
          </p:cNvPr>
          <p:cNvGraphicFramePr>
            <a:graphicFrameLocks noGrp="1"/>
          </p:cNvGraphicFramePr>
          <p:nvPr>
            <p:extLst>
              <p:ext uri="{D42A27DB-BD31-4B8C-83A1-F6EECF244321}">
                <p14:modId xmlns:p14="http://schemas.microsoft.com/office/powerpoint/2010/main" val="76619468"/>
              </p:ext>
            </p:extLst>
          </p:nvPr>
        </p:nvGraphicFramePr>
        <p:xfrm>
          <a:off x="2882491" y="2432015"/>
          <a:ext cx="1274305" cy="2990849"/>
        </p:xfrm>
        <a:graphic>
          <a:graphicData uri="http://schemas.openxmlformats.org/drawingml/2006/table">
            <a:tbl>
              <a:tblPr firstRow="1" firstCol="1" lastRow="1" lastCol="1" bandRow="1" bandCol="1"/>
              <a:tblGrid>
                <a:gridCol w="1274305">
                  <a:extLst>
                    <a:ext uri="{9D8B030D-6E8A-4147-A177-3AD203B41FA5}">
                      <a16:colId xmlns:a16="http://schemas.microsoft.com/office/drawing/2014/main" val="1508983771"/>
                    </a:ext>
                  </a:extLst>
                </a:gridCol>
              </a:tblGrid>
              <a:tr h="1021432">
                <a:tc>
                  <a:txBody>
                    <a:bodyPr/>
                    <a:lstStyle/>
                    <a:p>
                      <a:pPr marL="67945">
                        <a:spcBef>
                          <a:spcPts val="1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85725" marR="80645" algn="ctr">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Glucose</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1042368378"/>
                  </a:ext>
                </a:extLst>
              </a:tr>
              <a:tr h="820215">
                <a:tc>
                  <a:txBody>
                    <a:bodyPr/>
                    <a:lstStyle/>
                    <a:p>
                      <a:pPr marL="67945">
                        <a:spcBef>
                          <a:spcPts val="2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83185" marR="80645" algn="ctr">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Active</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994906"/>
                  </a:ext>
                </a:extLst>
              </a:tr>
              <a:tr h="1149202">
                <a:tc>
                  <a:txBody>
                    <a:bodyPr/>
                    <a:lstStyle/>
                    <a:p>
                      <a:pPr marL="67945">
                        <a:spcBef>
                          <a:spcPts val="2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98425" marR="81280" indent="83820">
                        <a:lnSpc>
                          <a:spcPct val="11500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Blood capillary</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138043"/>
                  </a:ext>
                </a:extLst>
              </a:tr>
            </a:tbl>
          </a:graphicData>
        </a:graphic>
      </p:graphicFrame>
      <p:graphicFrame>
        <p:nvGraphicFramePr>
          <p:cNvPr id="4" name="Table 3">
            <a:extLst>
              <a:ext uri="{FF2B5EF4-FFF2-40B4-BE49-F238E27FC236}">
                <a16:creationId xmlns:a16="http://schemas.microsoft.com/office/drawing/2014/main" id="{94FF5ABC-7E9C-46AB-844B-ADB89F2F7412}"/>
              </a:ext>
            </a:extLst>
          </p:cNvPr>
          <p:cNvGraphicFramePr>
            <a:graphicFrameLocks noGrp="1"/>
          </p:cNvGraphicFramePr>
          <p:nvPr>
            <p:extLst>
              <p:ext uri="{D42A27DB-BD31-4B8C-83A1-F6EECF244321}">
                <p14:modId xmlns:p14="http://schemas.microsoft.com/office/powerpoint/2010/main" val="3047311735"/>
              </p:ext>
            </p:extLst>
          </p:nvPr>
        </p:nvGraphicFramePr>
        <p:xfrm>
          <a:off x="4156796" y="2432015"/>
          <a:ext cx="1238017" cy="2990849"/>
        </p:xfrm>
        <a:graphic>
          <a:graphicData uri="http://schemas.openxmlformats.org/drawingml/2006/table">
            <a:tbl>
              <a:tblPr firstRow="1" firstCol="1" lastRow="1" lastCol="1" bandRow="1" bandCol="1"/>
              <a:tblGrid>
                <a:gridCol w="1238017">
                  <a:extLst>
                    <a:ext uri="{9D8B030D-6E8A-4147-A177-3AD203B41FA5}">
                      <a16:colId xmlns:a16="http://schemas.microsoft.com/office/drawing/2014/main" val="2200998562"/>
                    </a:ext>
                  </a:extLst>
                </a:gridCol>
              </a:tblGrid>
              <a:tr h="1021432">
                <a:tc>
                  <a:txBody>
                    <a:bodyPr/>
                    <a:lstStyle/>
                    <a:p>
                      <a:pPr marL="67945">
                        <a:spcBef>
                          <a:spcPts val="3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189230" marR="135890" indent="-40005">
                        <a:lnSpc>
                          <a:spcPct val="115000"/>
                        </a:lnSpc>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Amino acids</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1323634405"/>
                  </a:ext>
                </a:extLst>
              </a:tr>
              <a:tr h="820215">
                <a:tc>
                  <a:txBody>
                    <a:bodyPr/>
                    <a:lstStyle/>
                    <a:p>
                      <a:pPr marL="67945">
                        <a:spcBef>
                          <a:spcPts val="2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158750">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Active</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565437"/>
                  </a:ext>
                </a:extLst>
              </a:tr>
              <a:tr h="1149202">
                <a:tc>
                  <a:txBody>
                    <a:bodyPr/>
                    <a:lstStyle/>
                    <a:p>
                      <a:pPr marL="67945">
                        <a:spcBef>
                          <a:spcPts val="2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87630" marR="70485" indent="83820">
                        <a:lnSpc>
                          <a:spcPct val="11500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Blood capillary</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770996"/>
                  </a:ext>
                </a:extLst>
              </a:tr>
            </a:tbl>
          </a:graphicData>
        </a:graphic>
      </p:graphicFrame>
      <p:graphicFrame>
        <p:nvGraphicFramePr>
          <p:cNvPr id="5" name="Table 4">
            <a:extLst>
              <a:ext uri="{FF2B5EF4-FFF2-40B4-BE49-F238E27FC236}">
                <a16:creationId xmlns:a16="http://schemas.microsoft.com/office/drawing/2014/main" id="{DE601A53-32A3-492E-9242-C425D3D4B2DF}"/>
              </a:ext>
            </a:extLst>
          </p:cNvPr>
          <p:cNvGraphicFramePr>
            <a:graphicFrameLocks noGrp="1"/>
          </p:cNvGraphicFramePr>
          <p:nvPr>
            <p:extLst>
              <p:ext uri="{D42A27DB-BD31-4B8C-83A1-F6EECF244321}">
                <p14:modId xmlns:p14="http://schemas.microsoft.com/office/powerpoint/2010/main" val="3455914318"/>
              </p:ext>
            </p:extLst>
          </p:nvPr>
        </p:nvGraphicFramePr>
        <p:xfrm>
          <a:off x="5388409" y="2432015"/>
          <a:ext cx="1415182" cy="2990849"/>
        </p:xfrm>
        <a:graphic>
          <a:graphicData uri="http://schemas.openxmlformats.org/drawingml/2006/table">
            <a:tbl>
              <a:tblPr firstRow="1" firstCol="1" lastRow="1" lastCol="1" bandRow="1" bandCol="1"/>
              <a:tblGrid>
                <a:gridCol w="1415182">
                  <a:extLst>
                    <a:ext uri="{9D8B030D-6E8A-4147-A177-3AD203B41FA5}">
                      <a16:colId xmlns:a16="http://schemas.microsoft.com/office/drawing/2014/main" val="2725626502"/>
                    </a:ext>
                  </a:extLst>
                </a:gridCol>
              </a:tblGrid>
              <a:tr h="1021432">
                <a:tc>
                  <a:txBody>
                    <a:bodyPr/>
                    <a:lstStyle/>
                    <a:p>
                      <a:pPr marL="126365" marR="121285" indent="-1270" algn="ctr">
                        <a:lnSpc>
                          <a:spcPct val="115000"/>
                        </a:lnSpc>
                        <a:spcBef>
                          <a:spcPts val="445"/>
                        </a:spcBef>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Glycerol and fatty acids</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2306143108"/>
                  </a:ext>
                </a:extLst>
              </a:tr>
              <a:tr h="820215">
                <a:tc>
                  <a:txBody>
                    <a:bodyPr/>
                    <a:lstStyle/>
                    <a:p>
                      <a:pPr marL="83820" marR="69850" indent="68580">
                        <a:lnSpc>
                          <a:spcPct val="115000"/>
                        </a:lnSpc>
                        <a:spcBef>
                          <a:spcPts val="6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Passive (diffusion)</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7478"/>
                  </a:ext>
                </a:extLst>
              </a:tr>
              <a:tr h="1149202">
                <a:tc>
                  <a:txBody>
                    <a:bodyPr/>
                    <a:lstStyle/>
                    <a:p>
                      <a:pPr marL="67945">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173990">
                        <a:spcBef>
                          <a:spcPts val="8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Lacteal</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325639"/>
                  </a:ext>
                </a:extLst>
              </a:tr>
            </a:tbl>
          </a:graphicData>
        </a:graphic>
      </p:graphicFrame>
      <p:graphicFrame>
        <p:nvGraphicFramePr>
          <p:cNvPr id="6" name="Table 5">
            <a:extLst>
              <a:ext uri="{FF2B5EF4-FFF2-40B4-BE49-F238E27FC236}">
                <a16:creationId xmlns:a16="http://schemas.microsoft.com/office/drawing/2014/main" id="{73730286-248D-4090-A35E-E40C247D7FC1}"/>
              </a:ext>
            </a:extLst>
          </p:cNvPr>
          <p:cNvGraphicFramePr>
            <a:graphicFrameLocks noGrp="1"/>
          </p:cNvGraphicFramePr>
          <p:nvPr>
            <p:extLst>
              <p:ext uri="{D42A27DB-BD31-4B8C-83A1-F6EECF244321}">
                <p14:modId xmlns:p14="http://schemas.microsoft.com/office/powerpoint/2010/main" val="1557815299"/>
              </p:ext>
            </p:extLst>
          </p:nvPr>
        </p:nvGraphicFramePr>
        <p:xfrm>
          <a:off x="6813895" y="2432015"/>
          <a:ext cx="1221309" cy="2990849"/>
        </p:xfrm>
        <a:graphic>
          <a:graphicData uri="http://schemas.openxmlformats.org/drawingml/2006/table">
            <a:tbl>
              <a:tblPr firstRow="1" firstCol="1" lastRow="1" lastCol="1" bandRow="1" bandCol="1"/>
              <a:tblGrid>
                <a:gridCol w="1221309">
                  <a:extLst>
                    <a:ext uri="{9D8B030D-6E8A-4147-A177-3AD203B41FA5}">
                      <a16:colId xmlns:a16="http://schemas.microsoft.com/office/drawing/2014/main" val="3529886147"/>
                    </a:ext>
                  </a:extLst>
                </a:gridCol>
              </a:tblGrid>
              <a:tr h="1021432">
                <a:tc>
                  <a:txBody>
                    <a:bodyPr/>
                    <a:lstStyle/>
                    <a:p>
                      <a:pPr marL="67945">
                        <a:spcBef>
                          <a:spcPts val="1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66675">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Vitamins</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1624075852"/>
                  </a:ext>
                </a:extLst>
              </a:tr>
              <a:tr h="820215">
                <a:tc>
                  <a:txBody>
                    <a:bodyPr/>
                    <a:lstStyle/>
                    <a:p>
                      <a:pPr marL="100330" marR="65405" indent="-21590">
                        <a:lnSpc>
                          <a:spcPct val="115000"/>
                        </a:lnSpc>
                        <a:spcBef>
                          <a:spcPts val="6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Active &amp; passive</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639013"/>
                  </a:ext>
                </a:extLst>
              </a:tr>
              <a:tr h="1149202">
                <a:tc>
                  <a:txBody>
                    <a:bodyPr/>
                    <a:lstStyle/>
                    <a:p>
                      <a:pPr marL="67945">
                        <a:spcBef>
                          <a:spcPts val="2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78740" marR="65405" indent="83820">
                        <a:lnSpc>
                          <a:spcPct val="11500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Blood capillary</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608541"/>
                  </a:ext>
                </a:extLst>
              </a:tr>
            </a:tbl>
          </a:graphicData>
        </a:graphic>
      </p:graphicFrame>
      <p:graphicFrame>
        <p:nvGraphicFramePr>
          <p:cNvPr id="7" name="Table 6">
            <a:extLst>
              <a:ext uri="{FF2B5EF4-FFF2-40B4-BE49-F238E27FC236}">
                <a16:creationId xmlns:a16="http://schemas.microsoft.com/office/drawing/2014/main" id="{F60D525B-1783-4B8E-BC3E-506FEB8487A7}"/>
              </a:ext>
            </a:extLst>
          </p:cNvPr>
          <p:cNvGraphicFramePr>
            <a:graphicFrameLocks noGrp="1"/>
          </p:cNvGraphicFramePr>
          <p:nvPr>
            <p:extLst>
              <p:ext uri="{D42A27DB-BD31-4B8C-83A1-F6EECF244321}">
                <p14:modId xmlns:p14="http://schemas.microsoft.com/office/powerpoint/2010/main" val="1786441488"/>
              </p:ext>
            </p:extLst>
          </p:nvPr>
        </p:nvGraphicFramePr>
        <p:xfrm>
          <a:off x="8026679" y="2428839"/>
          <a:ext cx="1225196" cy="2990849"/>
        </p:xfrm>
        <a:graphic>
          <a:graphicData uri="http://schemas.openxmlformats.org/drawingml/2006/table">
            <a:tbl>
              <a:tblPr firstRow="1" firstCol="1" lastRow="1" lastCol="1" bandRow="1" bandCol="1"/>
              <a:tblGrid>
                <a:gridCol w="1225196">
                  <a:extLst>
                    <a:ext uri="{9D8B030D-6E8A-4147-A177-3AD203B41FA5}">
                      <a16:colId xmlns:a16="http://schemas.microsoft.com/office/drawing/2014/main" val="3219926457"/>
                    </a:ext>
                  </a:extLst>
                </a:gridCol>
              </a:tblGrid>
              <a:tr h="1021432">
                <a:tc>
                  <a:txBody>
                    <a:bodyPr/>
                    <a:lstStyle/>
                    <a:p>
                      <a:pPr marL="67945">
                        <a:spcBef>
                          <a:spcPts val="1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66040">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Minerals</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2256199135"/>
                  </a:ext>
                </a:extLst>
              </a:tr>
              <a:tr h="820215">
                <a:tc>
                  <a:txBody>
                    <a:bodyPr/>
                    <a:lstStyle/>
                    <a:p>
                      <a:pPr marL="95250" marR="61595" indent="-21590">
                        <a:lnSpc>
                          <a:spcPct val="115000"/>
                        </a:lnSpc>
                        <a:spcBef>
                          <a:spcPts val="67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Active &amp; passive</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293971"/>
                  </a:ext>
                </a:extLst>
              </a:tr>
              <a:tr h="1149202">
                <a:tc>
                  <a:txBody>
                    <a:bodyPr/>
                    <a:lstStyle/>
                    <a:p>
                      <a:pPr marL="67945">
                        <a:spcBef>
                          <a:spcPts val="2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73660" marR="61595" indent="83820">
                        <a:lnSpc>
                          <a:spcPct val="11500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Blood capillary</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006586"/>
                  </a:ext>
                </a:extLst>
              </a:tr>
            </a:tbl>
          </a:graphicData>
        </a:graphic>
      </p:graphicFrame>
      <p:graphicFrame>
        <p:nvGraphicFramePr>
          <p:cNvPr id="8" name="Content Placeholder 3">
            <a:extLst>
              <a:ext uri="{FF2B5EF4-FFF2-40B4-BE49-F238E27FC236}">
                <a16:creationId xmlns:a16="http://schemas.microsoft.com/office/drawing/2014/main" id="{32B18B60-C7CC-4FB1-A035-5AE7E908CD04}"/>
              </a:ext>
            </a:extLst>
          </p:cNvPr>
          <p:cNvGraphicFramePr>
            <a:graphicFrameLocks/>
          </p:cNvGraphicFramePr>
          <p:nvPr>
            <p:extLst>
              <p:ext uri="{D42A27DB-BD31-4B8C-83A1-F6EECF244321}">
                <p14:modId xmlns:p14="http://schemas.microsoft.com/office/powerpoint/2010/main" val="2256593219"/>
              </p:ext>
            </p:extLst>
          </p:nvPr>
        </p:nvGraphicFramePr>
        <p:xfrm>
          <a:off x="9251875" y="2428838"/>
          <a:ext cx="1339407" cy="2990849"/>
        </p:xfrm>
        <a:graphic>
          <a:graphicData uri="http://schemas.openxmlformats.org/drawingml/2006/table">
            <a:tbl>
              <a:tblPr firstRow="1" firstCol="1" lastRow="1" lastCol="1" bandRow="1" bandCol="1"/>
              <a:tblGrid>
                <a:gridCol w="1339407">
                  <a:extLst>
                    <a:ext uri="{9D8B030D-6E8A-4147-A177-3AD203B41FA5}">
                      <a16:colId xmlns:a16="http://schemas.microsoft.com/office/drawing/2014/main" val="2058468751"/>
                    </a:ext>
                  </a:extLst>
                </a:gridCol>
              </a:tblGrid>
              <a:tr h="1021432">
                <a:tc>
                  <a:txBody>
                    <a:bodyPr/>
                    <a:lstStyle/>
                    <a:p>
                      <a:pPr marL="67945">
                        <a:spcBef>
                          <a:spcPts val="15"/>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191135">
                        <a:spcAft>
                          <a:spcPts val="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Water</a:t>
                      </a:r>
                      <a:endParaRPr lang="en-ZA" sz="1800" b="1"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7E6"/>
                    </a:solidFill>
                  </a:tcPr>
                </a:tc>
                <a:extLst>
                  <a:ext uri="{0D108BD9-81ED-4DB2-BD59-A6C34878D82A}">
                    <a16:rowId xmlns:a16="http://schemas.microsoft.com/office/drawing/2014/main" val="2753501455"/>
                  </a:ext>
                </a:extLst>
              </a:tr>
              <a:tr h="820215">
                <a:tc>
                  <a:txBody>
                    <a:bodyPr/>
                    <a:lstStyle/>
                    <a:p>
                      <a:pPr marL="64770" marR="52070" indent="63500">
                        <a:lnSpc>
                          <a:spcPct val="115000"/>
                        </a:lnSpc>
                        <a:spcBef>
                          <a:spcPts val="67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Passive (osmosis)</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633868"/>
                  </a:ext>
                </a:extLst>
              </a:tr>
              <a:tr h="1149202">
                <a:tc>
                  <a:txBody>
                    <a:bodyPr/>
                    <a:lstStyle/>
                    <a:p>
                      <a:pPr marL="67945">
                        <a:spcBef>
                          <a:spcPts val="2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pPr marL="114935" marR="103505" indent="83820">
                        <a:lnSpc>
                          <a:spcPct val="115000"/>
                        </a:lnSpc>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Blood capillary</a:t>
                      </a:r>
                      <a:endParaRPr lang="en-ZA" sz="1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809746"/>
                  </a:ext>
                </a:extLst>
              </a:tr>
            </a:tbl>
          </a:graphicData>
        </a:graphic>
      </p:graphicFrame>
      <p:sp>
        <p:nvSpPr>
          <p:cNvPr id="9" name="Title 8">
            <a:extLst>
              <a:ext uri="{FF2B5EF4-FFF2-40B4-BE49-F238E27FC236}">
                <a16:creationId xmlns:a16="http://schemas.microsoft.com/office/drawing/2014/main" id="{024BB6B2-F727-4EB1-9611-5D0F26177192}"/>
              </a:ext>
            </a:extLst>
          </p:cNvPr>
          <p:cNvSpPr>
            <a:spLocks noGrp="1"/>
          </p:cNvSpPr>
          <p:nvPr>
            <p:ph type="title"/>
          </p:nvPr>
        </p:nvSpPr>
        <p:spPr>
          <a:xfrm>
            <a:off x="838200" y="249622"/>
            <a:ext cx="10515600" cy="1325563"/>
          </a:xfrm>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Absorption type of different kinds of nutrients</a:t>
            </a:r>
          </a:p>
        </p:txBody>
      </p:sp>
    </p:spTree>
    <p:custDataLst>
      <p:tags r:id="rId1"/>
    </p:custDataLst>
    <p:extLst>
      <p:ext uri="{BB962C8B-B14F-4D97-AF65-F5344CB8AC3E}">
        <p14:creationId xmlns:p14="http://schemas.microsoft.com/office/powerpoint/2010/main" val="1866229950"/>
      </p:ext>
    </p:extLst>
  </p:cSld>
  <p:clrMapOvr>
    <a:masterClrMapping/>
  </p:clrMapOvr>
  <mc:AlternateContent xmlns:mc="http://schemas.openxmlformats.org/markup-compatibility/2006" xmlns:p14="http://schemas.microsoft.com/office/powerpoint/2010/main">
    <mc:Choice Requires="p14">
      <p:transition spd="slow" p14:dur="2000" advTm="108228"/>
    </mc:Choice>
    <mc:Fallback xmlns="">
      <p:transition spd="slow" advTm="108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FD22-1AA8-4ECA-86FF-9C52FAAE3B17}"/>
              </a:ext>
            </a:extLst>
          </p:cNvPr>
          <p:cNvSpPr>
            <a:spLocks noGrp="1"/>
          </p:cNvSpPr>
          <p:nvPr>
            <p:ph type="title"/>
          </p:nvPr>
        </p:nvSpPr>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ACTIVITY 2</a:t>
            </a:r>
          </a:p>
        </p:txBody>
      </p:sp>
      <p:sp>
        <p:nvSpPr>
          <p:cNvPr id="3" name="Content Placeholder 2">
            <a:extLst>
              <a:ext uri="{FF2B5EF4-FFF2-40B4-BE49-F238E27FC236}">
                <a16:creationId xmlns:a16="http://schemas.microsoft.com/office/drawing/2014/main" id="{8CE7C50F-C580-4553-9890-E9E87FFEB0C4}"/>
              </a:ext>
            </a:extLst>
          </p:cNvPr>
          <p:cNvSpPr>
            <a:spLocks noGrp="1"/>
          </p:cNvSpPr>
          <p:nvPr>
            <p:ph idx="1"/>
          </p:nvPr>
        </p:nvSpPr>
        <p:spPr>
          <a:xfrm>
            <a:off x="838200" y="1520792"/>
            <a:ext cx="10515600" cy="4656171"/>
          </a:xfrm>
        </p:spPr>
        <p:txBody>
          <a:bodyPr>
            <a:normAutofit fontScale="77500" lnSpcReduction="20000"/>
          </a:bodyPr>
          <a:lstStyle/>
          <a:p>
            <a:pPr marL="514350" indent="-514350">
              <a:buAutoNum type="arabicPeriod"/>
            </a:pPr>
            <a:r>
              <a:rPr lang="en-ZW" dirty="0">
                <a:latin typeface="Tahoma" panose="020B0604030504040204" pitchFamily="34" charset="0"/>
                <a:ea typeface="Tahoma" panose="020B0604030504040204" pitchFamily="34" charset="0"/>
                <a:cs typeface="Tahoma" panose="020B0604030504040204" pitchFamily="34" charset="0"/>
              </a:rPr>
              <a:t>Briefly describe the digestion of food that contains only carbohydrates.(7)</a:t>
            </a:r>
          </a:p>
          <a:p>
            <a:pPr marL="0" indent="0">
              <a:buNone/>
            </a:pPr>
            <a:r>
              <a:rPr lang="en-ZW" dirty="0">
                <a:latin typeface="Tahoma" panose="020B0604030504040204" pitchFamily="34" charset="0"/>
                <a:ea typeface="Tahoma" panose="020B0604030504040204" pitchFamily="34" charset="0"/>
                <a:cs typeface="Tahoma" panose="020B0604030504040204" pitchFamily="34" charset="0"/>
              </a:rPr>
              <a:t>-</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Food is broken down to smaller size by teeth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ZW"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-Salivary amylase</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 (carbohydrase) starts the digestion of starch into maltose</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ZW"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 and the stomach churns/ mixes the food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to become a liquid</a:t>
            </a: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-which is known as chyme</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 Amylase in the saliva</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-in the pancreatic juice</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ZW"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-and intestinal juice</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 break down the</a:t>
            </a: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-polysaccharides (starch)</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ZW"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-to disaccharides</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and</a:t>
            </a: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-eventually to monosaccharides (glucose)</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ZW"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-in an alkaline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ZW" dirty="0">
                <a:solidFill>
                  <a:srgbClr val="FF0000"/>
                </a:solidFill>
                <a:latin typeface="Tahoma" panose="020B0604030504040204" pitchFamily="34" charset="0"/>
                <a:ea typeface="Tahoma" panose="020B0604030504040204" pitchFamily="34" charset="0"/>
                <a:cs typeface="Tahoma" panose="020B0604030504040204" pitchFamily="34" charset="0"/>
              </a:rPr>
              <a:t>medium   (Any 7)</a:t>
            </a:r>
            <a:endParaRPr lang="en-ZA"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63254467"/>
      </p:ext>
    </p:extLst>
  </p:cSld>
  <p:clrMapOvr>
    <a:masterClrMapping/>
  </p:clrMapOvr>
  <mc:AlternateContent xmlns:mc="http://schemas.openxmlformats.org/markup-compatibility/2006" xmlns:p14="http://schemas.microsoft.com/office/powerpoint/2010/main">
    <mc:Choice Requires="p14">
      <p:transition spd="slow" p14:dur="2000" advTm="110411"/>
    </mc:Choice>
    <mc:Fallback xmlns="">
      <p:transition spd="slow" advTm="110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BDC9AC-F79C-48A7-87AF-9210585F8AC0}"/>
              </a:ext>
            </a:extLst>
          </p:cNvPr>
          <p:cNvSpPr>
            <a:spLocks noGrp="1"/>
          </p:cNvSpPr>
          <p:nvPr>
            <p:ph type="title"/>
          </p:nvPr>
        </p:nvSpPr>
        <p:spPr>
          <a:xfrm>
            <a:off x="423512" y="529389"/>
            <a:ext cx="10930288" cy="1183908"/>
          </a:xfrm>
        </p:spPr>
        <p:txBody>
          <a:bodyPr>
            <a:normAutofit fontScale="90000"/>
          </a:bodyPr>
          <a:lstStyle/>
          <a:p>
            <a:r>
              <a:rPr lang="en-ZA" b="1" dirty="0"/>
              <a:t>2. </a:t>
            </a:r>
            <a:r>
              <a:rPr lang="en-US" b="1" dirty="0"/>
              <a:t>The diagram below illustrates the microscopic structure of a villus. Study the diagram and answer the following questions.</a:t>
            </a:r>
            <a:br>
              <a:rPr lang="en-ZA" dirty="0"/>
            </a:br>
            <a:endParaRPr lang="en-ZA" dirty="0"/>
          </a:p>
        </p:txBody>
      </p:sp>
      <p:sp>
        <p:nvSpPr>
          <p:cNvPr id="8" name="Content Placeholder 7">
            <a:extLst>
              <a:ext uri="{FF2B5EF4-FFF2-40B4-BE49-F238E27FC236}">
                <a16:creationId xmlns:a16="http://schemas.microsoft.com/office/drawing/2014/main" id="{23A4C8BC-CA72-4B32-91CD-7094D4586135}"/>
              </a:ext>
            </a:extLst>
          </p:cNvPr>
          <p:cNvSpPr>
            <a:spLocks noGrp="1"/>
          </p:cNvSpPr>
          <p:nvPr>
            <p:ph sz="half" idx="2"/>
          </p:nvPr>
        </p:nvSpPr>
        <p:spPr/>
        <p:txBody>
          <a:bodyPr>
            <a:normAutofit/>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2.1 Identify the part labelled 3 and its function. 				(2)</a:t>
            </a:r>
          </a:p>
          <a:p>
            <a:pPr marL="0" indent="0">
              <a:buNone/>
            </a:pP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rPr>
              <a:t>3 – Lacteal</a:t>
            </a: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-Absorption and transport of fatty acids and glycerol. 	</a:t>
            </a: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2.2 Which labelled part contains blood with relatively higher amounts of glucose and amino acids? 	(1)</a:t>
            </a:r>
          </a:p>
          <a:p>
            <a:pPr marL="0" indent="0">
              <a:buNone/>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Part Labelled 1 </a:t>
            </a:r>
            <a:r>
              <a:rPr lang="en-ZA"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6" name="Rectangle 5">
            <a:extLst>
              <a:ext uri="{FF2B5EF4-FFF2-40B4-BE49-F238E27FC236}">
                <a16:creationId xmlns:a16="http://schemas.microsoft.com/office/drawing/2014/main" id="{7DB90163-9BCA-4573-82ED-86A5C5566C13}"/>
              </a:ext>
            </a:extLst>
          </p:cNvPr>
          <p:cNvSpPr/>
          <p:nvPr/>
        </p:nvSpPr>
        <p:spPr>
          <a:xfrm>
            <a:off x="3561347" y="2287618"/>
            <a:ext cx="365760" cy="3208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F78ACBFA-6ADF-4EB6-8969-FB2E7623EAAA}"/>
              </a:ext>
            </a:extLst>
          </p:cNvPr>
          <p:cNvSpPr/>
          <p:nvPr/>
        </p:nvSpPr>
        <p:spPr>
          <a:xfrm>
            <a:off x="3713747" y="3633545"/>
            <a:ext cx="365760" cy="3208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pic>
        <p:nvPicPr>
          <p:cNvPr id="16" name="Content Placeholder 15" descr="The Process of Digestion and Absorption (Madikane) Moderated with Audio - PowerPoint">
            <a:extLst>
              <a:ext uri="{FF2B5EF4-FFF2-40B4-BE49-F238E27FC236}">
                <a16:creationId xmlns:a16="http://schemas.microsoft.com/office/drawing/2014/main" id="{8D0D0392-7EAF-43C2-A6A3-FA9D6AECD011}"/>
              </a:ext>
            </a:extLst>
          </p:cNvPr>
          <p:cNvPicPr>
            <a:picLocks noGrp="1"/>
          </p:cNvPicPr>
          <p:nvPr>
            <p:ph sz="half" idx="1"/>
          </p:nvPr>
        </p:nvPicPr>
        <p:blipFill rotWithShape="1">
          <a:blip r:embed="rId3">
            <a:extLst>
              <a:ext uri="{28A0092B-C50C-407E-A947-70E740481C1C}">
                <a14:useLocalDpi xmlns:a14="http://schemas.microsoft.com/office/drawing/2010/main" val="0"/>
              </a:ext>
            </a:extLst>
          </a:blip>
          <a:srcRect l="29012" t="44385" r="44102" b="14232"/>
          <a:stretch/>
        </p:blipFill>
        <p:spPr bwMode="auto">
          <a:xfrm>
            <a:off x="1046480" y="2021306"/>
            <a:ext cx="4019867" cy="3317618"/>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68345965"/>
      </p:ext>
    </p:extLst>
  </p:cSld>
  <p:clrMapOvr>
    <a:masterClrMapping/>
  </p:clrMapOvr>
  <mc:AlternateContent xmlns:mc="http://schemas.openxmlformats.org/markup-compatibility/2006" xmlns:p14="http://schemas.microsoft.com/office/powerpoint/2010/main">
    <mc:Choice Requires="p14">
      <p:transition spd="slow" p14:dur="2000" advTm="130866"/>
    </mc:Choice>
    <mc:Fallback xmlns="">
      <p:transition spd="slow" advTm="130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3665D9-1720-422A-A23E-0476E038089F}"/>
              </a:ext>
            </a:extLst>
          </p:cNvPr>
          <p:cNvSpPr>
            <a:spLocks noGrp="1"/>
          </p:cNvSpPr>
          <p:nvPr>
            <p:ph sz="half" idx="2"/>
          </p:nvPr>
        </p:nvSpPr>
        <p:spPr>
          <a:xfrm>
            <a:off x="4726004" y="352958"/>
            <a:ext cx="7141945" cy="5537701"/>
          </a:xfrm>
        </p:spPr>
        <p:txBody>
          <a:bodyPr>
            <a:normAutofit fontScale="62500" lnSpcReduction="20000"/>
          </a:bodyPr>
          <a:lstStyle/>
          <a:p>
            <a:pPr marL="0" indent="0">
              <a:buNone/>
            </a:pPr>
            <a:endParaRPr lang="en-US" dirty="0"/>
          </a:p>
          <a:p>
            <a:pPr marL="0" indent="0">
              <a:buNone/>
            </a:pPr>
            <a:r>
              <a:rPr lang="en-US" dirty="0"/>
              <a:t>2.3 Name the process that enables humans to absorb the nutrients mentioned in QUESTION 2.2	   				     (1)</a:t>
            </a:r>
          </a:p>
          <a:p>
            <a:pPr marL="0" indent="0">
              <a:buNone/>
            </a:pPr>
            <a:r>
              <a:rPr lang="en-ZA" dirty="0">
                <a:solidFill>
                  <a:srgbClr val="FF0000"/>
                </a:solidFill>
              </a:rPr>
              <a:t>-Active transport </a:t>
            </a:r>
            <a:r>
              <a:rPr lang="en-ZA" dirty="0">
                <a:solidFill>
                  <a:srgbClr val="FF0000"/>
                </a:solidFill>
                <a:sym typeface="Wingdings" panose="05000000000000000000" pitchFamily="2" charset="2"/>
              </a:rPr>
              <a:t></a:t>
            </a:r>
            <a:r>
              <a:rPr lang="en-ZA" dirty="0">
                <a:solidFill>
                  <a:srgbClr val="FF0000"/>
                </a:solidFill>
              </a:rPr>
              <a:t>	</a:t>
            </a:r>
            <a:endParaRPr lang="en-US" dirty="0"/>
          </a:p>
          <a:p>
            <a:pPr marL="0" indent="0">
              <a:buNone/>
            </a:pPr>
            <a:r>
              <a:rPr lang="en-US" dirty="0"/>
              <a:t>2.4 Explain how the villus is structurally adapted to enhance the absorption of digested nutrients from the small intestine.              (3 x 2) (6)</a:t>
            </a:r>
          </a:p>
          <a:p>
            <a:pPr marL="0" indent="0">
              <a:buNone/>
            </a:pPr>
            <a:r>
              <a:rPr lang="en-US" dirty="0"/>
              <a:t>- </a:t>
            </a:r>
            <a:r>
              <a:rPr lang="en-US" dirty="0">
                <a:solidFill>
                  <a:srgbClr val="FF0000"/>
                </a:solidFill>
              </a:rPr>
              <a:t>It is only one cell thick / thin</a:t>
            </a:r>
            <a:r>
              <a:rPr lang="en-ZA" dirty="0">
                <a:solidFill>
                  <a:srgbClr val="FF0000"/>
                </a:solidFill>
                <a:sym typeface="Wingdings" panose="05000000000000000000" pitchFamily="2" charset="2"/>
              </a:rPr>
              <a:t> </a:t>
            </a:r>
            <a:r>
              <a:rPr lang="en-US" dirty="0">
                <a:solidFill>
                  <a:srgbClr val="FF0000"/>
                </a:solidFill>
              </a:rPr>
              <a:t> so the nutrients can pass through quickly and easily.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It is richly supplied with mitochondria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to supply energy for the active transport of many nutrients.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It also secretes mucus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that serves as a carrier-fluid for nutrients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Moist membrane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to enhance the diffusion of nutrients. </a:t>
            </a:r>
          </a:p>
          <a:p>
            <a:pPr marL="0" indent="0">
              <a:buNone/>
            </a:pPr>
            <a:r>
              <a:rPr lang="en-US" dirty="0">
                <a:solidFill>
                  <a:srgbClr val="FF0000"/>
                </a:solidFill>
              </a:rPr>
              <a:t>- It has microvilli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 that further increases the surface area for absorption. </a:t>
            </a:r>
            <a:r>
              <a:rPr lang="en-ZA" dirty="0">
                <a:solidFill>
                  <a:srgbClr val="FF0000"/>
                </a:solidFill>
                <a:sym typeface="Wingdings" panose="05000000000000000000" pitchFamily="2" charset="2"/>
              </a:rPr>
              <a:t></a:t>
            </a:r>
            <a:endParaRPr lang="en-US" dirty="0">
              <a:solidFill>
                <a:srgbClr val="FF0000"/>
              </a:solidFill>
            </a:endParaRPr>
          </a:p>
          <a:p>
            <a:pPr marL="0" indent="0">
              <a:buNone/>
            </a:pPr>
            <a:r>
              <a:rPr lang="en-US" dirty="0">
                <a:solidFill>
                  <a:srgbClr val="FF0000"/>
                </a:solidFill>
              </a:rPr>
              <a:t>(Any 3 x 2)</a:t>
            </a:r>
          </a:p>
          <a:p>
            <a:pPr marL="0" indent="0">
              <a:buNone/>
            </a:pPr>
            <a:endParaRPr lang="en-ZA" dirty="0"/>
          </a:p>
          <a:p>
            <a:endParaRPr lang="en-ZA" dirty="0"/>
          </a:p>
        </p:txBody>
      </p:sp>
      <p:pic>
        <p:nvPicPr>
          <p:cNvPr id="8" name="Content Placeholder 7">
            <a:extLst>
              <a:ext uri="{FF2B5EF4-FFF2-40B4-BE49-F238E27FC236}">
                <a16:creationId xmlns:a16="http://schemas.microsoft.com/office/drawing/2014/main" id="{069E4DE1-9C01-4EBA-86B0-8F23BE884BF5}"/>
              </a:ext>
            </a:extLst>
          </p:cNvPr>
          <p:cNvPicPr>
            <a:picLocks noGrp="1" noChangeAspect="1"/>
          </p:cNvPicPr>
          <p:nvPr>
            <p:ph sz="half" idx="1"/>
          </p:nvPr>
        </p:nvPicPr>
        <p:blipFill>
          <a:blip r:embed="rId3"/>
          <a:stretch>
            <a:fillRect/>
          </a:stretch>
        </p:blipFill>
        <p:spPr>
          <a:xfrm>
            <a:off x="324051" y="779646"/>
            <a:ext cx="4392094" cy="4077823"/>
          </a:xfrm>
          <a:prstGeom prst="rect">
            <a:avLst/>
          </a:prstGeom>
        </p:spPr>
      </p:pic>
    </p:spTree>
    <p:custDataLst>
      <p:tags r:id="rId1"/>
    </p:custDataLst>
    <p:extLst>
      <p:ext uri="{BB962C8B-B14F-4D97-AF65-F5344CB8AC3E}">
        <p14:creationId xmlns:p14="http://schemas.microsoft.com/office/powerpoint/2010/main" val="745566551"/>
      </p:ext>
    </p:extLst>
  </p:cSld>
  <p:clrMapOvr>
    <a:masterClrMapping/>
  </p:clrMapOvr>
  <mc:AlternateContent xmlns:mc="http://schemas.openxmlformats.org/markup-compatibility/2006" xmlns:p14="http://schemas.microsoft.com/office/powerpoint/2010/main">
    <mc:Choice Requires="p14">
      <p:transition spd="slow" p14:dur="2000" advTm="190880"/>
    </mc:Choice>
    <mc:Fallback xmlns="">
      <p:transition spd="slow" advTm="1908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6B49F-D57E-4E73-BF4D-06FD89D35846}"/>
              </a:ext>
            </a:extLst>
          </p:cNvPr>
          <p:cNvSpPr>
            <a:spLocks noGrp="1"/>
          </p:cNvSpPr>
          <p:nvPr>
            <p:ph type="title"/>
          </p:nvPr>
        </p:nvSpPr>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3. Study the following diagram about a part of the human digestive system.</a:t>
            </a:r>
            <a:endParaRPr lang="en-ZA" b="1" dirty="0">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descr="A screenshot of a cell phone&#10;&#10;Description automatically generated">
            <a:extLst>
              <a:ext uri="{FF2B5EF4-FFF2-40B4-BE49-F238E27FC236}">
                <a16:creationId xmlns:a16="http://schemas.microsoft.com/office/drawing/2014/main" id="{6579B36B-8771-468B-8876-0B9DB24D020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1273" t="26803" r="42770" b="20421"/>
          <a:stretch/>
        </p:blipFill>
        <p:spPr>
          <a:xfrm>
            <a:off x="1554480" y="2225040"/>
            <a:ext cx="3464560" cy="3322320"/>
          </a:xfrm>
        </p:spPr>
      </p:pic>
      <p:sp>
        <p:nvSpPr>
          <p:cNvPr id="6" name="Content Placeholder 5">
            <a:extLst>
              <a:ext uri="{FF2B5EF4-FFF2-40B4-BE49-F238E27FC236}">
                <a16:creationId xmlns:a16="http://schemas.microsoft.com/office/drawing/2014/main" id="{15941918-E568-42D3-B7C4-C583EB654F37}"/>
              </a:ext>
            </a:extLst>
          </p:cNvPr>
          <p:cNvSpPr>
            <a:spLocks noGrp="1"/>
          </p:cNvSpPr>
          <p:nvPr>
            <p:ph sz="half" idx="2"/>
          </p:nvPr>
        </p:nvSpPr>
        <p:spPr>
          <a:xfrm>
            <a:off x="5323839" y="1809549"/>
            <a:ext cx="6938745" cy="4367414"/>
          </a:xfrm>
        </p:spPr>
        <p:txBody>
          <a:bodyPr>
            <a:normAutofit fontScale="70000" lnSpcReduction="20000"/>
          </a:bodyPr>
          <a:lstStyle/>
          <a:p>
            <a:pPr marL="0" indent="0">
              <a:buNone/>
            </a:pPr>
            <a:r>
              <a:rPr lang="en-US" sz="2300" dirty="0">
                <a:latin typeface="Tahoma" panose="020B0604030504040204" pitchFamily="34" charset="0"/>
                <a:ea typeface="Tahoma" panose="020B0604030504040204" pitchFamily="34" charset="0"/>
                <a:cs typeface="Tahoma" panose="020B0604030504040204" pitchFamily="34" charset="0"/>
              </a:rPr>
              <a:t>3.1 Give labels to the following parts:</a:t>
            </a:r>
          </a:p>
          <a:p>
            <a:pPr marL="514350" indent="-514350">
              <a:buAutoNum type="alphaLcParenBoth"/>
            </a:pPr>
            <a:r>
              <a:rPr lang="en-US" sz="2300" dirty="0">
                <a:latin typeface="Tahoma" panose="020B0604030504040204" pitchFamily="34" charset="0"/>
                <a:ea typeface="Tahoma" panose="020B0604030504040204" pitchFamily="34" charset="0"/>
                <a:cs typeface="Tahoma" panose="020B0604030504040204" pitchFamily="34" charset="0"/>
              </a:rPr>
              <a:t>A 					(1)</a:t>
            </a:r>
          </a:p>
          <a:p>
            <a:pPr marL="0" indent="0">
              <a:buNone/>
            </a:pPr>
            <a:r>
              <a:rPr lang="en-ZA" sz="2300" dirty="0">
                <a:latin typeface="Tahoma" panose="020B0604030504040204" pitchFamily="34" charset="0"/>
                <a:ea typeface="Tahoma" panose="020B0604030504040204" pitchFamily="34" charset="0"/>
                <a:cs typeface="Tahoma" panose="020B0604030504040204" pitchFamily="34" charset="0"/>
              </a:rPr>
              <a:t>	</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rPr>
              <a:t>-Stomach </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300" dirty="0">
                <a:latin typeface="Tahoma" panose="020B0604030504040204" pitchFamily="34" charset="0"/>
                <a:ea typeface="Tahoma" panose="020B0604030504040204" pitchFamily="34" charset="0"/>
                <a:cs typeface="Tahoma" panose="020B0604030504040204" pitchFamily="34" charset="0"/>
              </a:rPr>
              <a:t>(b) B 					(1)</a:t>
            </a:r>
          </a:p>
          <a:p>
            <a:pPr marL="0" indent="0">
              <a:buNone/>
            </a:pPr>
            <a:r>
              <a:rPr lang="fr-FR" sz="2300" dirty="0">
                <a:latin typeface="Tahoma" panose="020B0604030504040204" pitchFamily="34" charset="0"/>
                <a:ea typeface="Tahoma" panose="020B0604030504040204" pitchFamily="34" charset="0"/>
                <a:cs typeface="Tahoma" panose="020B0604030504040204" pitchFamily="34" charset="0"/>
              </a:rPr>
              <a:t>	</a:t>
            </a:r>
            <a:r>
              <a:rPr lang="fr-FR" sz="2300" dirty="0">
                <a:solidFill>
                  <a:srgbClr val="FF0000"/>
                </a:solidFill>
                <a:latin typeface="Tahoma" panose="020B0604030504040204" pitchFamily="34" charset="0"/>
                <a:ea typeface="Tahoma" panose="020B0604030504040204" pitchFamily="34" charset="0"/>
                <a:cs typeface="Tahoma" panose="020B0604030504040204" pitchFamily="34" charset="0"/>
              </a:rPr>
              <a:t>-Colon/ Large intestine (1)</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fr-FR"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300" dirty="0">
                <a:latin typeface="Tahoma" panose="020B0604030504040204" pitchFamily="34" charset="0"/>
                <a:ea typeface="Tahoma" panose="020B0604030504040204" pitchFamily="34" charset="0"/>
                <a:cs typeface="Tahoma" panose="020B0604030504040204" pitchFamily="34" charset="0"/>
              </a:rPr>
              <a:t>(c) E 					(1)</a:t>
            </a:r>
          </a:p>
          <a:p>
            <a:pPr marL="0" indent="0">
              <a:buNone/>
            </a:pPr>
            <a:r>
              <a:rPr lang="en-ZA" sz="2300" dirty="0">
                <a:latin typeface="Tahoma" panose="020B0604030504040204" pitchFamily="34" charset="0"/>
                <a:ea typeface="Tahoma" panose="020B0604030504040204" pitchFamily="34" charset="0"/>
                <a:cs typeface="Tahoma" panose="020B0604030504040204" pitchFamily="34" charset="0"/>
              </a:rPr>
              <a:t>	</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rPr>
              <a:t>-Small intestine/ Duodenum</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p>
          <a:p>
            <a:pPr marL="0" indent="0">
              <a:buNone/>
            </a:pPr>
            <a:r>
              <a:rPr lang="en-ZA" sz="23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3.2 </a:t>
            </a:r>
            <a:r>
              <a:rPr lang="en-US" sz="2300" dirty="0">
                <a:latin typeface="Tahoma" panose="020B0604030504040204" pitchFamily="34" charset="0"/>
                <a:ea typeface="Tahoma" panose="020B0604030504040204" pitchFamily="34" charset="0"/>
                <a:cs typeface="Tahoma" panose="020B0604030504040204" pitchFamily="34" charset="0"/>
              </a:rPr>
              <a:t>Give the LETTER of the part with the following function:</a:t>
            </a:r>
            <a:endParaRPr lang="en-ZA" sz="23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Both"/>
            </a:pPr>
            <a:r>
              <a:rPr lang="en-US" sz="2300" dirty="0">
                <a:latin typeface="Tahoma" panose="020B0604030504040204" pitchFamily="34" charset="0"/>
                <a:ea typeface="Tahoma" panose="020B0604030504040204" pitchFamily="34" charset="0"/>
                <a:cs typeface="Tahoma" panose="020B0604030504040204" pitchFamily="34" charset="0"/>
              </a:rPr>
              <a:t>Responsible for the absorption of most water 	(1)</a:t>
            </a:r>
          </a:p>
          <a:p>
            <a:pPr marL="0" indent="0">
              <a:buNone/>
            </a:pP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p>
          <a:p>
            <a:pPr marL="0" indent="0">
              <a:buNone/>
            </a:pP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300" dirty="0">
                <a:latin typeface="Tahoma" panose="020B0604030504040204" pitchFamily="34" charset="0"/>
                <a:ea typeface="Tahoma" panose="020B0604030504040204" pitchFamily="34" charset="0"/>
                <a:cs typeface="Tahoma" panose="020B0604030504040204" pitchFamily="34" charset="0"/>
              </a:rPr>
              <a:t>(b) Responsible for breaking down of food molecules by mechanical and chemical digestion				 (1)</a:t>
            </a:r>
          </a:p>
          <a:p>
            <a:pPr marL="0" indent="0">
              <a:buNone/>
            </a:pP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ZA" sz="23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p>
          <a:p>
            <a:pPr marL="0" indent="0">
              <a:buNone/>
            </a:pP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752270212"/>
      </p:ext>
    </p:extLst>
  </p:cSld>
  <p:clrMapOvr>
    <a:masterClrMapping/>
  </p:clrMapOvr>
  <mc:AlternateContent xmlns:mc="http://schemas.openxmlformats.org/markup-compatibility/2006" xmlns:p14="http://schemas.microsoft.com/office/powerpoint/2010/main">
    <mc:Choice Requires="p14">
      <p:transition spd="slow" p14:dur="2000" advTm="104325"/>
    </mc:Choice>
    <mc:Fallback xmlns="">
      <p:transition spd="slow" advTm="104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17C6AE-F1C1-4A74-B35C-C16013C9F3FA}"/>
              </a:ext>
            </a:extLst>
          </p:cNvPr>
          <p:cNvSpPr>
            <a:spLocks noGrp="1"/>
          </p:cNvSpPr>
          <p:nvPr>
            <p:ph type="title"/>
          </p:nvPr>
        </p:nvSpPr>
        <p:spPr>
          <a:xfrm>
            <a:off x="804672" y="1412489"/>
            <a:ext cx="2871095" cy="2156621"/>
          </a:xfrm>
        </p:spPr>
        <p:txBody>
          <a:bodyPr anchor="t">
            <a:normAutofit/>
          </a:bodyPr>
          <a:lstStyle/>
          <a:p>
            <a:r>
              <a:rPr lang="en-US" sz="3300" b="1" dirty="0">
                <a:solidFill>
                  <a:srgbClr val="FFFFFF"/>
                </a:solidFill>
                <a:latin typeface="Tahoma" panose="020B0604030504040204" pitchFamily="34" charset="0"/>
                <a:ea typeface="Tahoma" panose="020B0604030504040204" pitchFamily="34" charset="0"/>
                <a:cs typeface="Tahoma" panose="020B0604030504040204" pitchFamily="34" charset="0"/>
              </a:rPr>
              <a:t>Transport of amino acids and glucose</a:t>
            </a:r>
            <a:br>
              <a:rPr lang="en-ZA" sz="3300" b="1" dirty="0">
                <a:solidFill>
                  <a:srgbClr val="FFFFFF"/>
                </a:solidFill>
              </a:rPr>
            </a:br>
            <a:endParaRPr lang="en-ZA" sz="3300" dirty="0">
              <a:solidFill>
                <a:srgbClr val="FFFFFF"/>
              </a:solidFill>
            </a:endParaRPr>
          </a:p>
        </p:txBody>
      </p:sp>
      <p:sp>
        <p:nvSpPr>
          <p:cNvPr id="3" name="Content Placeholder 2">
            <a:extLst>
              <a:ext uri="{FF2B5EF4-FFF2-40B4-BE49-F238E27FC236}">
                <a16:creationId xmlns:a16="http://schemas.microsoft.com/office/drawing/2014/main" id="{59810575-B509-424A-A9B4-97F0FB3C9365}"/>
              </a:ext>
            </a:extLst>
          </p:cNvPr>
          <p:cNvSpPr>
            <a:spLocks noGrp="1"/>
          </p:cNvSpPr>
          <p:nvPr>
            <p:ph sz="half" idx="1"/>
          </p:nvPr>
        </p:nvSpPr>
        <p:spPr>
          <a:xfrm>
            <a:off x="4232228" y="132080"/>
            <a:ext cx="7766731" cy="6654800"/>
          </a:xfrm>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Glucose and amino acids are absorbed from the small intestine and transported in the blood circulatory system as shown in the flow diagram.</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Amino acids &amp; glucose are absorbed into blood capillaries</a:t>
            </a: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 of the villi in the small intestine</a:t>
            </a: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Capillaries join together to form large venules to form the hepatic portal vein</a:t>
            </a:r>
            <a:r>
              <a:rPr lang="en-ZA"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transports amino acids and glucose to the liver</a:t>
            </a: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Glucose and amino acids flow through hepatic vein to the heart</a:t>
            </a: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The liver converts excess glucose to glycogen and stores it</a:t>
            </a: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Excess amino acids are deaminated by the liver to form urea (waste product) and are removed from the body</a:t>
            </a: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4" name="Arrow: Down 3">
            <a:extLst>
              <a:ext uri="{FF2B5EF4-FFF2-40B4-BE49-F238E27FC236}">
                <a16:creationId xmlns:a16="http://schemas.microsoft.com/office/drawing/2014/main" id="{FDA8C46B-A53C-4175-9EF3-0CA9DD3447B0}"/>
              </a:ext>
            </a:extLst>
          </p:cNvPr>
          <p:cNvSpPr/>
          <p:nvPr/>
        </p:nvSpPr>
        <p:spPr>
          <a:xfrm rot="10800000" flipH="1" flipV="1">
            <a:off x="8114222" y="2203555"/>
            <a:ext cx="423512" cy="385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Down 4">
            <a:extLst>
              <a:ext uri="{FF2B5EF4-FFF2-40B4-BE49-F238E27FC236}">
                <a16:creationId xmlns:a16="http://schemas.microsoft.com/office/drawing/2014/main" id="{AF633ADC-05A1-4BFA-AFB9-90D80943B297}"/>
              </a:ext>
            </a:extLst>
          </p:cNvPr>
          <p:cNvSpPr/>
          <p:nvPr/>
        </p:nvSpPr>
        <p:spPr>
          <a:xfrm rot="10800000" flipH="1" flipV="1">
            <a:off x="8094909" y="3214989"/>
            <a:ext cx="423512" cy="385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Down 5">
            <a:extLst>
              <a:ext uri="{FF2B5EF4-FFF2-40B4-BE49-F238E27FC236}">
                <a16:creationId xmlns:a16="http://schemas.microsoft.com/office/drawing/2014/main" id="{EB8EC17B-D52C-473A-ABAE-34CB3120AA2A}"/>
              </a:ext>
            </a:extLst>
          </p:cNvPr>
          <p:cNvSpPr/>
          <p:nvPr/>
        </p:nvSpPr>
        <p:spPr>
          <a:xfrm rot="10800000" flipH="1" flipV="1">
            <a:off x="8094909" y="4033918"/>
            <a:ext cx="423512" cy="385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Down 6">
            <a:extLst>
              <a:ext uri="{FF2B5EF4-FFF2-40B4-BE49-F238E27FC236}">
                <a16:creationId xmlns:a16="http://schemas.microsoft.com/office/drawing/2014/main" id="{F73BD1DE-C97C-403B-BFAE-5F5A3E4D7F4F}"/>
              </a:ext>
            </a:extLst>
          </p:cNvPr>
          <p:cNvSpPr/>
          <p:nvPr/>
        </p:nvSpPr>
        <p:spPr>
          <a:xfrm rot="10800000" flipH="1" flipV="1">
            <a:off x="8060525" y="4660343"/>
            <a:ext cx="423512" cy="385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923126284"/>
      </p:ext>
    </p:extLst>
  </p:cSld>
  <p:clrMapOvr>
    <a:masterClrMapping/>
  </p:clrMapOvr>
  <mc:AlternateContent xmlns:mc="http://schemas.openxmlformats.org/markup-compatibility/2006" xmlns:p14="http://schemas.microsoft.com/office/powerpoint/2010/main">
    <mc:Choice Requires="p14">
      <p:transition spd="slow" p14:dur="2000" advTm="84570"/>
    </mc:Choice>
    <mc:Fallback xmlns="">
      <p:transition spd="slow" advTm="84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0844F91-331C-4850-B69F-69C6177AEE38}"/>
              </a:ext>
            </a:extLst>
          </p:cNvPr>
          <p:cNvGrpSpPr/>
          <p:nvPr/>
        </p:nvGrpSpPr>
        <p:grpSpPr>
          <a:xfrm>
            <a:off x="3167904" y="-101600"/>
            <a:ext cx="7219314" cy="7061200"/>
            <a:chOff x="0" y="0"/>
            <a:chExt cx="7219321" cy="7061417"/>
          </a:xfrm>
        </p:grpSpPr>
        <p:pic>
          <p:nvPicPr>
            <p:cNvPr id="19" name="Picture 18">
              <a:extLst>
                <a:ext uri="{FF2B5EF4-FFF2-40B4-BE49-F238E27FC236}">
                  <a16:creationId xmlns:a16="http://schemas.microsoft.com/office/drawing/2014/main" id="{2F85A486-6F99-4106-87FB-9FB991E6411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87651" y="0"/>
              <a:ext cx="5600700" cy="6762115"/>
            </a:xfrm>
            <a:prstGeom prst="rect">
              <a:avLst/>
            </a:prstGeom>
            <a:noFill/>
            <a:ln>
              <a:noFill/>
            </a:ln>
          </p:spPr>
        </p:pic>
        <p:sp>
          <p:nvSpPr>
            <p:cNvPr id="20" name="TextBox 3">
              <a:extLst>
                <a:ext uri="{FF2B5EF4-FFF2-40B4-BE49-F238E27FC236}">
                  <a16:creationId xmlns:a16="http://schemas.microsoft.com/office/drawing/2014/main" id="{A1FEEF32-E4B8-440E-A179-40E42D7743CF}"/>
                </a:ext>
              </a:extLst>
            </p:cNvPr>
            <p:cNvSpPr txBox="1"/>
            <p:nvPr/>
          </p:nvSpPr>
          <p:spPr>
            <a:xfrm>
              <a:off x="1722370" y="40641"/>
              <a:ext cx="1835150" cy="908354"/>
            </a:xfrm>
            <a:prstGeom prst="rect">
              <a:avLst/>
            </a:prstGeom>
            <a:noFill/>
          </p:spPr>
          <p:txBody>
            <a:bodyPr wrap="square" rtlCol="0">
              <a:sp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mouth</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Carbohydrases</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the saliva begin to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break down starch</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type of carbohydrate into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simple sugars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(maltose)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12">
              <a:extLst>
                <a:ext uri="{FF2B5EF4-FFF2-40B4-BE49-F238E27FC236}">
                  <a16:creationId xmlns:a16="http://schemas.microsoft.com/office/drawing/2014/main" id="{23064331-035A-45DD-9003-E191CD2EDEF6}"/>
                </a:ext>
              </a:extLst>
            </p:cNvPr>
            <p:cNvSpPr txBox="1"/>
            <p:nvPr/>
          </p:nvSpPr>
          <p:spPr>
            <a:xfrm>
              <a:off x="4798336" y="1013988"/>
              <a:ext cx="2374900" cy="1612900"/>
            </a:xfrm>
            <a:prstGeom prst="rect">
              <a:avLst/>
            </a:prstGeom>
            <a:noFill/>
          </p:spPr>
          <p:txBody>
            <a:bodyPr wrap="square" rtlCol="0">
              <a:no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stomach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Gastric juice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secreted by glands in the stomach wall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contains acid and protease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enzymes. The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acid kills bacteria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food; enzymes help</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break down protein into amino acids.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 cells secrete mucus that prevents the stomach from digesting itself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13">
              <a:extLst>
                <a:ext uri="{FF2B5EF4-FFF2-40B4-BE49-F238E27FC236}">
                  <a16:creationId xmlns:a16="http://schemas.microsoft.com/office/drawing/2014/main" id="{07181320-44B4-46E7-A928-C348B2F699E8}"/>
                </a:ext>
              </a:extLst>
            </p:cNvPr>
            <p:cNvSpPr txBox="1"/>
            <p:nvPr/>
          </p:nvSpPr>
          <p:spPr>
            <a:xfrm>
              <a:off x="4888871" y="2770360"/>
              <a:ext cx="2330450" cy="1093124"/>
            </a:xfrm>
            <a:prstGeom prst="rect">
              <a:avLst/>
            </a:prstGeom>
            <a:noFill/>
          </p:spPr>
          <p:txBody>
            <a:bodyPr wrap="square" rtlCol="0">
              <a:no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duodenum</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Bile breaks down fat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into smaller droplets (emulsification), pancreatic juice contains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lipase enzymes that convert fats into fatty acids and glycerol </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sodium bicarbonate to neutralize stomach acid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14">
              <a:extLst>
                <a:ext uri="{FF2B5EF4-FFF2-40B4-BE49-F238E27FC236}">
                  <a16:creationId xmlns:a16="http://schemas.microsoft.com/office/drawing/2014/main" id="{745E9D0E-50BA-4AC0-885A-A539FA322033}"/>
                </a:ext>
              </a:extLst>
            </p:cNvPr>
            <p:cNvSpPr txBox="1"/>
            <p:nvPr/>
          </p:nvSpPr>
          <p:spPr>
            <a:xfrm>
              <a:off x="4970348" y="3965087"/>
              <a:ext cx="2032000" cy="927735"/>
            </a:xfrm>
            <a:prstGeom prst="rect">
              <a:avLst/>
            </a:prstGeom>
            <a:noFill/>
          </p:spPr>
          <p:txBody>
            <a:bodyPr wrap="square" rtlCol="0">
              <a:sp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jejenum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Carbohydrases, proteases, and lipases in the pancreatic juice complete the breakdown of carbohydrates, proteins and fats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15">
              <a:extLst>
                <a:ext uri="{FF2B5EF4-FFF2-40B4-BE49-F238E27FC236}">
                  <a16:creationId xmlns:a16="http://schemas.microsoft.com/office/drawing/2014/main" id="{512207E2-3462-447A-A01F-8D73A66A7F74}"/>
                </a:ext>
              </a:extLst>
            </p:cNvPr>
            <p:cNvSpPr txBox="1"/>
            <p:nvPr/>
          </p:nvSpPr>
          <p:spPr>
            <a:xfrm>
              <a:off x="1285591" y="5078570"/>
              <a:ext cx="1955800" cy="927735"/>
            </a:xfrm>
            <a:prstGeom prst="rect">
              <a:avLst/>
            </a:prstGeom>
            <a:noFill/>
          </p:spPr>
          <p:txBody>
            <a:bodyPr wrap="square" rtlCol="0">
              <a:sp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ileum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main function of the ileum is to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absorb nutrients</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is also absorbed here and returned to the liver through blood vessels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3">
              <a:extLst>
                <a:ext uri="{FF2B5EF4-FFF2-40B4-BE49-F238E27FC236}">
                  <a16:creationId xmlns:a16="http://schemas.microsoft.com/office/drawing/2014/main" id="{B95DCCCA-DDCF-4E3A-9909-E9F457CBA62A}"/>
                </a:ext>
              </a:extLst>
            </p:cNvPr>
            <p:cNvSpPr txBox="1"/>
            <p:nvPr/>
          </p:nvSpPr>
          <p:spPr>
            <a:xfrm>
              <a:off x="0" y="3331397"/>
              <a:ext cx="1942465" cy="1402350"/>
            </a:xfrm>
            <a:prstGeom prst="rect">
              <a:avLst/>
            </a:prstGeom>
            <a:noFill/>
          </p:spPr>
          <p:txBody>
            <a:bodyPr wrap="square" rtlCol="0">
              <a:sp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Nutrition transfer to liver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Absorbed nutrients flow in the bloodstream to the liver, where they are processed and either stored or distributed to other parts of the body. Some fats pass along lymph vessels before entering the bloodstream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16">
              <a:extLst>
                <a:ext uri="{FF2B5EF4-FFF2-40B4-BE49-F238E27FC236}">
                  <a16:creationId xmlns:a16="http://schemas.microsoft.com/office/drawing/2014/main" id="{7AC551F7-CB48-4CFF-BC7D-DC6C84A0DCFD}"/>
                </a:ext>
              </a:extLst>
            </p:cNvPr>
            <p:cNvSpPr txBox="1"/>
            <p:nvPr/>
          </p:nvSpPr>
          <p:spPr>
            <a:xfrm>
              <a:off x="4445247" y="6300687"/>
              <a:ext cx="1942465" cy="760730"/>
            </a:xfrm>
            <a:prstGeom prst="rect">
              <a:avLst/>
            </a:prstGeom>
            <a:noFill/>
          </p:spPr>
          <p:txBody>
            <a:bodyPr wrap="square" rtlCol="0">
              <a:spAutoFit/>
            </a:bodyPr>
            <a:lstStyle/>
            <a:p>
              <a:pPr marL="0" marR="0">
                <a:lnSpc>
                  <a:spcPct val="107000"/>
                </a:lnSpc>
                <a:spcBef>
                  <a:spcPts val="0"/>
                </a:spcBef>
                <a:spcAft>
                  <a:spcPts val="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rectum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Faeces formed in the colon collect in the rectum before being egested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0ACBA908-B974-4C2A-A795-5B0921626FDA}"/>
              </a:ext>
            </a:extLst>
          </p:cNvPr>
          <p:cNvSpPr txBox="1"/>
          <p:nvPr/>
        </p:nvSpPr>
        <p:spPr>
          <a:xfrm>
            <a:off x="252912" y="1962792"/>
            <a:ext cx="2802105" cy="3477875"/>
          </a:xfrm>
          <a:prstGeom prst="rect">
            <a:avLst/>
          </a:prstGeom>
          <a:solidFill>
            <a:schemeClr val="tx1"/>
          </a:solidFill>
          <a:ln>
            <a:solidFill>
              <a:schemeClr val="tx1"/>
            </a:solidFill>
          </a:ln>
        </p:spPr>
        <p:txBody>
          <a:bodyPr wrap="square" rtlCol="0">
            <a:spAutoFit/>
          </a:bodyPr>
          <a:lstStyle/>
          <a:p>
            <a:r>
              <a:rPr lang="en-US" sz="4400" dirty="0">
                <a:solidFill>
                  <a:schemeClr val="bg1"/>
                </a:solidFill>
              </a:rPr>
              <a:t>Summary of Digestion and Absorption</a:t>
            </a:r>
            <a:endParaRPr lang="en-ZA" sz="4400" dirty="0">
              <a:solidFill>
                <a:schemeClr val="bg1"/>
              </a:solidFill>
            </a:endParaRPr>
          </a:p>
        </p:txBody>
      </p:sp>
    </p:spTree>
    <p:custDataLst>
      <p:tags r:id="rId1"/>
    </p:custDataLst>
    <p:extLst>
      <p:ext uri="{BB962C8B-B14F-4D97-AF65-F5344CB8AC3E}">
        <p14:creationId xmlns:p14="http://schemas.microsoft.com/office/powerpoint/2010/main" val="1761244498"/>
      </p:ext>
    </p:extLst>
  </p:cSld>
  <p:clrMapOvr>
    <a:masterClrMapping/>
  </p:clrMapOvr>
  <mc:AlternateContent xmlns:mc="http://schemas.openxmlformats.org/markup-compatibility/2006" xmlns:p14="http://schemas.microsoft.com/office/powerpoint/2010/main">
    <mc:Choice Requires="p14">
      <p:transition spd="slow" p14:dur="2000" advTm="175158"/>
    </mc:Choice>
    <mc:Fallback xmlns="">
      <p:transition spd="slow" advTm="175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BED55-0F69-4E4F-805F-05A4CD68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65" y="85708"/>
            <a:ext cx="11855669" cy="6547322"/>
          </a:xfrm>
          <a:prstGeom prst="rect">
            <a:avLst/>
          </a:prstGeom>
        </p:spPr>
      </p:pic>
      <p:sp>
        <p:nvSpPr>
          <p:cNvPr id="2" name="Title 1">
            <a:extLst>
              <a:ext uri="{FF2B5EF4-FFF2-40B4-BE49-F238E27FC236}">
                <a16:creationId xmlns:a16="http://schemas.microsoft.com/office/drawing/2014/main" id="{A7BAF3EE-5257-46DD-BCD1-EADA9CA1169A}"/>
              </a:ext>
            </a:extLst>
          </p:cNvPr>
          <p:cNvSpPr>
            <a:spLocks noGrp="1"/>
          </p:cNvSpPr>
          <p:nvPr>
            <p:ph type="title"/>
          </p:nvPr>
        </p:nvSpPr>
        <p:spPr>
          <a:xfrm>
            <a:off x="838200" y="365125"/>
            <a:ext cx="10515600" cy="598971"/>
          </a:xfrm>
        </p:spPr>
        <p:txBody>
          <a:bodyPr>
            <a:normAutofit fontScale="90000"/>
          </a:bodyPr>
          <a:lstStyle/>
          <a:p>
            <a:r>
              <a:rPr lang="en-ZA" b="1" dirty="0">
                <a:latin typeface="Tahoma" panose="020B0604030504040204" pitchFamily="34" charset="0"/>
                <a:ea typeface="Tahoma" panose="020B0604030504040204" pitchFamily="34" charset="0"/>
                <a:cs typeface="Tahoma" panose="020B0604030504040204" pitchFamily="34" charset="0"/>
              </a:rPr>
              <a:t>Introduction</a:t>
            </a:r>
          </a:p>
        </p:txBody>
      </p:sp>
      <p:sp>
        <p:nvSpPr>
          <p:cNvPr id="3" name="Content Placeholder 2">
            <a:extLst>
              <a:ext uri="{FF2B5EF4-FFF2-40B4-BE49-F238E27FC236}">
                <a16:creationId xmlns:a16="http://schemas.microsoft.com/office/drawing/2014/main" id="{1C6EF0D8-32D0-42BA-98E7-E12BF767CEF5}"/>
              </a:ext>
            </a:extLst>
          </p:cNvPr>
          <p:cNvSpPr>
            <a:spLocks noGrp="1"/>
          </p:cNvSpPr>
          <p:nvPr>
            <p:ph idx="1"/>
          </p:nvPr>
        </p:nvSpPr>
        <p:spPr>
          <a:xfrm>
            <a:off x="838200" y="1152939"/>
            <a:ext cx="10515600" cy="502402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 digestive system is responsible for </a:t>
            </a:r>
            <a:r>
              <a:rPr lang="en-US" b="1" dirty="0">
                <a:latin typeface="Tahoma" panose="020B0604030504040204" pitchFamily="34" charset="0"/>
                <a:ea typeface="Tahoma" panose="020B0604030504040204" pitchFamily="34" charset="0"/>
                <a:cs typeface="Tahoma" panose="020B0604030504040204" pitchFamily="34" charset="0"/>
              </a:rPr>
              <a:t>breaking down complex molecules </a:t>
            </a:r>
            <a:r>
              <a:rPr lang="en-US" dirty="0">
                <a:latin typeface="Tahoma" panose="020B0604030504040204" pitchFamily="34" charset="0"/>
                <a:ea typeface="Tahoma" panose="020B0604030504040204" pitchFamily="34" charset="0"/>
                <a:cs typeface="Tahoma" panose="020B0604030504040204" pitchFamily="34" charset="0"/>
              </a:rPr>
              <a:t>into their </a:t>
            </a:r>
            <a:r>
              <a:rPr lang="en-US" b="1" dirty="0">
                <a:latin typeface="Tahoma" panose="020B0604030504040204" pitchFamily="34" charset="0"/>
                <a:ea typeface="Tahoma" panose="020B0604030504040204" pitchFamily="34" charset="0"/>
                <a:cs typeface="Tahoma" panose="020B0604030504040204" pitchFamily="34" charset="0"/>
              </a:rPr>
              <a:t>simplest forms</a:t>
            </a:r>
            <a:r>
              <a:rPr lang="en-US" dirty="0">
                <a:latin typeface="Tahoma" panose="020B0604030504040204" pitchFamily="34" charset="0"/>
                <a:ea typeface="Tahoma" panose="020B0604030504040204" pitchFamily="34" charset="0"/>
                <a:cs typeface="Tahoma" panose="020B0604030504040204" pitchFamily="34" charset="0"/>
              </a:rPr>
              <a:t> to be</a:t>
            </a:r>
            <a:r>
              <a:rPr lang="en-US" b="1" dirty="0">
                <a:latin typeface="Tahoma" panose="020B0604030504040204" pitchFamily="34" charset="0"/>
                <a:ea typeface="Tahoma" panose="020B0604030504040204" pitchFamily="34" charset="0"/>
                <a:cs typeface="Tahoma" panose="020B0604030504040204" pitchFamily="34" charset="0"/>
              </a:rPr>
              <a:t> absorbed </a:t>
            </a:r>
            <a:r>
              <a:rPr lang="en-US" dirty="0">
                <a:latin typeface="Tahoma" panose="020B0604030504040204" pitchFamily="34" charset="0"/>
                <a:ea typeface="Tahoma" panose="020B0604030504040204" pitchFamily="34" charset="0"/>
                <a:cs typeface="Tahoma" panose="020B0604030504040204" pitchFamily="34" charset="0"/>
              </a:rPr>
              <a:t>into the body to sustain life.</a:t>
            </a:r>
          </a:p>
          <a:p>
            <a:r>
              <a:rPr lang="en-US" dirty="0">
                <a:latin typeface="Tahoma" panose="020B0604030504040204" pitchFamily="34" charset="0"/>
                <a:ea typeface="Tahoma" panose="020B0604030504040204" pitchFamily="34" charset="0"/>
                <a:cs typeface="Tahoma" panose="020B0604030504040204" pitchFamily="34" charset="0"/>
              </a:rPr>
              <a:t>Humans require nutrients from food so that they can get enough energy to carry out life processes such as growth and reproduction.</a:t>
            </a:r>
          </a:p>
          <a:p>
            <a:r>
              <a:rPr lang="en-US" dirty="0">
                <a:latin typeface="Tahoma" panose="020B0604030504040204" pitchFamily="34" charset="0"/>
                <a:ea typeface="Tahoma" panose="020B0604030504040204" pitchFamily="34" charset="0"/>
                <a:cs typeface="Tahoma" panose="020B0604030504040204" pitchFamily="34" charset="0"/>
              </a:rPr>
              <a:t>To obtain these nutrients, five digestive steps must occur:</a:t>
            </a:r>
          </a:p>
          <a:p>
            <a:pPr marL="0" indent="0">
              <a:buNone/>
            </a:pPr>
            <a:endParaRPr lang="en-ZA" dirty="0"/>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8" name="Arrow: Right 7">
            <a:extLst>
              <a:ext uri="{FF2B5EF4-FFF2-40B4-BE49-F238E27FC236}">
                <a16:creationId xmlns:a16="http://schemas.microsoft.com/office/drawing/2014/main" id="{132A8A2E-B629-4286-AF78-EDC88187EC46}"/>
              </a:ext>
            </a:extLst>
          </p:cNvPr>
          <p:cNvSpPr/>
          <p:nvPr/>
        </p:nvSpPr>
        <p:spPr>
          <a:xfrm flipV="1">
            <a:off x="4283868" y="4438652"/>
            <a:ext cx="495300" cy="228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rrow: Right 8">
            <a:extLst>
              <a:ext uri="{FF2B5EF4-FFF2-40B4-BE49-F238E27FC236}">
                <a16:creationId xmlns:a16="http://schemas.microsoft.com/office/drawing/2014/main" id="{9CDC6EF2-F4D0-4414-AD10-0607D8172167}"/>
              </a:ext>
            </a:extLst>
          </p:cNvPr>
          <p:cNvSpPr/>
          <p:nvPr/>
        </p:nvSpPr>
        <p:spPr>
          <a:xfrm flipV="1">
            <a:off x="6472241" y="4400551"/>
            <a:ext cx="495300" cy="228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Arrow: Right 9">
            <a:extLst>
              <a:ext uri="{FF2B5EF4-FFF2-40B4-BE49-F238E27FC236}">
                <a16:creationId xmlns:a16="http://schemas.microsoft.com/office/drawing/2014/main" id="{108BBAA2-DA61-48FD-A0B7-5B5F94EC44F0}"/>
              </a:ext>
            </a:extLst>
          </p:cNvPr>
          <p:cNvSpPr/>
          <p:nvPr/>
        </p:nvSpPr>
        <p:spPr>
          <a:xfrm flipV="1">
            <a:off x="8896350" y="4410077"/>
            <a:ext cx="495300" cy="228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id="{A6342A68-08AC-45BE-A2C8-345A55BBFD00}"/>
              </a:ext>
            </a:extLst>
          </p:cNvPr>
          <p:cNvSpPr txBox="1"/>
          <p:nvPr/>
        </p:nvSpPr>
        <p:spPr>
          <a:xfrm>
            <a:off x="2743200" y="4263899"/>
            <a:ext cx="1740690" cy="523220"/>
          </a:xfrm>
          <a:prstGeom prst="rect">
            <a:avLst/>
          </a:prstGeom>
          <a:noFill/>
        </p:spPr>
        <p:txBody>
          <a:bodyPr wrap="square" rtlCol="0">
            <a:spAutoFit/>
          </a:bodyPr>
          <a:lstStyle/>
          <a:p>
            <a:r>
              <a:rPr lang="en-ZA" sz="2800" dirty="0">
                <a:solidFill>
                  <a:prstClr val="black"/>
                </a:solidFill>
                <a:latin typeface="Tahoma" panose="020B0604030504040204" pitchFamily="34" charset="0"/>
                <a:ea typeface="Tahoma" panose="020B0604030504040204" pitchFamily="34" charset="0"/>
                <a:cs typeface="Tahoma" panose="020B0604030504040204" pitchFamily="34" charset="0"/>
              </a:rPr>
              <a:t>Digestion</a:t>
            </a:r>
            <a:endParaRPr lang="en-ZA" dirty="0"/>
          </a:p>
        </p:txBody>
      </p:sp>
      <p:sp>
        <p:nvSpPr>
          <p:cNvPr id="14" name="TextBox 13">
            <a:extLst>
              <a:ext uri="{FF2B5EF4-FFF2-40B4-BE49-F238E27FC236}">
                <a16:creationId xmlns:a16="http://schemas.microsoft.com/office/drawing/2014/main" id="{09C0CB5D-8E1A-4451-AA27-A743F7E98324}"/>
              </a:ext>
            </a:extLst>
          </p:cNvPr>
          <p:cNvSpPr txBox="1"/>
          <p:nvPr/>
        </p:nvSpPr>
        <p:spPr>
          <a:xfrm>
            <a:off x="742950" y="4239848"/>
            <a:ext cx="1740690" cy="523220"/>
          </a:xfrm>
          <a:prstGeom prst="rect">
            <a:avLst/>
          </a:prstGeom>
          <a:noFill/>
        </p:spPr>
        <p:txBody>
          <a:bodyPr wrap="square" rtlCol="0">
            <a:spAutoFit/>
          </a:bodyPr>
          <a:lstStyle/>
          <a:p>
            <a:r>
              <a:rPr lang="en-ZA" sz="2800" dirty="0">
                <a:solidFill>
                  <a:prstClr val="black"/>
                </a:solidFill>
                <a:latin typeface="Tahoma" panose="020B0604030504040204" pitchFamily="34" charset="0"/>
                <a:ea typeface="Tahoma" panose="020B0604030504040204" pitchFamily="34" charset="0"/>
                <a:cs typeface="Tahoma" panose="020B0604030504040204" pitchFamily="34" charset="0"/>
              </a:rPr>
              <a:t>Ingestion</a:t>
            </a:r>
            <a:endParaRPr lang="en-ZA" dirty="0"/>
          </a:p>
        </p:txBody>
      </p:sp>
      <p:sp>
        <p:nvSpPr>
          <p:cNvPr id="15" name="TextBox 14">
            <a:extLst>
              <a:ext uri="{FF2B5EF4-FFF2-40B4-BE49-F238E27FC236}">
                <a16:creationId xmlns:a16="http://schemas.microsoft.com/office/drawing/2014/main" id="{2F87D58D-3DC0-4BDE-85BB-0F6DA763AD34}"/>
              </a:ext>
            </a:extLst>
          </p:cNvPr>
          <p:cNvSpPr txBox="1"/>
          <p:nvPr/>
        </p:nvSpPr>
        <p:spPr>
          <a:xfrm>
            <a:off x="4695825" y="4246751"/>
            <a:ext cx="1902616" cy="523220"/>
          </a:xfrm>
          <a:prstGeom prst="rect">
            <a:avLst/>
          </a:prstGeom>
          <a:noFill/>
        </p:spPr>
        <p:txBody>
          <a:bodyPr wrap="square" rtlCol="0">
            <a:spAutoFit/>
          </a:bodyPr>
          <a:lstStyle/>
          <a:p>
            <a:r>
              <a:rPr lang="en-ZA" sz="2800" dirty="0">
                <a:solidFill>
                  <a:prstClr val="black"/>
                </a:solidFill>
                <a:latin typeface="Tahoma" panose="020B0604030504040204" pitchFamily="34" charset="0"/>
                <a:ea typeface="Tahoma" panose="020B0604030504040204" pitchFamily="34" charset="0"/>
                <a:cs typeface="Tahoma" panose="020B0604030504040204" pitchFamily="34" charset="0"/>
              </a:rPr>
              <a:t>Absorption</a:t>
            </a:r>
            <a:endParaRPr lang="en-ZA" dirty="0"/>
          </a:p>
        </p:txBody>
      </p:sp>
      <p:sp>
        <p:nvSpPr>
          <p:cNvPr id="16" name="TextBox 15">
            <a:extLst>
              <a:ext uri="{FF2B5EF4-FFF2-40B4-BE49-F238E27FC236}">
                <a16:creationId xmlns:a16="http://schemas.microsoft.com/office/drawing/2014/main" id="{AA31C9F7-9ABF-4EC2-A4B5-606E008A89BC}"/>
              </a:ext>
            </a:extLst>
          </p:cNvPr>
          <p:cNvSpPr txBox="1"/>
          <p:nvPr/>
        </p:nvSpPr>
        <p:spPr>
          <a:xfrm>
            <a:off x="6912765" y="4232225"/>
            <a:ext cx="2297910" cy="523220"/>
          </a:xfrm>
          <a:prstGeom prst="rect">
            <a:avLst/>
          </a:prstGeom>
          <a:noFill/>
        </p:spPr>
        <p:txBody>
          <a:bodyPr wrap="square" rtlCol="0">
            <a:spAutoFit/>
          </a:bodyPr>
          <a:lstStyle/>
          <a:p>
            <a:r>
              <a:rPr lang="en-ZA" sz="2800" dirty="0">
                <a:solidFill>
                  <a:prstClr val="black"/>
                </a:solidFill>
                <a:latin typeface="Tahoma" panose="020B0604030504040204" pitchFamily="34" charset="0"/>
                <a:ea typeface="Tahoma" panose="020B0604030504040204" pitchFamily="34" charset="0"/>
                <a:cs typeface="Tahoma" panose="020B0604030504040204" pitchFamily="34" charset="0"/>
              </a:rPr>
              <a:t>Assimilation</a:t>
            </a:r>
            <a:endParaRPr lang="en-ZA" dirty="0"/>
          </a:p>
        </p:txBody>
      </p:sp>
      <p:sp>
        <p:nvSpPr>
          <p:cNvPr id="17" name="TextBox 16">
            <a:extLst>
              <a:ext uri="{FF2B5EF4-FFF2-40B4-BE49-F238E27FC236}">
                <a16:creationId xmlns:a16="http://schemas.microsoft.com/office/drawing/2014/main" id="{EEAC8EFA-1910-4054-92A6-E9F90A9558B8}"/>
              </a:ext>
            </a:extLst>
          </p:cNvPr>
          <p:cNvSpPr txBox="1"/>
          <p:nvPr/>
        </p:nvSpPr>
        <p:spPr>
          <a:xfrm>
            <a:off x="9353550" y="4219399"/>
            <a:ext cx="1740690" cy="523220"/>
          </a:xfrm>
          <a:prstGeom prst="rect">
            <a:avLst/>
          </a:prstGeom>
          <a:noFill/>
        </p:spPr>
        <p:txBody>
          <a:bodyPr wrap="square" rtlCol="0">
            <a:spAutoFit/>
          </a:bodyPr>
          <a:lstStyle/>
          <a:p>
            <a:r>
              <a:rPr lang="en-ZA" sz="2800" dirty="0">
                <a:solidFill>
                  <a:prstClr val="black"/>
                </a:solidFill>
                <a:latin typeface="Tahoma" panose="020B0604030504040204" pitchFamily="34" charset="0"/>
                <a:ea typeface="Tahoma" panose="020B0604030504040204" pitchFamily="34" charset="0"/>
                <a:cs typeface="Tahoma" panose="020B0604030504040204" pitchFamily="34" charset="0"/>
              </a:rPr>
              <a:t>Egestion</a:t>
            </a:r>
            <a:endParaRPr lang="en-ZA" dirty="0"/>
          </a:p>
        </p:txBody>
      </p:sp>
      <p:sp>
        <p:nvSpPr>
          <p:cNvPr id="18" name="Arrow: Right 17">
            <a:extLst>
              <a:ext uri="{FF2B5EF4-FFF2-40B4-BE49-F238E27FC236}">
                <a16:creationId xmlns:a16="http://schemas.microsoft.com/office/drawing/2014/main" id="{2E9E4BFD-9011-47D5-A2F3-57282E092656}"/>
              </a:ext>
            </a:extLst>
          </p:cNvPr>
          <p:cNvSpPr/>
          <p:nvPr/>
        </p:nvSpPr>
        <p:spPr>
          <a:xfrm flipV="1">
            <a:off x="2331243" y="4429127"/>
            <a:ext cx="495300" cy="228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custDataLst>
      <p:tags r:id="rId1"/>
    </p:custDataLst>
    <p:extLst>
      <p:ext uri="{BB962C8B-B14F-4D97-AF65-F5344CB8AC3E}">
        <p14:creationId xmlns:p14="http://schemas.microsoft.com/office/powerpoint/2010/main" val="700988177"/>
      </p:ext>
    </p:extLst>
  </p:cSld>
  <p:clrMapOvr>
    <a:masterClrMapping/>
  </p:clrMapOvr>
  <mc:AlternateContent xmlns:mc="http://schemas.openxmlformats.org/markup-compatibility/2006" xmlns:p14="http://schemas.microsoft.com/office/powerpoint/2010/main">
    <mc:Choice Requires="p14">
      <p:transition spd="slow" p14:dur="2000" advTm="42602"/>
    </mc:Choice>
    <mc:Fallback xmlns="">
      <p:transition spd="slow" advTm="426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2" grpId="0"/>
      <p:bldP spid="14" grpId="0"/>
      <p:bldP spid="15" grpId="0"/>
      <p:bldP spid="16" grpId="0"/>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Brace 6">
            <a:extLst>
              <a:ext uri="{FF2B5EF4-FFF2-40B4-BE49-F238E27FC236}">
                <a16:creationId xmlns:a16="http://schemas.microsoft.com/office/drawing/2014/main" id="{EBEA9083-4F4A-481A-9CC4-49E15BC19810}"/>
              </a:ext>
            </a:extLst>
          </p:cNvPr>
          <p:cNvSpPr/>
          <p:nvPr/>
        </p:nvSpPr>
        <p:spPr>
          <a:xfrm>
            <a:off x="1611599" y="625668"/>
            <a:ext cx="133350" cy="5100955"/>
          </a:xfrm>
          <a:prstGeom prst="lef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nvGrpSpPr>
          <p:cNvPr id="9" name="Group 8">
            <a:extLst>
              <a:ext uri="{FF2B5EF4-FFF2-40B4-BE49-F238E27FC236}">
                <a16:creationId xmlns:a16="http://schemas.microsoft.com/office/drawing/2014/main" id="{A1A40D37-5B86-4676-88E1-EC908F1C81A1}"/>
              </a:ext>
            </a:extLst>
          </p:cNvPr>
          <p:cNvGrpSpPr/>
          <p:nvPr/>
        </p:nvGrpSpPr>
        <p:grpSpPr>
          <a:xfrm>
            <a:off x="2068195" y="681130"/>
            <a:ext cx="3241040" cy="924560"/>
            <a:chOff x="3007360" y="680720"/>
            <a:chExt cx="3241040" cy="924560"/>
          </a:xfrm>
        </p:grpSpPr>
        <p:sp>
          <p:nvSpPr>
            <p:cNvPr id="3" name="Rectangle: Rounded Corners 2">
              <a:extLst>
                <a:ext uri="{FF2B5EF4-FFF2-40B4-BE49-F238E27FC236}">
                  <a16:creationId xmlns:a16="http://schemas.microsoft.com/office/drawing/2014/main" id="{77FE053E-51C4-4262-A098-60A65A74B35A}"/>
                </a:ext>
              </a:extLst>
            </p:cNvPr>
            <p:cNvSpPr/>
            <p:nvPr/>
          </p:nvSpPr>
          <p:spPr>
            <a:xfrm>
              <a:off x="3007360" y="680720"/>
              <a:ext cx="3241040" cy="9245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9F9C296D-5F46-46A9-B42E-DB1B7FB7C0DA}"/>
                </a:ext>
              </a:extLst>
            </p:cNvPr>
            <p:cNvSpPr txBox="1"/>
            <p:nvPr/>
          </p:nvSpPr>
          <p:spPr>
            <a:xfrm>
              <a:off x="3759835" y="895350"/>
              <a:ext cx="1431417" cy="461665"/>
            </a:xfrm>
            <a:prstGeom prst="rect">
              <a:avLst/>
            </a:prstGeom>
            <a:noFill/>
          </p:spPr>
          <p:txBody>
            <a:bodyPr wrap="none" rtlCol="0">
              <a:spAutoFit/>
            </a:bodyPr>
            <a:lstStyle/>
            <a:p>
              <a:r>
                <a:rPr lang="en-US" sz="2400" b="1" dirty="0"/>
                <a:t>Ingestion </a:t>
              </a:r>
              <a:endParaRPr lang="en-ZA" sz="2400" b="1" dirty="0"/>
            </a:p>
          </p:txBody>
        </p:sp>
      </p:grpSp>
      <p:grpSp>
        <p:nvGrpSpPr>
          <p:cNvPr id="11" name="Group 10">
            <a:extLst>
              <a:ext uri="{FF2B5EF4-FFF2-40B4-BE49-F238E27FC236}">
                <a16:creationId xmlns:a16="http://schemas.microsoft.com/office/drawing/2014/main" id="{E0A86E0A-CADF-42CE-8C9E-53304FCD74B3}"/>
              </a:ext>
            </a:extLst>
          </p:cNvPr>
          <p:cNvGrpSpPr/>
          <p:nvPr/>
        </p:nvGrpSpPr>
        <p:grpSpPr>
          <a:xfrm>
            <a:off x="1261131" y="2005982"/>
            <a:ext cx="4731377" cy="924560"/>
            <a:chOff x="2247899" y="1910080"/>
            <a:chExt cx="4731377" cy="924560"/>
          </a:xfrm>
        </p:grpSpPr>
        <p:sp>
          <p:nvSpPr>
            <p:cNvPr id="2" name="Rectangle: Rounded Corners 1">
              <a:extLst>
                <a:ext uri="{FF2B5EF4-FFF2-40B4-BE49-F238E27FC236}">
                  <a16:creationId xmlns:a16="http://schemas.microsoft.com/office/drawing/2014/main" id="{DBCAC642-FF6E-498E-81D6-074E758FD50A}"/>
                </a:ext>
              </a:extLst>
            </p:cNvPr>
            <p:cNvSpPr/>
            <p:nvPr/>
          </p:nvSpPr>
          <p:spPr>
            <a:xfrm>
              <a:off x="3007360" y="1910080"/>
              <a:ext cx="3241040" cy="9245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790847C3-9EA6-4B51-8916-18A212453494}"/>
                </a:ext>
              </a:extLst>
            </p:cNvPr>
            <p:cNvSpPr txBox="1"/>
            <p:nvPr/>
          </p:nvSpPr>
          <p:spPr>
            <a:xfrm>
              <a:off x="2247899" y="1957160"/>
              <a:ext cx="4731377" cy="830997"/>
            </a:xfrm>
            <a:prstGeom prst="rect">
              <a:avLst/>
            </a:prstGeom>
            <a:noFill/>
          </p:spPr>
          <p:txBody>
            <a:bodyPr wrap="square" rtlCol="0">
              <a:spAutoFit/>
            </a:bodyPr>
            <a:lstStyle/>
            <a:p>
              <a:pPr algn="ctr"/>
              <a:r>
                <a:rPr lang="en-US" sz="2400" b="1" dirty="0"/>
                <a:t>Digestion</a:t>
              </a:r>
            </a:p>
            <a:p>
              <a:pPr algn="ctr"/>
              <a:r>
                <a:rPr lang="en-US" sz="2400" b="1" dirty="0"/>
                <a:t>(Mechanical / Chemical) </a:t>
              </a:r>
              <a:endParaRPr lang="en-ZA" sz="2400" b="1" dirty="0"/>
            </a:p>
          </p:txBody>
        </p:sp>
      </p:grpSp>
      <p:grpSp>
        <p:nvGrpSpPr>
          <p:cNvPr id="15" name="Group 14">
            <a:extLst>
              <a:ext uri="{FF2B5EF4-FFF2-40B4-BE49-F238E27FC236}">
                <a16:creationId xmlns:a16="http://schemas.microsoft.com/office/drawing/2014/main" id="{CE10C949-AC5C-4BC9-BCE7-65FEEF031E5C}"/>
              </a:ext>
            </a:extLst>
          </p:cNvPr>
          <p:cNvGrpSpPr/>
          <p:nvPr/>
        </p:nvGrpSpPr>
        <p:grpSpPr>
          <a:xfrm>
            <a:off x="1936606" y="3395784"/>
            <a:ext cx="3241040" cy="924560"/>
            <a:chOff x="2931160" y="3081020"/>
            <a:chExt cx="3241040" cy="924560"/>
          </a:xfrm>
        </p:grpSpPr>
        <p:sp>
          <p:nvSpPr>
            <p:cNvPr id="5" name="Rectangle: Rounded Corners 4">
              <a:extLst>
                <a:ext uri="{FF2B5EF4-FFF2-40B4-BE49-F238E27FC236}">
                  <a16:creationId xmlns:a16="http://schemas.microsoft.com/office/drawing/2014/main" id="{CA7803DF-D9BA-4BD4-8EB3-4D044608B585}"/>
                </a:ext>
              </a:extLst>
            </p:cNvPr>
            <p:cNvSpPr/>
            <p:nvPr/>
          </p:nvSpPr>
          <p:spPr>
            <a:xfrm>
              <a:off x="2931160" y="3081020"/>
              <a:ext cx="3241040" cy="9245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E30B8700-2D7F-43F0-B5FA-1E512C510F80}"/>
                </a:ext>
              </a:extLst>
            </p:cNvPr>
            <p:cNvSpPr txBox="1"/>
            <p:nvPr/>
          </p:nvSpPr>
          <p:spPr>
            <a:xfrm>
              <a:off x="3626485" y="3312467"/>
              <a:ext cx="1608646" cy="461665"/>
            </a:xfrm>
            <a:prstGeom prst="rect">
              <a:avLst/>
            </a:prstGeom>
            <a:noFill/>
          </p:spPr>
          <p:txBody>
            <a:bodyPr wrap="none" rtlCol="0">
              <a:spAutoFit/>
            </a:bodyPr>
            <a:lstStyle/>
            <a:p>
              <a:pPr algn="ctr"/>
              <a:r>
                <a:rPr lang="en-US" sz="2400" b="1" dirty="0"/>
                <a:t>Absorption</a:t>
              </a:r>
              <a:endParaRPr lang="en-ZA" sz="2400" b="1" dirty="0"/>
            </a:p>
          </p:txBody>
        </p:sp>
      </p:grpSp>
      <p:grpSp>
        <p:nvGrpSpPr>
          <p:cNvPr id="18" name="Group 17">
            <a:extLst>
              <a:ext uri="{FF2B5EF4-FFF2-40B4-BE49-F238E27FC236}">
                <a16:creationId xmlns:a16="http://schemas.microsoft.com/office/drawing/2014/main" id="{7BFAA2B3-72B6-4BE0-8002-7B5EE2BA12FA}"/>
              </a:ext>
            </a:extLst>
          </p:cNvPr>
          <p:cNvGrpSpPr/>
          <p:nvPr/>
        </p:nvGrpSpPr>
        <p:grpSpPr>
          <a:xfrm>
            <a:off x="5710639" y="3429000"/>
            <a:ext cx="3241040" cy="924560"/>
            <a:chOff x="7245985" y="3081020"/>
            <a:chExt cx="3241040" cy="924560"/>
          </a:xfrm>
        </p:grpSpPr>
        <p:sp>
          <p:nvSpPr>
            <p:cNvPr id="4" name="Rectangle: Rounded Corners 3">
              <a:extLst>
                <a:ext uri="{FF2B5EF4-FFF2-40B4-BE49-F238E27FC236}">
                  <a16:creationId xmlns:a16="http://schemas.microsoft.com/office/drawing/2014/main" id="{CEF343E5-1E38-41B4-ABBB-4979917C9574}"/>
                </a:ext>
              </a:extLst>
            </p:cNvPr>
            <p:cNvSpPr/>
            <p:nvPr/>
          </p:nvSpPr>
          <p:spPr>
            <a:xfrm>
              <a:off x="7245985" y="3081020"/>
              <a:ext cx="3241040" cy="9245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F130F0B2-AB4B-4033-9692-6C7DD342E11B}"/>
                </a:ext>
              </a:extLst>
            </p:cNvPr>
            <p:cNvSpPr txBox="1"/>
            <p:nvPr/>
          </p:nvSpPr>
          <p:spPr>
            <a:xfrm>
              <a:off x="7883355" y="3276823"/>
              <a:ext cx="1755930" cy="461665"/>
            </a:xfrm>
            <a:prstGeom prst="rect">
              <a:avLst/>
            </a:prstGeom>
            <a:noFill/>
          </p:spPr>
          <p:txBody>
            <a:bodyPr wrap="none" rtlCol="0">
              <a:spAutoFit/>
            </a:bodyPr>
            <a:lstStyle/>
            <a:p>
              <a:pPr algn="ctr"/>
              <a:r>
                <a:rPr lang="en-US" sz="2400" b="1" dirty="0"/>
                <a:t>Assimilation</a:t>
              </a:r>
              <a:endParaRPr lang="en-ZA" sz="2400" b="1" dirty="0"/>
            </a:p>
          </p:txBody>
        </p:sp>
      </p:grpSp>
      <p:grpSp>
        <p:nvGrpSpPr>
          <p:cNvPr id="19" name="Group 18">
            <a:extLst>
              <a:ext uri="{FF2B5EF4-FFF2-40B4-BE49-F238E27FC236}">
                <a16:creationId xmlns:a16="http://schemas.microsoft.com/office/drawing/2014/main" id="{30B197B4-609E-4BFD-AC42-F85D2B56BDC2}"/>
              </a:ext>
            </a:extLst>
          </p:cNvPr>
          <p:cNvGrpSpPr/>
          <p:nvPr/>
        </p:nvGrpSpPr>
        <p:grpSpPr>
          <a:xfrm>
            <a:off x="1986486" y="4796265"/>
            <a:ext cx="3241040" cy="985322"/>
            <a:chOff x="2931160" y="4805045"/>
            <a:chExt cx="3241040" cy="985322"/>
          </a:xfrm>
        </p:grpSpPr>
        <p:sp>
          <p:nvSpPr>
            <p:cNvPr id="6" name="Rectangle: Rounded Corners 5">
              <a:extLst>
                <a:ext uri="{FF2B5EF4-FFF2-40B4-BE49-F238E27FC236}">
                  <a16:creationId xmlns:a16="http://schemas.microsoft.com/office/drawing/2014/main" id="{A9CBEE76-EFE7-45B5-AB3E-F174929EBAB6}"/>
                </a:ext>
              </a:extLst>
            </p:cNvPr>
            <p:cNvSpPr/>
            <p:nvPr/>
          </p:nvSpPr>
          <p:spPr>
            <a:xfrm>
              <a:off x="2931160" y="4805045"/>
              <a:ext cx="3241040" cy="9245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825CFD6A-943A-4452-9D17-905F668A9155}"/>
                </a:ext>
              </a:extLst>
            </p:cNvPr>
            <p:cNvSpPr txBox="1"/>
            <p:nvPr/>
          </p:nvSpPr>
          <p:spPr>
            <a:xfrm>
              <a:off x="3395571" y="4959370"/>
              <a:ext cx="1913664" cy="830997"/>
            </a:xfrm>
            <a:prstGeom prst="rect">
              <a:avLst/>
            </a:prstGeom>
            <a:noFill/>
          </p:spPr>
          <p:txBody>
            <a:bodyPr wrap="none" rtlCol="0">
              <a:spAutoFit/>
            </a:bodyPr>
            <a:lstStyle/>
            <a:p>
              <a:pPr algn="ctr"/>
              <a:r>
                <a:rPr lang="en-US" sz="2400" b="1" dirty="0"/>
                <a:t>Egestion </a:t>
              </a:r>
            </a:p>
            <a:p>
              <a:pPr algn="ctr"/>
              <a:r>
                <a:rPr lang="en-US" sz="2400" b="1" dirty="0"/>
                <a:t>(Defaecation)</a:t>
              </a:r>
              <a:endParaRPr lang="en-ZA" sz="2400" b="1" dirty="0"/>
            </a:p>
          </p:txBody>
        </p:sp>
      </p:grpSp>
      <p:sp>
        <p:nvSpPr>
          <p:cNvPr id="20" name="Arrow: Down 19">
            <a:extLst>
              <a:ext uri="{FF2B5EF4-FFF2-40B4-BE49-F238E27FC236}">
                <a16:creationId xmlns:a16="http://schemas.microsoft.com/office/drawing/2014/main" id="{F11E0C56-5971-45D3-A1BA-38F42B13E397}"/>
              </a:ext>
            </a:extLst>
          </p:cNvPr>
          <p:cNvSpPr/>
          <p:nvPr/>
        </p:nvSpPr>
        <p:spPr>
          <a:xfrm>
            <a:off x="3414559" y="1605280"/>
            <a:ext cx="285135" cy="422784"/>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Down 20">
            <a:extLst>
              <a:ext uri="{FF2B5EF4-FFF2-40B4-BE49-F238E27FC236}">
                <a16:creationId xmlns:a16="http://schemas.microsoft.com/office/drawing/2014/main" id="{25DDB4C9-F41C-4546-865A-0A4958A3A55D}"/>
              </a:ext>
            </a:extLst>
          </p:cNvPr>
          <p:cNvSpPr/>
          <p:nvPr/>
        </p:nvSpPr>
        <p:spPr>
          <a:xfrm>
            <a:off x="3412206" y="2919728"/>
            <a:ext cx="285135" cy="422784"/>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Down 21">
            <a:extLst>
              <a:ext uri="{FF2B5EF4-FFF2-40B4-BE49-F238E27FC236}">
                <a16:creationId xmlns:a16="http://schemas.microsoft.com/office/drawing/2014/main" id="{F70D5A6B-F695-4D2E-999F-34A8A3897791}"/>
              </a:ext>
            </a:extLst>
          </p:cNvPr>
          <p:cNvSpPr/>
          <p:nvPr/>
        </p:nvSpPr>
        <p:spPr>
          <a:xfrm>
            <a:off x="3293686" y="4353425"/>
            <a:ext cx="285135" cy="422784"/>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57157E1E-DF74-4C64-B2B1-11376ACFA99D}"/>
              </a:ext>
            </a:extLst>
          </p:cNvPr>
          <p:cNvSpPr/>
          <p:nvPr/>
        </p:nvSpPr>
        <p:spPr>
          <a:xfrm>
            <a:off x="5177646" y="3650997"/>
            <a:ext cx="532993" cy="32294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a:extLst>
              <a:ext uri="{FF2B5EF4-FFF2-40B4-BE49-F238E27FC236}">
                <a16:creationId xmlns:a16="http://schemas.microsoft.com/office/drawing/2014/main" id="{B506D285-F1B3-41C7-A07F-8F2E33C5F690}"/>
              </a:ext>
            </a:extLst>
          </p:cNvPr>
          <p:cNvSpPr txBox="1"/>
          <p:nvPr/>
        </p:nvSpPr>
        <p:spPr>
          <a:xfrm rot="16200000">
            <a:off x="-112141" y="2969293"/>
            <a:ext cx="2670346" cy="461665"/>
          </a:xfrm>
          <a:prstGeom prst="rect">
            <a:avLst/>
          </a:prstGeom>
          <a:noFill/>
        </p:spPr>
        <p:txBody>
          <a:bodyPr wrap="none" rtlCol="0">
            <a:spAutoFit/>
          </a:bodyPr>
          <a:lstStyle/>
          <a:p>
            <a:r>
              <a:rPr lang="en-US" sz="2400" b="1" dirty="0"/>
              <a:t>Nutrition processes</a:t>
            </a:r>
            <a:endParaRPr lang="en-ZA" sz="2400" b="1" dirty="0"/>
          </a:p>
        </p:txBody>
      </p:sp>
      <p:pic>
        <p:nvPicPr>
          <p:cNvPr id="26" name="Picture 25" descr="A close up of a logo&#10;&#10;Description automatically generated">
            <a:extLst>
              <a:ext uri="{FF2B5EF4-FFF2-40B4-BE49-F238E27FC236}">
                <a16:creationId xmlns:a16="http://schemas.microsoft.com/office/drawing/2014/main" id="{F13F560F-9C73-4DFC-BAC2-8771B7075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330" y="285979"/>
            <a:ext cx="3810000" cy="2762250"/>
          </a:xfrm>
          <a:prstGeom prst="rect">
            <a:avLst/>
          </a:prstGeom>
        </p:spPr>
      </p:pic>
    </p:spTree>
    <p:custDataLst>
      <p:tags r:id="rId1"/>
    </p:custDataLst>
    <p:extLst>
      <p:ext uri="{BB962C8B-B14F-4D97-AF65-F5344CB8AC3E}">
        <p14:creationId xmlns:p14="http://schemas.microsoft.com/office/powerpoint/2010/main" val="1663544066"/>
      </p:ext>
    </p:extLst>
  </p:cSld>
  <p:clrMapOvr>
    <a:masterClrMapping/>
  </p:clrMapOvr>
  <mc:AlternateContent xmlns:mc="http://schemas.openxmlformats.org/markup-compatibility/2006" xmlns:p14="http://schemas.microsoft.com/office/powerpoint/2010/main">
    <mc:Choice Requires="p14">
      <p:transition spd="slow" p14:dur="2000" advTm="167289"/>
    </mc:Choice>
    <mc:Fallback xmlns="">
      <p:transition spd="slow" advTm="1672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BED55-0F69-4E4F-805F-05A4CD68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65" y="155339"/>
            <a:ext cx="11855669" cy="6547322"/>
          </a:xfrm>
          <a:prstGeom prst="rect">
            <a:avLst/>
          </a:prstGeom>
        </p:spPr>
      </p:pic>
      <p:sp>
        <p:nvSpPr>
          <p:cNvPr id="2" name="Title 1">
            <a:extLst>
              <a:ext uri="{FF2B5EF4-FFF2-40B4-BE49-F238E27FC236}">
                <a16:creationId xmlns:a16="http://schemas.microsoft.com/office/drawing/2014/main" id="{DFBC345F-5AE5-4BC9-903A-EF3D4F91D80F}"/>
              </a:ext>
            </a:extLst>
          </p:cNvPr>
          <p:cNvSpPr>
            <a:spLocks noGrp="1"/>
          </p:cNvSpPr>
          <p:nvPr>
            <p:ph type="title"/>
          </p:nvPr>
        </p:nvSpPr>
        <p:spPr>
          <a:xfrm>
            <a:off x="826603" y="390526"/>
            <a:ext cx="10538791" cy="623266"/>
          </a:xfrm>
        </p:spPr>
        <p:txBody>
          <a:bodyPr>
            <a:normAutofit fontScale="90000"/>
          </a:bodyPr>
          <a:lstStyle/>
          <a:p>
            <a:br>
              <a:rPr lang="en-ZA" b="1" dirty="0">
                <a:latin typeface="Times" panose="02020603050405020304" pitchFamily="18" charset="0"/>
                <a:cs typeface="Arial" panose="020B0604020202020204" pitchFamily="34" charset="0"/>
              </a:rPr>
            </a:br>
            <a:r>
              <a:rPr lang="en-ZA" b="1" dirty="0">
                <a:latin typeface="Tahoma" panose="020B0604030504040204" pitchFamily="34" charset="0"/>
                <a:ea typeface="Tahoma" panose="020B0604030504040204" pitchFamily="34" charset="0"/>
                <a:cs typeface="Tahoma" panose="020B0604030504040204" pitchFamily="34" charset="0"/>
              </a:rPr>
              <a:t>Digestive processes</a:t>
            </a:r>
            <a:br>
              <a:rPr lang="en-ZA" b="1" dirty="0">
                <a:latin typeface="Tahoma" panose="020B0604030504040204" pitchFamily="34" charset="0"/>
                <a:ea typeface="Tahoma" panose="020B0604030504040204" pitchFamily="34" charset="0"/>
                <a:cs typeface="Tahoma" panose="020B0604030504040204" pitchFamily="34" charset="0"/>
              </a:rPr>
            </a:br>
            <a:endParaRPr lang="en-ZA" b="1"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a:extLst>
              <a:ext uri="{FF2B5EF4-FFF2-40B4-BE49-F238E27FC236}">
                <a16:creationId xmlns:a16="http://schemas.microsoft.com/office/drawing/2014/main" id="{7CCC7B8C-673E-4B13-8AF7-19236D3667FB}"/>
              </a:ext>
            </a:extLst>
          </p:cNvPr>
          <p:cNvSpPr>
            <a:spLocks noGrp="1"/>
          </p:cNvSpPr>
          <p:nvPr>
            <p:ph idx="1"/>
          </p:nvPr>
        </p:nvSpPr>
        <p:spPr>
          <a:xfrm>
            <a:off x="314325" y="1518617"/>
            <a:ext cx="10515600" cy="4351338"/>
          </a:xfrm>
        </p:spPr>
        <p:txBody>
          <a:bodyPr>
            <a:normAutofit/>
          </a:bodyPr>
          <a:lstStyle/>
          <a:p>
            <a:r>
              <a:rPr lang="en-ZA" sz="3600" b="1" dirty="0">
                <a:latin typeface="Tahoma" panose="020B0604030504040204" pitchFamily="34" charset="0"/>
                <a:ea typeface="Tahoma" panose="020B0604030504040204" pitchFamily="34" charset="0"/>
                <a:cs typeface="Tahoma" panose="020B0604030504040204" pitchFamily="34" charset="0"/>
              </a:rPr>
              <a:t>Ingestion</a:t>
            </a:r>
            <a:r>
              <a:rPr lang="en-ZA" sz="3600" dirty="0">
                <a:latin typeface="Tahoma" panose="020B0604030504040204" pitchFamily="34" charset="0"/>
                <a:ea typeface="Tahoma" panose="020B0604030504040204" pitchFamily="34" charset="0"/>
                <a:cs typeface="Tahoma" panose="020B0604030504040204" pitchFamily="34" charset="0"/>
              </a:rPr>
              <a:t> -Taking food into the body through the mouth.</a:t>
            </a:r>
          </a:p>
          <a:p>
            <a:r>
              <a:rPr lang="en-ZA" sz="3600" dirty="0">
                <a:latin typeface="Tahoma" panose="020B0604030504040204" pitchFamily="34" charset="0"/>
                <a:ea typeface="Tahoma" panose="020B0604030504040204" pitchFamily="34" charset="0"/>
                <a:cs typeface="Tahoma" panose="020B0604030504040204" pitchFamily="34" charset="0"/>
              </a:rPr>
              <a:t>Humans achieve this through the help of the lips, tongue and teeth.</a:t>
            </a:r>
          </a:p>
          <a:p>
            <a:r>
              <a:rPr lang="en-ZA" sz="3600" b="1" dirty="0">
                <a:latin typeface="Tahoma" panose="020B0604030504040204" pitchFamily="34" charset="0"/>
                <a:ea typeface="Tahoma" panose="020B0604030504040204" pitchFamily="34" charset="0"/>
                <a:cs typeface="Tahoma" panose="020B0604030504040204" pitchFamily="34" charset="0"/>
              </a:rPr>
              <a:t>Digestion</a:t>
            </a:r>
            <a:r>
              <a:rPr lang="en-ZA" sz="3600" dirty="0">
                <a:latin typeface="Tahoma" panose="020B0604030504040204" pitchFamily="34" charset="0"/>
                <a:ea typeface="Tahoma" panose="020B0604030504040204" pitchFamily="34" charset="0"/>
                <a:cs typeface="Tahoma" panose="020B0604030504040204" pitchFamily="34" charset="0"/>
              </a:rPr>
              <a:t> – breakdown of food into simpler molecules by the mechanical and chemical actions of the mouth, stomach and intestines. </a:t>
            </a:r>
          </a:p>
          <a:p>
            <a:endParaRPr lang="en-ZA" dirty="0">
              <a:latin typeface="Times" panose="02020603050405020304" pitchFamily="18" charset="0"/>
            </a:endParaRPr>
          </a:p>
        </p:txBody>
      </p:sp>
    </p:spTree>
    <p:custDataLst>
      <p:tags r:id="rId1"/>
    </p:custDataLst>
    <p:extLst>
      <p:ext uri="{BB962C8B-B14F-4D97-AF65-F5344CB8AC3E}">
        <p14:creationId xmlns:p14="http://schemas.microsoft.com/office/powerpoint/2010/main" val="2247823312"/>
      </p:ext>
    </p:extLst>
  </p:cSld>
  <p:clrMapOvr>
    <a:masterClrMapping/>
  </p:clrMapOvr>
  <mc:AlternateContent xmlns:mc="http://schemas.openxmlformats.org/markup-compatibility/2006" xmlns:p14="http://schemas.microsoft.com/office/powerpoint/2010/main">
    <mc:Choice Requires="p14">
      <p:transition spd="slow" p14:dur="2000" advTm="29620"/>
    </mc:Choice>
    <mc:Fallback xmlns="">
      <p:transition spd="slow" advTm="29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F2313-3782-43B5-A464-B221F928BA48}"/>
              </a:ext>
            </a:extLst>
          </p:cNvPr>
          <p:cNvSpPr>
            <a:spLocks noGrp="1"/>
          </p:cNvSpPr>
          <p:nvPr>
            <p:ph idx="1"/>
          </p:nvPr>
        </p:nvSpPr>
        <p:spPr>
          <a:xfrm>
            <a:off x="480392" y="1059227"/>
            <a:ext cx="10553700" cy="5006749"/>
          </a:xfrm>
        </p:spPr>
        <p:txBody>
          <a:bodyPr>
            <a:normAutofit/>
          </a:bodyPr>
          <a:lstStyle/>
          <a:p>
            <a:r>
              <a:rPr lang="en-ZA" sz="3200" b="1" dirty="0">
                <a:latin typeface="Tahoma" panose="020B0604030504040204" pitchFamily="34" charset="0"/>
                <a:ea typeface="Tahoma" panose="020B0604030504040204" pitchFamily="34" charset="0"/>
                <a:cs typeface="Tahoma" panose="020B0604030504040204" pitchFamily="34" charset="0"/>
              </a:rPr>
              <a:t>Mechanical digestion </a:t>
            </a:r>
            <a:r>
              <a:rPr lang="en-ZA" sz="3200" dirty="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refers to the </a:t>
            </a:r>
            <a:r>
              <a:rPr lang="en-US" sz="3200" b="1" dirty="0">
                <a:latin typeface="Tahoma" panose="020B0604030504040204" pitchFamily="34" charset="0"/>
                <a:ea typeface="Tahoma" panose="020B0604030504040204" pitchFamily="34" charset="0"/>
                <a:cs typeface="Tahoma" panose="020B0604030504040204" pitchFamily="34" charset="0"/>
              </a:rPr>
              <a:t>breakdown</a:t>
            </a:r>
            <a:r>
              <a:rPr lang="en-US" sz="3200" dirty="0">
                <a:latin typeface="Tahoma" panose="020B0604030504040204" pitchFamily="34" charset="0"/>
                <a:ea typeface="Tahoma" panose="020B0604030504040204" pitchFamily="34" charset="0"/>
                <a:cs typeface="Tahoma" panose="020B0604030504040204" pitchFamily="34" charset="0"/>
              </a:rPr>
              <a:t> of food by a </a:t>
            </a:r>
            <a:r>
              <a:rPr lang="en-US" sz="3200" b="1" dirty="0">
                <a:latin typeface="Tahoma" panose="020B0604030504040204" pitchFamily="34" charset="0"/>
                <a:ea typeface="Tahoma" panose="020B0604030504040204" pitchFamily="34" charset="0"/>
                <a:cs typeface="Tahoma" panose="020B0604030504040204" pitchFamily="34" charset="0"/>
              </a:rPr>
              <a:t>physical process </a:t>
            </a:r>
            <a:r>
              <a:rPr lang="en-US" sz="3200" dirty="0">
                <a:latin typeface="Tahoma" panose="020B0604030504040204" pitchFamily="34" charset="0"/>
                <a:ea typeface="Tahoma" panose="020B0604030504040204" pitchFamily="34" charset="0"/>
                <a:cs typeface="Tahoma" panose="020B0604030504040204" pitchFamily="34" charset="0"/>
              </a:rPr>
              <a:t>involving the </a:t>
            </a:r>
            <a:r>
              <a:rPr lang="en-US" sz="3200" b="1" dirty="0">
                <a:latin typeface="Tahoma" panose="020B0604030504040204" pitchFamily="34" charset="0"/>
                <a:ea typeface="Tahoma" panose="020B0604030504040204" pitchFamily="34" charset="0"/>
                <a:cs typeface="Tahoma" panose="020B0604030504040204" pitchFamily="34" charset="0"/>
              </a:rPr>
              <a:t>action </a:t>
            </a:r>
            <a:r>
              <a:rPr lang="en-US" sz="3200" dirty="0">
                <a:latin typeface="Tahoma" panose="020B0604030504040204" pitchFamily="34" charset="0"/>
                <a:ea typeface="Tahoma" panose="020B0604030504040204" pitchFamily="34" charset="0"/>
                <a:cs typeface="Tahoma" panose="020B0604030504040204" pitchFamily="34" charset="0"/>
              </a:rPr>
              <a:t>of muscles. </a:t>
            </a:r>
          </a:p>
          <a:p>
            <a:r>
              <a:rPr lang="en-US" sz="3200" dirty="0">
                <a:latin typeface="Tahoma" panose="020B0604030504040204" pitchFamily="34" charset="0"/>
                <a:ea typeface="Tahoma" panose="020B0604030504040204" pitchFamily="34" charset="0"/>
                <a:cs typeface="Tahoma" panose="020B0604030504040204" pitchFamily="34" charset="0"/>
              </a:rPr>
              <a:t>This helps break the food down into smaller pieces to increase the </a:t>
            </a:r>
            <a:r>
              <a:rPr lang="en-US" sz="3200" b="1" dirty="0">
                <a:latin typeface="Tahoma" panose="020B0604030504040204" pitchFamily="34" charset="0"/>
                <a:ea typeface="Tahoma" panose="020B0604030504040204" pitchFamily="34" charset="0"/>
                <a:cs typeface="Tahoma" panose="020B0604030504040204" pitchFamily="34" charset="0"/>
              </a:rPr>
              <a:t>surface area </a:t>
            </a:r>
            <a:r>
              <a:rPr lang="en-US" sz="3200" dirty="0">
                <a:latin typeface="Tahoma" panose="020B0604030504040204" pitchFamily="34" charset="0"/>
                <a:ea typeface="Tahoma" panose="020B0604030504040204" pitchFamily="34" charset="0"/>
                <a:cs typeface="Tahoma" panose="020B0604030504040204" pitchFamily="34" charset="0"/>
              </a:rPr>
              <a:t>for the </a:t>
            </a:r>
            <a:r>
              <a:rPr lang="en-US" sz="3200" b="1" dirty="0">
                <a:latin typeface="Tahoma" panose="020B0604030504040204" pitchFamily="34" charset="0"/>
                <a:ea typeface="Tahoma" panose="020B0604030504040204" pitchFamily="34" charset="0"/>
                <a:cs typeface="Tahoma" panose="020B0604030504040204" pitchFamily="34" charset="0"/>
              </a:rPr>
              <a:t>action </a:t>
            </a:r>
            <a:r>
              <a:rPr lang="en-US" sz="3200" dirty="0">
                <a:latin typeface="Tahoma" panose="020B0604030504040204" pitchFamily="34" charset="0"/>
                <a:ea typeface="Tahoma" panose="020B0604030504040204" pitchFamily="34" charset="0"/>
                <a:cs typeface="Tahoma" panose="020B0604030504040204" pitchFamily="34" charset="0"/>
              </a:rPr>
              <a:t>of </a:t>
            </a:r>
            <a:r>
              <a:rPr lang="en-US" sz="3200" b="1" dirty="0">
                <a:latin typeface="Tahoma" panose="020B0604030504040204" pitchFamily="34" charset="0"/>
                <a:ea typeface="Tahoma" panose="020B0604030504040204" pitchFamily="34" charset="0"/>
                <a:cs typeface="Tahoma" panose="020B0604030504040204" pitchFamily="34" charset="0"/>
              </a:rPr>
              <a:t>enzymes</a:t>
            </a:r>
          </a:p>
          <a:p>
            <a:r>
              <a:rPr lang="en-ZA" sz="3200" dirty="0">
                <a:latin typeface="Tahoma" panose="020B0604030504040204" pitchFamily="34" charset="0"/>
                <a:ea typeface="Tahoma" panose="020B0604030504040204" pitchFamily="34" charset="0"/>
                <a:cs typeface="Tahoma" panose="020B0604030504040204" pitchFamily="34" charset="0"/>
              </a:rPr>
              <a:t>This process starts in the mouth when chewing food. The biological term for chewing is </a:t>
            </a:r>
            <a:r>
              <a:rPr lang="en-ZA" sz="3200" b="1" dirty="0">
                <a:latin typeface="Tahoma" panose="020B0604030504040204" pitchFamily="34" charset="0"/>
                <a:ea typeface="Tahoma" panose="020B0604030504040204" pitchFamily="34" charset="0"/>
                <a:cs typeface="Tahoma" panose="020B0604030504040204" pitchFamily="34" charset="0"/>
              </a:rPr>
              <a:t>mastication.</a:t>
            </a:r>
          </a:p>
          <a:p>
            <a:r>
              <a:rPr lang="en-ZA" sz="3200" b="1" dirty="0">
                <a:latin typeface="Tahoma" panose="020B0604030504040204" pitchFamily="34" charset="0"/>
                <a:ea typeface="Tahoma" panose="020B0604030504040204" pitchFamily="34" charset="0"/>
                <a:cs typeface="Tahoma" panose="020B0604030504040204" pitchFamily="34" charset="0"/>
              </a:rPr>
              <a:t>Mastication</a:t>
            </a:r>
            <a:r>
              <a:rPr lang="en-ZA" sz="3200" dirty="0">
                <a:latin typeface="Tahoma" panose="020B0604030504040204" pitchFamily="34" charset="0"/>
                <a:ea typeface="Tahoma" panose="020B0604030504040204" pitchFamily="34" charset="0"/>
                <a:cs typeface="Tahoma" panose="020B0604030504040204" pitchFamily="34" charset="0"/>
              </a:rPr>
              <a:t> is defined as biting and grinding of food by teeth to make it easier to swallow.</a:t>
            </a:r>
          </a:p>
          <a:p>
            <a:endParaRPr lang="en-ZA" b="1" dirty="0">
              <a:latin typeface="Tahoma" panose="020B0604030504040204" pitchFamily="34" charset="0"/>
              <a:ea typeface="Tahoma" panose="020B0604030504040204" pitchFamily="34" charset="0"/>
              <a:cs typeface="Tahoma" panose="020B0604030504040204" pitchFamily="34" charset="0"/>
            </a:endParaRPr>
          </a:p>
          <a:p>
            <a:endParaRPr lang="en-ZA" dirty="0"/>
          </a:p>
        </p:txBody>
      </p:sp>
    </p:spTree>
    <p:custDataLst>
      <p:tags r:id="rId1"/>
    </p:custDataLst>
    <p:extLst>
      <p:ext uri="{BB962C8B-B14F-4D97-AF65-F5344CB8AC3E}">
        <p14:creationId xmlns:p14="http://schemas.microsoft.com/office/powerpoint/2010/main" val="468388309"/>
      </p:ext>
    </p:extLst>
  </p:cSld>
  <p:clrMapOvr>
    <a:masterClrMapping/>
  </p:clrMapOvr>
  <mc:AlternateContent xmlns:mc="http://schemas.openxmlformats.org/markup-compatibility/2006" xmlns:p14="http://schemas.microsoft.com/office/powerpoint/2010/main">
    <mc:Choice Requires="p14">
      <p:transition spd="slow" p14:dur="2000" advTm="33999"/>
    </mc:Choice>
    <mc:Fallback xmlns="">
      <p:transition spd="slow" advTm="33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82D-8218-4A18-8B5B-8B69B5E77191}"/>
              </a:ext>
            </a:extLst>
          </p:cNvPr>
          <p:cNvSpPr>
            <a:spLocks noGrp="1"/>
          </p:cNvSpPr>
          <p:nvPr>
            <p:ph type="title"/>
          </p:nvPr>
        </p:nvSpPr>
        <p:spPr>
          <a:xfrm>
            <a:off x="659295" y="-4746"/>
            <a:ext cx="10515600" cy="1325563"/>
          </a:xfrm>
        </p:spPr>
        <p:txBody>
          <a:bodyPr/>
          <a:lstStyle/>
          <a:p>
            <a:r>
              <a:rPr lang="en-ZA" b="1" dirty="0">
                <a:latin typeface="Arial" panose="020B0604020202020204" pitchFamily="34" charset="0"/>
                <a:cs typeface="Arial" panose="020B0604020202020204" pitchFamily="34" charset="0"/>
              </a:rPr>
              <a:t>Process of mechanical digestion</a:t>
            </a:r>
          </a:p>
        </p:txBody>
      </p:sp>
      <p:pic>
        <p:nvPicPr>
          <p:cNvPr id="7" name="Content Placeholder 4">
            <a:extLst>
              <a:ext uri="{FF2B5EF4-FFF2-40B4-BE49-F238E27FC236}">
                <a16:creationId xmlns:a16="http://schemas.microsoft.com/office/drawing/2014/main" id="{5A741184-C3AC-4589-8EA0-A1B2B2A723CE}"/>
              </a:ext>
            </a:extLst>
          </p:cNvPr>
          <p:cNvPicPr>
            <a:picLocks noGrp="1" noChangeAspect="1"/>
          </p:cNvPicPr>
          <p:nvPr>
            <p:ph sz="half" idx="1"/>
          </p:nvPr>
        </p:nvPicPr>
        <p:blipFill>
          <a:blip r:embed="rId3"/>
          <a:stretch>
            <a:fillRect/>
          </a:stretch>
        </p:blipFill>
        <p:spPr>
          <a:xfrm>
            <a:off x="1845639" y="2195634"/>
            <a:ext cx="3535986" cy="2725148"/>
          </a:xfrm>
          <a:prstGeom prst="rect">
            <a:avLst/>
          </a:prstGeom>
        </p:spPr>
      </p:pic>
      <p:sp>
        <p:nvSpPr>
          <p:cNvPr id="3" name="Content Placeholder 2">
            <a:extLst>
              <a:ext uri="{FF2B5EF4-FFF2-40B4-BE49-F238E27FC236}">
                <a16:creationId xmlns:a16="http://schemas.microsoft.com/office/drawing/2014/main" id="{D223D123-1E80-44F9-A0AB-7C7F8F62BD2C}"/>
              </a:ext>
            </a:extLst>
          </p:cNvPr>
          <p:cNvSpPr>
            <a:spLocks noGrp="1"/>
          </p:cNvSpPr>
          <p:nvPr>
            <p:ph sz="half" idx="2"/>
          </p:nvPr>
        </p:nvSpPr>
        <p:spPr>
          <a:xfrm>
            <a:off x="5644669" y="1432561"/>
            <a:ext cx="6547331" cy="4185920"/>
          </a:xfrm>
        </p:spPr>
        <p:txBody>
          <a:bodyPr/>
          <a:lstStyle/>
          <a:p>
            <a:pPr marL="0" indent="0">
              <a:buNone/>
            </a:pPr>
            <a:r>
              <a:rPr lang="en-ZA" b="1" dirty="0">
                <a:latin typeface="Tahoma" panose="020B0604030504040204" pitchFamily="34" charset="0"/>
                <a:ea typeface="Tahoma" panose="020B0604030504040204" pitchFamily="34" charset="0"/>
                <a:cs typeface="Tahoma" panose="020B0604030504040204" pitchFamily="34" charset="0"/>
              </a:rPr>
              <a:t>Functions of teeth in the mechanical breakdown of food</a:t>
            </a:r>
          </a:p>
          <a:p>
            <a:r>
              <a:rPr lang="en-ZA" b="1" dirty="0">
                <a:latin typeface="Tahoma" panose="020B0604030504040204" pitchFamily="34" charset="0"/>
                <a:ea typeface="Tahoma" panose="020B0604030504040204" pitchFamily="34" charset="0"/>
                <a:cs typeface="Tahoma" panose="020B0604030504040204" pitchFamily="34" charset="0"/>
              </a:rPr>
              <a:t>Incisors- </a:t>
            </a:r>
            <a:r>
              <a:rPr lang="en-ZA" dirty="0">
                <a:latin typeface="Tahoma" panose="020B0604030504040204" pitchFamily="34" charset="0"/>
                <a:ea typeface="Tahoma" panose="020B0604030504040204" pitchFamily="34" charset="0"/>
                <a:cs typeface="Tahoma" panose="020B0604030504040204" pitchFamily="34" charset="0"/>
              </a:rPr>
              <a:t>cut or bite off pieces of food.</a:t>
            </a:r>
          </a:p>
          <a:p>
            <a:endParaRPr lang="en-ZA" dirty="0">
              <a:latin typeface="Tahoma" panose="020B0604030504040204" pitchFamily="34" charset="0"/>
              <a:ea typeface="Tahoma" panose="020B0604030504040204" pitchFamily="34" charset="0"/>
              <a:cs typeface="Tahoma" panose="020B0604030504040204" pitchFamily="34" charset="0"/>
            </a:endParaRPr>
          </a:p>
          <a:p>
            <a:r>
              <a:rPr lang="en-ZA" b="1" dirty="0">
                <a:latin typeface="Tahoma" panose="020B0604030504040204" pitchFamily="34" charset="0"/>
                <a:ea typeface="Tahoma" panose="020B0604030504040204" pitchFamily="34" charset="0"/>
                <a:cs typeface="Tahoma" panose="020B0604030504040204" pitchFamily="34" charset="0"/>
              </a:rPr>
              <a:t>Canines- </a:t>
            </a:r>
            <a:r>
              <a:rPr lang="en-ZA" dirty="0">
                <a:latin typeface="Tahoma" panose="020B0604030504040204" pitchFamily="34" charset="0"/>
                <a:ea typeface="Tahoma" panose="020B0604030504040204" pitchFamily="34" charset="0"/>
                <a:cs typeface="Tahoma" panose="020B0604030504040204" pitchFamily="34" charset="0"/>
              </a:rPr>
              <a:t>tear and grip onto food.</a:t>
            </a: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a:p>
            <a:r>
              <a:rPr lang="en-ZA" b="1" dirty="0">
                <a:latin typeface="Tahoma" panose="020B0604030504040204" pitchFamily="34" charset="0"/>
                <a:ea typeface="Tahoma" panose="020B0604030504040204" pitchFamily="34" charset="0"/>
                <a:cs typeface="Tahoma" panose="020B0604030504040204" pitchFamily="34" charset="0"/>
              </a:rPr>
              <a:t>Premolars &amp; molars - </a:t>
            </a:r>
            <a:r>
              <a:rPr lang="en-ZA" dirty="0">
                <a:latin typeface="Tahoma" panose="020B0604030504040204" pitchFamily="34" charset="0"/>
                <a:ea typeface="Tahoma" panose="020B0604030504040204" pitchFamily="34" charset="0"/>
                <a:cs typeface="Tahoma" panose="020B0604030504040204" pitchFamily="34" charset="0"/>
              </a:rPr>
              <a:t>grind food.</a:t>
            </a:r>
          </a:p>
          <a:p>
            <a:endParaRPr lang="en-ZA" dirty="0">
              <a:latin typeface="Times" panose="02020603050405020304" pitchFamily="18" charset="0"/>
            </a:endParaRPr>
          </a:p>
        </p:txBody>
      </p:sp>
      <p:cxnSp>
        <p:nvCxnSpPr>
          <p:cNvPr id="8" name="Straight Connector 7">
            <a:extLst>
              <a:ext uri="{FF2B5EF4-FFF2-40B4-BE49-F238E27FC236}">
                <a16:creationId xmlns:a16="http://schemas.microsoft.com/office/drawing/2014/main" id="{CE1421D2-4E3A-423A-9173-C34BA8577949}"/>
              </a:ext>
            </a:extLst>
          </p:cNvPr>
          <p:cNvCxnSpPr>
            <a:cxnSpLocks/>
          </p:cNvCxnSpPr>
          <p:nvPr/>
        </p:nvCxnSpPr>
        <p:spPr>
          <a:xfrm>
            <a:off x="1328737" y="2849963"/>
            <a:ext cx="876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668010-824E-4E9C-9829-0B69ABBBDAC5}"/>
              </a:ext>
            </a:extLst>
          </p:cNvPr>
          <p:cNvCxnSpPr>
            <a:cxnSpLocks/>
          </p:cNvCxnSpPr>
          <p:nvPr/>
        </p:nvCxnSpPr>
        <p:spPr>
          <a:xfrm>
            <a:off x="1766887" y="3973913"/>
            <a:ext cx="16097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5FFDF3-BD10-48B0-AAE2-C1A566E3CA8D}"/>
              </a:ext>
            </a:extLst>
          </p:cNvPr>
          <p:cNvCxnSpPr>
            <a:cxnSpLocks/>
          </p:cNvCxnSpPr>
          <p:nvPr/>
        </p:nvCxnSpPr>
        <p:spPr>
          <a:xfrm>
            <a:off x="2205037" y="4459688"/>
            <a:ext cx="1884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5D0B34-1FA1-4E72-8F44-67EBA6E4BA10}"/>
              </a:ext>
            </a:extLst>
          </p:cNvPr>
          <p:cNvCxnSpPr>
            <a:cxnSpLocks/>
          </p:cNvCxnSpPr>
          <p:nvPr/>
        </p:nvCxnSpPr>
        <p:spPr>
          <a:xfrm>
            <a:off x="3981450" y="5150094"/>
            <a:ext cx="885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B14D18-C7DA-4148-A2C8-E62490B82EEA}"/>
              </a:ext>
            </a:extLst>
          </p:cNvPr>
          <p:cNvCxnSpPr>
            <a:cxnSpLocks/>
          </p:cNvCxnSpPr>
          <p:nvPr/>
        </p:nvCxnSpPr>
        <p:spPr>
          <a:xfrm flipV="1">
            <a:off x="4133850" y="427717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1D2584-E669-452D-83B9-13654A33E173}"/>
              </a:ext>
            </a:extLst>
          </p:cNvPr>
          <p:cNvCxnSpPr>
            <a:cxnSpLocks/>
          </p:cNvCxnSpPr>
          <p:nvPr/>
        </p:nvCxnSpPr>
        <p:spPr>
          <a:xfrm>
            <a:off x="4867275" y="4368664"/>
            <a:ext cx="0" cy="769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C1D2FC7-0C23-49E3-AD76-E5BB95C75017}"/>
              </a:ext>
            </a:extLst>
          </p:cNvPr>
          <p:cNvSpPr txBox="1"/>
          <p:nvPr/>
        </p:nvSpPr>
        <p:spPr>
          <a:xfrm>
            <a:off x="343232" y="2652572"/>
            <a:ext cx="989936" cy="369332"/>
          </a:xfrm>
          <a:prstGeom prst="rect">
            <a:avLst/>
          </a:prstGeom>
          <a:noFill/>
        </p:spPr>
        <p:txBody>
          <a:bodyPr wrap="square" rtlCol="0">
            <a:spAutoFit/>
          </a:bodyPr>
          <a:lstStyle/>
          <a:p>
            <a:r>
              <a:rPr lang="en-ZA" b="1" dirty="0">
                <a:latin typeface="Times" panose="02020603050405020304" pitchFamily="18" charset="0"/>
              </a:rPr>
              <a:t>molar</a:t>
            </a:r>
          </a:p>
        </p:txBody>
      </p:sp>
      <p:sp>
        <p:nvSpPr>
          <p:cNvPr id="32" name="TextBox 31">
            <a:extLst>
              <a:ext uri="{FF2B5EF4-FFF2-40B4-BE49-F238E27FC236}">
                <a16:creationId xmlns:a16="http://schemas.microsoft.com/office/drawing/2014/main" id="{9537B0EF-DBD8-4E4A-BA55-16654FD21740}"/>
              </a:ext>
            </a:extLst>
          </p:cNvPr>
          <p:cNvSpPr txBox="1"/>
          <p:nvPr/>
        </p:nvSpPr>
        <p:spPr>
          <a:xfrm>
            <a:off x="806503" y="3873285"/>
            <a:ext cx="1111739" cy="369332"/>
          </a:xfrm>
          <a:prstGeom prst="rect">
            <a:avLst/>
          </a:prstGeom>
          <a:noFill/>
        </p:spPr>
        <p:txBody>
          <a:bodyPr wrap="square" rtlCol="0">
            <a:spAutoFit/>
          </a:bodyPr>
          <a:lstStyle/>
          <a:p>
            <a:r>
              <a:rPr lang="en-ZA" b="1" dirty="0">
                <a:latin typeface="Times" panose="02020603050405020304" pitchFamily="18" charset="0"/>
              </a:rPr>
              <a:t>premolar</a:t>
            </a:r>
          </a:p>
        </p:txBody>
      </p:sp>
      <p:sp>
        <p:nvSpPr>
          <p:cNvPr id="33" name="TextBox 32">
            <a:extLst>
              <a:ext uri="{FF2B5EF4-FFF2-40B4-BE49-F238E27FC236}">
                <a16:creationId xmlns:a16="http://schemas.microsoft.com/office/drawing/2014/main" id="{31C3C440-950E-45F4-80D1-6F72B5A9C4F2}"/>
              </a:ext>
            </a:extLst>
          </p:cNvPr>
          <p:cNvSpPr txBox="1"/>
          <p:nvPr/>
        </p:nvSpPr>
        <p:spPr>
          <a:xfrm>
            <a:off x="1121954" y="4378231"/>
            <a:ext cx="989936" cy="369332"/>
          </a:xfrm>
          <a:prstGeom prst="rect">
            <a:avLst/>
          </a:prstGeom>
          <a:noFill/>
        </p:spPr>
        <p:txBody>
          <a:bodyPr wrap="square" rtlCol="0">
            <a:spAutoFit/>
          </a:bodyPr>
          <a:lstStyle/>
          <a:p>
            <a:r>
              <a:rPr lang="en-ZA" b="1" dirty="0">
                <a:latin typeface="Times" panose="02020603050405020304" pitchFamily="18" charset="0"/>
              </a:rPr>
              <a:t>canine</a:t>
            </a:r>
          </a:p>
        </p:txBody>
      </p:sp>
      <p:sp>
        <p:nvSpPr>
          <p:cNvPr id="34" name="TextBox 33">
            <a:extLst>
              <a:ext uri="{FF2B5EF4-FFF2-40B4-BE49-F238E27FC236}">
                <a16:creationId xmlns:a16="http://schemas.microsoft.com/office/drawing/2014/main" id="{DD2D334A-BE03-4F45-BCFB-919E633B43CD}"/>
              </a:ext>
            </a:extLst>
          </p:cNvPr>
          <p:cNvSpPr txBox="1"/>
          <p:nvPr/>
        </p:nvSpPr>
        <p:spPr>
          <a:xfrm>
            <a:off x="3010232" y="4945463"/>
            <a:ext cx="989936" cy="369332"/>
          </a:xfrm>
          <a:prstGeom prst="rect">
            <a:avLst/>
          </a:prstGeom>
          <a:noFill/>
        </p:spPr>
        <p:txBody>
          <a:bodyPr wrap="square" rtlCol="0">
            <a:spAutoFit/>
          </a:bodyPr>
          <a:lstStyle/>
          <a:p>
            <a:r>
              <a:rPr lang="en-ZA" b="1" dirty="0">
                <a:latin typeface="Times" panose="02020603050405020304" pitchFamily="18" charset="0"/>
              </a:rPr>
              <a:t>incisor</a:t>
            </a:r>
          </a:p>
        </p:txBody>
      </p:sp>
    </p:spTree>
    <p:custDataLst>
      <p:tags r:id="rId1"/>
    </p:custDataLst>
    <p:extLst>
      <p:ext uri="{BB962C8B-B14F-4D97-AF65-F5344CB8AC3E}">
        <p14:creationId xmlns:p14="http://schemas.microsoft.com/office/powerpoint/2010/main" val="945917998"/>
      </p:ext>
    </p:extLst>
  </p:cSld>
  <p:clrMapOvr>
    <a:masterClrMapping/>
  </p:clrMapOvr>
  <mc:AlternateContent xmlns:mc="http://schemas.openxmlformats.org/markup-compatibility/2006" xmlns:p14="http://schemas.microsoft.com/office/powerpoint/2010/main">
    <mc:Choice Requires="p14">
      <p:transition spd="slow" p14:dur="2000" advTm="25854"/>
    </mc:Choice>
    <mc:Fallback xmlns="">
      <p:transition spd="slow" advTm="25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BED55-0F69-4E4F-805F-05A4CD68D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65" y="136289"/>
            <a:ext cx="11855669" cy="6547322"/>
          </a:xfrm>
          <a:prstGeom prst="rect">
            <a:avLst/>
          </a:prstGeom>
        </p:spPr>
      </p:pic>
      <p:sp>
        <p:nvSpPr>
          <p:cNvPr id="2050" name="Rectangle 2">
            <a:extLst>
              <a:ext uri="{FF2B5EF4-FFF2-40B4-BE49-F238E27FC236}">
                <a16:creationId xmlns:a16="http://schemas.microsoft.com/office/drawing/2014/main" id="{2B00A0CE-F59A-430C-A886-9BD4B79216F3}"/>
              </a:ext>
            </a:extLst>
          </p:cNvPr>
          <p:cNvSpPr>
            <a:spLocks noGrp="1" noChangeArrowheads="1"/>
          </p:cNvSpPr>
          <p:nvPr>
            <p:ph type="title"/>
          </p:nvPr>
        </p:nvSpPr>
        <p:spPr/>
        <p:txBody>
          <a:bodyPr>
            <a:normAutofit fontScale="90000"/>
          </a:bodyPr>
          <a:lstStyle/>
          <a:p>
            <a:pPr algn="ctr" eaLnBrk="1" hangingPunct="1">
              <a:defRPr/>
            </a:pPr>
            <a:br>
              <a:rPr lang="en-GB" sz="6000" dirty="0">
                <a:latin typeface="Tahoma" pitchFamily="34" charset="0"/>
                <a:cs typeface="Tahoma" pitchFamily="34" charset="0"/>
              </a:rPr>
            </a:br>
            <a:br>
              <a:rPr lang="en-GB" sz="4000" dirty="0">
                <a:latin typeface="Tahoma" pitchFamily="34" charset="0"/>
                <a:cs typeface="Tahoma" pitchFamily="34" charset="0"/>
              </a:rPr>
            </a:br>
            <a:br>
              <a:rPr lang="en-GB" sz="4000" dirty="0">
                <a:latin typeface="Tahoma" pitchFamily="34" charset="0"/>
                <a:cs typeface="Tahoma" pitchFamily="34" charset="0"/>
              </a:rPr>
            </a:br>
            <a:endParaRPr lang="en-GB" sz="4800" dirty="0">
              <a:latin typeface="Tahoma" pitchFamily="34" charset="0"/>
              <a:cs typeface="Tahoma" pitchFamily="34" charset="0"/>
            </a:endParaRPr>
          </a:p>
        </p:txBody>
      </p:sp>
      <p:sp>
        <p:nvSpPr>
          <p:cNvPr id="2" name="Content Placeholder 1">
            <a:extLst>
              <a:ext uri="{FF2B5EF4-FFF2-40B4-BE49-F238E27FC236}">
                <a16:creationId xmlns:a16="http://schemas.microsoft.com/office/drawing/2014/main" id="{4A64CBE5-F25F-4AA9-80A5-44B18DDF4EAE}"/>
              </a:ext>
            </a:extLst>
          </p:cNvPr>
          <p:cNvSpPr>
            <a:spLocks noGrp="1"/>
          </p:cNvSpPr>
          <p:nvPr>
            <p:ph idx="1"/>
          </p:nvPr>
        </p:nvSpPr>
        <p:spPr>
          <a:xfrm>
            <a:off x="838200" y="1100609"/>
            <a:ext cx="10515600" cy="5811838"/>
          </a:xfrm>
        </p:spPr>
        <p:txBody>
          <a:bodyPr/>
          <a:lstStyle/>
          <a:p>
            <a:r>
              <a:rPr lang="en-ZA" sz="3200" b="1" dirty="0">
                <a:latin typeface="Tahoma" panose="020B0604030504040204" pitchFamily="34" charset="0"/>
                <a:ea typeface="Tahoma" panose="020B0604030504040204" pitchFamily="34" charset="0"/>
                <a:cs typeface="Tahoma" panose="020B0604030504040204" pitchFamily="34" charset="0"/>
              </a:rPr>
              <a:t>Chewing - </a:t>
            </a:r>
            <a:r>
              <a:rPr lang="en-ZA" sz="3200" dirty="0">
                <a:latin typeface="Tahoma" panose="020B0604030504040204" pitchFamily="34" charset="0"/>
                <a:ea typeface="Tahoma" panose="020B0604030504040204" pitchFamily="34" charset="0"/>
                <a:cs typeface="Tahoma" panose="020B0604030504040204" pitchFamily="34" charset="0"/>
              </a:rPr>
              <a:t>The tongue and teeth work the food in the mouth into a ball called </a:t>
            </a:r>
            <a:r>
              <a:rPr lang="en-ZA" sz="3200" b="1" dirty="0">
                <a:latin typeface="Tahoma" panose="020B0604030504040204" pitchFamily="34" charset="0"/>
                <a:ea typeface="Tahoma" panose="020B0604030504040204" pitchFamily="34" charset="0"/>
                <a:cs typeface="Tahoma" panose="020B0604030504040204" pitchFamily="34" charset="0"/>
              </a:rPr>
              <a:t>bolus</a:t>
            </a:r>
            <a:r>
              <a:rPr lang="en-ZA" sz="3200" dirty="0">
                <a:latin typeface="Tahoma" panose="020B0604030504040204" pitchFamily="34" charset="0"/>
                <a:ea typeface="Tahoma" panose="020B0604030504040204" pitchFamily="34" charset="0"/>
                <a:cs typeface="Tahoma" panose="020B0604030504040204" pitchFamily="34" charset="0"/>
              </a:rPr>
              <a:t>. </a:t>
            </a:r>
          </a:p>
          <a:p>
            <a:r>
              <a:rPr lang="en-ZA" sz="3200" dirty="0">
                <a:latin typeface="Tahoma" panose="020B0604030504040204" pitchFamily="34" charset="0"/>
                <a:ea typeface="Tahoma" panose="020B0604030504040204" pitchFamily="34" charset="0"/>
                <a:cs typeface="Tahoma" panose="020B0604030504040204" pitchFamily="34" charset="0"/>
              </a:rPr>
              <a:t>Food is </a:t>
            </a:r>
            <a:r>
              <a:rPr lang="en-ZA" sz="3200" b="1" dirty="0">
                <a:latin typeface="Tahoma" panose="020B0604030504040204" pitchFamily="34" charset="0"/>
                <a:ea typeface="Tahoma" panose="020B0604030504040204" pitchFamily="34" charset="0"/>
                <a:cs typeface="Tahoma" panose="020B0604030504040204" pitchFamily="34" charset="0"/>
              </a:rPr>
              <a:t>thoroughly mixed</a:t>
            </a:r>
            <a:r>
              <a:rPr lang="en-ZA" sz="3200" dirty="0">
                <a:latin typeface="Tahoma" panose="020B0604030504040204" pitchFamily="34" charset="0"/>
                <a:ea typeface="Tahoma" panose="020B0604030504040204" pitchFamily="34" charset="0"/>
                <a:cs typeface="Tahoma" panose="020B0604030504040204" pitchFamily="34" charset="0"/>
              </a:rPr>
              <a:t> with </a:t>
            </a:r>
            <a:r>
              <a:rPr lang="en-ZA" sz="3200" b="1" dirty="0">
                <a:latin typeface="Tahoma" panose="020B0604030504040204" pitchFamily="34" charset="0"/>
                <a:ea typeface="Tahoma" panose="020B0604030504040204" pitchFamily="34" charset="0"/>
                <a:cs typeface="Tahoma" panose="020B0604030504040204" pitchFamily="34" charset="0"/>
              </a:rPr>
              <a:t>slimy saliva</a:t>
            </a:r>
            <a:r>
              <a:rPr lang="en-ZA" sz="3200" dirty="0">
                <a:latin typeface="Tahoma" panose="020B0604030504040204" pitchFamily="34" charset="0"/>
                <a:ea typeface="Tahoma" panose="020B0604030504040204" pitchFamily="34" charset="0"/>
                <a:cs typeface="Tahoma" panose="020B0604030504040204" pitchFamily="34" charset="0"/>
              </a:rPr>
              <a:t>, enabling </a:t>
            </a:r>
            <a:r>
              <a:rPr lang="en-ZA" sz="3200" b="1" dirty="0">
                <a:latin typeface="Tahoma" panose="020B0604030504040204" pitchFamily="34" charset="0"/>
                <a:ea typeface="Tahoma" panose="020B0604030504040204" pitchFamily="34" charset="0"/>
                <a:cs typeface="Tahoma" panose="020B0604030504040204" pitchFamily="34" charset="0"/>
              </a:rPr>
              <a:t>easy swallowing</a:t>
            </a:r>
            <a:r>
              <a:rPr lang="en-ZA" sz="3200" dirty="0">
                <a:latin typeface="Tahoma" panose="020B0604030504040204" pitchFamily="34" charset="0"/>
                <a:ea typeface="Tahoma" panose="020B0604030504040204" pitchFamily="34" charset="0"/>
                <a:cs typeface="Tahoma" panose="020B0604030504040204" pitchFamily="34" charset="0"/>
              </a:rPr>
              <a:t> and </a:t>
            </a:r>
            <a:r>
              <a:rPr lang="en-ZA" sz="3200" b="1" dirty="0">
                <a:latin typeface="Tahoma" panose="020B0604030504040204" pitchFamily="34" charset="0"/>
                <a:ea typeface="Tahoma" panose="020B0604030504040204" pitchFamily="34" charset="0"/>
                <a:cs typeface="Tahoma" panose="020B0604030504040204" pitchFamily="34" charset="0"/>
              </a:rPr>
              <a:t>passage</a:t>
            </a:r>
            <a:r>
              <a:rPr lang="en-ZA" sz="3200" dirty="0">
                <a:latin typeface="Tahoma" panose="020B0604030504040204" pitchFamily="34" charset="0"/>
                <a:ea typeface="Tahoma" panose="020B0604030504040204" pitchFamily="34" charset="0"/>
                <a:cs typeface="Tahoma" panose="020B0604030504040204" pitchFamily="34" charset="0"/>
              </a:rPr>
              <a:t> through the </a:t>
            </a:r>
            <a:r>
              <a:rPr lang="en-ZA" sz="3200" b="1" dirty="0">
                <a:latin typeface="Tahoma" panose="020B0604030504040204" pitchFamily="34" charset="0"/>
                <a:ea typeface="Tahoma" panose="020B0604030504040204" pitchFamily="34" charset="0"/>
                <a:cs typeface="Tahoma" panose="020B0604030504040204" pitchFamily="34" charset="0"/>
              </a:rPr>
              <a:t>oesophagus</a:t>
            </a:r>
          </a:p>
          <a:p>
            <a:r>
              <a:rPr lang="en-ZA" sz="3200" dirty="0">
                <a:latin typeface="Tahoma" panose="020B0604030504040204" pitchFamily="34" charset="0"/>
                <a:ea typeface="Tahoma" panose="020B0604030504040204" pitchFamily="34" charset="0"/>
                <a:cs typeface="Tahoma" panose="020B0604030504040204" pitchFamily="34" charset="0"/>
              </a:rPr>
              <a:t>Saliva contains </a:t>
            </a:r>
            <a:r>
              <a:rPr lang="en-ZA" sz="3200" b="1" dirty="0">
                <a:latin typeface="Tahoma" panose="020B0604030504040204" pitchFamily="34" charset="0"/>
                <a:ea typeface="Tahoma" panose="020B0604030504040204" pitchFamily="34" charset="0"/>
                <a:cs typeface="Tahoma" panose="020B0604030504040204" pitchFamily="34" charset="0"/>
              </a:rPr>
              <a:t>water</a:t>
            </a:r>
            <a:r>
              <a:rPr lang="en-ZA" sz="3200" dirty="0">
                <a:latin typeface="Tahoma" panose="020B0604030504040204" pitchFamily="34" charset="0"/>
                <a:ea typeface="Tahoma" panose="020B0604030504040204" pitchFamily="34" charset="0"/>
                <a:cs typeface="Tahoma" panose="020B0604030504040204" pitchFamily="34" charset="0"/>
              </a:rPr>
              <a:t> that </a:t>
            </a:r>
            <a:r>
              <a:rPr lang="en-ZA" sz="3200" b="1" dirty="0">
                <a:latin typeface="Tahoma" panose="020B0604030504040204" pitchFamily="34" charset="0"/>
                <a:ea typeface="Tahoma" panose="020B0604030504040204" pitchFamily="34" charset="0"/>
                <a:cs typeface="Tahoma" panose="020B0604030504040204" pitchFamily="34" charset="0"/>
              </a:rPr>
              <a:t>softens</a:t>
            </a:r>
            <a:r>
              <a:rPr lang="en-ZA" sz="3200" dirty="0">
                <a:latin typeface="Tahoma" panose="020B0604030504040204" pitchFamily="34" charset="0"/>
                <a:ea typeface="Tahoma" panose="020B0604030504040204" pitchFamily="34" charset="0"/>
                <a:cs typeface="Tahoma" panose="020B0604030504040204" pitchFamily="34" charset="0"/>
              </a:rPr>
              <a:t> the </a:t>
            </a:r>
            <a:r>
              <a:rPr lang="en-ZA" sz="3200" b="1" dirty="0">
                <a:latin typeface="Tahoma" panose="020B0604030504040204" pitchFamily="34" charset="0"/>
                <a:ea typeface="Tahoma" panose="020B0604030504040204" pitchFamily="34" charset="0"/>
                <a:cs typeface="Tahoma" panose="020B0604030504040204" pitchFamily="34" charset="0"/>
              </a:rPr>
              <a:t>food</a:t>
            </a:r>
            <a:r>
              <a:rPr lang="en-ZA" sz="3200" dirty="0">
                <a:latin typeface="Tahoma" panose="020B0604030504040204" pitchFamily="34" charset="0"/>
                <a:ea typeface="Tahoma" panose="020B0604030504040204" pitchFamily="34" charset="0"/>
                <a:cs typeface="Tahoma" panose="020B0604030504040204" pitchFamily="34" charset="0"/>
              </a:rPr>
              <a:t> and </a:t>
            </a:r>
            <a:r>
              <a:rPr lang="en-ZA" sz="3200" b="1" dirty="0">
                <a:latin typeface="Tahoma" panose="020B0604030504040204" pitchFamily="34" charset="0"/>
                <a:ea typeface="Tahoma" panose="020B0604030504040204" pitchFamily="34" charset="0"/>
                <a:cs typeface="Tahoma" panose="020B0604030504040204" pitchFamily="34" charset="0"/>
              </a:rPr>
              <a:t>facilitates chewing</a:t>
            </a:r>
          </a:p>
          <a:p>
            <a:r>
              <a:rPr lang="en-ZA" sz="3200" dirty="0">
                <a:latin typeface="Tahoma" panose="020B0604030504040204" pitchFamily="34" charset="0"/>
                <a:ea typeface="Tahoma" panose="020B0604030504040204" pitchFamily="34" charset="0"/>
                <a:cs typeface="Tahoma" panose="020B0604030504040204" pitchFamily="34" charset="0"/>
              </a:rPr>
              <a:t>Saliva contains </a:t>
            </a:r>
            <a:r>
              <a:rPr lang="en-ZA" sz="3200" b="1" dirty="0">
                <a:latin typeface="Tahoma" panose="020B0604030504040204" pitchFamily="34" charset="0"/>
                <a:ea typeface="Tahoma" panose="020B0604030504040204" pitchFamily="34" charset="0"/>
                <a:cs typeface="Tahoma" panose="020B0604030504040204" pitchFamily="34" charset="0"/>
              </a:rPr>
              <a:t>mucous</a:t>
            </a:r>
            <a:r>
              <a:rPr lang="en-ZA" sz="3200" dirty="0">
                <a:latin typeface="Tahoma" panose="020B0604030504040204" pitchFamily="34" charset="0"/>
                <a:ea typeface="Tahoma" panose="020B0604030504040204" pitchFamily="34" charset="0"/>
                <a:cs typeface="Tahoma" panose="020B0604030504040204" pitchFamily="34" charset="0"/>
              </a:rPr>
              <a:t> which </a:t>
            </a:r>
            <a:r>
              <a:rPr lang="en-ZA" sz="3200" b="1" dirty="0">
                <a:latin typeface="Tahoma" panose="020B0604030504040204" pitchFamily="34" charset="0"/>
                <a:ea typeface="Tahoma" panose="020B0604030504040204" pitchFamily="34" charset="0"/>
                <a:cs typeface="Tahoma" panose="020B0604030504040204" pitchFamily="34" charset="0"/>
              </a:rPr>
              <a:t>lubricates</a:t>
            </a:r>
            <a:r>
              <a:rPr lang="en-ZA" sz="3200" dirty="0">
                <a:latin typeface="Tahoma" panose="020B0604030504040204" pitchFamily="34" charset="0"/>
                <a:ea typeface="Tahoma" panose="020B0604030504040204" pitchFamily="34" charset="0"/>
                <a:cs typeface="Tahoma" panose="020B0604030504040204" pitchFamily="34" charset="0"/>
              </a:rPr>
              <a:t> the food and facilitates chewing</a:t>
            </a:r>
          </a:p>
          <a:p>
            <a:pPr marL="0" indent="0">
              <a:buNone/>
            </a:pPr>
            <a:endParaRPr lang="en-ZA" b="1" dirty="0"/>
          </a:p>
          <a:p>
            <a:pPr marL="0" indent="0">
              <a:buNone/>
            </a:pPr>
            <a:endParaRPr lang="en-ZA" dirty="0">
              <a:latin typeface="Times" panose="02020603050405020304" pitchFamily="18" charset="0"/>
            </a:endParaRPr>
          </a:p>
          <a:p>
            <a:pPr marL="0" indent="0">
              <a:buNone/>
            </a:pPr>
            <a:endParaRPr lang="en-ZA" dirty="0">
              <a:latin typeface="Times" panose="02020603050405020304" pitchFamily="18" charset="0"/>
            </a:endParaRPr>
          </a:p>
        </p:txBody>
      </p:sp>
    </p:spTree>
    <p:custDataLst>
      <p:tags r:id="rId1"/>
    </p:custDataLst>
    <p:extLst>
      <p:ext uri="{BB962C8B-B14F-4D97-AF65-F5344CB8AC3E}">
        <p14:creationId xmlns:p14="http://schemas.microsoft.com/office/powerpoint/2010/main" val="2611557310"/>
      </p:ext>
    </p:extLst>
  </p:cSld>
  <p:clrMapOvr>
    <a:masterClrMapping/>
  </p:clrMapOvr>
  <mc:AlternateContent xmlns:mc="http://schemas.openxmlformats.org/markup-compatibility/2006" xmlns:p14="http://schemas.microsoft.com/office/powerpoint/2010/main">
    <mc:Choice Requires="p14">
      <p:transition spd="slow" p14:dur="2000" advTm="29705"/>
    </mc:Choice>
    <mc:Fallback xmlns="">
      <p:transition spd="slow" advTm="29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2E74-01F1-4D01-97C7-0795BB456F6F}"/>
              </a:ext>
            </a:extLst>
          </p:cNvPr>
          <p:cNvSpPr>
            <a:spLocks noGrp="1"/>
          </p:cNvSpPr>
          <p:nvPr>
            <p:ph type="title"/>
          </p:nvPr>
        </p:nvSpPr>
        <p:spPr/>
        <p:txBody>
          <a:bodyPr/>
          <a:lstStyle/>
          <a:p>
            <a:r>
              <a:rPr lang="en-ZA" b="1" dirty="0">
                <a:latin typeface="Tahoma" panose="020B0604030504040204" pitchFamily="34" charset="0"/>
                <a:ea typeface="Tahoma" panose="020B0604030504040204" pitchFamily="34" charset="0"/>
                <a:cs typeface="Tahoma" panose="020B0604030504040204" pitchFamily="34" charset="0"/>
              </a:rPr>
              <a:t>Peristalsis </a:t>
            </a:r>
          </a:p>
        </p:txBody>
      </p:sp>
      <p:pic>
        <p:nvPicPr>
          <p:cNvPr id="4" name="Content Placeholder 3" descr="A close up of a guitar&#10;&#10;Description automatically generated">
            <a:extLst>
              <a:ext uri="{FF2B5EF4-FFF2-40B4-BE49-F238E27FC236}">
                <a16:creationId xmlns:a16="http://schemas.microsoft.com/office/drawing/2014/main" id="{0D1126C3-C40B-4338-AB27-CE5CD9F4BB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3656" y="231616"/>
            <a:ext cx="4652211" cy="4200525"/>
          </a:xfrm>
          <a:prstGeom prst="rect">
            <a:avLst/>
          </a:prstGeom>
        </p:spPr>
      </p:pic>
      <p:sp>
        <p:nvSpPr>
          <p:cNvPr id="5" name="Rectangle 4">
            <a:extLst>
              <a:ext uri="{FF2B5EF4-FFF2-40B4-BE49-F238E27FC236}">
                <a16:creationId xmlns:a16="http://schemas.microsoft.com/office/drawing/2014/main" id="{FA3F7C8C-2731-4732-A030-77099354CDC1}"/>
              </a:ext>
            </a:extLst>
          </p:cNvPr>
          <p:cNvSpPr/>
          <p:nvPr/>
        </p:nvSpPr>
        <p:spPr>
          <a:xfrm>
            <a:off x="361950" y="1690688"/>
            <a:ext cx="4860290" cy="3539430"/>
          </a:xfrm>
          <a:prstGeom prst="rect">
            <a:avLst/>
          </a:prstGeom>
        </p:spPr>
        <p:txBody>
          <a:bodyPr wrap="square">
            <a:spAutoFit/>
          </a:bodyPr>
          <a:lstStyle/>
          <a:p>
            <a:r>
              <a:rPr lang="en-ZA" sz="3200" b="1" dirty="0">
                <a:latin typeface="Tahoma" panose="020B0604030504040204" pitchFamily="34" charset="0"/>
                <a:ea typeface="Tahoma" panose="020B0604030504040204" pitchFamily="34" charset="0"/>
                <a:cs typeface="Tahoma" panose="020B0604030504040204" pitchFamily="34" charset="0"/>
              </a:rPr>
              <a:t>Peristalsis</a:t>
            </a:r>
            <a:r>
              <a:rPr lang="en-ZA" sz="3200" dirty="0">
                <a:latin typeface="Tahoma" panose="020B0604030504040204" pitchFamily="34" charset="0"/>
                <a:ea typeface="Tahoma" panose="020B0604030504040204" pitchFamily="34" charset="0"/>
                <a:cs typeface="Tahoma" panose="020B0604030504040204" pitchFamily="34" charset="0"/>
              </a:rPr>
              <a:t> - </a:t>
            </a:r>
            <a:r>
              <a:rPr lang="en-US" sz="3200" dirty="0">
                <a:latin typeface="Tahoma" panose="020B0604030504040204" pitchFamily="34" charset="0"/>
                <a:ea typeface="Tahoma" panose="020B0604030504040204" pitchFamily="34" charset="0"/>
                <a:cs typeface="Tahoma" panose="020B0604030504040204" pitchFamily="34" charset="0"/>
              </a:rPr>
              <a:t>the involuntary constriction and relaxation of the muscles of the gut wall, creating wave-like movements that push food down.</a:t>
            </a:r>
            <a:endParaRPr lang="en-ZA" sz="32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Peristalsis GIF | Gfycat">
            <a:extLst>
              <a:ext uri="{FF2B5EF4-FFF2-40B4-BE49-F238E27FC236}">
                <a16:creationId xmlns:a16="http://schemas.microsoft.com/office/drawing/2014/main" id="{A5E2C8C8-DA9A-407F-AF52-DE88275231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77300" y="3529013"/>
            <a:ext cx="3181350" cy="2390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0424549"/>
      </p:ext>
    </p:extLst>
  </p:cSld>
  <p:clrMapOvr>
    <a:masterClrMapping/>
  </p:clrMapOvr>
  <mc:AlternateContent xmlns:mc="http://schemas.openxmlformats.org/markup-compatibility/2006" xmlns:p14="http://schemas.microsoft.com/office/powerpoint/2010/main">
    <mc:Choice Requires="p14">
      <p:transition spd="slow" p14:dur="2000" advTm="56171"/>
    </mc:Choice>
    <mc:Fallback xmlns="">
      <p:transition spd="slow" advTm="56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6"/>
</p:tagLst>
</file>

<file path=ppt/tags/tag10.xml><?xml version="1.0" encoding="utf-8"?>
<p:tagLst xmlns:a="http://schemas.openxmlformats.org/drawingml/2006/main" xmlns:r="http://schemas.openxmlformats.org/officeDocument/2006/relationships" xmlns:p="http://schemas.openxmlformats.org/presentationml/2006/main">
  <p:tag name="TIMING" val="|0.7|0.6|6.8|5.7|6.7|23.2|3|2.8"/>
</p:tagLst>
</file>

<file path=ppt/tags/tag11.xml><?xml version="1.0" encoding="utf-8"?>
<p:tagLst xmlns:a="http://schemas.openxmlformats.org/drawingml/2006/main" xmlns:r="http://schemas.openxmlformats.org/officeDocument/2006/relationships" xmlns:p="http://schemas.openxmlformats.org/presentationml/2006/main">
  <p:tag name="TIMING" val="|0.6|3.5|35.3|11"/>
</p:tagLst>
</file>

<file path=ppt/tags/tag12.xml><?xml version="1.0" encoding="utf-8"?>
<p:tagLst xmlns:a="http://schemas.openxmlformats.org/drawingml/2006/main" xmlns:r="http://schemas.openxmlformats.org/officeDocument/2006/relationships" xmlns:p="http://schemas.openxmlformats.org/presentationml/2006/main">
  <p:tag name="TIMING" val="|1|13.4|0.4|76.2|38.9"/>
</p:tagLst>
</file>

<file path=ppt/tags/tag13.xml><?xml version="1.0" encoding="utf-8"?>
<p:tagLst xmlns:a="http://schemas.openxmlformats.org/drawingml/2006/main" xmlns:r="http://schemas.openxmlformats.org/officeDocument/2006/relationships" xmlns:p="http://schemas.openxmlformats.org/presentationml/2006/main">
  <p:tag name="TIMING" val="|14.9|10.2|7.1|8.3|7|29.3|7.8|9.3|10|12"/>
</p:tagLst>
</file>

<file path=ppt/tags/tag14.xml><?xml version="1.0" encoding="utf-8"?>
<p:tagLst xmlns:a="http://schemas.openxmlformats.org/drawingml/2006/main" xmlns:r="http://schemas.openxmlformats.org/officeDocument/2006/relationships" xmlns:p="http://schemas.openxmlformats.org/presentationml/2006/main">
  <p:tag name="TIMING" val="|2.6|3.7|9.9|8.8|0.8|1.1|13"/>
</p:tagLst>
</file>

<file path=ppt/tags/tag15.xml><?xml version="1.0" encoding="utf-8"?>
<p:tagLst xmlns:a="http://schemas.openxmlformats.org/drawingml/2006/main" xmlns:r="http://schemas.openxmlformats.org/officeDocument/2006/relationships" xmlns:p="http://schemas.openxmlformats.org/presentationml/2006/main">
  <p:tag name="TIMING" val="|0.7|6.3|1.6|4.8|5.9|4.2"/>
</p:tagLst>
</file>

<file path=ppt/tags/tag16.xml><?xml version="1.0" encoding="utf-8"?>
<p:tagLst xmlns:a="http://schemas.openxmlformats.org/drawingml/2006/main" xmlns:r="http://schemas.openxmlformats.org/officeDocument/2006/relationships" xmlns:p="http://schemas.openxmlformats.org/presentationml/2006/main">
  <p:tag name="TIMING" val="|0.9|6.4|4.3|1.4|1.1|11.3|5|7.6|5.4"/>
</p:tagLst>
</file>

<file path=ppt/tags/tag17.xml><?xml version="1.0" encoding="utf-8"?>
<p:tagLst xmlns:a="http://schemas.openxmlformats.org/drawingml/2006/main" xmlns:r="http://schemas.openxmlformats.org/officeDocument/2006/relationships" xmlns:p="http://schemas.openxmlformats.org/presentationml/2006/main">
  <p:tag name="TIMING" val="|1.1|3.4|48.8"/>
</p:tagLst>
</file>

<file path=ppt/tags/tag18.xml><?xml version="1.0" encoding="utf-8"?>
<p:tagLst xmlns:a="http://schemas.openxmlformats.org/drawingml/2006/main" xmlns:r="http://schemas.openxmlformats.org/officeDocument/2006/relationships" xmlns:p="http://schemas.openxmlformats.org/presentationml/2006/main">
  <p:tag name="TIMING" val="|1.7|4.1|0.6|4.5|5.6|4.8|4.8"/>
</p:tagLst>
</file>

<file path=ppt/tags/tag19.xml><?xml version="1.0" encoding="utf-8"?>
<p:tagLst xmlns:a="http://schemas.openxmlformats.org/drawingml/2006/main" xmlns:r="http://schemas.openxmlformats.org/officeDocument/2006/relationships" xmlns:p="http://schemas.openxmlformats.org/presentationml/2006/main">
  <p:tag name="TIMING" val="|0.9|3.4|0.7|0.7|8.7|5.5|8|2.9|3.8|4.6|9.6"/>
</p:tagLst>
</file>

<file path=ppt/tags/tag2.xml><?xml version="1.0" encoding="utf-8"?>
<p:tagLst xmlns:a="http://schemas.openxmlformats.org/drawingml/2006/main" xmlns:r="http://schemas.openxmlformats.org/officeDocument/2006/relationships" xmlns:p="http://schemas.openxmlformats.org/presentationml/2006/main">
  <p:tag name="TIMING" val="|0.5|0.6|10.9|9.2|6.2|2.5|0.6|3.1|0.5|2.3|0.6|2.1|0.5"/>
</p:tagLst>
</file>

<file path=ppt/tags/tag20.xml><?xml version="1.0" encoding="utf-8"?>
<p:tagLst xmlns:a="http://schemas.openxmlformats.org/drawingml/2006/main" xmlns:r="http://schemas.openxmlformats.org/officeDocument/2006/relationships" xmlns:p="http://schemas.openxmlformats.org/presentationml/2006/main">
  <p:tag name="TIMING" val="|1.7|5.5|14.3|60.9"/>
</p:tagLst>
</file>

<file path=ppt/tags/tag21.xml><?xml version="1.0" encoding="utf-8"?>
<p:tagLst xmlns:a="http://schemas.openxmlformats.org/drawingml/2006/main" xmlns:r="http://schemas.openxmlformats.org/officeDocument/2006/relationships" xmlns:p="http://schemas.openxmlformats.org/presentationml/2006/main">
  <p:tag name="TIMING" val="|0.6|4.4|4.6|17.1|8.6|30|23.4|8.2"/>
</p:tagLst>
</file>

<file path=ppt/tags/tag22.xml><?xml version="1.0" encoding="utf-8"?>
<p:tagLst xmlns:a="http://schemas.openxmlformats.org/drawingml/2006/main" xmlns:r="http://schemas.openxmlformats.org/officeDocument/2006/relationships" xmlns:p="http://schemas.openxmlformats.org/presentationml/2006/main">
  <p:tag name="TIMING" val="|2.8|15.6|15.8|7.6|7.3|4.4|5.5|1.8|1.6|3|1.4|21.6"/>
</p:tagLst>
</file>

<file path=ppt/tags/tag23.xml><?xml version="1.0" encoding="utf-8"?>
<p:tagLst xmlns:a="http://schemas.openxmlformats.org/drawingml/2006/main" xmlns:r="http://schemas.openxmlformats.org/officeDocument/2006/relationships" xmlns:p="http://schemas.openxmlformats.org/presentationml/2006/main">
  <p:tag name="TIMING" val="|0.6|7.6|9.7|15.3|17.3|3.9|70"/>
</p:tagLst>
</file>

<file path=ppt/tags/tag24.xml><?xml version="1.0" encoding="utf-8"?>
<p:tagLst xmlns:a="http://schemas.openxmlformats.org/drawingml/2006/main" xmlns:r="http://schemas.openxmlformats.org/officeDocument/2006/relationships" xmlns:p="http://schemas.openxmlformats.org/presentationml/2006/main">
  <p:tag name="TIMING" val="|2.9|6.7|15.5|5.3|12.6|20|21.2|19.8|4.4|4.8|2.6|3|5.2|4.5"/>
</p:tagLst>
</file>

<file path=ppt/tags/tag25.xml><?xml version="1.0" encoding="utf-8"?>
<p:tagLst xmlns:a="http://schemas.openxmlformats.org/drawingml/2006/main" xmlns:r="http://schemas.openxmlformats.org/officeDocument/2006/relationships" xmlns:p="http://schemas.openxmlformats.org/presentationml/2006/main">
  <p:tag name="TIMING" val="|1.6|7.6|10.7|5.9|4|3.4|4.2|4.8|5.2|9.6|8|7|11.4|7"/>
</p:tagLst>
</file>

<file path=ppt/tags/tag26.xml><?xml version="1.0" encoding="utf-8"?>
<p:tagLst xmlns:a="http://schemas.openxmlformats.org/drawingml/2006/main" xmlns:r="http://schemas.openxmlformats.org/officeDocument/2006/relationships" xmlns:p="http://schemas.openxmlformats.org/presentationml/2006/main">
  <p:tag name="TIMING" val="|1.4|4.4|9.7|7.6|1|11.7|0.7|27|0.7|7.7|0.5"/>
</p:tagLst>
</file>

<file path=ppt/tags/tag27.xml><?xml version="1.0" encoding="utf-8"?>
<p:tagLst xmlns:a="http://schemas.openxmlformats.org/drawingml/2006/main" xmlns:r="http://schemas.openxmlformats.org/officeDocument/2006/relationships" xmlns:p="http://schemas.openxmlformats.org/presentationml/2006/main">
  <p:tag name="TIMING" val="|1.3|0.7|5.2"/>
</p:tagLst>
</file>

<file path=ppt/tags/tag3.xml><?xml version="1.0" encoding="utf-8"?>
<p:tagLst xmlns:a="http://schemas.openxmlformats.org/drawingml/2006/main" xmlns:r="http://schemas.openxmlformats.org/officeDocument/2006/relationships" xmlns:p="http://schemas.openxmlformats.org/presentationml/2006/main">
  <p:tag name="TIMING" val="|0.5|0.5|9.6|7.6|0.6|40.9|28.2|0.7|21.6|0.7|22.1|0.7"/>
</p:tagLst>
</file>

<file path=ppt/tags/tag4.xml><?xml version="1.0" encoding="utf-8"?>
<p:tagLst xmlns:a="http://schemas.openxmlformats.org/drawingml/2006/main" xmlns:r="http://schemas.openxmlformats.org/officeDocument/2006/relationships" xmlns:p="http://schemas.openxmlformats.org/presentationml/2006/main">
  <p:tag name="TIMING" val="|0.9|4.5|7.1|5.9"/>
</p:tagLst>
</file>

<file path=ppt/tags/tag5.xml><?xml version="1.0" encoding="utf-8"?>
<p:tagLst xmlns:a="http://schemas.openxmlformats.org/drawingml/2006/main" xmlns:r="http://schemas.openxmlformats.org/officeDocument/2006/relationships" xmlns:p="http://schemas.openxmlformats.org/presentationml/2006/main">
  <p:tag name="TIMING" val="|1.7|7.8|7.5|7"/>
</p:tagLst>
</file>

<file path=ppt/tags/tag6.xml><?xml version="1.0" encoding="utf-8"?>
<p:tagLst xmlns:a="http://schemas.openxmlformats.org/drawingml/2006/main" xmlns:r="http://schemas.openxmlformats.org/officeDocument/2006/relationships" xmlns:p="http://schemas.openxmlformats.org/presentationml/2006/main">
  <p:tag name="TIMING" val="|0.8|0.8|6.1|2.6|6.5|4.4"/>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4|10.3|12.2|14.5"/>
</p:tagLst>
</file>

<file path=ppt/tags/tag9.xml><?xml version="1.0" encoding="utf-8"?>
<p:tagLst xmlns:a="http://schemas.openxmlformats.org/drawingml/2006/main" xmlns:r="http://schemas.openxmlformats.org/officeDocument/2006/relationships" xmlns:p="http://schemas.openxmlformats.org/presentationml/2006/main">
  <p:tag name="TIMING" val="|1.1|18.9|19.1|15.4|15.8|1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2080</Words>
  <Application>Microsoft Office PowerPoint</Application>
  <PresentationFormat>Widescreen</PresentationFormat>
  <Paragraphs>271</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Tahoma</vt:lpstr>
      <vt:lpstr>Times</vt:lpstr>
      <vt:lpstr>Times New Roman</vt:lpstr>
      <vt:lpstr>Office Theme</vt:lpstr>
      <vt:lpstr>    ANIMAL NUTRITION  (Mammals)</vt:lpstr>
      <vt:lpstr>CAPS guidelines pg. 43</vt:lpstr>
      <vt:lpstr>Introduction</vt:lpstr>
      <vt:lpstr>PowerPoint Presentation</vt:lpstr>
      <vt:lpstr> Digestive processes </vt:lpstr>
      <vt:lpstr>PowerPoint Presentation</vt:lpstr>
      <vt:lpstr>Process of mechanical digestion</vt:lpstr>
      <vt:lpstr>   </vt:lpstr>
      <vt:lpstr>Peristalsis </vt:lpstr>
      <vt:lpstr>PowerPoint Presentation</vt:lpstr>
      <vt:lpstr>Role of Water in Movement of Food along the Alimentary Canal</vt:lpstr>
      <vt:lpstr>Chemical digestion</vt:lpstr>
      <vt:lpstr>   </vt:lpstr>
      <vt:lpstr>Activity 1: Give the correct biological term for each of the following descriptions</vt:lpstr>
      <vt:lpstr>Absorption</vt:lpstr>
      <vt:lpstr>Adaptations to increase absorption surface area</vt:lpstr>
      <vt:lpstr>Wall of the small intestine adaptations</vt:lpstr>
      <vt:lpstr>Structure of villi</vt:lpstr>
      <vt:lpstr>ADAPTATIONS OF VILLI FOR ABSORPTION </vt:lpstr>
      <vt:lpstr>ADAPTATIONS OF VILLI FOR ABSORPTION cont.</vt:lpstr>
      <vt:lpstr>Absorption type</vt:lpstr>
      <vt:lpstr>Absorption type of different kinds of nutrients</vt:lpstr>
      <vt:lpstr>ACTIVITY 2</vt:lpstr>
      <vt:lpstr>2. The diagram below illustrates the microscopic structure of a villus. Study the diagram and answer the following questions. </vt:lpstr>
      <vt:lpstr>PowerPoint Presentation</vt:lpstr>
      <vt:lpstr>3. Study the following diagram about a part of the human digestive system.</vt:lpstr>
      <vt:lpstr>Transport of amino acids and glucose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NUTRITION  (Mammals)</dc:title>
  <dc:creator>Avusiwe Madikane</dc:creator>
  <cp:lastModifiedBy>Zimasa Sanda</cp:lastModifiedBy>
  <cp:revision>5</cp:revision>
  <dcterms:created xsi:type="dcterms:W3CDTF">2020-08-02T18:14:50Z</dcterms:created>
  <dcterms:modified xsi:type="dcterms:W3CDTF">2020-08-26T08:20:08Z</dcterms:modified>
</cp:coreProperties>
</file>