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6" r:id="rId2"/>
    <p:sldId id="380" r:id="rId3"/>
    <p:sldId id="368" r:id="rId4"/>
    <p:sldId id="369" r:id="rId5"/>
    <p:sldId id="370" r:id="rId6"/>
    <p:sldId id="371" r:id="rId7"/>
    <p:sldId id="372" r:id="rId8"/>
    <p:sldId id="348" r:id="rId9"/>
    <p:sldId id="349" r:id="rId10"/>
    <p:sldId id="350" r:id="rId11"/>
    <p:sldId id="379" r:id="rId12"/>
    <p:sldId id="351" r:id="rId13"/>
    <p:sldId id="352" r:id="rId14"/>
    <p:sldId id="373" r:id="rId15"/>
    <p:sldId id="3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9" d="100"/>
          <a:sy n="39" d="100"/>
        </p:scale>
        <p:origin x="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D71147-9B66-43E4-80E9-A06F39E30A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xmlns="" id="{86216F06-5C51-43D5-BEC5-3C75FE98E6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xmlns="" id="{8917007F-12A1-4023-8EE2-2D4EA3AECE18}"/>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2D418355-616C-4E62-B7BB-FBC690FCD99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8562E914-8CBD-4430-B7B2-A6348F7A6EBF}"/>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57572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8BBB56-E37C-4085-81D5-239A805089F8}"/>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A4DCB26E-6A7E-4E48-87A8-48416FD1BA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EB0323AB-E81B-4901-8E35-DF8CDB5C7667}"/>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A92CA87F-574B-4731-A395-9690B00E452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D958A1D4-3BC9-4B09-AC92-45BF5302A068}"/>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3108106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B000357-164C-4927-99CE-E6AB5D9901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9C809709-2C73-4372-9A9E-3E95DAB45A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B68B8BB7-1D7D-417A-ADEF-78D1E1A0D54A}"/>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4F184734-27C5-4CF7-8E9B-95CCD69E694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09D358B7-9DB3-4F86-B792-F99238913099}"/>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224042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E5EB37-12D3-46D5-B78B-93ED0D2E2623}"/>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E5B35085-2FE1-41A5-9113-03359615D2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70B4833F-39BA-42B1-8A21-88F73E587C64}"/>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DE89E595-3EE0-45DC-84FF-D9F2E0FC3E7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7E43FCAD-454E-4588-92F1-54492A3BB822}"/>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77439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26010F-2802-4E37-81AA-8AF2F52415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xmlns="" id="{7DD81B75-4162-447F-9C85-2E9096158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A84DD2A-9569-4C9F-880D-7B2FD9728F33}"/>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36822301-D0C9-45F6-8082-09C7CDC7ADC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C7376C12-62F9-4CC7-8110-0B5465BFEEED}"/>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365524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512B61-E6D9-4432-B3EA-C8FA1E2DF9D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78125D54-FC1E-474F-839A-E08ED8FE29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xmlns="" id="{39C3084E-C27D-4D2D-9FCD-1C1BBA95EB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xmlns="" id="{D1BD58AD-6EF8-4948-B8E5-9765DD6FA359}"/>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6" name="Footer Placeholder 5">
            <a:extLst>
              <a:ext uri="{FF2B5EF4-FFF2-40B4-BE49-F238E27FC236}">
                <a16:creationId xmlns:a16="http://schemas.microsoft.com/office/drawing/2014/main" xmlns="" id="{57D902B4-B94C-4259-AC81-238917568D5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5CC97CB1-ED9F-409A-AC51-8CA61A407EBB}"/>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39433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C6E8D-C070-4D84-9AB9-78EFA72D5938}"/>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FE9A3DD0-5438-43EE-B49C-DE27913269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FCFC563-5F3B-45EF-B31A-E8CD76878A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xmlns="" id="{9A044557-F1A2-455C-8924-88A6678898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E51654C-E80B-424F-BF78-211DFB70C1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xmlns="" id="{046D666B-25BD-48C7-8145-D01BB2C8A882}"/>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8" name="Footer Placeholder 7">
            <a:extLst>
              <a:ext uri="{FF2B5EF4-FFF2-40B4-BE49-F238E27FC236}">
                <a16:creationId xmlns:a16="http://schemas.microsoft.com/office/drawing/2014/main" xmlns="" id="{6C7EA510-4131-4555-A96C-F24DC957E31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xmlns="" id="{A9FAA83D-FB2D-46A6-99B2-4E27AC682ADC}"/>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248874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A51230-F057-4B0B-86A5-6118E1460CC8}"/>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xmlns="" id="{4D2C9930-DE6B-4664-B7B6-78B89F05DD47}"/>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4" name="Footer Placeholder 3">
            <a:extLst>
              <a:ext uri="{FF2B5EF4-FFF2-40B4-BE49-F238E27FC236}">
                <a16:creationId xmlns:a16="http://schemas.microsoft.com/office/drawing/2014/main" xmlns="" id="{14CD55D3-E576-4AF9-BF6C-7AF67E0CF6E6}"/>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xmlns="" id="{036087D4-FB2A-4D2B-B28B-ACA371E0E612}"/>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136930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5F12B7F-60D0-4F59-9443-99BD325860F0}"/>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3" name="Footer Placeholder 2">
            <a:extLst>
              <a:ext uri="{FF2B5EF4-FFF2-40B4-BE49-F238E27FC236}">
                <a16:creationId xmlns:a16="http://schemas.microsoft.com/office/drawing/2014/main" xmlns="" id="{E29CC409-9953-4AD9-B4F9-47523D7901DB}"/>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xmlns="" id="{2925F55F-E5DB-4A6E-BA24-DF712D2589D6}"/>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236583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6A78D9-40A0-4AE9-AA8E-F547F1B14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48FF21C9-52D5-4964-B2D6-3B0748A9B8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xmlns="" id="{3DC0C8B8-1EC8-4AAA-AB3D-07D7BF830A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24CCBB-27AD-4AA3-9833-1113A58162EC}"/>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6" name="Footer Placeholder 5">
            <a:extLst>
              <a:ext uri="{FF2B5EF4-FFF2-40B4-BE49-F238E27FC236}">
                <a16:creationId xmlns:a16="http://schemas.microsoft.com/office/drawing/2014/main" xmlns="" id="{646AA6B5-55EC-4A00-962D-2C21009526B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1B4F1737-B634-4166-B241-6A32AC81363E}"/>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356751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1CC68C-4BD1-4634-9853-9CE98F5C3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xmlns="" id="{3C4FFC21-3281-43EF-BA3A-EC0D2CC12A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xmlns="" id="{AF244FBE-9F54-4F87-8012-F2516403B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FAAE83C-4644-44A9-B1E2-E26B8BFB6090}"/>
              </a:ext>
            </a:extLst>
          </p:cNvPr>
          <p:cNvSpPr>
            <a:spLocks noGrp="1"/>
          </p:cNvSpPr>
          <p:nvPr>
            <p:ph type="dt" sz="half" idx="10"/>
          </p:nvPr>
        </p:nvSpPr>
        <p:spPr/>
        <p:txBody>
          <a:bodyPr/>
          <a:lstStyle/>
          <a:p>
            <a:fld id="{894EDD37-5062-4348-81E6-7F36FF9F36A6}" type="datetimeFigureOut">
              <a:rPr lang="en-ZA" smtClean="0"/>
              <a:t>2020-09-07</a:t>
            </a:fld>
            <a:endParaRPr lang="en-ZA"/>
          </a:p>
        </p:txBody>
      </p:sp>
      <p:sp>
        <p:nvSpPr>
          <p:cNvPr id="6" name="Footer Placeholder 5">
            <a:extLst>
              <a:ext uri="{FF2B5EF4-FFF2-40B4-BE49-F238E27FC236}">
                <a16:creationId xmlns:a16="http://schemas.microsoft.com/office/drawing/2014/main" xmlns="" id="{BF3DFF49-E0DC-4D8A-BFBA-33A65CF35CA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75508C9D-1EDA-4CB6-95D9-38A2A1278CF2}"/>
              </a:ext>
            </a:extLst>
          </p:cNvPr>
          <p:cNvSpPr>
            <a:spLocks noGrp="1"/>
          </p:cNvSpPr>
          <p:nvPr>
            <p:ph type="sldNum" sz="quarter" idx="12"/>
          </p:nvPr>
        </p:nvSpPr>
        <p:spPr/>
        <p:txBody>
          <a:bodyPr/>
          <a:lstStyle/>
          <a:p>
            <a:fld id="{BB5093E3-C162-4BBE-A2A6-2B0F8B502D4A}" type="slidenum">
              <a:rPr lang="en-ZA" smtClean="0"/>
              <a:t>‹#›</a:t>
            </a:fld>
            <a:endParaRPr lang="en-ZA"/>
          </a:p>
        </p:txBody>
      </p:sp>
    </p:spTree>
    <p:extLst>
      <p:ext uri="{BB962C8B-B14F-4D97-AF65-F5344CB8AC3E}">
        <p14:creationId xmlns:p14="http://schemas.microsoft.com/office/powerpoint/2010/main" val="7566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1BBE773-1C0E-4175-A8A1-433EC3B28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CBB1531F-4B34-409B-ABF0-EEFDF2C63C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0062C26A-CA3D-41B3-9F61-CDEBF5547F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EDD37-5062-4348-81E6-7F36FF9F36A6}" type="datetimeFigureOut">
              <a:rPr lang="en-ZA" smtClean="0"/>
              <a:t>2020-09-07</a:t>
            </a:fld>
            <a:endParaRPr lang="en-ZA"/>
          </a:p>
        </p:txBody>
      </p:sp>
      <p:sp>
        <p:nvSpPr>
          <p:cNvPr id="5" name="Footer Placeholder 4">
            <a:extLst>
              <a:ext uri="{FF2B5EF4-FFF2-40B4-BE49-F238E27FC236}">
                <a16:creationId xmlns:a16="http://schemas.microsoft.com/office/drawing/2014/main" xmlns="" id="{0D671C94-9BE8-440C-BA1A-981474D932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xmlns="" id="{FA2DA41A-9ECA-4F70-8F11-5E0B8A10F0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093E3-C162-4BBE-A2A6-2B0F8B502D4A}" type="slidenum">
              <a:rPr lang="en-ZA" smtClean="0"/>
              <a:t>‹#›</a:t>
            </a:fld>
            <a:endParaRPr lang="en-ZA"/>
          </a:p>
        </p:txBody>
      </p:sp>
    </p:spTree>
    <p:extLst>
      <p:ext uri="{BB962C8B-B14F-4D97-AF65-F5344CB8AC3E}">
        <p14:creationId xmlns:p14="http://schemas.microsoft.com/office/powerpoint/2010/main" val="2952488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881158" y="2720267"/>
            <a:ext cx="685804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endParaRPr lang="en-ZA" altLang="zh-CN" sz="2000" dirty="0">
              <a:solidFill>
                <a:srgbClr val="000000"/>
              </a:solidFill>
              <a:latin typeface="Arial" pitchFamily="34" charset="0"/>
              <a:cs typeface="Arial" pitchFamily="34" charset="0"/>
            </a:endParaRPr>
          </a:p>
          <a:p>
            <a:pPr algn="ctr" eaLnBrk="0" fontAlgn="base" hangingPunct="0">
              <a:spcBef>
                <a:spcPct val="0"/>
              </a:spcBef>
              <a:spcAft>
                <a:spcPct val="0"/>
              </a:spcAft>
            </a:pPr>
            <a:endParaRPr lang="en-ZA" altLang="zh-CN" sz="2000" dirty="0">
              <a:solidFill>
                <a:srgbClr val="000000"/>
              </a:solidFill>
              <a:latin typeface="Arial" pitchFamily="34" charset="0"/>
              <a:cs typeface="Arial" pitchFamily="34" charset="0"/>
            </a:endParaRPr>
          </a:p>
          <a:p>
            <a:pPr algn="ctr" eaLnBrk="0" fontAlgn="base" hangingPunct="0">
              <a:spcBef>
                <a:spcPct val="0"/>
              </a:spcBef>
              <a:spcAft>
                <a:spcPct val="0"/>
              </a:spcAft>
            </a:pPr>
            <a:endParaRPr lang="en-ZA" altLang="zh-CN" sz="2000" dirty="0">
              <a:latin typeface="Arial" pitchFamily="34" charset="0"/>
              <a:cs typeface="Arial" pitchFamily="34" charset="0"/>
            </a:endParaRPr>
          </a:p>
          <a:p>
            <a:pPr algn="ctr" eaLnBrk="0" fontAlgn="base" hangingPunct="0">
              <a:spcBef>
                <a:spcPct val="0"/>
              </a:spcBef>
              <a:spcAft>
                <a:spcPct val="0"/>
              </a:spcAft>
            </a:pPr>
            <a:endParaRPr lang="en-ZA" altLang="zh-CN" sz="2000" dirty="0">
              <a:solidFill>
                <a:srgbClr val="000000"/>
              </a:solidFill>
              <a:latin typeface="Arial" pitchFamily="34" charset="0"/>
              <a:cs typeface="Arial" pitchFamily="34" charset="0"/>
            </a:endParaRPr>
          </a:p>
          <a:p>
            <a:pPr algn="ctr" eaLnBrk="0" fontAlgn="base" hangingPunct="0">
              <a:spcBef>
                <a:spcPct val="0"/>
              </a:spcBef>
              <a:spcAft>
                <a:spcPct val="0"/>
              </a:spcAft>
            </a:pPr>
            <a:endParaRPr lang="en-ZA" altLang="zh-CN" sz="2000" dirty="0">
              <a:solidFill>
                <a:srgbClr val="000000"/>
              </a:solidFill>
              <a:latin typeface="Arial" pitchFamily="34" charset="0"/>
              <a:cs typeface="Arial" pitchFamily="34" charset="0"/>
            </a:endParaRPr>
          </a:p>
          <a:p>
            <a:pPr algn="ctr" eaLnBrk="0" fontAlgn="base" hangingPunct="0">
              <a:spcBef>
                <a:spcPct val="0"/>
              </a:spcBef>
              <a:spcAft>
                <a:spcPct val="0"/>
              </a:spcAft>
            </a:pPr>
            <a:endParaRPr lang="en-ZA" altLang="zh-CN" sz="2000" dirty="0">
              <a:solidFill>
                <a:srgbClr val="000000"/>
              </a:solidFill>
              <a:latin typeface="Arial" pitchFamily="34" charset="0"/>
              <a:cs typeface="Arial" pitchFamily="34" charset="0"/>
            </a:endParaRPr>
          </a:p>
          <a:p>
            <a:pPr algn="ctr" eaLnBrk="0" fontAlgn="base" hangingPunct="0">
              <a:spcBef>
                <a:spcPct val="0"/>
              </a:spcBef>
              <a:spcAft>
                <a:spcPct val="0"/>
              </a:spcAft>
            </a:pPr>
            <a:endParaRPr lang="en-ZA" altLang="zh-CN" sz="2000" dirty="0">
              <a:latin typeface="Arial" pitchFamily="34" charset="0"/>
              <a:cs typeface="Arial" pitchFamily="34" charset="0"/>
            </a:endParaRPr>
          </a:p>
          <a:p>
            <a:pPr algn="ctr" eaLnBrk="0" fontAlgn="base" hangingPunct="0">
              <a:spcBef>
                <a:spcPct val="0"/>
              </a:spcBef>
              <a:spcAft>
                <a:spcPct val="0"/>
              </a:spcAft>
            </a:pPr>
            <a:endParaRPr lang="en-ZA" altLang="zh-CN" sz="2000" dirty="0">
              <a:latin typeface="Arial" pitchFamily="34" charset="0"/>
              <a:cs typeface="Arial" pitchFamily="34" charset="0"/>
            </a:endParaRPr>
          </a:p>
        </p:txBody>
      </p:sp>
      <p:sp>
        <p:nvSpPr>
          <p:cNvPr id="2" name="Rectangle 1">
            <a:extLst>
              <a:ext uri="{FF2B5EF4-FFF2-40B4-BE49-F238E27FC236}">
                <a16:creationId xmlns:a16="http://schemas.microsoft.com/office/drawing/2014/main" xmlns="" id="{5ED702D7-CCEB-4593-B8E2-BC193628B817}"/>
              </a:ext>
            </a:extLst>
          </p:cNvPr>
          <p:cNvSpPr/>
          <p:nvPr/>
        </p:nvSpPr>
        <p:spPr>
          <a:xfrm>
            <a:off x="2660073" y="2161309"/>
            <a:ext cx="6483927" cy="3539430"/>
          </a:xfrm>
          <a:prstGeom prst="rect">
            <a:avLst/>
          </a:prstGeom>
        </p:spPr>
        <p:txBody>
          <a:bodyPr wrap="square">
            <a:spAutoFit/>
          </a:bodyPr>
          <a:lstStyle/>
          <a:p>
            <a:pPr algn="ctr"/>
            <a:r>
              <a:rPr lang="en-ZA" sz="3200" b="1" dirty="0">
                <a:latin typeface="Arial" panose="020B0604020202020204" pitchFamily="34" charset="0"/>
                <a:cs typeface="Arial" panose="020B0604020202020204" pitchFamily="34" charset="0"/>
              </a:rPr>
              <a:t>Civil Technology – Construction</a:t>
            </a:r>
            <a:br>
              <a:rPr lang="en-ZA" sz="3200" b="1" dirty="0">
                <a:latin typeface="Arial" panose="020B0604020202020204" pitchFamily="34" charset="0"/>
                <a:cs typeface="Arial" panose="020B0604020202020204" pitchFamily="34" charset="0"/>
              </a:rPr>
            </a:br>
            <a:r>
              <a:rPr lang="en-ZA" sz="3200" b="1" dirty="0">
                <a:latin typeface="Arial" panose="020B0604020202020204" pitchFamily="34" charset="0"/>
                <a:cs typeface="Arial" panose="020B0604020202020204" pitchFamily="34" charset="0"/>
              </a:rPr>
              <a:t>GRADE 11</a:t>
            </a:r>
          </a:p>
          <a:p>
            <a:pPr algn="ctr"/>
            <a:endParaRPr lang="en-ZA" sz="3200" b="1" dirty="0">
              <a:latin typeface="Arial" panose="020B0604020202020204" pitchFamily="34" charset="0"/>
              <a:cs typeface="Arial" panose="020B0604020202020204" pitchFamily="34" charset="0"/>
            </a:endParaRPr>
          </a:p>
          <a:p>
            <a:pPr algn="ctr"/>
            <a:endParaRPr lang="en-ZA" sz="3200" b="1" dirty="0">
              <a:latin typeface="Arial" panose="020B0604020202020204" pitchFamily="34" charset="0"/>
              <a:cs typeface="Arial" panose="020B0604020202020204" pitchFamily="34" charset="0"/>
            </a:endParaRPr>
          </a:p>
          <a:p>
            <a:pPr algn="ctr"/>
            <a:r>
              <a:rPr lang="en-ZA" sz="3200" b="1" dirty="0">
                <a:latin typeface="Arial" panose="020B0604020202020204" pitchFamily="34" charset="0"/>
                <a:cs typeface="Arial" panose="020B0604020202020204" pitchFamily="34" charset="0"/>
              </a:rPr>
              <a:t>TOPIC: JOINING (GENERIC)</a:t>
            </a:r>
          </a:p>
          <a:p>
            <a:pPr algn="ctr"/>
            <a:r>
              <a:rPr lang="en-ZA" sz="3200" b="1" dirty="0">
                <a:latin typeface="Arial" panose="020B0604020202020204" pitchFamily="34" charset="0"/>
                <a:cs typeface="Arial" panose="020B0604020202020204" pitchFamily="34" charset="0"/>
              </a:rPr>
              <a:t>TERM 2 WORK</a:t>
            </a:r>
          </a:p>
          <a:p>
            <a:pPr algn="ctr"/>
            <a:endParaRPr lang="en-ZA"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964" y="363916"/>
            <a:ext cx="10377054" cy="4893647"/>
          </a:xfrm>
          <a:prstGeom prst="rect">
            <a:avLst/>
          </a:prstGeom>
        </p:spPr>
        <p:txBody>
          <a:bodyPr wrap="square">
            <a:spAutoFit/>
          </a:bodyPr>
          <a:lstStyle/>
          <a:p>
            <a:pPr eaLnBrk="0" fontAlgn="base" hangingPunct="0">
              <a:spcBef>
                <a:spcPct val="0"/>
              </a:spcBef>
              <a:spcAft>
                <a:spcPct val="0"/>
              </a:spcAft>
            </a:pPr>
            <a:r>
              <a:rPr lang="en-ZA" altLang="zh-CN" sz="4000" b="1" u="sng" dirty="0">
                <a:latin typeface="Arial" pitchFamily="34" charset="0"/>
                <a:ea typeface="Calibri" pitchFamily="34" charset="0"/>
                <a:cs typeface="Arial" pitchFamily="34" charset="0"/>
              </a:rPr>
              <a:t>PVC adhesive:</a:t>
            </a:r>
          </a:p>
          <a:p>
            <a:pPr eaLnBrk="0" fontAlgn="base" hangingPunct="0">
              <a:spcBef>
                <a:spcPct val="0"/>
              </a:spcBef>
              <a:spcAft>
                <a:spcPct val="0"/>
              </a:spcAft>
            </a:pPr>
            <a:endParaRPr lang="en-ZA" altLang="zh-CN" sz="3200" b="1" u="sng" dirty="0">
              <a:latin typeface="Arial" pitchFamily="34" charset="0"/>
              <a:ea typeface="Calibri" pitchFamily="34" charset="0"/>
              <a:cs typeface="Arial"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There are three plastic plumbing pipes that are put together with glue. They are  ABS, PVC, and CPVC pipes. We don’t really call it glue, but solvent-cement. None of the plumbing cements are interchangeable, each one is specific for its pipe.</a:t>
            </a:r>
          </a:p>
          <a:p>
            <a:pPr lvl="0" eaLnBrk="0" fontAlgn="base" hangingPunct="0">
              <a:spcBef>
                <a:spcPct val="0"/>
              </a:spcBef>
              <a:spcAft>
                <a:spcPct val="0"/>
              </a:spcAft>
            </a:pP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Each pipe is joined with its own cement. One exception is transition cement, used to weld ABS pipe and PVC pipe together. This transition cement is green in colour so it's easy to recognize. The other exception is all-purpose cement which can be used to join any of the three pipes to each other.</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7529" y="188641"/>
            <a:ext cx="3890809" cy="707886"/>
          </a:xfrm>
          <a:prstGeom prst="rect">
            <a:avLst/>
          </a:prstGeom>
        </p:spPr>
        <p:txBody>
          <a:bodyPr wrap="none">
            <a:spAutoFit/>
          </a:bodyPr>
          <a:lstStyle/>
          <a:p>
            <a:pPr lvl="0" fontAlgn="base">
              <a:spcBef>
                <a:spcPct val="0"/>
              </a:spcBef>
              <a:spcAft>
                <a:spcPct val="0"/>
              </a:spcAft>
            </a:pPr>
            <a:r>
              <a:rPr lang="en-ZA" altLang="zh-CN" sz="4000" b="1" dirty="0">
                <a:latin typeface="Arial" panose="020B0604020202020204" pitchFamily="34" charset="0"/>
                <a:ea typeface="Calibri" pitchFamily="34" charset="0"/>
                <a:cs typeface="Arial" panose="020B0604020202020204" pitchFamily="34" charset="0"/>
              </a:rPr>
              <a:t>1.3      </a:t>
            </a:r>
            <a:r>
              <a:rPr lang="en-ZA" altLang="zh-CN" sz="4000" b="1" u="sng" dirty="0">
                <a:latin typeface="Arial" panose="020B0604020202020204" pitchFamily="34" charset="0"/>
                <a:ea typeface="Calibri" pitchFamily="34" charset="0"/>
                <a:cs typeface="Arial" panose="020B0604020202020204" pitchFamily="34" charset="0"/>
              </a:rPr>
              <a:t>Silicone:</a:t>
            </a:r>
          </a:p>
        </p:txBody>
      </p:sp>
      <p:pic>
        <p:nvPicPr>
          <p:cNvPr id="3" name="Picture 2" descr="Image result for silicone adhesive"/>
          <p:cNvPicPr/>
          <p:nvPr/>
        </p:nvPicPr>
        <p:blipFill>
          <a:blip r:embed="rId2" cstate="print"/>
          <a:srcRect/>
          <a:stretch>
            <a:fillRect/>
          </a:stretch>
        </p:blipFill>
        <p:spPr bwMode="auto">
          <a:xfrm>
            <a:off x="2063552" y="1196752"/>
            <a:ext cx="5616624" cy="4824536"/>
          </a:xfrm>
          <a:prstGeom prst="rect">
            <a:avLst/>
          </a:prstGeom>
          <a:noFill/>
          <a:ln w="15875" cmpd="sng">
            <a:solidFill>
              <a:schemeClr val="tx1"/>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983673" y="650305"/>
            <a:ext cx="10557163"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ZA" altLang="zh-CN" sz="4000" b="1" u="sng" dirty="0">
                <a:latin typeface="Arial" panose="020B0604020202020204" pitchFamily="34" charset="0"/>
                <a:ea typeface="Calibri" pitchFamily="34" charset="0"/>
                <a:cs typeface="Arial" panose="020B0604020202020204" pitchFamily="34" charset="0"/>
              </a:rPr>
              <a:t>Silicone: </a:t>
            </a:r>
          </a:p>
          <a:p>
            <a:pPr eaLnBrk="0" fontAlgn="base" hangingPunct="0">
              <a:spcBef>
                <a:spcPct val="0"/>
              </a:spcBef>
              <a:spcAft>
                <a:spcPct val="0"/>
              </a:spcAft>
            </a:pPr>
            <a:endParaRPr lang="en-ZA" altLang="zh-CN" sz="2800" b="1" u="sng" dirty="0">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Based on elastomeric technology, silicone adhesives offer unparalleled flexibility and exceptionally high heat resistance, making them suitable for a wide range of applications in the electrical, electronic, automotive, aerospace and construction industries.</a:t>
            </a:r>
            <a:endParaRPr lang="en-ZA" altLang="zh-CN" sz="2400" b="1" dirty="0">
              <a:latin typeface="Arial" panose="020B0604020202020204" pitchFamily="34" charset="0"/>
              <a:cs typeface="Arial" panose="020B0604020202020204" pitchFamily="34" charset="0"/>
            </a:endParaRPr>
          </a:p>
          <a:p>
            <a:pPr eaLnBrk="0" fontAlgn="base" hangingPunct="0">
              <a:spcBef>
                <a:spcPct val="0"/>
              </a:spcBef>
              <a:spcAft>
                <a:spcPct val="0"/>
              </a:spcAft>
            </a:pPr>
            <a:endParaRPr lang="en-ZA" altLang="zh-CN" sz="2400" b="1" dirty="0">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Silicone adhesives are available in varieties including two component systems that require the addition of a curing agent, one component systems that cure simply by the moisture in the air, UV or EB radiation curing adhesives that </a:t>
            </a:r>
            <a:r>
              <a:rPr lang="en-ZA" sz="2400" b="1" dirty="0">
                <a:latin typeface="Arial" panose="020B0604020202020204" pitchFamily="34" charset="0"/>
                <a:cs typeface="Arial" panose="020B0604020202020204" pitchFamily="34" charset="0"/>
              </a:rPr>
              <a:t>cure with exposure to a UV light or pressure sensitive versions that adhere to surfaces with very slight contact pressure.</a:t>
            </a:r>
          </a:p>
          <a:p>
            <a:r>
              <a:rPr lang="en-ZA" sz="2800" dirty="0"/>
              <a:t> </a:t>
            </a:r>
          </a:p>
          <a:p>
            <a:pPr eaLnBrk="0" fontAlgn="base" hangingPunct="0">
              <a:spcBef>
                <a:spcPct val="0"/>
              </a:spcBef>
              <a:spcAft>
                <a:spcPct val="0"/>
              </a:spcAft>
            </a:pPr>
            <a:r>
              <a:rPr lang="en-ZA" altLang="zh-CN" sz="2800" b="1" dirty="0">
                <a:ea typeface="Calibri" pitchFamily="34" charset="0"/>
                <a:cs typeface="Arial" pitchFamily="34" charset="0"/>
              </a:rPr>
              <a:t> </a:t>
            </a:r>
            <a:endParaRPr lang="en-ZA" altLang="zh-CN" sz="2800" b="1" dirty="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1163" y="476672"/>
            <a:ext cx="10612581" cy="4154984"/>
          </a:xfrm>
          <a:prstGeom prst="rect">
            <a:avLst/>
          </a:prstGeom>
        </p:spPr>
        <p:txBody>
          <a:bodyPr wrap="square">
            <a:spAutoFit/>
          </a:bodyPr>
          <a:lstStyle/>
          <a:p>
            <a:pPr fontAlgn="base">
              <a:spcBef>
                <a:spcPct val="0"/>
              </a:spcBef>
              <a:spcAft>
                <a:spcPct val="0"/>
              </a:spcAft>
            </a:pPr>
            <a:r>
              <a:rPr lang="en-ZA" altLang="zh-CN" sz="4000" b="1" u="sng" dirty="0">
                <a:latin typeface="Arial" panose="020B0604020202020204" pitchFamily="34" charset="0"/>
                <a:ea typeface="Calibri" pitchFamily="34" charset="0"/>
                <a:cs typeface="Arial" panose="020B0604020202020204" pitchFamily="34" charset="0"/>
              </a:rPr>
              <a:t>Silicone: </a:t>
            </a:r>
          </a:p>
          <a:p>
            <a:pPr fontAlgn="base">
              <a:spcBef>
                <a:spcPct val="0"/>
              </a:spcBef>
              <a:spcAft>
                <a:spcPct val="0"/>
              </a:spcAft>
            </a:pPr>
            <a:endParaRPr lang="en-ZA" altLang="zh-CN" sz="3200" b="1" u="sng" dirty="0">
              <a:latin typeface="Arial" panose="020B0604020202020204" pitchFamily="34" charset="0"/>
              <a:ea typeface="Calibri" pitchFamily="34" charset="0"/>
              <a:cs typeface="Arial" panose="020B0604020202020204" pitchFamily="34" charset="0"/>
            </a:endParaRPr>
          </a:p>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In general, users can count on silicone adhesives to produce bonds that can withstand high temperatures (in some cases up to 600°F), remain flexible even after curing and resist chemicals including water.</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solidFill>
                  <a:srgbClr val="333333"/>
                </a:solidFill>
                <a:latin typeface="Arial" panose="020B0604020202020204" pitchFamily="34" charset="0"/>
                <a:ea typeface="Calibri" pitchFamily="34" charset="0"/>
                <a:cs typeface="Arial" panose="020B0604020202020204" pitchFamily="34" charset="0"/>
              </a:rPr>
              <a:t> </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With their ability to resist water and other chemicals, silicone systems are used for sealing gaskets and engines in the transportation industry. They are also used for potting and heat sink attachment in electronic applications.</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991545" y="271102"/>
            <a:ext cx="5596981"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ZA" altLang="zh-CN" sz="4000" b="1" dirty="0">
                <a:latin typeface="Arial" panose="020B0604020202020204" pitchFamily="34" charset="0"/>
                <a:ea typeface="Times New Roman" pitchFamily="18" charset="0"/>
                <a:cs typeface="Arial" panose="020B0604020202020204" pitchFamily="34" charset="0"/>
              </a:rPr>
              <a:t>1.4      PVA wood glue:</a:t>
            </a:r>
            <a:endParaRPr lang="en-ZA" altLang="zh-CN" sz="4000" dirty="0">
              <a:latin typeface="Arial" panose="020B0604020202020204" pitchFamily="34" charset="0"/>
              <a:cs typeface="Arial" panose="020B0604020202020204" pitchFamily="34" charset="0"/>
            </a:endParaRPr>
          </a:p>
        </p:txBody>
      </p:sp>
      <p:pic>
        <p:nvPicPr>
          <p:cNvPr id="3" name="Picture 2" descr="https://encrypted-tbn0.gstatic.com/images?q=tbn:ANd9GcQB07X2xF20CfB2bWfdS1SA3gl_qZ5iEa-V6jW_gBLzzM3_VlWRvw"/>
          <p:cNvPicPr/>
          <p:nvPr/>
        </p:nvPicPr>
        <p:blipFill>
          <a:blip r:embed="rId2" cstate="print"/>
          <a:srcRect/>
          <a:stretch>
            <a:fillRect/>
          </a:stretch>
        </p:blipFill>
        <p:spPr bwMode="auto">
          <a:xfrm>
            <a:off x="2063552" y="1484784"/>
            <a:ext cx="5472608" cy="4464496"/>
          </a:xfrm>
          <a:prstGeom prst="rect">
            <a:avLst/>
          </a:prstGeom>
          <a:noFill/>
          <a:ln w="15875" cmpd="sng">
            <a:solidFill>
              <a:schemeClr val="tx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803565" y="-33484"/>
            <a:ext cx="10806544"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4000" b="1" dirty="0">
                <a:latin typeface="Arial" panose="020B0604020202020204" pitchFamily="34" charset="0"/>
                <a:ea typeface="Times New Roman" pitchFamily="18" charset="0"/>
                <a:cs typeface="Arial" panose="020B0604020202020204" pitchFamily="34" charset="0"/>
              </a:rPr>
              <a:t>PVA wood glue: </a:t>
            </a:r>
          </a:p>
          <a:p>
            <a:pPr fontAlgn="base">
              <a:spcBef>
                <a:spcPct val="0"/>
              </a:spcBef>
              <a:spcAft>
                <a:spcPct val="0"/>
              </a:spcAft>
            </a:pPr>
            <a:endParaRPr lang="en-ZA" altLang="zh-CN" sz="2400" b="1" dirty="0">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000" b="1" dirty="0">
                <a:solidFill>
                  <a:srgbClr val="000000"/>
                </a:solidFill>
                <a:latin typeface="Arial" panose="020B0604020202020204" pitchFamily="34" charset="0"/>
                <a:ea typeface="Times New Roman" pitchFamily="18" charset="0"/>
                <a:cs typeface="Arial" panose="020B0604020202020204" pitchFamily="34" charset="0"/>
              </a:rPr>
              <a:t>PVA stands for Polyvinyl Acetate and it's a type of aliphatic resin that is also water based and is available for interior or exterior use but is also non toxic.</a:t>
            </a:r>
            <a:br>
              <a:rPr lang="en-ZA" sz="2000" b="1" dirty="0">
                <a:solidFill>
                  <a:srgbClr val="000000"/>
                </a:solidFill>
                <a:latin typeface="Arial" panose="020B0604020202020204" pitchFamily="34" charset="0"/>
                <a:ea typeface="Times New Roman" pitchFamily="18" charset="0"/>
                <a:cs typeface="Arial" panose="020B0604020202020204" pitchFamily="34" charset="0"/>
              </a:rPr>
            </a:br>
            <a:r>
              <a:rPr lang="en-ZA" sz="2000" b="1" dirty="0">
                <a:solidFill>
                  <a:srgbClr val="000000"/>
                </a:solidFill>
                <a:latin typeface="Arial" panose="020B0604020202020204" pitchFamily="34" charset="0"/>
                <a:ea typeface="Times New Roman" pitchFamily="18" charset="0"/>
                <a:cs typeface="Arial" panose="020B0604020202020204" pitchFamily="34" charset="0"/>
              </a:rPr>
              <a:t/>
            </a:r>
            <a:br>
              <a:rPr lang="en-ZA" sz="2000" b="1" dirty="0">
                <a:solidFill>
                  <a:srgbClr val="000000"/>
                </a:solidFill>
                <a:latin typeface="Arial" panose="020B0604020202020204" pitchFamily="34" charset="0"/>
                <a:ea typeface="Times New Roman" pitchFamily="18" charset="0"/>
                <a:cs typeface="Arial" panose="020B0604020202020204" pitchFamily="34" charset="0"/>
              </a:rPr>
            </a:br>
            <a:r>
              <a:rPr lang="en-ZA" sz="2000" b="1" dirty="0">
                <a:solidFill>
                  <a:srgbClr val="000000"/>
                </a:solidFill>
                <a:latin typeface="Arial" panose="020B0604020202020204" pitchFamily="34" charset="0"/>
                <a:ea typeface="Times New Roman" pitchFamily="18" charset="0"/>
                <a:cs typeface="Arial" panose="020B0604020202020204" pitchFamily="34" charset="0"/>
              </a:rPr>
              <a:t>This glue is now very popular and in many opinions it is the best timber adhesive available because it dries clear, it's very easy to apply and has super strong holding strength on wood.</a:t>
            </a:r>
            <a:r>
              <a:rPr lang="en-ZA" sz="2000" b="1" dirty="0">
                <a:latin typeface="Arial" panose="020B0604020202020204" pitchFamily="34" charset="0"/>
                <a:cs typeface="Arial" panose="020B0604020202020204" pitchFamily="34" charset="0"/>
              </a:rPr>
              <a:t> </a:t>
            </a:r>
            <a:r>
              <a:rPr lang="en-ZA" sz="2000" b="1" dirty="0">
                <a:solidFill>
                  <a:srgbClr val="000000"/>
                </a:solidFill>
                <a:latin typeface="Arial" panose="020B0604020202020204" pitchFamily="34" charset="0"/>
                <a:ea typeface="Times New Roman" pitchFamily="18" charset="0"/>
                <a:cs typeface="Arial" panose="020B0604020202020204" pitchFamily="34" charset="0"/>
              </a:rPr>
              <a:t>They can creep over time but a tight joint helps to prevent that. Because of its many great features Polyvinyl Acetate is excellent for bonding woodwork joints together or as a furniture and carpentry adhesive.</a:t>
            </a:r>
            <a:br>
              <a:rPr lang="en-ZA" sz="2000" b="1" dirty="0">
                <a:solidFill>
                  <a:srgbClr val="000000"/>
                </a:solidFill>
                <a:latin typeface="Arial" panose="020B0604020202020204" pitchFamily="34" charset="0"/>
                <a:ea typeface="Times New Roman" pitchFamily="18" charset="0"/>
                <a:cs typeface="Arial" panose="020B0604020202020204" pitchFamily="34" charset="0"/>
              </a:rPr>
            </a:br>
            <a:r>
              <a:rPr lang="en-ZA" sz="2000" b="1" dirty="0">
                <a:solidFill>
                  <a:srgbClr val="000000"/>
                </a:solidFill>
                <a:latin typeface="Arial" panose="020B0604020202020204" pitchFamily="34" charset="0"/>
                <a:ea typeface="Times New Roman" pitchFamily="18" charset="0"/>
                <a:cs typeface="Arial" panose="020B0604020202020204" pitchFamily="34" charset="0"/>
              </a:rPr>
              <a:t/>
            </a:r>
            <a:br>
              <a:rPr lang="en-ZA" sz="2000" b="1" dirty="0">
                <a:solidFill>
                  <a:srgbClr val="000000"/>
                </a:solidFill>
                <a:latin typeface="Arial" panose="020B0604020202020204" pitchFamily="34" charset="0"/>
                <a:ea typeface="Times New Roman" pitchFamily="18" charset="0"/>
                <a:cs typeface="Arial" panose="020B0604020202020204" pitchFamily="34" charset="0"/>
              </a:rPr>
            </a:br>
            <a:r>
              <a:rPr lang="en-ZA" sz="2000" b="1" dirty="0">
                <a:solidFill>
                  <a:srgbClr val="000000"/>
                </a:solidFill>
                <a:latin typeface="Arial" panose="020B0604020202020204" pitchFamily="34" charset="0"/>
                <a:ea typeface="Times New Roman" pitchFamily="18" charset="0"/>
                <a:cs typeface="Arial" panose="020B0604020202020204" pitchFamily="34" charset="0"/>
              </a:rPr>
              <a:t>Polyvinyl Acetates are very versatile and are relatively fast drying but excess glue must be wiped away after applying or it is very difficult to remove when dry.</a:t>
            </a:r>
            <a:endParaRPr lang="en-ZA" sz="2000" b="1" dirty="0">
              <a:latin typeface="Arial" panose="020B0604020202020204" pitchFamily="34" charset="0"/>
              <a:cs typeface="Arial" panose="020B0604020202020204" pitchFamily="34" charset="0"/>
            </a:endParaRPr>
          </a:p>
          <a:p>
            <a:pPr eaLnBrk="0" fontAlgn="base" hangingPunct="0">
              <a:spcBef>
                <a:spcPct val="0"/>
              </a:spcBef>
              <a:spcAft>
                <a:spcPct val="0"/>
              </a:spcAft>
            </a:pPr>
            <a:endParaRPr lang="en-ZA" sz="2000" b="1" dirty="0">
              <a:solidFill>
                <a:srgbClr val="000000"/>
              </a:solidFill>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000" b="1" dirty="0">
                <a:solidFill>
                  <a:srgbClr val="000000"/>
                </a:solidFill>
                <a:latin typeface="Arial" panose="020B0604020202020204" pitchFamily="34" charset="0"/>
                <a:ea typeface="Times New Roman" pitchFamily="18" charset="0"/>
                <a:cs typeface="Arial" panose="020B0604020202020204" pitchFamily="34" charset="0"/>
              </a:rPr>
              <a:t>Polyvinyl Acetate glues are available in white and yellow and are relatively inexpensive compared to most glue, they also have a reasonably long shelf life.</a:t>
            </a:r>
          </a:p>
          <a:p>
            <a:pPr eaLnBrk="0" fontAlgn="base" hangingPunct="0">
              <a:spcBef>
                <a:spcPct val="0"/>
              </a:spcBef>
              <a:spcAft>
                <a:spcPct val="0"/>
              </a:spcAft>
            </a:pPr>
            <a:endParaRPr lang="en-ZA" sz="2000" b="1" dirty="0">
              <a:solidFill>
                <a:srgbClr val="000000"/>
              </a:solidFill>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000" b="1" dirty="0">
                <a:solidFill>
                  <a:srgbClr val="000000"/>
                </a:solidFill>
                <a:latin typeface="Arial" panose="020B0604020202020204" pitchFamily="34" charset="0"/>
                <a:ea typeface="Times New Roman" pitchFamily="18" charset="0"/>
                <a:cs typeface="Arial" panose="020B0604020202020204" pitchFamily="34" charset="0"/>
              </a:rPr>
              <a:t>The white type is better for interior use because moisture weakens it over time and the yellow is better for outdoor use because it is water resistant but it doesn't dry completely clear.</a:t>
            </a:r>
          </a:p>
          <a:p>
            <a:pPr eaLnBrk="0" fontAlgn="base" hangingPunct="0">
              <a:spcBef>
                <a:spcPct val="0"/>
              </a:spcBef>
              <a:spcAft>
                <a:spcPct val="0"/>
              </a:spcAft>
            </a:pPr>
            <a:endParaRPr lang="en-ZA" sz="2000" b="1"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E2001B5-B585-4951-A3BF-009ADB588A70}"/>
              </a:ext>
            </a:extLst>
          </p:cNvPr>
          <p:cNvSpPr/>
          <p:nvPr/>
        </p:nvSpPr>
        <p:spPr>
          <a:xfrm>
            <a:off x="858982" y="2535382"/>
            <a:ext cx="8285018" cy="2639825"/>
          </a:xfrm>
          <a:prstGeom prst="rect">
            <a:avLst/>
          </a:prstGeom>
        </p:spPr>
        <p:txBody>
          <a:bodyPr wrap="square">
            <a:spAutoFit/>
          </a:bodyPr>
          <a:lstStyle/>
          <a:p>
            <a:pPr>
              <a:lnSpc>
                <a:spcPct val="107000"/>
              </a:lnSpc>
              <a:spcAft>
                <a:spcPts val="800"/>
              </a:spcAft>
            </a:pPr>
            <a:r>
              <a:rPr lang="en-ZA" sz="2400" dirty="0">
                <a:latin typeface="Arial" panose="020B0604020202020204" pitchFamily="34" charset="0"/>
                <a:ea typeface="Calibri" panose="020F0502020204030204" pitchFamily="34" charset="0"/>
                <a:cs typeface="Arial" panose="020B0604020202020204" pitchFamily="34" charset="0"/>
              </a:rPr>
              <a:t>Properties, use precautions and applications of the following:</a:t>
            </a:r>
            <a:endParaRPr lang="en-ZA" sz="2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ZA" sz="2400" dirty="0">
                <a:latin typeface="Arial" panose="020B0604020202020204" pitchFamily="34" charset="0"/>
                <a:ea typeface="Calibri" panose="020F0502020204030204" pitchFamily="34" charset="0"/>
                <a:cs typeface="Arial" panose="020B0604020202020204" pitchFamily="34" charset="0"/>
              </a:rPr>
              <a:t>Contact glue</a:t>
            </a:r>
            <a:endParaRPr lang="en-ZA" sz="2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ZA" sz="2400" dirty="0">
                <a:latin typeface="Arial" panose="020B0604020202020204" pitchFamily="34" charset="0"/>
                <a:ea typeface="Calibri" panose="020F0502020204030204" pitchFamily="34" charset="0"/>
                <a:cs typeface="Arial" panose="020B0604020202020204" pitchFamily="34" charset="0"/>
              </a:rPr>
              <a:t>PVC adhesives</a:t>
            </a:r>
            <a:endParaRPr lang="en-ZA" sz="2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ZA" sz="2400" dirty="0">
                <a:latin typeface="Arial" panose="020B0604020202020204" pitchFamily="34" charset="0"/>
                <a:ea typeface="Calibri" panose="020F0502020204030204" pitchFamily="34" charset="0"/>
                <a:cs typeface="Arial" panose="020B0604020202020204" pitchFamily="34" charset="0"/>
              </a:rPr>
              <a:t>Silicone</a:t>
            </a:r>
          </a:p>
          <a:p>
            <a:pPr marL="342900" lvl="0" indent="-342900">
              <a:lnSpc>
                <a:spcPct val="107000"/>
              </a:lnSpc>
              <a:spcAft>
                <a:spcPts val="800"/>
              </a:spcAft>
              <a:buFont typeface="Symbol" panose="05050102010706020507" pitchFamily="18" charset="2"/>
              <a:buChar char=""/>
            </a:pPr>
            <a:r>
              <a:rPr lang="en-ZA" sz="2400" dirty="0">
                <a:latin typeface="Arial" panose="020B0604020202020204" pitchFamily="34" charset="0"/>
                <a:ea typeface="Calibri" panose="020F0502020204030204" pitchFamily="34" charset="0"/>
                <a:cs typeface="Arial" panose="020B0604020202020204" pitchFamily="34" charset="0"/>
              </a:rPr>
              <a:t>PVA-wood glue</a:t>
            </a:r>
            <a:r>
              <a:rPr lang="en-ZA" sz="2400" dirty="0">
                <a:effectLst/>
                <a:latin typeface="Arial" panose="020B0604020202020204" pitchFamily="34" charset="0"/>
                <a:ea typeface="Calibri" panose="020F0502020204030204" pitchFamily="34" charset="0"/>
                <a:cs typeface="Arial" panose="020B0604020202020204" pitchFamily="34" charset="0"/>
              </a:rPr>
              <a:t> </a:t>
            </a:r>
            <a:endParaRPr lang="en-ZA" sz="2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xmlns="" id="{4DBE3160-810E-4960-9C4E-AD0C64411FC1}"/>
              </a:ext>
            </a:extLst>
          </p:cNvPr>
          <p:cNvSpPr/>
          <p:nvPr/>
        </p:nvSpPr>
        <p:spPr>
          <a:xfrm>
            <a:off x="637309" y="789709"/>
            <a:ext cx="8506691" cy="830997"/>
          </a:xfrm>
          <a:prstGeom prst="rect">
            <a:avLst/>
          </a:prstGeom>
        </p:spPr>
        <p:txBody>
          <a:bodyPr wrap="square">
            <a:spAutoFit/>
          </a:bodyPr>
          <a:lstStyle/>
          <a:p>
            <a:r>
              <a:rPr lang="en-ZA" sz="2400" b="1" dirty="0">
                <a:latin typeface="Arial" panose="020B0604020202020204" pitchFamily="34" charset="0"/>
                <a:cs typeface="Arial" panose="020B0604020202020204" pitchFamily="34" charset="0"/>
              </a:rPr>
              <a:t>TOPIC: JOINING (GENERIC)</a:t>
            </a:r>
          </a:p>
          <a:p>
            <a:r>
              <a:rPr lang="en-ZA" sz="2400" b="1" dirty="0">
                <a:latin typeface="Arial" panose="020B0604020202020204" pitchFamily="34" charset="0"/>
                <a:cs typeface="Arial" panose="020B0604020202020204" pitchFamily="34" charset="0"/>
              </a:rPr>
              <a:t>CONTENT:</a:t>
            </a:r>
          </a:p>
        </p:txBody>
      </p:sp>
    </p:spTree>
    <p:extLst>
      <p:ext uri="{BB962C8B-B14F-4D97-AF65-F5344CB8AC3E}">
        <p14:creationId xmlns:p14="http://schemas.microsoft.com/office/powerpoint/2010/main" val="2272676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1273" y="246222"/>
            <a:ext cx="1046018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indent="-514350" fontAlgn="base">
              <a:spcBef>
                <a:spcPct val="0"/>
              </a:spcBef>
              <a:spcAft>
                <a:spcPct val="0"/>
              </a:spcAft>
              <a:buFontTx/>
              <a:buAutoNum type="arabicPeriod"/>
            </a:pPr>
            <a:r>
              <a:rPr lang="en-ZA" altLang="zh-CN" sz="3200" b="1" u="sng" dirty="0">
                <a:latin typeface="Arial" pitchFamily="34" charset="0"/>
                <a:ea typeface="Times New Roman" pitchFamily="18" charset="0"/>
                <a:cs typeface="Arial" pitchFamily="34" charset="0"/>
              </a:rPr>
              <a:t>Properties, use, precautions and application of the</a:t>
            </a:r>
            <a:r>
              <a:rPr lang="en-ZA" altLang="zh-CN" sz="3200" dirty="0">
                <a:latin typeface="Arial" pitchFamily="34" charset="0"/>
                <a:cs typeface="Arial" pitchFamily="34" charset="0"/>
              </a:rPr>
              <a:t> </a:t>
            </a:r>
            <a:r>
              <a:rPr lang="en-ZA" altLang="zh-CN" sz="3200" b="1" u="sng" dirty="0">
                <a:latin typeface="Arial" pitchFamily="34" charset="0"/>
                <a:ea typeface="Times New Roman" pitchFamily="18" charset="0"/>
                <a:cs typeface="Arial" pitchFamily="34" charset="0"/>
              </a:rPr>
              <a:t>following adhesives:</a:t>
            </a:r>
          </a:p>
          <a:p>
            <a:pPr marL="514350" indent="-514350" fontAlgn="base">
              <a:spcBef>
                <a:spcPct val="0"/>
              </a:spcBef>
              <a:spcAft>
                <a:spcPct val="0"/>
              </a:spcAft>
            </a:pPr>
            <a:endParaRPr lang="en-ZA" altLang="zh-CN" sz="3200" dirty="0">
              <a:solidFill>
                <a:srgbClr val="0000FF"/>
              </a:solidFill>
              <a:latin typeface="Arial" pitchFamily="34" charset="0"/>
              <a:cs typeface="Arial" pitchFamily="34" charset="0"/>
            </a:endParaRPr>
          </a:p>
          <a:p>
            <a:pPr eaLnBrk="0" fontAlgn="base" hangingPunct="0">
              <a:spcBef>
                <a:spcPct val="0"/>
              </a:spcBef>
              <a:spcAft>
                <a:spcPct val="0"/>
              </a:spcAft>
            </a:pPr>
            <a:r>
              <a:rPr lang="en-ZA" altLang="zh-CN" sz="3200" b="1" dirty="0">
                <a:latin typeface="Arial" pitchFamily="34" charset="0"/>
                <a:ea typeface="Times New Roman" pitchFamily="18" charset="0"/>
                <a:cs typeface="Arial" pitchFamily="34" charset="0"/>
              </a:rPr>
              <a:t>1.1      Contact glue:</a:t>
            </a:r>
            <a:endParaRPr lang="en-ZA" altLang="zh-CN" sz="3200" dirty="0">
              <a:latin typeface="Arial" pitchFamily="34" charset="0"/>
              <a:cs typeface="Arial" pitchFamily="34" charset="0"/>
            </a:endParaRPr>
          </a:p>
        </p:txBody>
      </p:sp>
      <p:pic>
        <p:nvPicPr>
          <p:cNvPr id="3" name="Picture 2" descr="http://www.woodguide.org/files/2014/07/contactglue_3.jpg"/>
          <p:cNvPicPr/>
          <p:nvPr/>
        </p:nvPicPr>
        <p:blipFill>
          <a:blip r:embed="rId2" cstate="print"/>
          <a:srcRect/>
          <a:stretch>
            <a:fillRect/>
          </a:stretch>
        </p:blipFill>
        <p:spPr bwMode="auto">
          <a:xfrm>
            <a:off x="1847528" y="2780928"/>
            <a:ext cx="3744416" cy="3816424"/>
          </a:xfrm>
          <a:prstGeom prst="rect">
            <a:avLst/>
          </a:prstGeom>
          <a:noFill/>
          <a:ln w="15875" cmpd="sng">
            <a:solidFill>
              <a:schemeClr val="tx1"/>
            </a:solidFill>
            <a:miter lim="800000"/>
            <a:headEnd/>
            <a:tailEnd/>
          </a:ln>
        </p:spPr>
      </p:pic>
      <p:pic>
        <p:nvPicPr>
          <p:cNvPr id="4" name="Picture 3" descr="http://ecx.images-amazon.com/images/I/41R33oFxCwL._SY300_.jpg"/>
          <p:cNvPicPr/>
          <p:nvPr/>
        </p:nvPicPr>
        <p:blipFill>
          <a:blip r:embed="rId3" cstate="print"/>
          <a:srcRect/>
          <a:stretch>
            <a:fillRect/>
          </a:stretch>
        </p:blipFill>
        <p:spPr bwMode="auto">
          <a:xfrm>
            <a:off x="5807968" y="2780928"/>
            <a:ext cx="4248472" cy="3816424"/>
          </a:xfrm>
          <a:prstGeom prst="rect">
            <a:avLst/>
          </a:prstGeom>
          <a:noFill/>
          <a:ln w="15875" cmpd="sng">
            <a:solidFill>
              <a:schemeClr val="tx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066801" y="123113"/>
            <a:ext cx="1029392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4000" b="1" dirty="0">
                <a:latin typeface="Arial" pitchFamily="34" charset="0"/>
                <a:ea typeface="Times New Roman" pitchFamily="18" charset="0"/>
                <a:cs typeface="Arial" pitchFamily="34" charset="0"/>
              </a:rPr>
              <a:t>1.1      CONTACT GLUE:</a:t>
            </a:r>
          </a:p>
          <a:p>
            <a:pPr fontAlgn="base">
              <a:spcBef>
                <a:spcPct val="0"/>
              </a:spcBef>
              <a:spcAft>
                <a:spcPct val="0"/>
              </a:spcAft>
            </a:pPr>
            <a:endParaRPr lang="en-ZA" altLang="zh-CN" sz="2400" dirty="0">
              <a:latin typeface="Arial" pitchFamily="34" charset="0"/>
              <a:cs typeface="Arial" pitchFamily="34" charset="0"/>
            </a:endParaRPr>
          </a:p>
          <a:p>
            <a:pPr marL="342900" indent="-342900" fontAlgn="base">
              <a:spcBef>
                <a:spcPct val="0"/>
              </a:spcBef>
              <a:spcAft>
                <a:spcPct val="0"/>
              </a:spcAft>
              <a:buFont typeface="Arial" panose="020B0604020202020204" pitchFamily="34" charset="0"/>
              <a:buChar char="•"/>
            </a:pPr>
            <a:r>
              <a:rPr lang="en-ZA" sz="2400" b="1" dirty="0">
                <a:solidFill>
                  <a:srgbClr val="000000"/>
                </a:solidFill>
                <a:latin typeface="Arial" panose="020B0604020202020204" pitchFamily="34" charset="0"/>
                <a:ea typeface="Times New Roman" pitchFamily="18" charset="0"/>
                <a:cs typeface="Arial" panose="020B0604020202020204" pitchFamily="34" charset="0"/>
              </a:rPr>
              <a:t>The ultimate general-purpose Contact Adhesive that is a toolbox essential. </a:t>
            </a:r>
          </a:p>
          <a:p>
            <a:pPr marL="342900" indent="-342900" fontAlgn="base">
              <a:spcBef>
                <a:spcPct val="0"/>
              </a:spcBef>
              <a:spcAft>
                <a:spcPct val="0"/>
              </a:spcAft>
              <a:buFont typeface="Arial" panose="020B0604020202020204" pitchFamily="34" charset="0"/>
              <a:buChar char="•"/>
            </a:pPr>
            <a:endParaRPr lang="en-ZA" sz="2400" b="1" dirty="0">
              <a:solidFill>
                <a:srgbClr val="000000"/>
              </a:solidFill>
              <a:latin typeface="Arial" panose="020B0604020202020204" pitchFamily="34" charset="0"/>
              <a:ea typeface="Times New Roman" pitchFamily="18" charset="0"/>
              <a:cs typeface="Arial" panose="020B0604020202020204" pitchFamily="34" charset="0"/>
            </a:endParaRPr>
          </a:p>
          <a:p>
            <a:pPr marL="342900" indent="-342900" fontAlgn="base">
              <a:spcBef>
                <a:spcPct val="0"/>
              </a:spcBef>
              <a:spcAft>
                <a:spcPct val="0"/>
              </a:spcAft>
              <a:buFont typeface="Arial" panose="020B0604020202020204" pitchFamily="34" charset="0"/>
              <a:buChar char="•"/>
            </a:pPr>
            <a:r>
              <a:rPr lang="en-ZA" sz="2400" b="1" dirty="0">
                <a:solidFill>
                  <a:srgbClr val="000000"/>
                </a:solidFill>
                <a:latin typeface="Arial" panose="020B0604020202020204" pitchFamily="34" charset="0"/>
                <a:ea typeface="Times New Roman" pitchFamily="18" charset="0"/>
                <a:cs typeface="Arial" panose="020B0604020202020204" pitchFamily="34" charset="0"/>
              </a:rPr>
              <a:t>Offers fast, flexible and permanent bonding - one of the best bonding agents for durability.</a:t>
            </a:r>
          </a:p>
          <a:p>
            <a:pPr marL="342900" indent="-342900" fontAlgn="base">
              <a:spcBef>
                <a:spcPct val="0"/>
              </a:spcBef>
              <a:spcAft>
                <a:spcPct val="0"/>
              </a:spcAft>
              <a:buFont typeface="Arial" panose="020B0604020202020204" pitchFamily="34" charset="0"/>
              <a:buChar char="•"/>
            </a:pPr>
            <a:endParaRPr lang="en-ZA" sz="2400" b="1" dirty="0">
              <a:solidFill>
                <a:srgbClr val="000000"/>
              </a:solidFill>
              <a:latin typeface="Arial" panose="020B0604020202020204" pitchFamily="34" charset="0"/>
              <a:ea typeface="Times New Roman" pitchFamily="18" charset="0"/>
              <a:cs typeface="Arial" panose="020B0604020202020204" pitchFamily="34" charset="0"/>
            </a:endParaRPr>
          </a:p>
          <a:p>
            <a:pPr marL="342900" indent="-342900" fontAlgn="base">
              <a:spcBef>
                <a:spcPct val="0"/>
              </a:spcBef>
              <a:spcAft>
                <a:spcPct val="0"/>
              </a:spcAft>
              <a:buFont typeface="Arial" panose="020B0604020202020204" pitchFamily="34" charset="0"/>
              <a:buChar char="•"/>
            </a:pPr>
            <a:r>
              <a:rPr lang="en-ZA" sz="2400" b="1" dirty="0">
                <a:solidFill>
                  <a:srgbClr val="000000"/>
                </a:solidFill>
                <a:latin typeface="Arial" panose="020B0604020202020204" pitchFamily="34" charset="0"/>
                <a:ea typeface="Times New Roman" pitchFamily="18" charset="0"/>
                <a:cs typeface="Arial" panose="020B0604020202020204" pitchFamily="34" charset="0"/>
              </a:rPr>
              <a:t> It can be used for bonding almost anything but is especially useful for non-porous materials (e.g. glass, metal, hard plastics) that other adhesives can’t glue together. </a:t>
            </a:r>
          </a:p>
          <a:p>
            <a:pPr marL="342900" indent="-342900" fontAlgn="base">
              <a:spcBef>
                <a:spcPct val="0"/>
              </a:spcBef>
              <a:spcAft>
                <a:spcPct val="0"/>
              </a:spcAft>
              <a:buFont typeface="Arial" panose="020B0604020202020204" pitchFamily="34" charset="0"/>
              <a:buChar char="•"/>
            </a:pPr>
            <a:endParaRPr lang="en-ZA" sz="2400" b="1" dirty="0">
              <a:solidFill>
                <a:srgbClr val="000000"/>
              </a:solidFill>
              <a:latin typeface="Arial" panose="020B0604020202020204" pitchFamily="34" charset="0"/>
              <a:ea typeface="Times New Roman" pitchFamily="18" charset="0"/>
              <a:cs typeface="Arial" panose="020B0604020202020204" pitchFamily="34" charset="0"/>
            </a:endParaRPr>
          </a:p>
          <a:p>
            <a:pPr marL="342900" indent="-342900" fontAlgn="base">
              <a:spcBef>
                <a:spcPct val="0"/>
              </a:spcBef>
              <a:spcAft>
                <a:spcPct val="0"/>
              </a:spcAft>
              <a:buFont typeface="Arial" panose="020B0604020202020204" pitchFamily="34" charset="0"/>
              <a:buChar char="•"/>
            </a:pPr>
            <a:r>
              <a:rPr lang="en-ZA" sz="2400" b="1" dirty="0">
                <a:solidFill>
                  <a:srgbClr val="000000"/>
                </a:solidFill>
                <a:latin typeface="Arial" panose="020B0604020202020204" pitchFamily="34" charset="0"/>
                <a:ea typeface="Times New Roman" pitchFamily="18" charset="0"/>
                <a:cs typeface="Arial" panose="020B0604020202020204" pitchFamily="34" charset="0"/>
              </a:rPr>
              <a:t>Genkem Contact Adhesive offers good brush ability for easy application in hard to reach places. In its wet form, it will stick to a variety of surfaces, and in its tacky to dry form, it will only stick to itself. Once adhered, it is nearly impossible to rip apart.</a:t>
            </a:r>
            <a:endParaRPr lang="en-ZA" sz="2400"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524000" y="2104987"/>
            <a:ext cx="9144000" cy="5847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ZA" altLang="zh-CN" sz="3200" dirty="0">
              <a:cs typeface="Arial" pitchFamily="34" charset="0"/>
            </a:endParaRPr>
          </a:p>
        </p:txBody>
      </p:sp>
      <p:sp>
        <p:nvSpPr>
          <p:cNvPr id="3" name="Rectangle 2"/>
          <p:cNvSpPr/>
          <p:nvPr/>
        </p:nvSpPr>
        <p:spPr>
          <a:xfrm>
            <a:off x="1524000" y="1"/>
            <a:ext cx="9144000" cy="5386090"/>
          </a:xfrm>
          <a:prstGeom prst="rect">
            <a:avLst/>
          </a:prstGeom>
        </p:spPr>
        <p:txBody>
          <a:bodyPr wrap="square">
            <a:spAutoFit/>
          </a:bodyPr>
          <a:lstStyle/>
          <a:p>
            <a:pPr lvl="0" fontAlgn="base">
              <a:spcBef>
                <a:spcPct val="0"/>
              </a:spcBef>
              <a:spcAft>
                <a:spcPct val="0"/>
              </a:spcAft>
            </a:pPr>
            <a:endParaRPr lang="en-ZA" sz="4000" b="1" u="sng" dirty="0">
              <a:solidFill>
                <a:srgbClr val="000000"/>
              </a:solidFill>
              <a:latin typeface="Arial" panose="020B0604020202020204" pitchFamily="34" charset="0"/>
              <a:ea typeface="Times New Roman" pitchFamily="18" charset="0"/>
              <a:cs typeface="Arial" panose="020B0604020202020204" pitchFamily="34" charset="0"/>
            </a:endParaRPr>
          </a:p>
          <a:p>
            <a:pPr lvl="0" fontAlgn="base">
              <a:spcBef>
                <a:spcPct val="0"/>
              </a:spcBef>
              <a:spcAft>
                <a:spcPct val="0"/>
              </a:spcAft>
            </a:pPr>
            <a:r>
              <a:rPr lang="en-ZA" sz="4000" b="1" u="sng" dirty="0">
                <a:solidFill>
                  <a:srgbClr val="000000"/>
                </a:solidFill>
                <a:latin typeface="Arial" panose="020B0604020202020204" pitchFamily="34" charset="0"/>
                <a:ea typeface="Times New Roman" pitchFamily="18" charset="0"/>
                <a:cs typeface="Arial" panose="020B0604020202020204" pitchFamily="34" charset="0"/>
              </a:rPr>
              <a:t>SUITABLE FOR USE ON:</a:t>
            </a:r>
          </a:p>
          <a:p>
            <a:pPr lvl="0"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v"/>
            </a:pPr>
            <a:r>
              <a:rPr lang="en-ZA" altLang="zh-CN" sz="2400" b="1" dirty="0">
                <a:latin typeface="Arial" panose="020B0604020202020204" pitchFamily="34" charset="0"/>
                <a:ea typeface="Calibri" pitchFamily="34" charset="0"/>
                <a:cs typeface="Arial" panose="020B0604020202020204" pitchFamily="34" charset="0"/>
              </a:rPr>
              <a:t> 	Wood, processed boards, masonite, plywood, veneer,</a:t>
            </a:r>
          </a:p>
          <a:p>
            <a:pPr lvl="0" eaLnBrk="0" fontAlgn="base" hangingPunct="0">
              <a:spcBef>
                <a:spcPct val="0"/>
              </a:spcBef>
              <a:spcAft>
                <a:spcPct val="0"/>
              </a:spcAft>
              <a:buClr>
                <a:srgbClr val="0000FF"/>
              </a:buClr>
            </a:pPr>
            <a:r>
              <a:rPr lang="en-ZA" altLang="zh-CN" sz="2400" b="1" dirty="0">
                <a:latin typeface="Arial" panose="020B0604020202020204" pitchFamily="34" charset="0"/>
                <a:ea typeface="Calibri" pitchFamily="34" charset="0"/>
                <a:cs typeface="Arial" panose="020B0604020202020204" pitchFamily="34" charset="0"/>
              </a:rPr>
              <a:t>          floor coverings, foam, canvas, leather, felt, cloth,</a:t>
            </a:r>
          </a:p>
          <a:p>
            <a:pPr lvl="0" eaLnBrk="0" fontAlgn="base" hangingPunct="0">
              <a:spcBef>
                <a:spcPct val="0"/>
              </a:spcBef>
              <a:spcAft>
                <a:spcPct val="0"/>
              </a:spcAft>
              <a:buClr>
                <a:srgbClr val="0000FF"/>
              </a:buClr>
            </a:pPr>
            <a:r>
              <a:rPr lang="en-ZA" altLang="zh-CN" sz="2400" b="1" dirty="0">
                <a:latin typeface="Arial" panose="020B0604020202020204" pitchFamily="34" charset="0"/>
                <a:ea typeface="Calibri" pitchFamily="34" charset="0"/>
                <a:cs typeface="Arial" panose="020B0604020202020204" pitchFamily="34" charset="0"/>
              </a:rPr>
              <a:t>          linoleum, glass, metal, rubber, cork and some plastics.</a:t>
            </a:r>
          </a:p>
          <a:p>
            <a:pPr lvl="0" eaLnBrk="0" fontAlgn="base" hangingPunct="0">
              <a:spcBef>
                <a:spcPct val="0"/>
              </a:spcBef>
              <a:spcAft>
                <a:spcPct val="0"/>
              </a:spcAft>
              <a:buClr>
                <a:srgbClr val="0000FF"/>
              </a:buClr>
            </a:pPr>
            <a:endParaRPr lang="en-ZA" altLang="zh-CN"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v"/>
            </a:pPr>
            <a:r>
              <a:rPr lang="en-ZA" altLang="zh-CN" sz="2400" b="1" dirty="0">
                <a:latin typeface="Arial" panose="020B0604020202020204" pitchFamily="34" charset="0"/>
                <a:ea typeface="Calibri" pitchFamily="34" charset="0"/>
                <a:cs typeface="Arial" panose="020B0604020202020204" pitchFamily="34" charset="0"/>
              </a:rPr>
              <a:t> 	Ideal for hobby crafts, shoe repair, leather work,</a:t>
            </a:r>
          </a:p>
          <a:p>
            <a:pPr lvl="0" eaLnBrk="0" fontAlgn="base" hangingPunct="0">
              <a:spcBef>
                <a:spcPct val="0"/>
              </a:spcBef>
              <a:spcAft>
                <a:spcPct val="0"/>
              </a:spcAft>
              <a:buClr>
                <a:srgbClr val="0000FF"/>
              </a:buClr>
            </a:pPr>
            <a:r>
              <a:rPr lang="en-ZA" altLang="zh-CN" sz="2400" b="1" dirty="0">
                <a:latin typeface="Arial" panose="020B0604020202020204" pitchFamily="34" charset="0"/>
                <a:ea typeface="Calibri" pitchFamily="34" charset="0"/>
                <a:cs typeface="Arial" panose="020B0604020202020204" pitchFamily="34" charset="0"/>
              </a:rPr>
              <a:t>          decorative work and general DIY projects</a:t>
            </a:r>
          </a:p>
          <a:p>
            <a:pPr lvl="0" eaLnBrk="0" fontAlgn="base" hangingPunct="0">
              <a:spcBef>
                <a:spcPct val="0"/>
              </a:spcBef>
              <a:spcAft>
                <a:spcPct val="0"/>
              </a:spcAft>
              <a:buClr>
                <a:srgbClr val="0000FF"/>
              </a:buClr>
              <a:buFont typeface="Wingdings" pitchFamily="2" charset="2"/>
              <a:buChar char="v"/>
            </a:pPr>
            <a:endParaRPr lang="en-ZA" altLang="zh-CN"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u="sng" dirty="0">
                <a:solidFill>
                  <a:srgbClr val="000000"/>
                </a:solidFill>
                <a:latin typeface="Arial" panose="020B0604020202020204" pitchFamily="34" charset="0"/>
                <a:ea typeface="Times New Roman" pitchFamily="18" charset="0"/>
                <a:cs typeface="Arial" panose="020B0604020202020204" pitchFamily="34" charset="0"/>
              </a:rPr>
              <a:t>NOT SUITABLE FOR USE ON: </a:t>
            </a:r>
          </a:p>
          <a:p>
            <a:pPr lvl="0" eaLnBrk="0" fontAlgn="base" hangingPunct="0">
              <a:spcBef>
                <a:spcPct val="0"/>
              </a:spcBef>
              <a:spcAft>
                <a:spcPct val="0"/>
              </a:spcAft>
            </a:pPr>
            <a:endParaRPr lang="en-ZA" altLang="zh-CN" sz="2400" b="1" u="sng"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v"/>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 	Certain plastics such as polystyrenes and sheet vinyl</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6691" y="1"/>
            <a:ext cx="10598727" cy="6078587"/>
          </a:xfrm>
          <a:prstGeom prst="rect">
            <a:avLst/>
          </a:prstGeom>
        </p:spPr>
        <p:txBody>
          <a:bodyPr wrap="square">
            <a:spAutoFit/>
          </a:bodyPr>
          <a:lstStyle/>
          <a:p>
            <a:pPr fontAlgn="base">
              <a:spcBef>
                <a:spcPct val="0"/>
              </a:spcBef>
              <a:spcAft>
                <a:spcPct val="0"/>
              </a:spcAft>
              <a:tabLst>
                <a:tab pos="862013" algn="l"/>
              </a:tabLst>
            </a:pPr>
            <a:r>
              <a:rPr lang="en-ZA" sz="4000" b="1" dirty="0">
                <a:solidFill>
                  <a:srgbClr val="000000"/>
                </a:solidFill>
                <a:latin typeface="Arial" panose="020B0604020202020204" pitchFamily="34" charset="0"/>
                <a:ea typeface="Times New Roman" pitchFamily="18" charset="0"/>
                <a:cs typeface="Arial" panose="020B0604020202020204" pitchFamily="34" charset="0"/>
              </a:rPr>
              <a:t>HANDY HINTS &amp; TIPS:</a:t>
            </a:r>
          </a:p>
          <a:p>
            <a:pPr fontAlgn="base">
              <a:spcBef>
                <a:spcPct val="0"/>
              </a:spcBef>
              <a:spcAft>
                <a:spcPct val="0"/>
              </a:spcAft>
              <a:tabLst>
                <a:tab pos="862013" algn="l"/>
              </a:tabLst>
            </a:pPr>
            <a:endParaRPr lang="en-ZA" sz="2500" b="1" dirty="0">
              <a:ea typeface="Times New Roman" pitchFamily="18" charset="0"/>
              <a:cs typeface="Arial" pitchFamily="34" charset="0"/>
            </a:endParaRPr>
          </a:p>
          <a:p>
            <a:pPr eaLnBrk="0" fontAlgn="base" hangingPunct="0">
              <a:spcBef>
                <a:spcPct val="0"/>
              </a:spcBef>
              <a:spcAft>
                <a:spcPct val="0"/>
              </a:spcAft>
              <a:buClr>
                <a:srgbClr val="0000FF"/>
              </a:buClr>
              <a:buFont typeface="Wingdings" pitchFamily="2" charset="2"/>
              <a:buChar char="q"/>
              <a:tabLst>
                <a:tab pos="862013" algn="l"/>
              </a:tabLst>
            </a:pPr>
            <a:r>
              <a:rPr lang="en-ZA" sz="2500" b="1" dirty="0">
                <a:ea typeface="Times New Roman" pitchFamily="18" charset="0"/>
                <a:cs typeface="Arial" pitchFamily="34" charset="0"/>
              </a:rPr>
              <a:t> 	</a:t>
            </a:r>
            <a:r>
              <a:rPr lang="en-ZA" sz="2300" b="1" dirty="0">
                <a:latin typeface="Arial" panose="020B0604020202020204" pitchFamily="34" charset="0"/>
                <a:ea typeface="Times New Roman" pitchFamily="18" charset="0"/>
                <a:cs typeface="Arial" panose="020B0604020202020204" pitchFamily="34" charset="0"/>
              </a:rPr>
              <a:t>For a professional finish to wood veneers, Iron it gently with a warm</a:t>
            </a:r>
          </a:p>
          <a:p>
            <a:pPr eaLnBrk="0" fontAlgn="base" hangingPunct="0">
              <a:spcBef>
                <a:spcPct val="0"/>
              </a:spcBef>
              <a:spcAft>
                <a:spcPct val="0"/>
              </a:spcAft>
              <a:buClr>
                <a:srgbClr val="0000FF"/>
              </a:buClr>
              <a:tabLst>
                <a:tab pos="862013" algn="l"/>
              </a:tabLst>
            </a:pPr>
            <a:r>
              <a:rPr lang="en-ZA" sz="2300" b="1" dirty="0">
                <a:latin typeface="Arial" panose="020B0604020202020204" pitchFamily="34" charset="0"/>
                <a:ea typeface="Times New Roman" pitchFamily="18" charset="0"/>
                <a:cs typeface="Arial" panose="020B0604020202020204" pitchFamily="34" charset="0"/>
              </a:rPr>
              <a:t>          domestic iron after the veneers have been bonded. This </a:t>
            </a:r>
            <a:r>
              <a:rPr lang="en-ZA" altLang="zh-CN" sz="2300" b="1" dirty="0">
                <a:latin typeface="Arial" panose="020B0604020202020204" pitchFamily="34" charset="0"/>
                <a:ea typeface="Calibri" pitchFamily="34" charset="0"/>
                <a:cs typeface="Arial" panose="020B0604020202020204" pitchFamily="34" charset="0"/>
              </a:rPr>
              <a:t>will produce</a:t>
            </a:r>
          </a:p>
          <a:p>
            <a:pPr eaLnBrk="0" fontAlgn="base" hangingPunct="0">
              <a:spcBef>
                <a:spcPct val="0"/>
              </a:spcBef>
              <a:spcAft>
                <a:spcPct val="0"/>
              </a:spcAft>
              <a:buClr>
                <a:srgbClr val="0000FF"/>
              </a:buClr>
              <a:tabLst>
                <a:tab pos="862013" algn="l"/>
              </a:tabLst>
            </a:pPr>
            <a:r>
              <a:rPr lang="en-ZA" altLang="zh-CN" sz="2300" b="1" dirty="0">
                <a:latin typeface="Arial" panose="020B0604020202020204" pitchFamily="34" charset="0"/>
                <a:ea typeface="Calibri" pitchFamily="34" charset="0"/>
                <a:cs typeface="Arial" panose="020B0604020202020204" pitchFamily="34" charset="0"/>
              </a:rPr>
              <a:t>          a smooth finish and ensure the best overall bond.</a:t>
            </a:r>
          </a:p>
          <a:p>
            <a:pPr eaLnBrk="0" fontAlgn="base" hangingPunct="0">
              <a:spcBef>
                <a:spcPct val="0"/>
              </a:spcBef>
              <a:spcAft>
                <a:spcPct val="0"/>
              </a:spcAft>
              <a:buClr>
                <a:srgbClr val="0000FF"/>
              </a:buClr>
              <a:buFont typeface="Wingdings" pitchFamily="2" charset="2"/>
              <a:buChar char="q"/>
              <a:tabLst>
                <a:tab pos="862013" algn="l"/>
              </a:tabLst>
            </a:pPr>
            <a:r>
              <a:rPr lang="en-ZA" altLang="zh-CN" sz="2300" b="1" dirty="0">
                <a:latin typeface="Arial" panose="020B0604020202020204" pitchFamily="34" charset="0"/>
                <a:ea typeface="Times New Roman" pitchFamily="18" charset="0"/>
                <a:cs typeface="Arial" panose="020B0604020202020204" pitchFamily="34" charset="0"/>
              </a:rPr>
              <a:t> 	Always stir Genkem Contact Adhesive well before use.</a:t>
            </a:r>
          </a:p>
          <a:p>
            <a:pPr eaLnBrk="0" fontAlgn="base" hangingPunct="0">
              <a:spcBef>
                <a:spcPct val="0"/>
              </a:spcBef>
              <a:spcAft>
                <a:spcPct val="0"/>
              </a:spcAft>
              <a:buClr>
                <a:srgbClr val="0000FF"/>
              </a:buClr>
              <a:buFont typeface="Wingdings" pitchFamily="2" charset="2"/>
              <a:buChar char="q"/>
              <a:tabLst>
                <a:tab pos="862013" algn="l"/>
              </a:tabLst>
            </a:pPr>
            <a:r>
              <a:rPr lang="en-ZA" altLang="zh-CN" sz="2300" b="1" dirty="0">
                <a:latin typeface="Arial" panose="020B0604020202020204" pitchFamily="34" charset="0"/>
                <a:ea typeface="Times New Roman" pitchFamily="18" charset="0"/>
                <a:cs typeface="Arial" panose="020B0604020202020204" pitchFamily="34" charset="0"/>
              </a:rPr>
              <a:t> 	Clamping bonded parts will always improve the bond.</a:t>
            </a:r>
          </a:p>
          <a:p>
            <a:pPr eaLnBrk="0" fontAlgn="base" hangingPunct="0">
              <a:spcBef>
                <a:spcPct val="0"/>
              </a:spcBef>
              <a:spcAft>
                <a:spcPct val="0"/>
              </a:spcAft>
              <a:buClr>
                <a:srgbClr val="0000FF"/>
              </a:buClr>
              <a:buFont typeface="Wingdings" pitchFamily="2" charset="2"/>
              <a:buChar char="q"/>
              <a:tabLst>
                <a:tab pos="862013" algn="l"/>
              </a:tabLst>
            </a:pPr>
            <a:r>
              <a:rPr lang="en-ZA" altLang="zh-CN" sz="2300" b="1" dirty="0">
                <a:latin typeface="Arial" panose="020B0604020202020204" pitchFamily="34" charset="0"/>
                <a:ea typeface="Times New Roman" pitchFamily="18" charset="0"/>
                <a:cs typeface="Arial" panose="020B0604020202020204" pitchFamily="34" charset="0"/>
              </a:rPr>
              <a:t>       With thin or flexible</a:t>
            </a: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substrates, place the bonded article between two</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sheets</a:t>
            </a:r>
            <a:r>
              <a:rPr lang="en-ZA" altLang="zh-CN" sz="2300" b="1" dirty="0">
                <a:latin typeface="Arial" panose="020B0604020202020204" pitchFamily="34" charset="0"/>
                <a:ea typeface="Times New Roman" pitchFamily="18" charset="0"/>
                <a:cs typeface="Arial" panose="020B0604020202020204" pitchFamily="34" charset="0"/>
              </a:rPr>
              <a:t> </a:t>
            </a: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of wood, or metal thick enough to resist bending and then</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clamp</a:t>
            </a:r>
            <a:r>
              <a:rPr lang="en-ZA" altLang="zh-CN" sz="2300" b="1" dirty="0">
                <a:latin typeface="Arial" panose="020B0604020202020204" pitchFamily="34" charset="0"/>
                <a:ea typeface="Times New Roman" pitchFamily="18" charset="0"/>
                <a:cs typeface="Arial" panose="020B0604020202020204" pitchFamily="34" charset="0"/>
              </a:rPr>
              <a:t> </a:t>
            </a: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these firmly together. If possible, leave it for 24 hours before</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attempting to use it.</a:t>
            </a:r>
            <a:endParaRPr lang="en-ZA" altLang="zh-CN" sz="23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buClr>
                <a:srgbClr val="0000FF"/>
              </a:buClr>
              <a:buFont typeface="Wingdings" pitchFamily="2" charset="2"/>
              <a:buChar char="q"/>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Check whether enough adhesive has been spread over</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the area,</a:t>
            </a:r>
            <a:r>
              <a:rPr lang="en-ZA" altLang="zh-CN" sz="2300" b="1" dirty="0">
                <a:latin typeface="Arial" panose="020B0604020202020204" pitchFamily="34" charset="0"/>
                <a:ea typeface="Times New Roman" pitchFamily="18" charset="0"/>
                <a:cs typeface="Arial" panose="020B0604020202020204" pitchFamily="34" charset="0"/>
              </a:rPr>
              <a:t> </a:t>
            </a: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once the adhesive is dry, as it should have a</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glossy uniform. </a:t>
            </a:r>
            <a:endParaRPr lang="en-ZA" altLang="zh-CN" sz="23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buClr>
                <a:srgbClr val="0000FF"/>
              </a:buClr>
              <a:buFont typeface="Wingdings" pitchFamily="2" charset="2"/>
              <a:buChar char="q"/>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Genkem Contact Cleaner can be used to clean spills, tools and the</a:t>
            </a:r>
          </a:p>
          <a:p>
            <a:pPr eaLnBrk="0" fontAlgn="base" hangingPunct="0">
              <a:spcBef>
                <a:spcPct val="0"/>
              </a:spcBef>
              <a:spcAft>
                <a:spcPct val="0"/>
              </a:spcAft>
              <a:buClr>
                <a:srgbClr val="0000FF"/>
              </a:buClr>
              <a:tabLst>
                <a:tab pos="862013" algn="l"/>
              </a:tabLst>
            </a:pP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        </a:t>
            </a:r>
            <a:r>
              <a:rPr lang="en-ZA" altLang="zh-CN" sz="2300" b="1" dirty="0">
                <a:latin typeface="Arial" panose="020B0604020202020204" pitchFamily="34" charset="0"/>
                <a:ea typeface="Times New Roman" pitchFamily="18" charset="0"/>
                <a:cs typeface="Arial" panose="020B0604020202020204" pitchFamily="34" charset="0"/>
              </a:rPr>
              <a:t> </a:t>
            </a:r>
            <a:r>
              <a:rPr lang="en-ZA" altLang="zh-CN" sz="2300" b="1" dirty="0">
                <a:solidFill>
                  <a:srgbClr val="000000"/>
                </a:solidFill>
                <a:latin typeface="Arial" panose="020B0604020202020204" pitchFamily="34" charset="0"/>
                <a:ea typeface="Times New Roman" pitchFamily="18" charset="0"/>
                <a:cs typeface="Arial" panose="020B0604020202020204" pitchFamily="34" charset="0"/>
              </a:rPr>
              <a:t>removal of excess glue.</a:t>
            </a:r>
            <a:endParaRPr lang="en-ZA" altLang="zh-CN" sz="2300"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524000" y="764123"/>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sz="4000" b="1" dirty="0">
                <a:solidFill>
                  <a:srgbClr val="000000"/>
                </a:solidFill>
                <a:latin typeface="Arial" panose="020B0604020202020204" pitchFamily="34" charset="0"/>
                <a:ea typeface="Times New Roman" pitchFamily="18" charset="0"/>
                <a:cs typeface="Arial" panose="020B0604020202020204" pitchFamily="34" charset="0"/>
              </a:rPr>
              <a:t>HEALTH &amp; SAFETY:</a:t>
            </a:r>
          </a:p>
          <a:p>
            <a:pPr fontAlgn="base">
              <a:spcBef>
                <a:spcPct val="0"/>
              </a:spcBef>
              <a:spcAft>
                <a:spcPct val="0"/>
              </a:spcAft>
            </a:pPr>
            <a:endParaRPr lang="en-ZA" sz="2800" b="1" dirty="0">
              <a:ea typeface="Times New Roman" pitchFamily="18" charset="0"/>
              <a:cs typeface="Arial" pitchFamily="34" charset="0"/>
            </a:endParaRPr>
          </a:p>
          <a:p>
            <a:pPr eaLnBrk="0" fontAlgn="base" hangingPunct="0">
              <a:spcBef>
                <a:spcPct val="0"/>
              </a:spcBef>
              <a:spcAft>
                <a:spcPct val="0"/>
              </a:spcAft>
              <a:buClr>
                <a:srgbClr val="0000FF"/>
              </a:buClr>
              <a:buFont typeface="Wingdings" pitchFamily="2" charset="2"/>
              <a:buChar char="q"/>
            </a:pPr>
            <a:r>
              <a:rPr lang="en-ZA" sz="2800" b="1" dirty="0">
                <a:solidFill>
                  <a:srgbClr val="000000"/>
                </a:solidFill>
                <a:ea typeface="Times New Roman" pitchFamily="18" charset="0"/>
                <a:cs typeface="Arial" pitchFamily="34" charset="0"/>
              </a:rPr>
              <a:t> 	</a:t>
            </a:r>
            <a:r>
              <a:rPr lang="en-ZA" sz="2400" b="1" dirty="0">
                <a:solidFill>
                  <a:srgbClr val="000000"/>
                </a:solidFill>
                <a:latin typeface="Arial" panose="020B0604020202020204" pitchFamily="34" charset="0"/>
                <a:ea typeface="Times New Roman" pitchFamily="18" charset="0"/>
                <a:cs typeface="Arial" panose="020B0604020202020204" pitchFamily="34" charset="0"/>
              </a:rPr>
              <a:t>Caution: This product contains ingredients that are</a:t>
            </a:r>
          </a:p>
          <a:p>
            <a:pPr eaLnBrk="0" fontAlgn="base" hangingPunct="0">
              <a:spcBef>
                <a:spcPct val="0"/>
              </a:spcBef>
              <a:spcAft>
                <a:spcPct val="0"/>
              </a:spcAft>
              <a:buClr>
                <a:srgbClr val="0000FF"/>
              </a:buClr>
            </a:pPr>
            <a:r>
              <a:rPr lang="en-ZA" sz="2400" b="1" dirty="0">
                <a:solidFill>
                  <a:srgbClr val="000000"/>
                </a:solidFill>
                <a:latin typeface="Arial" panose="020B0604020202020204" pitchFamily="34" charset="0"/>
                <a:ea typeface="Times New Roman" pitchFamily="18" charset="0"/>
                <a:cs typeface="Arial" panose="020B0604020202020204" pitchFamily="34" charset="0"/>
              </a:rPr>
              <a:t>           hazardous.</a:t>
            </a: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buClr>
                <a:srgbClr val="0000FF"/>
              </a:buClr>
              <a:buFont typeface="Wingdings" pitchFamily="2" charset="2"/>
              <a:buChar char="q"/>
            </a:pPr>
            <a:r>
              <a:rPr lang="en-ZA" sz="2400" b="1" dirty="0">
                <a:solidFill>
                  <a:srgbClr val="000000"/>
                </a:solidFill>
                <a:latin typeface="Arial" panose="020B0604020202020204" pitchFamily="34" charset="0"/>
                <a:ea typeface="Times New Roman" pitchFamily="18" charset="0"/>
                <a:cs typeface="Arial" panose="020B0604020202020204" pitchFamily="34" charset="0"/>
              </a:rPr>
              <a:t> 	In case of accidental contact with eyes or skin, wash 	the affected are</a:t>
            </a:r>
            <a:r>
              <a:rPr lang="en-ZA" sz="2400" b="1" dirty="0">
                <a:latin typeface="Arial" panose="020B0604020202020204" pitchFamily="34" charset="0"/>
                <a:ea typeface="Times New Roman" pitchFamily="18" charset="0"/>
                <a:cs typeface="Arial" panose="020B0604020202020204" pitchFamily="34" charset="0"/>
              </a:rPr>
              <a:t> </a:t>
            </a:r>
            <a:r>
              <a:rPr lang="en-ZA" sz="2400" b="1" dirty="0">
                <a:solidFill>
                  <a:srgbClr val="000000"/>
                </a:solidFill>
                <a:latin typeface="Arial" panose="020B0604020202020204" pitchFamily="34" charset="0"/>
                <a:ea typeface="Times New Roman" pitchFamily="18" charset="0"/>
                <a:cs typeface="Arial" panose="020B0604020202020204" pitchFamily="34" charset="0"/>
              </a:rPr>
              <a:t>with plenty of water and seek 	medical advice</a:t>
            </a: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buClr>
                <a:srgbClr val="0000FF"/>
              </a:buClr>
              <a:buFont typeface="Wingdings" pitchFamily="2" charset="2"/>
              <a:buChar char="q"/>
            </a:pPr>
            <a:r>
              <a:rPr lang="en-ZA" sz="2400" b="1" dirty="0">
                <a:solidFill>
                  <a:srgbClr val="000000"/>
                </a:solidFill>
                <a:latin typeface="Arial" panose="020B0604020202020204" pitchFamily="34" charset="0"/>
                <a:ea typeface="Times New Roman" pitchFamily="18" charset="0"/>
                <a:cs typeface="Arial" panose="020B0604020202020204" pitchFamily="34" charset="0"/>
              </a:rPr>
              <a:t> 	This product is harmful if swallowed. Do not induce 	vomiting; call your local poison centre or doctor.</a:t>
            </a: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buClr>
                <a:srgbClr val="0000FF"/>
              </a:buClr>
              <a:buFont typeface="Wingdings" pitchFamily="2" charset="2"/>
              <a:buChar char="q"/>
            </a:pPr>
            <a:r>
              <a:rPr lang="en-ZA" sz="2400" b="1" dirty="0">
                <a:solidFill>
                  <a:srgbClr val="000000"/>
                </a:solidFill>
                <a:latin typeface="Arial" panose="020B0604020202020204" pitchFamily="34" charset="0"/>
                <a:ea typeface="Times New Roman" pitchFamily="18" charset="0"/>
                <a:cs typeface="Arial" panose="020B0604020202020204" pitchFamily="34" charset="0"/>
              </a:rPr>
              <a:t> 	Deliberate misuse by inhalation of any product 	containing solvents</a:t>
            </a:r>
            <a:r>
              <a:rPr lang="en-ZA" sz="2400" b="1" dirty="0">
                <a:latin typeface="Arial" panose="020B0604020202020204" pitchFamily="34" charset="0"/>
                <a:ea typeface="Times New Roman" pitchFamily="18" charset="0"/>
                <a:cs typeface="Arial" panose="020B0604020202020204" pitchFamily="34" charset="0"/>
              </a:rPr>
              <a:t> </a:t>
            </a:r>
            <a:r>
              <a:rPr lang="en-ZA" sz="2400" b="1" dirty="0">
                <a:solidFill>
                  <a:srgbClr val="000000"/>
                </a:solidFill>
                <a:latin typeface="Arial" panose="020B0604020202020204" pitchFamily="34" charset="0"/>
                <a:ea typeface="Times New Roman" pitchFamily="18" charset="0"/>
                <a:cs typeface="Arial" panose="020B0604020202020204" pitchFamily="34" charset="0"/>
              </a:rPr>
              <a:t>without adequate ventilation may 	cause eye watering, weakness,</a:t>
            </a:r>
            <a:r>
              <a:rPr lang="en-ZA" sz="2400" b="1" dirty="0">
                <a:latin typeface="Arial" panose="020B0604020202020204" pitchFamily="34" charset="0"/>
                <a:ea typeface="Times New Roman" pitchFamily="18" charset="0"/>
                <a:cs typeface="Arial" panose="020B0604020202020204" pitchFamily="34" charset="0"/>
              </a:rPr>
              <a:t> </a:t>
            </a:r>
            <a:r>
              <a:rPr lang="en-ZA" sz="2400" b="1" dirty="0">
                <a:solidFill>
                  <a:srgbClr val="000000"/>
                </a:solidFill>
                <a:latin typeface="Arial" panose="020B0604020202020204" pitchFamily="34" charset="0"/>
                <a:ea typeface="Times New Roman" pitchFamily="18" charset="0"/>
                <a:cs typeface="Arial" panose="020B0604020202020204" pitchFamily="34" charset="0"/>
              </a:rPr>
              <a:t>fatigue, nausea, 	headache or dizziness.</a:t>
            </a:r>
            <a:endParaRPr lang="en-ZA" sz="2400"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0" y="199093"/>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ZA" altLang="zh-CN" sz="4000" b="1" dirty="0">
                <a:latin typeface="Arial" pitchFamily="34" charset="0"/>
                <a:ea typeface="Calibri" pitchFamily="34" charset="0"/>
                <a:cs typeface="Arial" pitchFamily="34" charset="0"/>
              </a:rPr>
              <a:t>1.2      </a:t>
            </a:r>
            <a:r>
              <a:rPr lang="en-ZA" altLang="zh-CN" sz="4000" b="1" u="sng" dirty="0">
                <a:latin typeface="Arial" pitchFamily="34" charset="0"/>
                <a:ea typeface="Calibri" pitchFamily="34" charset="0"/>
                <a:cs typeface="Arial" pitchFamily="34" charset="0"/>
              </a:rPr>
              <a:t>PVC adhesive:</a:t>
            </a:r>
            <a:endParaRPr lang="en-ZA" altLang="zh-CN" sz="4000" b="1" u="sng" dirty="0">
              <a:latin typeface="Arial" pitchFamily="34" charset="0"/>
              <a:cs typeface="Arial" pitchFamily="34" charset="0"/>
            </a:endParaRPr>
          </a:p>
          <a:p>
            <a:pPr eaLnBrk="0" fontAlgn="base" hangingPunct="0">
              <a:spcBef>
                <a:spcPct val="0"/>
              </a:spcBef>
              <a:spcAft>
                <a:spcPct val="0"/>
              </a:spcAft>
            </a:pPr>
            <a:endParaRPr lang="en-ZA" altLang="zh-CN" sz="3200" b="1" dirty="0">
              <a:solidFill>
                <a:srgbClr val="0000FF"/>
              </a:solidFill>
              <a:latin typeface="Arial" pitchFamily="34" charset="0"/>
              <a:cs typeface="Arial" pitchFamily="34" charset="0"/>
            </a:endParaRPr>
          </a:p>
        </p:txBody>
      </p:sp>
      <p:pic>
        <p:nvPicPr>
          <p:cNvPr id="3" name="Picture 2" descr="Image result for adhesive types pvc"/>
          <p:cNvPicPr/>
          <p:nvPr/>
        </p:nvPicPr>
        <p:blipFill>
          <a:blip r:embed="rId2" cstate="print"/>
          <a:srcRect/>
          <a:stretch>
            <a:fillRect/>
          </a:stretch>
        </p:blipFill>
        <p:spPr bwMode="auto">
          <a:xfrm>
            <a:off x="1775520" y="1484784"/>
            <a:ext cx="4176464" cy="5040560"/>
          </a:xfrm>
          <a:prstGeom prst="rect">
            <a:avLst/>
          </a:prstGeom>
          <a:noFill/>
          <a:ln w="15875" cmpd="sng">
            <a:solidFill>
              <a:schemeClr val="tx1"/>
            </a:solidFill>
            <a:miter lim="800000"/>
            <a:headEnd/>
            <a:tailEnd/>
          </a:ln>
        </p:spPr>
      </p:pic>
      <p:pic>
        <p:nvPicPr>
          <p:cNvPr id="4" name="Picture 3" descr="Image result for adhesive types pvc"/>
          <p:cNvPicPr/>
          <p:nvPr/>
        </p:nvPicPr>
        <p:blipFill>
          <a:blip r:embed="rId3" cstate="print"/>
          <a:srcRect/>
          <a:stretch>
            <a:fillRect/>
          </a:stretch>
        </p:blipFill>
        <p:spPr bwMode="auto">
          <a:xfrm>
            <a:off x="6168008" y="1700808"/>
            <a:ext cx="4248472" cy="4824536"/>
          </a:xfrm>
          <a:prstGeom prst="rect">
            <a:avLst/>
          </a:prstGeom>
          <a:noFill/>
          <a:ln w="15875" cmpd="sng">
            <a:solidFill>
              <a:schemeClr val="tx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524000" y="2495098"/>
            <a:ext cx="7236296" cy="52322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ZA" altLang="zh-CN" sz="2800" b="1" dirty="0">
              <a:cs typeface="Arial" pitchFamily="34" charset="0"/>
            </a:endParaRPr>
          </a:p>
        </p:txBody>
      </p:sp>
      <p:sp>
        <p:nvSpPr>
          <p:cNvPr id="3" name="Rectangle 2"/>
          <p:cNvSpPr/>
          <p:nvPr/>
        </p:nvSpPr>
        <p:spPr>
          <a:xfrm>
            <a:off x="817418" y="548680"/>
            <a:ext cx="10571018" cy="3785652"/>
          </a:xfrm>
          <a:prstGeom prst="rect">
            <a:avLst/>
          </a:prstGeom>
        </p:spPr>
        <p:txBody>
          <a:bodyPr wrap="square">
            <a:spAutoFit/>
          </a:bodyPr>
          <a:lstStyle/>
          <a:p>
            <a:pPr fontAlgn="base">
              <a:spcBef>
                <a:spcPct val="0"/>
              </a:spcBef>
              <a:spcAft>
                <a:spcPct val="0"/>
              </a:spcAft>
            </a:pPr>
            <a:r>
              <a:rPr lang="en-ZA" altLang="zh-CN" sz="4000" b="1" u="sng" dirty="0">
                <a:latin typeface="Arial" pitchFamily="34" charset="0"/>
                <a:ea typeface="Calibri" pitchFamily="34" charset="0"/>
                <a:cs typeface="Arial" pitchFamily="34" charset="0"/>
              </a:rPr>
              <a:t>PVC adhesive:</a:t>
            </a:r>
          </a:p>
          <a:p>
            <a:pPr fontAlgn="base">
              <a:spcBef>
                <a:spcPct val="0"/>
              </a:spcBef>
              <a:spcAft>
                <a:spcPct val="0"/>
              </a:spcAft>
            </a:pPr>
            <a:endParaRPr lang="en-ZA" altLang="zh-CN" sz="3200" b="1" u="sng" dirty="0">
              <a:latin typeface="Arial" pitchFamily="34" charset="0"/>
              <a:cs typeface="Arial" pitchFamily="34" charset="0"/>
            </a:endParaRPr>
          </a:p>
          <a:p>
            <a:pPr lvl="0" fontAlgn="base">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Working with PVC conduit and its fittings is easy and with the right technique, you can have a strong holding bond between the conduit and the fitting by using this great tip on how to glue with PVC glue.</a:t>
            </a:r>
          </a:p>
          <a:p>
            <a:pPr lvl="0" fontAlgn="base">
              <a:spcBef>
                <a:spcPct val="0"/>
              </a:spcBef>
              <a:spcAft>
                <a:spcPct val="0"/>
              </a:spcAft>
            </a:pP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Unlike rigid metal conduit that has threaded fittings or EMT conduit that has setscrew fittings, PVC conduit has glued fittings that require some special twists and turns to make them secure and stay holding strong.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525</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Symbol</vt:lpstr>
      <vt:lpstr>Times New Roman</vt:lpstr>
      <vt:lpstr>Wingdings</vt:lpstr>
      <vt:lpstr>等线</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Masenkane</dc:creator>
  <cp:lastModifiedBy>V.Westphal</cp:lastModifiedBy>
  <cp:revision>6</cp:revision>
  <dcterms:created xsi:type="dcterms:W3CDTF">2020-08-29T12:40:32Z</dcterms:created>
  <dcterms:modified xsi:type="dcterms:W3CDTF">2020-09-07T09:42:35Z</dcterms:modified>
</cp:coreProperties>
</file>