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4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f-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371D60-8830-4335-958D-971B7A66CD16}" type="datetimeFigureOut">
              <a:rPr lang="af-ZA" smtClean="0"/>
              <a:t>2020-07-07</a:t>
            </a:fld>
            <a:endParaRPr lang="af-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f-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f-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C6DD02-DFDD-4C5F-ACCA-D612A22129FB}" type="slidenum">
              <a:rPr lang="af-ZA" smtClean="0"/>
              <a:t>‹#›</a:t>
            </a:fld>
            <a:endParaRPr lang="af-ZA"/>
          </a:p>
        </p:txBody>
      </p:sp>
    </p:spTree>
    <p:extLst>
      <p:ext uri="{BB962C8B-B14F-4D97-AF65-F5344CB8AC3E}">
        <p14:creationId xmlns:p14="http://schemas.microsoft.com/office/powerpoint/2010/main" val="1236440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f-ZA" dirty="0"/>
          </a:p>
        </p:txBody>
      </p:sp>
      <p:sp>
        <p:nvSpPr>
          <p:cNvPr id="4" name="Slide Number Placeholder 3"/>
          <p:cNvSpPr>
            <a:spLocks noGrp="1"/>
          </p:cNvSpPr>
          <p:nvPr>
            <p:ph type="sldNum" sz="quarter" idx="10"/>
          </p:nvPr>
        </p:nvSpPr>
        <p:spPr/>
        <p:txBody>
          <a:bodyPr/>
          <a:lstStyle/>
          <a:p>
            <a:fld id="{1EC6DD02-DFDD-4C5F-ACCA-D612A22129FB}" type="slidenum">
              <a:rPr lang="af-ZA" smtClean="0"/>
              <a:t>4</a:t>
            </a:fld>
            <a:endParaRPr lang="af-ZA"/>
          </a:p>
        </p:txBody>
      </p:sp>
    </p:spTree>
    <p:extLst>
      <p:ext uri="{BB962C8B-B14F-4D97-AF65-F5344CB8AC3E}">
        <p14:creationId xmlns:p14="http://schemas.microsoft.com/office/powerpoint/2010/main" val="756387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f-ZA" dirty="0"/>
          </a:p>
        </p:txBody>
      </p:sp>
      <p:sp>
        <p:nvSpPr>
          <p:cNvPr id="4" name="Slide Number Placeholder 3"/>
          <p:cNvSpPr>
            <a:spLocks noGrp="1"/>
          </p:cNvSpPr>
          <p:nvPr>
            <p:ph type="sldNum" sz="quarter" idx="10"/>
          </p:nvPr>
        </p:nvSpPr>
        <p:spPr/>
        <p:txBody>
          <a:bodyPr/>
          <a:lstStyle/>
          <a:p>
            <a:fld id="{1EC6DD02-DFDD-4C5F-ACCA-D612A22129FB}" type="slidenum">
              <a:rPr lang="af-ZA" smtClean="0"/>
              <a:t>7</a:t>
            </a:fld>
            <a:endParaRPr lang="af-ZA"/>
          </a:p>
        </p:txBody>
      </p:sp>
    </p:spTree>
    <p:extLst>
      <p:ext uri="{BB962C8B-B14F-4D97-AF65-F5344CB8AC3E}">
        <p14:creationId xmlns:p14="http://schemas.microsoft.com/office/powerpoint/2010/main" val="878765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f-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f-ZA"/>
          </a:p>
        </p:txBody>
      </p:sp>
      <p:sp>
        <p:nvSpPr>
          <p:cNvPr id="4" name="Date Placeholder 3"/>
          <p:cNvSpPr>
            <a:spLocks noGrp="1"/>
          </p:cNvSpPr>
          <p:nvPr>
            <p:ph type="dt" sz="half" idx="10"/>
          </p:nvPr>
        </p:nvSpPr>
        <p:spPr/>
        <p:txBody>
          <a:bodyPr/>
          <a:lstStyle/>
          <a:p>
            <a:fld id="{57601DAD-89A6-489D-AD2B-DC0DA2DD3832}" type="datetimeFigureOut">
              <a:rPr lang="af-ZA" smtClean="0"/>
              <a:t>2020-07-07</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75D0269D-ECE0-4AB1-B323-73C09289A8C2}" type="slidenum">
              <a:rPr lang="af-ZA" smtClean="0"/>
              <a:t>‹#›</a:t>
            </a:fld>
            <a:endParaRPr lang="af-ZA"/>
          </a:p>
        </p:txBody>
      </p:sp>
    </p:spTree>
    <p:extLst>
      <p:ext uri="{BB962C8B-B14F-4D97-AF65-F5344CB8AC3E}">
        <p14:creationId xmlns:p14="http://schemas.microsoft.com/office/powerpoint/2010/main" val="102584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Date Placeholder 3"/>
          <p:cNvSpPr>
            <a:spLocks noGrp="1"/>
          </p:cNvSpPr>
          <p:nvPr>
            <p:ph type="dt" sz="half" idx="10"/>
          </p:nvPr>
        </p:nvSpPr>
        <p:spPr/>
        <p:txBody>
          <a:bodyPr/>
          <a:lstStyle/>
          <a:p>
            <a:fld id="{57601DAD-89A6-489D-AD2B-DC0DA2DD3832}" type="datetimeFigureOut">
              <a:rPr lang="af-ZA" smtClean="0"/>
              <a:t>2020-07-07</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75D0269D-ECE0-4AB1-B323-73C09289A8C2}" type="slidenum">
              <a:rPr lang="af-ZA" smtClean="0"/>
              <a:t>‹#›</a:t>
            </a:fld>
            <a:endParaRPr lang="af-ZA"/>
          </a:p>
        </p:txBody>
      </p:sp>
    </p:spTree>
    <p:extLst>
      <p:ext uri="{BB962C8B-B14F-4D97-AF65-F5344CB8AC3E}">
        <p14:creationId xmlns:p14="http://schemas.microsoft.com/office/powerpoint/2010/main" val="101616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f-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Date Placeholder 3"/>
          <p:cNvSpPr>
            <a:spLocks noGrp="1"/>
          </p:cNvSpPr>
          <p:nvPr>
            <p:ph type="dt" sz="half" idx="10"/>
          </p:nvPr>
        </p:nvSpPr>
        <p:spPr/>
        <p:txBody>
          <a:bodyPr/>
          <a:lstStyle/>
          <a:p>
            <a:fld id="{57601DAD-89A6-489D-AD2B-DC0DA2DD3832}" type="datetimeFigureOut">
              <a:rPr lang="af-ZA" smtClean="0"/>
              <a:t>2020-07-07</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75D0269D-ECE0-4AB1-B323-73C09289A8C2}" type="slidenum">
              <a:rPr lang="af-ZA" smtClean="0"/>
              <a:t>‹#›</a:t>
            </a:fld>
            <a:endParaRPr lang="af-ZA"/>
          </a:p>
        </p:txBody>
      </p:sp>
    </p:spTree>
    <p:extLst>
      <p:ext uri="{BB962C8B-B14F-4D97-AF65-F5344CB8AC3E}">
        <p14:creationId xmlns:p14="http://schemas.microsoft.com/office/powerpoint/2010/main" val="94843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Date Placeholder 3"/>
          <p:cNvSpPr>
            <a:spLocks noGrp="1"/>
          </p:cNvSpPr>
          <p:nvPr>
            <p:ph type="dt" sz="half" idx="10"/>
          </p:nvPr>
        </p:nvSpPr>
        <p:spPr/>
        <p:txBody>
          <a:bodyPr/>
          <a:lstStyle/>
          <a:p>
            <a:fld id="{57601DAD-89A6-489D-AD2B-DC0DA2DD3832}" type="datetimeFigureOut">
              <a:rPr lang="af-ZA" smtClean="0"/>
              <a:t>2020-07-07</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75D0269D-ECE0-4AB1-B323-73C09289A8C2}" type="slidenum">
              <a:rPr lang="af-ZA" smtClean="0"/>
              <a:t>‹#›</a:t>
            </a:fld>
            <a:endParaRPr lang="af-ZA"/>
          </a:p>
        </p:txBody>
      </p:sp>
    </p:spTree>
    <p:extLst>
      <p:ext uri="{BB962C8B-B14F-4D97-AF65-F5344CB8AC3E}">
        <p14:creationId xmlns:p14="http://schemas.microsoft.com/office/powerpoint/2010/main" val="3958453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f-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601DAD-89A6-489D-AD2B-DC0DA2DD3832}" type="datetimeFigureOut">
              <a:rPr lang="af-ZA" smtClean="0"/>
              <a:t>2020-07-07</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75D0269D-ECE0-4AB1-B323-73C09289A8C2}" type="slidenum">
              <a:rPr lang="af-ZA" smtClean="0"/>
              <a:t>‹#›</a:t>
            </a:fld>
            <a:endParaRPr lang="af-ZA"/>
          </a:p>
        </p:txBody>
      </p:sp>
    </p:spTree>
    <p:extLst>
      <p:ext uri="{BB962C8B-B14F-4D97-AF65-F5344CB8AC3E}">
        <p14:creationId xmlns:p14="http://schemas.microsoft.com/office/powerpoint/2010/main" val="1674188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5" name="Date Placeholder 4"/>
          <p:cNvSpPr>
            <a:spLocks noGrp="1"/>
          </p:cNvSpPr>
          <p:nvPr>
            <p:ph type="dt" sz="half" idx="10"/>
          </p:nvPr>
        </p:nvSpPr>
        <p:spPr/>
        <p:txBody>
          <a:bodyPr/>
          <a:lstStyle/>
          <a:p>
            <a:fld id="{57601DAD-89A6-489D-AD2B-DC0DA2DD3832}" type="datetimeFigureOut">
              <a:rPr lang="af-ZA" smtClean="0"/>
              <a:t>2020-07-07</a:t>
            </a:fld>
            <a:endParaRPr lang="af-ZA"/>
          </a:p>
        </p:txBody>
      </p:sp>
      <p:sp>
        <p:nvSpPr>
          <p:cNvPr id="6" name="Footer Placeholder 5"/>
          <p:cNvSpPr>
            <a:spLocks noGrp="1"/>
          </p:cNvSpPr>
          <p:nvPr>
            <p:ph type="ftr" sz="quarter" idx="11"/>
          </p:nvPr>
        </p:nvSpPr>
        <p:spPr/>
        <p:txBody>
          <a:bodyPr/>
          <a:lstStyle/>
          <a:p>
            <a:endParaRPr lang="af-ZA"/>
          </a:p>
        </p:txBody>
      </p:sp>
      <p:sp>
        <p:nvSpPr>
          <p:cNvPr id="7" name="Slide Number Placeholder 6"/>
          <p:cNvSpPr>
            <a:spLocks noGrp="1"/>
          </p:cNvSpPr>
          <p:nvPr>
            <p:ph type="sldNum" sz="quarter" idx="12"/>
          </p:nvPr>
        </p:nvSpPr>
        <p:spPr/>
        <p:txBody>
          <a:bodyPr/>
          <a:lstStyle/>
          <a:p>
            <a:fld id="{75D0269D-ECE0-4AB1-B323-73C09289A8C2}" type="slidenum">
              <a:rPr lang="af-ZA" smtClean="0"/>
              <a:t>‹#›</a:t>
            </a:fld>
            <a:endParaRPr lang="af-ZA"/>
          </a:p>
        </p:txBody>
      </p:sp>
    </p:spTree>
    <p:extLst>
      <p:ext uri="{BB962C8B-B14F-4D97-AF65-F5344CB8AC3E}">
        <p14:creationId xmlns:p14="http://schemas.microsoft.com/office/powerpoint/2010/main" val="2275388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f-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7" name="Date Placeholder 6"/>
          <p:cNvSpPr>
            <a:spLocks noGrp="1"/>
          </p:cNvSpPr>
          <p:nvPr>
            <p:ph type="dt" sz="half" idx="10"/>
          </p:nvPr>
        </p:nvSpPr>
        <p:spPr/>
        <p:txBody>
          <a:bodyPr/>
          <a:lstStyle/>
          <a:p>
            <a:fld id="{57601DAD-89A6-489D-AD2B-DC0DA2DD3832}" type="datetimeFigureOut">
              <a:rPr lang="af-ZA" smtClean="0"/>
              <a:t>2020-07-07</a:t>
            </a:fld>
            <a:endParaRPr lang="af-ZA"/>
          </a:p>
        </p:txBody>
      </p:sp>
      <p:sp>
        <p:nvSpPr>
          <p:cNvPr id="8" name="Footer Placeholder 7"/>
          <p:cNvSpPr>
            <a:spLocks noGrp="1"/>
          </p:cNvSpPr>
          <p:nvPr>
            <p:ph type="ftr" sz="quarter" idx="11"/>
          </p:nvPr>
        </p:nvSpPr>
        <p:spPr/>
        <p:txBody>
          <a:bodyPr/>
          <a:lstStyle/>
          <a:p>
            <a:endParaRPr lang="af-ZA"/>
          </a:p>
        </p:txBody>
      </p:sp>
      <p:sp>
        <p:nvSpPr>
          <p:cNvPr id="9" name="Slide Number Placeholder 8"/>
          <p:cNvSpPr>
            <a:spLocks noGrp="1"/>
          </p:cNvSpPr>
          <p:nvPr>
            <p:ph type="sldNum" sz="quarter" idx="12"/>
          </p:nvPr>
        </p:nvSpPr>
        <p:spPr/>
        <p:txBody>
          <a:bodyPr/>
          <a:lstStyle/>
          <a:p>
            <a:fld id="{75D0269D-ECE0-4AB1-B323-73C09289A8C2}" type="slidenum">
              <a:rPr lang="af-ZA" smtClean="0"/>
              <a:t>‹#›</a:t>
            </a:fld>
            <a:endParaRPr lang="af-ZA"/>
          </a:p>
        </p:txBody>
      </p:sp>
    </p:spTree>
    <p:extLst>
      <p:ext uri="{BB962C8B-B14F-4D97-AF65-F5344CB8AC3E}">
        <p14:creationId xmlns:p14="http://schemas.microsoft.com/office/powerpoint/2010/main" val="1871098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Date Placeholder 2"/>
          <p:cNvSpPr>
            <a:spLocks noGrp="1"/>
          </p:cNvSpPr>
          <p:nvPr>
            <p:ph type="dt" sz="half" idx="10"/>
          </p:nvPr>
        </p:nvSpPr>
        <p:spPr/>
        <p:txBody>
          <a:bodyPr/>
          <a:lstStyle/>
          <a:p>
            <a:fld id="{57601DAD-89A6-489D-AD2B-DC0DA2DD3832}" type="datetimeFigureOut">
              <a:rPr lang="af-ZA" smtClean="0"/>
              <a:t>2020-07-07</a:t>
            </a:fld>
            <a:endParaRPr lang="af-ZA"/>
          </a:p>
        </p:txBody>
      </p:sp>
      <p:sp>
        <p:nvSpPr>
          <p:cNvPr id="4" name="Footer Placeholder 3"/>
          <p:cNvSpPr>
            <a:spLocks noGrp="1"/>
          </p:cNvSpPr>
          <p:nvPr>
            <p:ph type="ftr" sz="quarter" idx="11"/>
          </p:nvPr>
        </p:nvSpPr>
        <p:spPr/>
        <p:txBody>
          <a:bodyPr/>
          <a:lstStyle/>
          <a:p>
            <a:endParaRPr lang="af-ZA"/>
          </a:p>
        </p:txBody>
      </p:sp>
      <p:sp>
        <p:nvSpPr>
          <p:cNvPr id="5" name="Slide Number Placeholder 4"/>
          <p:cNvSpPr>
            <a:spLocks noGrp="1"/>
          </p:cNvSpPr>
          <p:nvPr>
            <p:ph type="sldNum" sz="quarter" idx="12"/>
          </p:nvPr>
        </p:nvSpPr>
        <p:spPr/>
        <p:txBody>
          <a:bodyPr/>
          <a:lstStyle/>
          <a:p>
            <a:fld id="{75D0269D-ECE0-4AB1-B323-73C09289A8C2}" type="slidenum">
              <a:rPr lang="af-ZA" smtClean="0"/>
              <a:t>‹#›</a:t>
            </a:fld>
            <a:endParaRPr lang="af-ZA"/>
          </a:p>
        </p:txBody>
      </p:sp>
    </p:spTree>
    <p:extLst>
      <p:ext uri="{BB962C8B-B14F-4D97-AF65-F5344CB8AC3E}">
        <p14:creationId xmlns:p14="http://schemas.microsoft.com/office/powerpoint/2010/main" val="229196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01DAD-89A6-489D-AD2B-DC0DA2DD3832}" type="datetimeFigureOut">
              <a:rPr lang="af-ZA" smtClean="0"/>
              <a:t>2020-07-07</a:t>
            </a:fld>
            <a:endParaRPr lang="af-ZA"/>
          </a:p>
        </p:txBody>
      </p:sp>
      <p:sp>
        <p:nvSpPr>
          <p:cNvPr id="3" name="Footer Placeholder 2"/>
          <p:cNvSpPr>
            <a:spLocks noGrp="1"/>
          </p:cNvSpPr>
          <p:nvPr>
            <p:ph type="ftr" sz="quarter" idx="11"/>
          </p:nvPr>
        </p:nvSpPr>
        <p:spPr/>
        <p:txBody>
          <a:bodyPr/>
          <a:lstStyle/>
          <a:p>
            <a:endParaRPr lang="af-ZA"/>
          </a:p>
        </p:txBody>
      </p:sp>
      <p:sp>
        <p:nvSpPr>
          <p:cNvPr id="4" name="Slide Number Placeholder 3"/>
          <p:cNvSpPr>
            <a:spLocks noGrp="1"/>
          </p:cNvSpPr>
          <p:nvPr>
            <p:ph type="sldNum" sz="quarter" idx="12"/>
          </p:nvPr>
        </p:nvSpPr>
        <p:spPr/>
        <p:txBody>
          <a:bodyPr/>
          <a:lstStyle/>
          <a:p>
            <a:fld id="{75D0269D-ECE0-4AB1-B323-73C09289A8C2}" type="slidenum">
              <a:rPr lang="af-ZA" smtClean="0"/>
              <a:t>‹#›</a:t>
            </a:fld>
            <a:endParaRPr lang="af-ZA"/>
          </a:p>
        </p:txBody>
      </p:sp>
    </p:spTree>
    <p:extLst>
      <p:ext uri="{BB962C8B-B14F-4D97-AF65-F5344CB8AC3E}">
        <p14:creationId xmlns:p14="http://schemas.microsoft.com/office/powerpoint/2010/main" val="1076654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f-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601DAD-89A6-489D-AD2B-DC0DA2DD3832}" type="datetimeFigureOut">
              <a:rPr lang="af-ZA" smtClean="0"/>
              <a:t>2020-07-07</a:t>
            </a:fld>
            <a:endParaRPr lang="af-ZA"/>
          </a:p>
        </p:txBody>
      </p:sp>
      <p:sp>
        <p:nvSpPr>
          <p:cNvPr id="6" name="Footer Placeholder 5"/>
          <p:cNvSpPr>
            <a:spLocks noGrp="1"/>
          </p:cNvSpPr>
          <p:nvPr>
            <p:ph type="ftr" sz="quarter" idx="11"/>
          </p:nvPr>
        </p:nvSpPr>
        <p:spPr/>
        <p:txBody>
          <a:bodyPr/>
          <a:lstStyle/>
          <a:p>
            <a:endParaRPr lang="af-ZA"/>
          </a:p>
        </p:txBody>
      </p:sp>
      <p:sp>
        <p:nvSpPr>
          <p:cNvPr id="7" name="Slide Number Placeholder 6"/>
          <p:cNvSpPr>
            <a:spLocks noGrp="1"/>
          </p:cNvSpPr>
          <p:nvPr>
            <p:ph type="sldNum" sz="quarter" idx="12"/>
          </p:nvPr>
        </p:nvSpPr>
        <p:spPr/>
        <p:txBody>
          <a:bodyPr/>
          <a:lstStyle/>
          <a:p>
            <a:fld id="{75D0269D-ECE0-4AB1-B323-73C09289A8C2}" type="slidenum">
              <a:rPr lang="af-ZA" smtClean="0"/>
              <a:t>‹#›</a:t>
            </a:fld>
            <a:endParaRPr lang="af-ZA"/>
          </a:p>
        </p:txBody>
      </p:sp>
    </p:spTree>
    <p:extLst>
      <p:ext uri="{BB962C8B-B14F-4D97-AF65-F5344CB8AC3E}">
        <p14:creationId xmlns:p14="http://schemas.microsoft.com/office/powerpoint/2010/main" val="3270553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f-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f-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601DAD-89A6-489D-AD2B-DC0DA2DD3832}" type="datetimeFigureOut">
              <a:rPr lang="af-ZA" smtClean="0"/>
              <a:t>2020-07-07</a:t>
            </a:fld>
            <a:endParaRPr lang="af-ZA"/>
          </a:p>
        </p:txBody>
      </p:sp>
      <p:sp>
        <p:nvSpPr>
          <p:cNvPr id="6" name="Footer Placeholder 5"/>
          <p:cNvSpPr>
            <a:spLocks noGrp="1"/>
          </p:cNvSpPr>
          <p:nvPr>
            <p:ph type="ftr" sz="quarter" idx="11"/>
          </p:nvPr>
        </p:nvSpPr>
        <p:spPr/>
        <p:txBody>
          <a:bodyPr/>
          <a:lstStyle/>
          <a:p>
            <a:endParaRPr lang="af-ZA"/>
          </a:p>
        </p:txBody>
      </p:sp>
      <p:sp>
        <p:nvSpPr>
          <p:cNvPr id="7" name="Slide Number Placeholder 6"/>
          <p:cNvSpPr>
            <a:spLocks noGrp="1"/>
          </p:cNvSpPr>
          <p:nvPr>
            <p:ph type="sldNum" sz="quarter" idx="12"/>
          </p:nvPr>
        </p:nvSpPr>
        <p:spPr/>
        <p:txBody>
          <a:bodyPr/>
          <a:lstStyle/>
          <a:p>
            <a:fld id="{75D0269D-ECE0-4AB1-B323-73C09289A8C2}" type="slidenum">
              <a:rPr lang="af-ZA" smtClean="0"/>
              <a:t>‹#›</a:t>
            </a:fld>
            <a:endParaRPr lang="af-ZA"/>
          </a:p>
        </p:txBody>
      </p:sp>
    </p:spTree>
    <p:extLst>
      <p:ext uri="{BB962C8B-B14F-4D97-AF65-F5344CB8AC3E}">
        <p14:creationId xmlns:p14="http://schemas.microsoft.com/office/powerpoint/2010/main" val="670258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f-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01DAD-89A6-489D-AD2B-DC0DA2DD3832}" type="datetimeFigureOut">
              <a:rPr lang="af-ZA" smtClean="0"/>
              <a:t>2020-07-07</a:t>
            </a:fld>
            <a:endParaRPr lang="af-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f-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D0269D-ECE0-4AB1-B323-73C09289A8C2}" type="slidenum">
              <a:rPr lang="af-ZA" smtClean="0"/>
              <a:t>‹#›</a:t>
            </a:fld>
            <a:endParaRPr lang="af-ZA"/>
          </a:p>
        </p:txBody>
      </p:sp>
    </p:spTree>
    <p:extLst>
      <p:ext uri="{BB962C8B-B14F-4D97-AF65-F5344CB8AC3E}">
        <p14:creationId xmlns:p14="http://schemas.microsoft.com/office/powerpoint/2010/main" val="2866196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0.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000"/>
            <a:lum/>
          </a:blip>
          <a:srcRect/>
          <a:stretch>
            <a:fillRect t="-78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8769" y="1122363"/>
            <a:ext cx="10355283" cy="2387600"/>
          </a:xfrm>
        </p:spPr>
        <p:txBody>
          <a:bodyPr/>
          <a:lstStyle/>
          <a:p>
            <a:r>
              <a:rPr lang="af-ZA" dirty="0">
                <a:latin typeface="Arial" panose="020B0604020202020204" pitchFamily="34" charset="0"/>
                <a:cs typeface="Arial" panose="020B0604020202020204" pitchFamily="34" charset="0"/>
              </a:rPr>
              <a:t>DIE PARADYSBOSSIE</a:t>
            </a:r>
          </a:p>
        </p:txBody>
      </p:sp>
      <p:sp>
        <p:nvSpPr>
          <p:cNvPr id="3" name="Subtitle 2"/>
          <p:cNvSpPr>
            <a:spLocks noGrp="1"/>
          </p:cNvSpPr>
          <p:nvPr>
            <p:ph type="subTitle" idx="1"/>
          </p:nvPr>
        </p:nvSpPr>
        <p:spPr/>
        <p:txBody>
          <a:bodyPr>
            <a:normAutofit/>
          </a:bodyPr>
          <a:lstStyle/>
          <a:p>
            <a:r>
              <a:rPr lang="af-ZA" sz="4000" b="1" dirty="0"/>
              <a:t>MARIETJIE KOTZÉ</a:t>
            </a:r>
          </a:p>
        </p:txBody>
      </p:sp>
    </p:spTree>
    <p:extLst>
      <p:ext uri="{BB962C8B-B14F-4D97-AF65-F5344CB8AC3E}">
        <p14:creationId xmlns:p14="http://schemas.microsoft.com/office/powerpoint/2010/main" val="2513789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2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dirty="0">
                <a:latin typeface="Arial" panose="020B0604020202020204" pitchFamily="34" charset="0"/>
                <a:cs typeface="Arial" panose="020B0604020202020204" pitchFamily="34" charset="0"/>
              </a:rPr>
              <a:t>TEMA(S)</a:t>
            </a:r>
          </a:p>
        </p:txBody>
      </p:sp>
      <p:sp>
        <p:nvSpPr>
          <p:cNvPr id="3" name="Content Placeholder 2"/>
          <p:cNvSpPr>
            <a:spLocks noGrp="1"/>
          </p:cNvSpPr>
          <p:nvPr>
            <p:ph idx="1"/>
          </p:nvPr>
        </p:nvSpPr>
        <p:spPr/>
        <p:txBody>
          <a:bodyPr>
            <a:normAutofit/>
          </a:bodyPr>
          <a:lstStyle/>
          <a:p>
            <a:r>
              <a:rPr lang="af-ZA"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Mistiek</a:t>
            </a:r>
          </a:p>
          <a:p>
            <a:r>
              <a:rPr lang="af-ZA"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Onstuimige gemoedstoestand </a:t>
            </a:r>
            <a:r>
              <a:rPr lang="af-ZA" sz="3200" dirty="0">
                <a:latin typeface="Arial" panose="020B0604020202020204" pitchFamily="34" charset="0"/>
                <a:cs typeface="Arial" panose="020B0604020202020204" pitchFamily="34" charset="0"/>
              </a:rPr>
              <a:t>van tieners</a:t>
            </a:r>
          </a:p>
          <a:p>
            <a:r>
              <a:rPr lang="af-ZA"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Skuldgevoelens</a:t>
            </a:r>
          </a:p>
        </p:txBody>
      </p:sp>
    </p:spTree>
    <p:extLst>
      <p:ext uri="{BB962C8B-B14F-4D97-AF65-F5344CB8AC3E}">
        <p14:creationId xmlns:p14="http://schemas.microsoft.com/office/powerpoint/2010/main" val="768804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7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f-ZA" dirty="0">
                <a:latin typeface="Arial" panose="020B0604020202020204" pitchFamily="34" charset="0"/>
                <a:cs typeface="Arial" panose="020B0604020202020204" pitchFamily="34" charset="0"/>
              </a:rPr>
              <a:t>POST-LEES AKTIWITEIT</a:t>
            </a:r>
            <a:br>
              <a:rPr lang="af-ZA" dirty="0">
                <a:latin typeface="Arial" panose="020B0604020202020204" pitchFamily="34" charset="0"/>
                <a:cs typeface="Arial" panose="020B0604020202020204" pitchFamily="34" charset="0"/>
              </a:rPr>
            </a:br>
            <a:r>
              <a:rPr lang="af-ZA" dirty="0">
                <a:latin typeface="Arial" panose="020B0604020202020204" pitchFamily="34" charset="0"/>
                <a:cs typeface="Arial" panose="020B0604020202020204" pitchFamily="34" charset="0"/>
              </a:rPr>
              <a:t>BLOKRAAISEL</a:t>
            </a:r>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647933980"/>
              </p:ext>
            </p:extLst>
          </p:nvPr>
        </p:nvGraphicFramePr>
        <p:xfrm>
          <a:off x="5314950" y="3714750"/>
          <a:ext cx="1565275" cy="571500"/>
        </p:xfrm>
        <a:graphic>
          <a:graphicData uri="http://schemas.openxmlformats.org/presentationml/2006/ole">
            <mc:AlternateContent xmlns:mc="http://schemas.openxmlformats.org/markup-compatibility/2006">
              <mc:Choice xmlns:v="urn:schemas-microsoft-com:vml" Requires="v">
                <p:oleObj spid="_x0000_s1033" name="Packager Shell Object" showAsIcon="1" r:id="rId4" imgW="1565280" imgH="571320" progId="Package">
                  <p:embed/>
                </p:oleObj>
              </mc:Choice>
              <mc:Fallback>
                <p:oleObj name="Packager Shell Object" showAsIcon="1" r:id="rId4" imgW="1565280" imgH="571320" progId="Package">
                  <p:embed/>
                  <p:pic>
                    <p:nvPicPr>
                      <p:cNvPr id="0" name=""/>
                      <p:cNvPicPr/>
                      <p:nvPr/>
                    </p:nvPicPr>
                    <p:blipFill>
                      <a:blip r:embed="rId5"/>
                      <a:stretch>
                        <a:fillRect/>
                      </a:stretch>
                    </p:blipFill>
                    <p:spPr>
                      <a:xfrm>
                        <a:off x="5314950" y="3714750"/>
                        <a:ext cx="1565275" cy="571500"/>
                      </a:xfrm>
                      <a:prstGeom prst="rect">
                        <a:avLst/>
                      </a:prstGeom>
                    </p:spPr>
                  </p:pic>
                </p:oleObj>
              </mc:Fallback>
            </mc:AlternateContent>
          </a:graphicData>
        </a:graphic>
      </p:graphicFrame>
    </p:spTree>
    <p:extLst>
      <p:ext uri="{BB962C8B-B14F-4D97-AF65-F5344CB8AC3E}">
        <p14:creationId xmlns:p14="http://schemas.microsoft.com/office/powerpoint/2010/main" val="850603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9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dirty="0">
                <a:latin typeface="Arial" panose="020B0604020202020204" pitchFamily="34" charset="0"/>
                <a:cs typeface="Arial" panose="020B0604020202020204" pitchFamily="34" charset="0"/>
              </a:rPr>
              <a:t>OPSOMMING</a:t>
            </a:r>
          </a:p>
        </p:txBody>
      </p:sp>
      <p:sp>
        <p:nvSpPr>
          <p:cNvPr id="3" name="Content Placeholder 2"/>
          <p:cNvSpPr>
            <a:spLocks noGrp="1"/>
          </p:cNvSpPr>
          <p:nvPr>
            <p:ph idx="1"/>
          </p:nvPr>
        </p:nvSpPr>
        <p:spPr>
          <a:xfrm>
            <a:off x="838200" y="1690688"/>
            <a:ext cx="10515600" cy="5042621"/>
          </a:xfrm>
        </p:spPr>
        <p:txBody>
          <a:bodyPr>
            <a:normAutofit lnSpcReduction="10000"/>
          </a:bodyPr>
          <a:lstStyle/>
          <a:p>
            <a:r>
              <a:rPr lang="af-ZA" sz="2000" dirty="0">
                <a:latin typeface="Arial" panose="020B0604020202020204" pitchFamily="34" charset="0"/>
                <a:cs typeface="Arial" panose="020B0604020202020204" pitchFamily="34" charset="0"/>
              </a:rPr>
              <a:t>Elfie, die hoofkarakter, is twaalf jaar oud en sy worstel met ŉ paar kwellinge in haar lewe. Een van die dinge is dat sy voel alles wat sy doen is sonde, veral in haar ma se oë</a:t>
            </a:r>
          </a:p>
          <a:p>
            <a:r>
              <a:rPr lang="af-ZA" sz="2000" dirty="0">
                <a:latin typeface="Arial" panose="020B0604020202020204" pitchFamily="34" charset="0"/>
                <a:cs typeface="Arial" panose="020B0604020202020204" pitchFamily="34" charset="0"/>
              </a:rPr>
              <a:t>Haar ma het ŉ nuwe baba waaraan sy meer aandag gee as aan haar sieklike oupa wat by hulle bly. Haar oupa is ŉ afgetrede predikant en hy kan nie meer logiese gesprekke voer nie</a:t>
            </a:r>
          </a:p>
          <a:p>
            <a:r>
              <a:rPr lang="af-ZA" sz="2000" dirty="0">
                <a:latin typeface="Arial" panose="020B0604020202020204" pitchFamily="34" charset="0"/>
                <a:cs typeface="Arial" panose="020B0604020202020204" pitchFamily="34" charset="0"/>
              </a:rPr>
              <a:t>Sy wil haar oupa vra of Bileam (in die Bybel) se donkie regtig kon praat, maar hy raak aan die slaap</a:t>
            </a:r>
          </a:p>
          <a:p>
            <a:r>
              <a:rPr lang="af-ZA" sz="2000" dirty="0">
                <a:latin typeface="Arial" panose="020B0604020202020204" pitchFamily="34" charset="0"/>
                <a:cs typeface="Arial" panose="020B0604020202020204" pitchFamily="34" charset="0"/>
              </a:rPr>
              <a:t>Op hulle grasperk groei daar ŉ kleinerige struik – die paradysbossie. Die paradysbossie dra pragtige wit blomme slegs een keer per jaar – teen die einde van September en op Oupa se verjaarsdag</a:t>
            </a:r>
          </a:p>
          <a:p>
            <a:r>
              <a:rPr lang="af-ZA" sz="2000" dirty="0">
                <a:latin typeface="Arial" panose="020B0604020202020204" pitchFamily="34" charset="0"/>
                <a:cs typeface="Arial" panose="020B0604020202020204" pitchFamily="34" charset="0"/>
              </a:rPr>
              <a:t>Elfie se oupa verjaar ook teen die einde van September en dan hou haar mense ŉ partytjie vir hom</a:t>
            </a:r>
          </a:p>
          <a:p>
            <a:r>
              <a:rPr lang="af-ZA" sz="2000" dirty="0">
                <a:latin typeface="Arial" panose="020B0604020202020204" pitchFamily="34" charset="0"/>
                <a:cs typeface="Arial" panose="020B0604020202020204" pitchFamily="34" charset="0"/>
              </a:rPr>
              <a:t>Hierdie jaar besluit haar ouers om Oupa se verjaarsdag vroeër te vier want hulle wil met vakansie gaan. Omdat haar oupa seniel is, sal hy nie weet sy verjaarsdag is op ŉ ander datum nie.</a:t>
            </a:r>
          </a:p>
          <a:p>
            <a:r>
              <a:rPr lang="af-ZA" sz="2000" dirty="0">
                <a:latin typeface="Arial" panose="020B0604020202020204" pitchFamily="34" charset="0"/>
                <a:cs typeface="Arial" panose="020B0604020202020204" pitchFamily="34" charset="0"/>
              </a:rPr>
              <a:t>Die partytjie word gehou en daardie aand blom die paradysbossie – heeltemal buite seisoen!</a:t>
            </a:r>
          </a:p>
          <a:p>
            <a:endParaRPr lang="af-ZA" sz="2000" dirty="0">
              <a:latin typeface="Arial" panose="020B0604020202020204" pitchFamily="34" charset="0"/>
              <a:cs typeface="Arial" panose="020B0604020202020204" pitchFamily="34" charset="0"/>
            </a:endParaRPr>
          </a:p>
          <a:p>
            <a:endParaRPr lang="af-ZA" sz="2000" dirty="0">
              <a:latin typeface="Arial" panose="020B0604020202020204" pitchFamily="34" charset="0"/>
              <a:cs typeface="Arial" panose="020B0604020202020204" pitchFamily="34" charset="0"/>
            </a:endParaRPr>
          </a:p>
          <a:p>
            <a:endParaRPr lang="af-ZA"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0179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t="1000" b="-2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dirty="0">
                <a:latin typeface="Arial" panose="020B0604020202020204" pitchFamily="34" charset="0"/>
                <a:cs typeface="Arial" panose="020B0604020202020204" pitchFamily="34" charset="0"/>
              </a:rPr>
              <a:t>WOORDESKAT</a:t>
            </a:r>
          </a:p>
        </p:txBody>
      </p:sp>
      <p:sp>
        <p:nvSpPr>
          <p:cNvPr id="3" name="Content Placeholder 2"/>
          <p:cNvSpPr>
            <a:spLocks noGrp="1"/>
          </p:cNvSpPr>
          <p:nvPr>
            <p:ph idx="1"/>
          </p:nvPr>
        </p:nvSpPr>
        <p:spPr>
          <a:xfrm>
            <a:off x="648586" y="1825625"/>
            <a:ext cx="11089758" cy="4351338"/>
          </a:xfrm>
        </p:spPr>
        <p:txBody>
          <a:bodyPr>
            <a:normAutofit fontScale="70000" lnSpcReduction="20000"/>
          </a:bodyPr>
          <a:lstStyle/>
          <a:p>
            <a:r>
              <a:rPr lang="af-ZA" sz="3000" dirty="0">
                <a:latin typeface="Arial" panose="020B0604020202020204" pitchFamily="34" charset="0"/>
                <a:cs typeface="Arial" panose="020B0604020202020204" pitchFamily="34" charset="0"/>
              </a:rPr>
              <a:t>Getooi (</a:t>
            </a:r>
            <a:r>
              <a:rPr lang="af-ZA" sz="3000" i="1" dirty="0">
                <a:latin typeface="Arial" panose="020B0604020202020204" pitchFamily="34" charset="0"/>
                <a:cs typeface="Arial" panose="020B0604020202020204" pitchFamily="34" charset="0"/>
              </a:rPr>
              <a:t>decorated</a:t>
            </a:r>
            <a:r>
              <a:rPr lang="af-ZA" sz="3000" dirty="0">
                <a:latin typeface="Arial" panose="020B0604020202020204" pitchFamily="34" charset="0"/>
                <a:cs typeface="Arial" panose="020B0604020202020204" pitchFamily="34" charset="0"/>
              </a:rPr>
              <a:t>) – mooi versier</a:t>
            </a:r>
          </a:p>
          <a:p>
            <a:r>
              <a:rPr lang="af-ZA" sz="3000" dirty="0">
                <a:latin typeface="Arial" panose="020B0604020202020204" pitchFamily="34" charset="0"/>
                <a:cs typeface="Arial" panose="020B0604020202020204" pitchFamily="34" charset="0"/>
              </a:rPr>
              <a:t>Dut (</a:t>
            </a:r>
            <a:r>
              <a:rPr lang="af-ZA" sz="3000" i="1" dirty="0">
                <a:latin typeface="Arial" panose="020B0604020202020204" pitchFamily="34" charset="0"/>
                <a:cs typeface="Arial" panose="020B0604020202020204" pitchFamily="34" charset="0"/>
              </a:rPr>
              <a:t>doze</a:t>
            </a:r>
            <a:r>
              <a:rPr lang="af-ZA" sz="3000" dirty="0">
                <a:latin typeface="Arial" panose="020B0604020202020204" pitchFamily="34" charset="0"/>
                <a:cs typeface="Arial" panose="020B0604020202020204" pitchFamily="34" charset="0"/>
              </a:rPr>
              <a:t>) – sluimer / liggies slaap</a:t>
            </a:r>
          </a:p>
          <a:p>
            <a:r>
              <a:rPr lang="af-ZA" sz="3000" dirty="0">
                <a:latin typeface="Arial" panose="020B0604020202020204" pitchFamily="34" charset="0"/>
                <a:cs typeface="Arial" panose="020B0604020202020204" pitchFamily="34" charset="0"/>
              </a:rPr>
              <a:t>Fleur (</a:t>
            </a:r>
            <a:r>
              <a:rPr lang="af-ZA" sz="3000" i="1" dirty="0">
                <a:latin typeface="Arial" panose="020B0604020202020204" pitchFamily="34" charset="0"/>
                <a:cs typeface="Arial" panose="020B0604020202020204" pitchFamily="34" charset="0"/>
              </a:rPr>
              <a:t>prime</a:t>
            </a:r>
            <a:r>
              <a:rPr lang="af-ZA" sz="3000" dirty="0">
                <a:latin typeface="Arial" panose="020B0604020202020204" pitchFamily="34" charset="0"/>
                <a:cs typeface="Arial" panose="020B0604020202020204" pitchFamily="34" charset="0"/>
              </a:rPr>
              <a:t>) – beste groeityd / bloeityd</a:t>
            </a:r>
          </a:p>
          <a:p>
            <a:r>
              <a:rPr lang="af-ZA" sz="3000" dirty="0">
                <a:latin typeface="Arial" panose="020B0604020202020204" pitchFamily="34" charset="0"/>
                <a:cs typeface="Arial" panose="020B0604020202020204" pitchFamily="34" charset="0"/>
              </a:rPr>
              <a:t>Pronk (</a:t>
            </a:r>
            <a:r>
              <a:rPr lang="af-ZA" sz="3000" i="1" dirty="0">
                <a:latin typeface="Arial" panose="020B0604020202020204" pitchFamily="34" charset="0"/>
                <a:cs typeface="Arial" panose="020B0604020202020204" pitchFamily="34" charset="0"/>
              </a:rPr>
              <a:t>to show off</a:t>
            </a:r>
            <a:r>
              <a:rPr lang="af-ZA" sz="3000" dirty="0">
                <a:latin typeface="Arial" panose="020B0604020202020204" pitchFamily="34" charset="0"/>
                <a:cs typeface="Arial" panose="020B0604020202020204" pitchFamily="34" charset="0"/>
              </a:rPr>
              <a:t>) – trots optree</a:t>
            </a:r>
          </a:p>
          <a:p>
            <a:r>
              <a:rPr lang="af-ZA" sz="3000" dirty="0">
                <a:latin typeface="Arial" panose="020B0604020202020204" pitchFamily="34" charset="0"/>
                <a:cs typeface="Arial" panose="020B0604020202020204" pitchFamily="34" charset="0"/>
              </a:rPr>
              <a:t>Heimlik (</a:t>
            </a:r>
            <a:r>
              <a:rPr lang="af-ZA" sz="3000" i="1" dirty="0">
                <a:latin typeface="Arial" panose="020B0604020202020204" pitchFamily="34" charset="0"/>
                <a:cs typeface="Arial" panose="020B0604020202020204" pitchFamily="34" charset="0"/>
              </a:rPr>
              <a:t> secretly</a:t>
            </a:r>
            <a:r>
              <a:rPr lang="af-ZA" sz="3000" dirty="0">
                <a:latin typeface="Arial" panose="020B0604020202020204" pitchFamily="34" charset="0"/>
                <a:cs typeface="Arial" panose="020B0604020202020204" pitchFamily="34" charset="0"/>
              </a:rPr>
              <a:t>) – in die geheim / sonder dat ander mense daarvan weet</a:t>
            </a:r>
          </a:p>
          <a:p>
            <a:r>
              <a:rPr lang="af-ZA" sz="3000" dirty="0">
                <a:latin typeface="Arial" panose="020B0604020202020204" pitchFamily="34" charset="0"/>
                <a:cs typeface="Arial" panose="020B0604020202020204" pitchFamily="34" charset="0"/>
              </a:rPr>
              <a:t>Tob – (</a:t>
            </a:r>
            <a:r>
              <a:rPr lang="af-ZA" sz="3000" i="1" dirty="0">
                <a:latin typeface="Arial" panose="020B0604020202020204" pitchFamily="34" charset="0"/>
                <a:cs typeface="Arial" panose="020B0604020202020204" pitchFamily="34" charset="0"/>
              </a:rPr>
              <a:t>to worry about something</a:t>
            </a:r>
            <a:r>
              <a:rPr lang="af-ZA" sz="3000" dirty="0">
                <a:latin typeface="Arial" panose="020B0604020202020204" pitchFamily="34" charset="0"/>
                <a:cs typeface="Arial" panose="020B0604020202020204" pitchFamily="34" charset="0"/>
              </a:rPr>
              <a:t>) – jou bekommer oor iets</a:t>
            </a:r>
          </a:p>
          <a:p>
            <a:r>
              <a:rPr lang="af-ZA" sz="3000" dirty="0">
                <a:latin typeface="Arial" panose="020B0604020202020204" pitchFamily="34" charset="0"/>
                <a:cs typeface="Arial" panose="020B0604020202020204" pitchFamily="34" charset="0"/>
              </a:rPr>
              <a:t>Hoogleraar (</a:t>
            </a:r>
            <a:r>
              <a:rPr lang="af-ZA" sz="3000" i="1" dirty="0">
                <a:latin typeface="Arial" panose="020B0604020202020204" pitchFamily="34" charset="0"/>
                <a:cs typeface="Arial" panose="020B0604020202020204" pitchFamily="34" charset="0"/>
              </a:rPr>
              <a:t>professor</a:t>
            </a:r>
            <a:r>
              <a:rPr lang="af-ZA" sz="3000" dirty="0">
                <a:latin typeface="Arial" panose="020B0604020202020204" pitchFamily="34" charset="0"/>
                <a:cs typeface="Arial" panose="020B0604020202020204" pitchFamily="34" charset="0"/>
              </a:rPr>
              <a:t>) – professor</a:t>
            </a:r>
          </a:p>
          <a:p>
            <a:r>
              <a:rPr lang="af-ZA" sz="3000" dirty="0">
                <a:latin typeface="Arial" panose="020B0604020202020204" pitchFamily="34" charset="0"/>
                <a:cs typeface="Arial" panose="020B0604020202020204" pitchFamily="34" charset="0"/>
              </a:rPr>
              <a:t>In rep en roer (</a:t>
            </a:r>
            <a:r>
              <a:rPr lang="af-ZA" sz="3000" i="1" dirty="0">
                <a:latin typeface="Arial" panose="020B0604020202020204" pitchFamily="34" charset="0"/>
                <a:cs typeface="Arial" panose="020B0604020202020204" pitchFamily="34" charset="0"/>
              </a:rPr>
              <a:t>well prepared / very busy</a:t>
            </a:r>
            <a:r>
              <a:rPr lang="af-ZA" sz="3000" dirty="0">
                <a:latin typeface="Arial" panose="020B0604020202020204" pitchFamily="34" charset="0"/>
                <a:cs typeface="Arial" panose="020B0604020202020204" pitchFamily="34" charset="0"/>
              </a:rPr>
              <a:t>) – baie besig wees</a:t>
            </a:r>
          </a:p>
          <a:p>
            <a:r>
              <a:rPr lang="af-ZA" sz="3000" dirty="0">
                <a:latin typeface="Arial" panose="020B0604020202020204" pitchFamily="34" charset="0"/>
                <a:cs typeface="Arial" panose="020B0604020202020204" pitchFamily="34" charset="0"/>
              </a:rPr>
              <a:t>Legato – egalige manier om die klavier te bespeel sonder om die note hard te druk</a:t>
            </a:r>
          </a:p>
          <a:p>
            <a:r>
              <a:rPr lang="af-ZA" sz="3000" dirty="0">
                <a:latin typeface="Arial" panose="020B0604020202020204" pitchFamily="34" charset="0"/>
                <a:cs typeface="Arial" panose="020B0604020202020204" pitchFamily="34" charset="0"/>
              </a:rPr>
              <a:t>Redekawel (</a:t>
            </a:r>
            <a:r>
              <a:rPr lang="af-ZA" sz="3000" i="1" dirty="0">
                <a:latin typeface="Arial" panose="020B0604020202020204" pitchFamily="34" charset="0"/>
                <a:cs typeface="Arial" panose="020B0604020202020204" pitchFamily="34" charset="0"/>
              </a:rPr>
              <a:t>to argue</a:t>
            </a:r>
            <a:r>
              <a:rPr lang="af-ZA" sz="3000" dirty="0">
                <a:latin typeface="Arial" panose="020B0604020202020204" pitchFamily="34" charset="0"/>
                <a:cs typeface="Arial" panose="020B0604020202020204" pitchFamily="34" charset="0"/>
              </a:rPr>
              <a:t>) – om te stry / argumenteer</a:t>
            </a:r>
          </a:p>
          <a:p>
            <a:r>
              <a:rPr lang="af-ZA" sz="3000" dirty="0">
                <a:latin typeface="Arial" panose="020B0604020202020204" pitchFamily="34" charset="0"/>
                <a:cs typeface="Arial" panose="020B0604020202020204" pitchFamily="34" charset="0"/>
              </a:rPr>
              <a:t>Stuitlikheid (</a:t>
            </a:r>
            <a:r>
              <a:rPr lang="af-ZA" sz="3000" i="1" dirty="0">
                <a:latin typeface="Arial" panose="020B0604020202020204" pitchFamily="34" charset="0"/>
                <a:cs typeface="Arial" panose="020B0604020202020204" pitchFamily="34" charset="0"/>
              </a:rPr>
              <a:t>silliness</a:t>
            </a:r>
            <a:r>
              <a:rPr lang="af-ZA" sz="3000" dirty="0">
                <a:latin typeface="Arial" panose="020B0604020202020204" pitchFamily="34" charset="0"/>
                <a:cs typeface="Arial" panose="020B0604020202020204" pitchFamily="34" charset="0"/>
              </a:rPr>
              <a:t>) – lawwigheid</a:t>
            </a:r>
          </a:p>
          <a:p>
            <a:r>
              <a:rPr lang="af-ZA" sz="3000" dirty="0">
                <a:latin typeface="Arial" panose="020B0604020202020204" pitchFamily="34" charset="0"/>
                <a:cs typeface="Arial" panose="020B0604020202020204" pitchFamily="34" charset="0"/>
              </a:rPr>
              <a:t>Verneukspul (</a:t>
            </a:r>
            <a:r>
              <a:rPr lang="af-ZA" sz="3000" i="1" dirty="0">
                <a:latin typeface="Arial" panose="020B0604020202020204" pitchFamily="34" charset="0"/>
                <a:cs typeface="Arial" panose="020B0604020202020204" pitchFamily="34" charset="0"/>
              </a:rPr>
              <a:t>to fool / trick someone</a:t>
            </a:r>
            <a:r>
              <a:rPr lang="af-ZA" sz="3000" dirty="0">
                <a:latin typeface="Arial" panose="020B0604020202020204" pitchFamily="34" charset="0"/>
                <a:cs typeface="Arial" panose="020B0604020202020204" pitchFamily="34" charset="0"/>
              </a:rPr>
              <a:t>) – om iemand te kul of te mislei</a:t>
            </a:r>
          </a:p>
          <a:p>
            <a:endParaRPr lang="af-ZA"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8219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1000"/>
            <a:lum/>
          </a:blip>
          <a:srcRect/>
          <a:stretch>
            <a:fillRect t="-11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dirty="0">
                <a:latin typeface="Arial" panose="020B0604020202020204" pitchFamily="34" charset="0"/>
                <a:cs typeface="Arial" panose="020B0604020202020204" pitchFamily="34" charset="0"/>
              </a:rPr>
              <a:t>KONTEKS</a:t>
            </a:r>
          </a:p>
        </p:txBody>
      </p:sp>
      <p:sp>
        <p:nvSpPr>
          <p:cNvPr id="3" name="Content Placeholder 2"/>
          <p:cNvSpPr>
            <a:spLocks noGrp="1"/>
          </p:cNvSpPr>
          <p:nvPr>
            <p:ph idx="1"/>
          </p:nvPr>
        </p:nvSpPr>
        <p:spPr>
          <a:xfrm>
            <a:off x="838199" y="1825625"/>
            <a:ext cx="10793819" cy="4351338"/>
          </a:xfrm>
        </p:spPr>
        <p:txBody>
          <a:bodyPr>
            <a:normAutofit lnSpcReduction="10000"/>
          </a:bodyPr>
          <a:lstStyle/>
          <a:p>
            <a:r>
              <a:rPr lang="af-ZA" sz="2400" i="1" dirty="0">
                <a:latin typeface="Arial" panose="020B0604020202020204" pitchFamily="34" charset="0"/>
                <a:cs typeface="Arial" panose="020B0604020202020204" pitchFamily="34" charset="0"/>
              </a:rPr>
              <a:t>Mistiek</a:t>
            </a:r>
            <a:r>
              <a:rPr lang="af-ZA" sz="2400" dirty="0">
                <a:latin typeface="Arial" panose="020B0604020202020204" pitchFamily="34" charset="0"/>
                <a:cs typeface="Arial" panose="020B0604020202020204" pitchFamily="34" charset="0"/>
              </a:rPr>
              <a:t> word geassosieer met godsdiens of die bonatuurlike</a:t>
            </a:r>
          </a:p>
          <a:p>
            <a:r>
              <a:rPr lang="af-ZA" sz="2400" dirty="0">
                <a:latin typeface="Arial" panose="020B0604020202020204" pitchFamily="34" charset="0"/>
                <a:cs typeface="Arial" panose="020B0604020202020204" pitchFamily="34" charset="0"/>
              </a:rPr>
              <a:t>Dit hou verband met die </a:t>
            </a:r>
            <a:r>
              <a:rPr lang="af-ZA" sz="2400" i="1" dirty="0">
                <a:latin typeface="Arial" panose="020B0604020202020204" pitchFamily="34" charset="0"/>
                <a:cs typeface="Arial" panose="020B0604020202020204" pitchFamily="34" charset="0"/>
              </a:rPr>
              <a:t>herkenning</a:t>
            </a:r>
            <a:r>
              <a:rPr lang="af-ZA" sz="2400" dirty="0">
                <a:latin typeface="Arial" panose="020B0604020202020204" pitchFamily="34" charset="0"/>
                <a:cs typeface="Arial" panose="020B0604020202020204" pitchFamily="34" charset="0"/>
              </a:rPr>
              <a:t>, </a:t>
            </a:r>
            <a:r>
              <a:rPr lang="af-ZA" sz="2400" i="1" dirty="0">
                <a:latin typeface="Arial" panose="020B0604020202020204" pitchFamily="34" charset="0"/>
                <a:cs typeface="Arial" panose="020B0604020202020204" pitchFamily="34" charset="0"/>
              </a:rPr>
              <a:t>ontmoeting</a:t>
            </a:r>
            <a:r>
              <a:rPr lang="af-ZA" sz="2400" dirty="0">
                <a:latin typeface="Arial" panose="020B0604020202020204" pitchFamily="34" charset="0"/>
                <a:cs typeface="Arial" panose="020B0604020202020204" pitchFamily="34" charset="0"/>
              </a:rPr>
              <a:t> of </a:t>
            </a:r>
            <a:r>
              <a:rPr lang="af-ZA" sz="2400" i="1" dirty="0">
                <a:latin typeface="Arial" panose="020B0604020202020204" pitchFamily="34" charset="0"/>
                <a:cs typeface="Arial" panose="020B0604020202020204" pitchFamily="34" charset="0"/>
              </a:rPr>
              <a:t>vereniging</a:t>
            </a:r>
            <a:r>
              <a:rPr lang="af-ZA" sz="2400" dirty="0">
                <a:latin typeface="Arial" panose="020B0604020202020204" pitchFamily="34" charset="0"/>
                <a:cs typeface="Arial" panose="020B0604020202020204" pitchFamily="34" charset="0"/>
              </a:rPr>
              <a:t> met die goddellike</a:t>
            </a:r>
          </a:p>
          <a:p>
            <a:r>
              <a:rPr lang="af-ZA" sz="2400" dirty="0">
                <a:latin typeface="Arial" panose="020B0604020202020204" pitchFamily="34" charset="0"/>
                <a:cs typeface="Arial" panose="020B0604020202020204" pitchFamily="34" charset="0"/>
              </a:rPr>
              <a:t>Die paradysbossie blom buite seisoen – op die oupa se vervroegde verjaarsdagpartytjie</a:t>
            </a:r>
          </a:p>
          <a:p>
            <a:r>
              <a:rPr lang="af-ZA" sz="2400" dirty="0">
                <a:latin typeface="Arial" panose="020B0604020202020204" pitchFamily="34" charset="0"/>
                <a:cs typeface="Arial" panose="020B0604020202020204" pitchFamily="34" charset="0"/>
              </a:rPr>
              <a:t>Hierdie gebeurtenis kan gesien word as teken van die </a:t>
            </a:r>
            <a:r>
              <a:rPr lang="af-ZA" sz="2400" i="1" dirty="0">
                <a:latin typeface="Arial" panose="020B0604020202020204" pitchFamily="34" charset="0"/>
                <a:cs typeface="Arial" panose="020B0604020202020204" pitchFamily="34" charset="0"/>
              </a:rPr>
              <a:t>vereniging</a:t>
            </a:r>
            <a:r>
              <a:rPr lang="af-ZA" sz="2400" dirty="0">
                <a:latin typeface="Arial" panose="020B0604020202020204" pitchFamily="34" charset="0"/>
                <a:cs typeface="Arial" panose="020B0604020202020204" pitchFamily="34" charset="0"/>
              </a:rPr>
              <a:t> tussen die godsman (Oupa) en God vir wie hy sy lewe lank gedien het</a:t>
            </a:r>
          </a:p>
          <a:p>
            <a:r>
              <a:rPr lang="af-ZA" sz="2400" dirty="0">
                <a:latin typeface="Arial" panose="020B0604020202020204" pitchFamily="34" charset="0"/>
                <a:cs typeface="Arial" panose="020B0604020202020204" pitchFamily="34" charset="0"/>
              </a:rPr>
              <a:t>Die oupa voel hierdie vereniging so sterk aan dat hy gou rustig aan die slaap raak</a:t>
            </a:r>
          </a:p>
          <a:p>
            <a:r>
              <a:rPr lang="af-ZA" sz="2400" dirty="0">
                <a:latin typeface="Arial" panose="020B0604020202020204" pitchFamily="34" charset="0"/>
                <a:cs typeface="Arial" panose="020B0604020202020204" pitchFamily="34" charset="0"/>
              </a:rPr>
              <a:t>Dalk is dit nou makliker vir Elfie om te aanvaar dat Bileam se donkie kon praat wanneer sy sien dat die paradysbossie buite seisoen blom om saam te val met haar oupa se vervroegde verjaarsdagpartytjie</a:t>
            </a:r>
          </a:p>
          <a:p>
            <a:pPr marL="0" indent="0">
              <a:buNone/>
            </a:pPr>
            <a:endParaRPr lang="af-ZA"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9272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6000"/>
            <a:lum/>
          </a:blip>
          <a:srcRect/>
          <a:stretch>
            <a:fillRect t="-6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dirty="0"/>
              <a:t>TYD EN RUIMTE</a:t>
            </a:r>
          </a:p>
        </p:txBody>
      </p:sp>
      <p:sp>
        <p:nvSpPr>
          <p:cNvPr id="3" name="Content Placeholder 2"/>
          <p:cNvSpPr>
            <a:spLocks noGrp="1"/>
          </p:cNvSpPr>
          <p:nvPr>
            <p:ph idx="1"/>
          </p:nvPr>
        </p:nvSpPr>
        <p:spPr/>
        <p:txBody>
          <a:bodyPr>
            <a:normAutofit/>
          </a:bodyPr>
          <a:lstStyle/>
          <a:p>
            <a:r>
              <a:rPr lang="af-ZA" sz="3200" i="1" dirty="0">
                <a:latin typeface="Arial" panose="020B0604020202020204" pitchFamily="34" charset="0"/>
                <a:cs typeface="Arial" panose="020B0604020202020204" pitchFamily="34" charset="0"/>
              </a:rPr>
              <a:t>Karakteropenbarende</a:t>
            </a:r>
            <a:r>
              <a:rPr lang="af-ZA" sz="3200" dirty="0">
                <a:latin typeface="Arial" panose="020B0604020202020204" pitchFamily="34" charset="0"/>
                <a:cs typeface="Arial" panose="020B0604020202020204" pitchFamily="34" charset="0"/>
              </a:rPr>
              <a:t> of </a:t>
            </a:r>
            <a:r>
              <a:rPr lang="af-ZA" sz="3200" i="1" dirty="0">
                <a:latin typeface="Arial" panose="020B0604020202020204" pitchFamily="34" charset="0"/>
                <a:cs typeface="Arial" panose="020B0604020202020204" pitchFamily="34" charset="0"/>
              </a:rPr>
              <a:t>emosionele</a:t>
            </a:r>
            <a:r>
              <a:rPr lang="af-ZA" sz="3200" dirty="0">
                <a:latin typeface="Arial" panose="020B0604020202020204" pitchFamily="34" charset="0"/>
                <a:cs typeface="Arial" panose="020B0604020202020204" pitchFamily="34" charset="0"/>
              </a:rPr>
              <a:t> ruimte. </a:t>
            </a:r>
          </a:p>
          <a:p>
            <a:r>
              <a:rPr lang="af-ZA" sz="3200" u="sng" dirty="0">
                <a:latin typeface="Arial" panose="020B0604020202020204" pitchFamily="34" charset="0"/>
                <a:cs typeface="Arial" panose="020B0604020202020204" pitchFamily="34" charset="0"/>
              </a:rPr>
              <a:t>Winter en- lentebeelde</a:t>
            </a:r>
            <a:r>
              <a:rPr lang="af-ZA" sz="3200" dirty="0">
                <a:latin typeface="Arial" panose="020B0604020202020204" pitchFamily="34" charset="0"/>
                <a:cs typeface="Arial" panose="020B0604020202020204" pitchFamily="34" charset="0"/>
              </a:rPr>
              <a:t> weerspieël Elfie se afwisselende gemoedstoestand</a:t>
            </a:r>
          </a:p>
          <a:p>
            <a:r>
              <a:rPr lang="af-ZA" sz="3200" dirty="0">
                <a:latin typeface="Arial" panose="020B0604020202020204" pitchFamily="34" charset="0"/>
                <a:cs typeface="Arial" panose="020B0604020202020204" pitchFamily="34" charset="0"/>
              </a:rPr>
              <a:t>Leser </a:t>
            </a:r>
            <a:r>
              <a:rPr lang="af-ZA" sz="3200" i="1" dirty="0">
                <a:latin typeface="Arial" panose="020B0604020202020204" pitchFamily="34" charset="0"/>
                <a:cs typeface="Arial" panose="020B0604020202020204" pitchFamily="34" charset="0"/>
              </a:rPr>
              <a:t>beleef</a:t>
            </a:r>
            <a:r>
              <a:rPr lang="af-ZA" sz="3200" dirty="0">
                <a:latin typeface="Arial" panose="020B0604020202020204" pitchFamily="34" charset="0"/>
                <a:cs typeface="Arial" panose="020B0604020202020204" pitchFamily="34" charset="0"/>
              </a:rPr>
              <a:t> die ruimte  deur </a:t>
            </a:r>
            <a:r>
              <a:rPr lang="af-ZA" sz="3200" i="1" dirty="0">
                <a:latin typeface="Arial" panose="020B0604020202020204" pitchFamily="34" charset="0"/>
                <a:cs typeface="Arial" panose="020B0604020202020204" pitchFamily="34" charset="0"/>
              </a:rPr>
              <a:t>sien, ruik</a:t>
            </a:r>
            <a:r>
              <a:rPr lang="af-ZA" sz="3200" dirty="0">
                <a:latin typeface="Arial" panose="020B0604020202020204" pitchFamily="34" charset="0"/>
                <a:cs typeface="Arial" panose="020B0604020202020204" pitchFamily="34" charset="0"/>
              </a:rPr>
              <a:t> en </a:t>
            </a:r>
            <a:r>
              <a:rPr lang="af-ZA" sz="3200" i="1" dirty="0">
                <a:latin typeface="Arial" panose="020B0604020202020204" pitchFamily="34" charset="0"/>
                <a:cs typeface="Arial" panose="020B0604020202020204" pitchFamily="34" charset="0"/>
              </a:rPr>
              <a:t>hoor</a:t>
            </a:r>
            <a:r>
              <a:rPr lang="af-ZA" sz="3200" dirty="0">
                <a:latin typeface="Arial" panose="020B0604020202020204" pitchFamily="34" charset="0"/>
                <a:cs typeface="Arial" panose="020B0604020202020204" pitchFamily="34" charset="0"/>
              </a:rPr>
              <a:t>.</a:t>
            </a:r>
          </a:p>
          <a:p>
            <a:r>
              <a:rPr lang="af-ZA" sz="3200" i="1" u="sng" dirty="0">
                <a:latin typeface="Arial" panose="020B0604020202020204" pitchFamily="34" charset="0"/>
                <a:cs typeface="Arial" panose="020B0604020202020204" pitchFamily="34" charset="0"/>
              </a:rPr>
              <a:t>Sintuiglike </a:t>
            </a:r>
            <a:r>
              <a:rPr lang="af-ZA" sz="3200" dirty="0">
                <a:latin typeface="Arial" panose="020B0604020202020204" pitchFamily="34" charset="0"/>
                <a:cs typeface="Arial" panose="020B0604020202020204" pitchFamily="34" charset="0"/>
              </a:rPr>
              <a:t>ruimte-ervaring</a:t>
            </a:r>
            <a:endParaRPr lang="af-ZA" sz="3200" i="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0866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63000" b="-2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dirty="0">
                <a:latin typeface="Arial" panose="020B0604020202020204" pitchFamily="34" charset="0"/>
                <a:cs typeface="Arial" panose="020B0604020202020204" pitchFamily="34" charset="0"/>
              </a:rPr>
              <a:t>KARAKTERISERING</a:t>
            </a:r>
          </a:p>
        </p:txBody>
      </p:sp>
      <p:sp>
        <p:nvSpPr>
          <p:cNvPr id="3" name="Content Placeholder 2"/>
          <p:cNvSpPr>
            <a:spLocks noGrp="1"/>
          </p:cNvSpPr>
          <p:nvPr>
            <p:ph idx="1"/>
          </p:nvPr>
        </p:nvSpPr>
        <p:spPr/>
        <p:txBody>
          <a:bodyPr>
            <a:normAutofit/>
          </a:bodyPr>
          <a:lstStyle/>
          <a:p>
            <a:r>
              <a:rPr lang="af-ZA" sz="3200" b="1" dirty="0">
                <a:latin typeface="Arial" panose="020B0604020202020204" pitchFamily="34" charset="0"/>
                <a:cs typeface="Arial" panose="020B0604020202020204" pitchFamily="34" charset="0"/>
              </a:rPr>
              <a:t>Elfie</a:t>
            </a:r>
            <a:r>
              <a:rPr lang="af-ZA" sz="3200" dirty="0">
                <a:latin typeface="Arial" panose="020B0604020202020204" pitchFamily="34" charset="0"/>
                <a:cs typeface="Arial" panose="020B0604020202020204" pitchFamily="34" charset="0"/>
              </a:rPr>
              <a:t> is die twaalfjarige hoofkarakter</a:t>
            </a:r>
          </a:p>
          <a:p>
            <a:r>
              <a:rPr lang="af-ZA" sz="3200" dirty="0">
                <a:latin typeface="Arial" panose="020B0604020202020204" pitchFamily="34" charset="0"/>
                <a:cs typeface="Arial" panose="020B0604020202020204" pitchFamily="34" charset="0"/>
              </a:rPr>
              <a:t>Daar is </a:t>
            </a:r>
            <a:r>
              <a:rPr lang="af-ZA" sz="3200" i="1" dirty="0">
                <a:latin typeface="Arial" panose="020B0604020202020204" pitchFamily="34" charset="0"/>
                <a:cs typeface="Arial" panose="020B0604020202020204" pitchFamily="34" charset="0"/>
              </a:rPr>
              <a:t>karakterontwikkeling</a:t>
            </a:r>
            <a:r>
              <a:rPr lang="af-ZA" sz="3200" dirty="0">
                <a:latin typeface="Arial" panose="020B0604020202020204" pitchFamily="34" charset="0"/>
                <a:cs typeface="Arial" panose="020B0604020202020204" pitchFamily="34" charset="0"/>
              </a:rPr>
              <a:t>. Dit ontwikkel vanaf ŉ weerbarstige, onstuimige </a:t>
            </a:r>
            <a:r>
              <a:rPr lang="af-ZA" sz="3200" i="1" dirty="0">
                <a:latin typeface="Arial" panose="020B0604020202020204" pitchFamily="34" charset="0"/>
                <a:cs typeface="Arial" panose="020B0604020202020204" pitchFamily="34" charset="0"/>
              </a:rPr>
              <a:t>wintergevoel</a:t>
            </a:r>
            <a:r>
              <a:rPr lang="af-ZA" sz="3200" dirty="0">
                <a:latin typeface="Arial" panose="020B0604020202020204" pitchFamily="34" charset="0"/>
                <a:cs typeface="Arial" panose="020B0604020202020204" pitchFamily="34" charset="0"/>
              </a:rPr>
              <a:t> met gepaardgaande emosies tot ŉ byna uitbundige </a:t>
            </a:r>
            <a:r>
              <a:rPr lang="af-ZA" sz="3200" i="1" dirty="0">
                <a:latin typeface="Arial" panose="020B0604020202020204" pitchFamily="34" charset="0"/>
                <a:cs typeface="Arial" panose="020B0604020202020204" pitchFamily="34" charset="0"/>
              </a:rPr>
              <a:t>lentegevoel</a:t>
            </a:r>
            <a:r>
              <a:rPr lang="af-ZA" sz="3200" dirty="0">
                <a:latin typeface="Arial" panose="020B0604020202020204" pitchFamily="34" charset="0"/>
                <a:cs typeface="Arial" panose="020B0604020202020204" pitchFamily="34" charset="0"/>
              </a:rPr>
              <a:t> wanneer die paradysbossie buite seisoen blom. Die gevolg hiervan is ŉ veranderde lewensuitkyk.</a:t>
            </a:r>
          </a:p>
        </p:txBody>
      </p:sp>
    </p:spTree>
    <p:extLst>
      <p:ext uri="{BB962C8B-B14F-4D97-AF65-F5344CB8AC3E}">
        <p14:creationId xmlns:p14="http://schemas.microsoft.com/office/powerpoint/2010/main" val="1544323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4000"/>
            <a:lum/>
          </a:blip>
          <a:srcRect/>
          <a:stretch>
            <a:fillRect b="-5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dirty="0">
                <a:latin typeface="Arial" panose="020B0604020202020204" pitchFamily="34" charset="0"/>
                <a:cs typeface="Arial" panose="020B0604020202020204" pitchFamily="34" charset="0"/>
              </a:rPr>
              <a:t>INTRIGE EN KLIMAKS</a:t>
            </a:r>
          </a:p>
        </p:txBody>
      </p:sp>
      <p:sp>
        <p:nvSpPr>
          <p:cNvPr id="3" name="Content Placeholder 2"/>
          <p:cNvSpPr>
            <a:spLocks noGrp="1"/>
          </p:cNvSpPr>
          <p:nvPr>
            <p:ph idx="1"/>
          </p:nvPr>
        </p:nvSpPr>
        <p:spPr/>
        <p:txBody>
          <a:bodyPr>
            <a:noAutofit/>
          </a:bodyPr>
          <a:lstStyle/>
          <a:p>
            <a:r>
              <a:rPr lang="af-ZA"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Spanning is teenwoordig reg van die begin af</a:t>
            </a:r>
          </a:p>
          <a:p>
            <a:endParaRPr lang="af-ZA" sz="2400" dirty="0">
              <a:latin typeface="Arial" panose="020B0604020202020204" pitchFamily="34" charset="0"/>
              <a:cs typeface="Arial" panose="020B0604020202020204" pitchFamily="34" charset="0"/>
            </a:endParaRPr>
          </a:p>
          <a:p>
            <a:r>
              <a:rPr lang="af-ZA" sz="2400" dirty="0">
                <a:latin typeface="Arial" panose="020B0604020202020204" pitchFamily="34" charset="0"/>
                <a:cs typeface="Arial" panose="020B0604020202020204" pitchFamily="34" charset="0"/>
              </a:rPr>
              <a:t>Elfie is ongelukkig oor hoe haar ouers en die verpleegster haar seniele oupa behandel (byna soos met ŉ stout, klein seuntjie); hulle bure se seun irriteer haar; haar ouers raas gedurig met haar; dit lyk of dit gaan reën die dag van oupa se partytjie; sy twyfel of Bileam se donkie regtig kon praat – kortom, haar gemoedstoestand is ŉ warboel.</a:t>
            </a:r>
          </a:p>
          <a:p>
            <a:r>
              <a:rPr lang="af-ZA" sz="2400" dirty="0">
                <a:latin typeface="Arial" panose="020B0604020202020204" pitchFamily="34" charset="0"/>
                <a:cs typeface="Arial" panose="020B0604020202020204" pitchFamily="34" charset="0"/>
              </a:rPr>
              <a:t>Die ontknoping / klimaks kom wanneer sy die aand van die partytjie sien dat die paradysbossie blom – heeltemal buite seisoen. Haar gemoedstoestand het nou heeltemal verander en dis asof sy tot nuwe insigte kom.</a:t>
            </a:r>
          </a:p>
        </p:txBody>
      </p:sp>
    </p:spTree>
    <p:extLst>
      <p:ext uri="{BB962C8B-B14F-4D97-AF65-F5344CB8AC3E}">
        <p14:creationId xmlns:p14="http://schemas.microsoft.com/office/powerpoint/2010/main" val="3745019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dirty="0">
                <a:latin typeface="Arial" panose="020B0604020202020204" pitchFamily="34" charset="0"/>
                <a:cs typeface="Arial" panose="020B0604020202020204" pitchFamily="34" charset="0"/>
              </a:rPr>
              <a:t>KONFLIK</a:t>
            </a:r>
          </a:p>
        </p:txBody>
      </p:sp>
      <p:sp>
        <p:nvSpPr>
          <p:cNvPr id="3" name="Content Placeholder 2"/>
          <p:cNvSpPr>
            <a:spLocks noGrp="1"/>
          </p:cNvSpPr>
          <p:nvPr>
            <p:ph idx="1"/>
          </p:nvPr>
        </p:nvSpPr>
        <p:spPr/>
        <p:txBody>
          <a:bodyPr>
            <a:noAutofit/>
          </a:bodyPr>
          <a:lstStyle/>
          <a:p>
            <a:r>
              <a:rPr lang="af-ZA" sz="3200" dirty="0">
                <a:latin typeface="Arial" panose="020B0604020202020204" pitchFamily="34" charset="0"/>
                <a:cs typeface="Arial" panose="020B0604020202020204" pitchFamily="34" charset="0"/>
              </a:rPr>
              <a:t>Sprake van </a:t>
            </a:r>
            <a:r>
              <a:rPr lang="af-ZA"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uiterlike </a:t>
            </a:r>
            <a:r>
              <a:rPr lang="af-ZA" sz="3200" dirty="0">
                <a:latin typeface="Arial" panose="020B0604020202020204" pitchFamily="34" charset="0"/>
                <a:cs typeface="Arial" panose="020B0604020202020204" pitchFamily="34" charset="0"/>
              </a:rPr>
              <a:t>en </a:t>
            </a:r>
            <a:r>
              <a:rPr lang="af-ZA"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innerlike konflik</a:t>
            </a:r>
            <a:r>
              <a:rPr lang="af-ZA" sz="3200" dirty="0">
                <a:latin typeface="Arial" panose="020B0604020202020204" pitchFamily="34" charset="0"/>
                <a:cs typeface="Arial" panose="020B0604020202020204" pitchFamily="34" charset="0"/>
              </a:rPr>
              <a:t>.</a:t>
            </a:r>
          </a:p>
          <a:p>
            <a:r>
              <a:rPr lang="af-ZA"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Uiterlike konflik</a:t>
            </a:r>
            <a:r>
              <a:rPr lang="af-ZA" sz="3200" dirty="0">
                <a:latin typeface="Arial" panose="020B0604020202020204" pitchFamily="34" charset="0"/>
                <a:cs typeface="Arial" panose="020B0604020202020204" pitchFamily="34" charset="0"/>
              </a:rPr>
              <a:t> – Elfie met haar ouers en die verpleegster; met die buurseun; met haar musiekjuffrou</a:t>
            </a:r>
          </a:p>
          <a:p>
            <a:r>
              <a:rPr lang="af-ZA"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Innerlike konflik</a:t>
            </a:r>
            <a:r>
              <a:rPr lang="af-ZA" sz="3200" dirty="0">
                <a:latin typeface="Arial" panose="020B0604020202020204" pitchFamily="34" charset="0"/>
                <a:cs typeface="Arial" panose="020B0604020202020204" pitchFamily="34" charset="0"/>
              </a:rPr>
              <a:t> – Elfie se gedagtes oor Bileam se pratende donkie; haar skuldgevoelens oor wat sy doen en sê en wat haar in die hel gaan laat beland</a:t>
            </a:r>
          </a:p>
          <a:p>
            <a:r>
              <a:rPr lang="af-ZA" sz="3200" dirty="0">
                <a:latin typeface="Arial" panose="020B0604020202020204" pitchFamily="34" charset="0"/>
                <a:cs typeface="Arial" panose="020B0604020202020204" pitchFamily="34" charset="0"/>
              </a:rPr>
              <a:t>Konflik opgelos teen die einde wanneer sy in verwondering en met ekstase die paradysbossie sien blom</a:t>
            </a:r>
          </a:p>
        </p:txBody>
      </p:sp>
    </p:spTree>
    <p:extLst>
      <p:ext uri="{BB962C8B-B14F-4D97-AF65-F5344CB8AC3E}">
        <p14:creationId xmlns:p14="http://schemas.microsoft.com/office/powerpoint/2010/main" val="1262178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dirty="0">
                <a:latin typeface="Arial" panose="020B0604020202020204" pitchFamily="34" charset="0"/>
                <a:cs typeface="Arial" panose="020B0604020202020204" pitchFamily="34" charset="0"/>
              </a:rPr>
              <a:t>VERTELLER</a:t>
            </a:r>
          </a:p>
        </p:txBody>
      </p:sp>
      <p:sp>
        <p:nvSpPr>
          <p:cNvPr id="3" name="Content Placeholder 2"/>
          <p:cNvSpPr>
            <a:spLocks noGrp="1"/>
          </p:cNvSpPr>
          <p:nvPr>
            <p:ph idx="1"/>
          </p:nvPr>
        </p:nvSpPr>
        <p:spPr/>
        <p:txBody>
          <a:bodyPr>
            <a:normAutofit/>
          </a:bodyPr>
          <a:lstStyle/>
          <a:p>
            <a:r>
              <a:rPr lang="af-ZA"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Derdepersoonsverteller</a:t>
            </a:r>
          </a:p>
          <a:p>
            <a:r>
              <a:rPr lang="af-ZA" sz="3200" dirty="0">
                <a:latin typeface="Arial" panose="020B0604020202020204" pitchFamily="34" charset="0"/>
                <a:cs typeface="Arial" panose="020B0604020202020204" pitchFamily="34" charset="0"/>
              </a:rPr>
              <a:t>Elfie is die </a:t>
            </a:r>
            <a:r>
              <a:rPr lang="af-ZA"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fokalisator – </a:t>
            </a:r>
            <a:r>
              <a:rPr lang="af-ZA" sz="3200" dirty="0">
                <a:latin typeface="Arial" panose="020B0604020202020204" pitchFamily="34" charset="0"/>
                <a:cs typeface="Arial" panose="020B0604020202020204" pitchFamily="34" charset="0"/>
              </a:rPr>
              <a:t>verhaalgebeure geskied vanuit haar perspektief</a:t>
            </a:r>
          </a:p>
          <a:p>
            <a:endParaRPr lang="af-ZA" sz="20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8198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620</TotalTime>
  <Words>742</Words>
  <Application>Microsoft Office PowerPoint</Application>
  <PresentationFormat>Widescreen</PresentationFormat>
  <Paragraphs>59</Paragraphs>
  <Slides>11</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Calibri</vt:lpstr>
      <vt:lpstr>Calibri Light</vt:lpstr>
      <vt:lpstr>Office Theme</vt:lpstr>
      <vt:lpstr>Packager Shell Object</vt:lpstr>
      <vt:lpstr>DIE PARADYSBOSSIE</vt:lpstr>
      <vt:lpstr>OPSOMMING</vt:lpstr>
      <vt:lpstr>WOORDESKAT</vt:lpstr>
      <vt:lpstr>KONTEKS</vt:lpstr>
      <vt:lpstr>TYD EN RUIMTE</vt:lpstr>
      <vt:lpstr>KARAKTERISERING</vt:lpstr>
      <vt:lpstr>INTRIGE EN KLIMAKS</vt:lpstr>
      <vt:lpstr>KONFLIK</vt:lpstr>
      <vt:lpstr>VERTELLER</vt:lpstr>
      <vt:lpstr>TEMA(S)</vt:lpstr>
      <vt:lpstr>POST-LEES AKTIWITEIT BLOKRAAISEL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BELINDA EN DIE BLOU STER</dc:title>
  <dc:creator>Fourie Stephanus</dc:creator>
  <cp:lastModifiedBy>Okuhle</cp:lastModifiedBy>
  <cp:revision>68</cp:revision>
  <dcterms:created xsi:type="dcterms:W3CDTF">2019-01-16T10:28:56Z</dcterms:created>
  <dcterms:modified xsi:type="dcterms:W3CDTF">2020-07-07T18:33:22Z</dcterms:modified>
</cp:coreProperties>
</file>