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4">
  <p:sldMasterIdLst>
    <p:sldMasterId id="2147483660" r:id="rId4"/>
  </p:sldMasterIdLst>
  <p:sldIdLst>
    <p:sldId id="298" r:id="rId5"/>
    <p:sldId id="302" r:id="rId6"/>
    <p:sldId id="301" r:id="rId7"/>
    <p:sldId id="303" r:id="rId8"/>
    <p:sldId id="312" r:id="rId9"/>
    <p:sldId id="309" r:id="rId10"/>
    <p:sldId id="310" r:id="rId11"/>
    <p:sldId id="3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2020/08/10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2020/08/10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2020/08/10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2020/08/10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2020/08/10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2020/08/10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2020/08/10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2020/08/10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2020/08/10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2020/08/10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2800" dirty="0">
                <a:solidFill>
                  <a:schemeClr val="tx1"/>
                </a:solidFill>
              </a:rPr>
              <a:t>Stock systems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GRADE 11</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262C-EBB7-4AD1-9C72-309F54CFED7E}"/>
              </a:ext>
            </a:extLst>
          </p:cNvPr>
          <p:cNvSpPr>
            <a:spLocks noGrp="1"/>
          </p:cNvSpPr>
          <p:nvPr>
            <p:ph type="title"/>
          </p:nvPr>
        </p:nvSpPr>
        <p:spPr/>
        <p:txBody>
          <a:bodyPr/>
          <a:lstStyle/>
          <a:p>
            <a:r>
              <a:rPr lang="en-US" dirty="0"/>
              <a:t>STOCK SYSTEMS</a:t>
            </a:r>
          </a:p>
        </p:txBody>
      </p:sp>
      <p:sp>
        <p:nvSpPr>
          <p:cNvPr id="3" name="Content Placeholder 2">
            <a:extLst>
              <a:ext uri="{FF2B5EF4-FFF2-40B4-BE49-F238E27FC236}">
                <a16:creationId xmlns:a16="http://schemas.microsoft.com/office/drawing/2014/main" id="{604A25A0-1D75-4D2B-A85F-6D57BAD41BCD}"/>
              </a:ext>
            </a:extLst>
          </p:cNvPr>
          <p:cNvSpPr>
            <a:spLocks noGrp="1"/>
          </p:cNvSpPr>
          <p:nvPr>
            <p:ph idx="1"/>
          </p:nvPr>
        </p:nvSpPr>
        <p:spPr/>
        <p:txBody>
          <a:bodyPr/>
          <a:lstStyle/>
          <a:p>
            <a:r>
              <a:rPr lang="en-US" dirty="0"/>
              <a:t>Inventory Systems:</a:t>
            </a:r>
          </a:p>
          <a:p>
            <a:r>
              <a:rPr lang="en-US" dirty="0"/>
              <a:t>From grade 8 till this far, we followed the </a:t>
            </a:r>
            <a:r>
              <a:rPr lang="en-US" b="1" dirty="0"/>
              <a:t>perpetual inventory system</a:t>
            </a:r>
            <a:r>
              <a:rPr lang="en-US" dirty="0"/>
              <a:t>. </a:t>
            </a:r>
          </a:p>
          <a:p>
            <a:r>
              <a:rPr lang="en-US" dirty="0"/>
              <a:t>This system means that the business keeps a continuous record of the movement of stock into and out of the business. </a:t>
            </a:r>
          </a:p>
          <a:p>
            <a:r>
              <a:rPr lang="en-US" dirty="0"/>
              <a:t>This movement is an electronically maintained process, whereby the business must continuously update its inward movement of stock by debiting the trading stock account. The outward moving of stock is updated by the following entry: Debit, Cost of sales and Credit, Trading Stock.</a:t>
            </a:r>
          </a:p>
          <a:p>
            <a:endParaRPr lang="en-US" dirty="0"/>
          </a:p>
        </p:txBody>
      </p:sp>
    </p:spTree>
    <p:extLst>
      <p:ext uri="{BB962C8B-B14F-4D97-AF65-F5344CB8AC3E}">
        <p14:creationId xmlns:p14="http://schemas.microsoft.com/office/powerpoint/2010/main" val="212360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262C-EBB7-4AD1-9C72-309F54CFED7E}"/>
              </a:ext>
            </a:extLst>
          </p:cNvPr>
          <p:cNvSpPr>
            <a:spLocks noGrp="1"/>
          </p:cNvSpPr>
          <p:nvPr>
            <p:ph type="title"/>
          </p:nvPr>
        </p:nvSpPr>
        <p:spPr/>
        <p:txBody>
          <a:bodyPr/>
          <a:lstStyle/>
          <a:p>
            <a:r>
              <a:rPr lang="en-US" dirty="0"/>
              <a:t>STOCK SYSTEMS</a:t>
            </a:r>
          </a:p>
        </p:txBody>
      </p:sp>
      <p:sp>
        <p:nvSpPr>
          <p:cNvPr id="3" name="Content Placeholder 2">
            <a:extLst>
              <a:ext uri="{FF2B5EF4-FFF2-40B4-BE49-F238E27FC236}">
                <a16:creationId xmlns:a16="http://schemas.microsoft.com/office/drawing/2014/main" id="{604A25A0-1D75-4D2B-A85F-6D57BAD41BCD}"/>
              </a:ext>
            </a:extLst>
          </p:cNvPr>
          <p:cNvSpPr>
            <a:spLocks noGrp="1"/>
          </p:cNvSpPr>
          <p:nvPr>
            <p:ph idx="1"/>
          </p:nvPr>
        </p:nvSpPr>
        <p:spPr/>
        <p:txBody>
          <a:bodyPr/>
          <a:lstStyle/>
          <a:p>
            <a:endParaRPr lang="en-US" dirty="0"/>
          </a:p>
          <a:p>
            <a:r>
              <a:rPr lang="en-US" dirty="0"/>
              <a:t>The </a:t>
            </a:r>
            <a:r>
              <a:rPr lang="en-US" b="1" dirty="0"/>
              <a:t>cost of sales</a:t>
            </a:r>
            <a:r>
              <a:rPr lang="en-US" dirty="0"/>
              <a:t> entries</a:t>
            </a:r>
            <a:r>
              <a:rPr lang="en-US" b="1" dirty="0"/>
              <a:t> </a:t>
            </a:r>
            <a:r>
              <a:rPr lang="en-US" dirty="0"/>
              <a:t>only accounts for the merchandise that has been sold and processed through the computerized cash registers of the business. </a:t>
            </a:r>
          </a:p>
          <a:p>
            <a:r>
              <a:rPr lang="en-US" dirty="0"/>
              <a:t>The balance in the trading stock account shows the value of stock on hand.</a:t>
            </a:r>
          </a:p>
          <a:p>
            <a:r>
              <a:rPr lang="en-US" dirty="0"/>
              <a:t>The periodic inventory system is only possible if the business is using an inventory computer programmed technology. </a:t>
            </a:r>
          </a:p>
          <a:p>
            <a:r>
              <a:rPr lang="en-US" dirty="0"/>
              <a:t>The trading stock account can be drawn up to show the movement of stock, eventually indicating the value of the stock on hand. </a:t>
            </a:r>
          </a:p>
          <a:p>
            <a:endParaRPr lang="en-US" dirty="0"/>
          </a:p>
        </p:txBody>
      </p:sp>
    </p:spTree>
    <p:extLst>
      <p:ext uri="{BB962C8B-B14F-4D97-AF65-F5344CB8AC3E}">
        <p14:creationId xmlns:p14="http://schemas.microsoft.com/office/powerpoint/2010/main" val="210805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262C-EBB7-4AD1-9C72-309F54CFED7E}"/>
              </a:ext>
            </a:extLst>
          </p:cNvPr>
          <p:cNvSpPr>
            <a:spLocks noGrp="1"/>
          </p:cNvSpPr>
          <p:nvPr>
            <p:ph type="title"/>
          </p:nvPr>
        </p:nvSpPr>
        <p:spPr>
          <a:xfrm>
            <a:off x="1097280" y="606287"/>
            <a:ext cx="10058400" cy="1131073"/>
          </a:xfrm>
        </p:spPr>
        <p:txBody>
          <a:bodyPr>
            <a:normAutofit/>
          </a:bodyPr>
          <a:lstStyle/>
          <a:p>
            <a:r>
              <a:rPr lang="en-US" sz="3200" dirty="0"/>
              <a:t>The differences between the Perpetual and Periodic Inventory Systems.</a:t>
            </a:r>
          </a:p>
        </p:txBody>
      </p:sp>
      <p:sp>
        <p:nvSpPr>
          <p:cNvPr id="3" name="Content Placeholder 2">
            <a:extLst>
              <a:ext uri="{FF2B5EF4-FFF2-40B4-BE49-F238E27FC236}">
                <a16:creationId xmlns:a16="http://schemas.microsoft.com/office/drawing/2014/main" id="{604A25A0-1D75-4D2B-A85F-6D57BAD41BCD}"/>
              </a:ext>
            </a:extLst>
          </p:cNvPr>
          <p:cNvSpPr>
            <a:spLocks noGrp="1"/>
          </p:cNvSpPr>
          <p:nvPr>
            <p:ph idx="1"/>
          </p:nvPr>
        </p:nvSpPr>
        <p:spPr/>
        <p:txBody>
          <a:bodyPr/>
          <a:lstStyle/>
          <a:p>
            <a:endParaRPr lang="en-US" dirty="0"/>
          </a:p>
          <a:p>
            <a:endParaRPr lang="en-US" dirty="0"/>
          </a:p>
        </p:txBody>
      </p:sp>
      <p:graphicFrame>
        <p:nvGraphicFramePr>
          <p:cNvPr id="4" name="Table 3">
            <a:extLst>
              <a:ext uri="{FF2B5EF4-FFF2-40B4-BE49-F238E27FC236}">
                <a16:creationId xmlns:a16="http://schemas.microsoft.com/office/drawing/2014/main" id="{F6F2230D-B913-455E-B009-95E1A790F1A3}"/>
              </a:ext>
            </a:extLst>
          </p:cNvPr>
          <p:cNvGraphicFramePr>
            <a:graphicFrameLocks noGrp="1"/>
          </p:cNvGraphicFramePr>
          <p:nvPr>
            <p:extLst>
              <p:ext uri="{D42A27DB-BD31-4B8C-83A1-F6EECF244321}">
                <p14:modId xmlns:p14="http://schemas.microsoft.com/office/powerpoint/2010/main" val="4265224209"/>
              </p:ext>
            </p:extLst>
          </p:nvPr>
        </p:nvGraphicFramePr>
        <p:xfrm>
          <a:off x="1097279" y="2186609"/>
          <a:ext cx="9636982" cy="3689072"/>
        </p:xfrm>
        <a:graphic>
          <a:graphicData uri="http://schemas.openxmlformats.org/drawingml/2006/table">
            <a:tbl>
              <a:tblPr firstRow="1" firstCol="1" bandRow="1"/>
              <a:tblGrid>
                <a:gridCol w="4818491">
                  <a:extLst>
                    <a:ext uri="{9D8B030D-6E8A-4147-A177-3AD203B41FA5}">
                      <a16:colId xmlns:a16="http://schemas.microsoft.com/office/drawing/2014/main" val="490316630"/>
                    </a:ext>
                  </a:extLst>
                </a:gridCol>
                <a:gridCol w="4818491">
                  <a:extLst>
                    <a:ext uri="{9D8B030D-6E8A-4147-A177-3AD203B41FA5}">
                      <a16:colId xmlns:a16="http://schemas.microsoft.com/office/drawing/2014/main" val="3681078100"/>
                    </a:ext>
                  </a:extLst>
                </a:gridCol>
              </a:tblGrid>
              <a:tr h="427238">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Perpetual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Arial" panose="020B0604020202020204" pitchFamily="34" charset="0"/>
                          <a:ea typeface="Calibri" panose="020F0502020204030204" pitchFamily="34" charset="0"/>
                          <a:cs typeface="Times New Roman" panose="02020603050405020304" pitchFamily="18" charset="0"/>
                        </a:rPr>
                        <a:t>Periodic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157597"/>
                  </a:ext>
                </a:extLst>
              </a:tr>
              <a:tr h="1772679">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Cost of sales is determined at the point of sale.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Cost of sales can only be calculated at the end of year.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When merchandise is sold, the cost of sales cannot be determined.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422358"/>
                  </a:ext>
                </a:extLst>
              </a:tr>
              <a:tr h="1489155">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Keeps continual track of Stock on hand through the trading stock account.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Stock on hand can only be determined through a physical stock take process.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768691"/>
                  </a:ext>
                </a:extLst>
              </a:tr>
            </a:tbl>
          </a:graphicData>
        </a:graphic>
      </p:graphicFrame>
    </p:spTree>
    <p:extLst>
      <p:ext uri="{BB962C8B-B14F-4D97-AF65-F5344CB8AC3E}">
        <p14:creationId xmlns:p14="http://schemas.microsoft.com/office/powerpoint/2010/main" val="27351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88DA-3D5F-4FCF-9F1A-D2BE8D1D0240}"/>
              </a:ext>
            </a:extLst>
          </p:cNvPr>
          <p:cNvSpPr>
            <a:spLocks noGrp="1"/>
          </p:cNvSpPr>
          <p:nvPr>
            <p:ph type="title"/>
          </p:nvPr>
        </p:nvSpPr>
        <p:spPr/>
        <p:txBody>
          <a:bodyPr/>
          <a:lstStyle/>
          <a:p>
            <a:r>
              <a:rPr lang="en-US" b="1" dirty="0"/>
              <a:t>Periodic System:</a:t>
            </a:r>
            <a:endParaRPr lang="en-US" dirty="0"/>
          </a:p>
        </p:txBody>
      </p:sp>
      <p:graphicFrame>
        <p:nvGraphicFramePr>
          <p:cNvPr id="6" name="Content Placeholder 5">
            <a:extLst>
              <a:ext uri="{FF2B5EF4-FFF2-40B4-BE49-F238E27FC236}">
                <a16:creationId xmlns:a16="http://schemas.microsoft.com/office/drawing/2014/main" id="{558B7EA0-288B-4572-A38A-8418792E7383}"/>
              </a:ext>
            </a:extLst>
          </p:cNvPr>
          <p:cNvGraphicFramePr>
            <a:graphicFrameLocks noGrp="1"/>
          </p:cNvGraphicFramePr>
          <p:nvPr>
            <p:ph idx="1"/>
            <p:extLst>
              <p:ext uri="{D42A27DB-BD31-4B8C-83A1-F6EECF244321}">
                <p14:modId xmlns:p14="http://schemas.microsoft.com/office/powerpoint/2010/main" val="2153955246"/>
              </p:ext>
            </p:extLst>
          </p:nvPr>
        </p:nvGraphicFramePr>
        <p:xfrm>
          <a:off x="1181099" y="2510028"/>
          <a:ext cx="9801226" cy="3401251"/>
        </p:xfrm>
        <a:graphic>
          <a:graphicData uri="http://schemas.openxmlformats.org/drawingml/2006/table">
            <a:tbl>
              <a:tblPr firstRow="1" firstCol="1" bandRow="1">
                <a:tableStyleId>{5C22544A-7EE6-4342-B048-85BDC9FD1C3A}</a:tableStyleId>
              </a:tblPr>
              <a:tblGrid>
                <a:gridCol w="4900613">
                  <a:extLst>
                    <a:ext uri="{9D8B030D-6E8A-4147-A177-3AD203B41FA5}">
                      <a16:colId xmlns:a16="http://schemas.microsoft.com/office/drawing/2014/main" val="3022473206"/>
                    </a:ext>
                  </a:extLst>
                </a:gridCol>
                <a:gridCol w="4900613">
                  <a:extLst>
                    <a:ext uri="{9D8B030D-6E8A-4147-A177-3AD203B41FA5}">
                      <a16:colId xmlns:a16="http://schemas.microsoft.com/office/drawing/2014/main" val="3596669578"/>
                    </a:ext>
                  </a:extLst>
                </a:gridCol>
              </a:tblGrid>
              <a:tr h="661797">
                <a:tc>
                  <a:txBody>
                    <a:bodyPr/>
                    <a:lstStyle/>
                    <a:p>
                      <a:pPr marL="0" marR="0" algn="ctr">
                        <a:lnSpc>
                          <a:spcPct val="107000"/>
                        </a:lnSpc>
                        <a:spcBef>
                          <a:spcPts val="0"/>
                        </a:spcBef>
                        <a:spcAft>
                          <a:spcPts val="0"/>
                        </a:spcAft>
                      </a:pPr>
                      <a:r>
                        <a:rPr lang="en-US" sz="2400" dirty="0">
                          <a:effectLst/>
                        </a:rPr>
                        <a:t>Advantages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Disadvantages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7079247"/>
                  </a:ext>
                </a:extLst>
              </a:tr>
              <a:tr h="710676">
                <a:tc>
                  <a:txBody>
                    <a:bodyPr/>
                    <a:lstStyle/>
                    <a:p>
                      <a:pPr marL="342900" marR="0" lvl="0" indent="-342900">
                        <a:lnSpc>
                          <a:spcPct val="107000"/>
                        </a:lnSpc>
                        <a:spcBef>
                          <a:spcPts val="0"/>
                        </a:spcBef>
                        <a:spcAft>
                          <a:spcPts val="0"/>
                        </a:spcAft>
                        <a:buFont typeface="Symbol" panose="05050102010706020507" pitchFamily="18" charset="2"/>
                        <a:buChar char=""/>
                      </a:pPr>
                      <a:r>
                        <a:rPr lang="en-US" sz="2400">
                          <a:effectLst/>
                        </a:rPr>
                        <a:t>A cheaper system to maintain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rPr>
                        <a:t>Theft of trading stock may not be detected due to minimum control of stock.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7424"/>
                  </a:ext>
                </a:extLst>
              </a:tr>
              <a:tr h="710676">
                <a:tc>
                  <a:txBody>
                    <a:bodyPr/>
                    <a:lstStyle/>
                    <a:p>
                      <a:pPr marL="342900" marR="0" lvl="0" indent="-342900">
                        <a:lnSpc>
                          <a:spcPct val="107000"/>
                        </a:lnSpc>
                        <a:spcBef>
                          <a:spcPts val="0"/>
                        </a:spcBef>
                        <a:spcAft>
                          <a:spcPts val="0"/>
                        </a:spcAft>
                        <a:buFont typeface="Symbol" panose="05050102010706020507" pitchFamily="18" charset="2"/>
                        <a:buChar char=""/>
                      </a:pPr>
                      <a:r>
                        <a:rPr lang="en-US" sz="2400">
                          <a:effectLst/>
                        </a:rPr>
                        <a:t>Suitable system for a business selling a variety of items where it is difficult to determine the cost price of items sold.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rPr>
                        <a:t>Trading stock on hand can only be determined through a physical count.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7820808"/>
                  </a:ext>
                </a:extLst>
              </a:tr>
            </a:tbl>
          </a:graphicData>
        </a:graphic>
      </p:graphicFrame>
    </p:spTree>
    <p:extLst>
      <p:ext uri="{BB962C8B-B14F-4D97-AF65-F5344CB8AC3E}">
        <p14:creationId xmlns:p14="http://schemas.microsoft.com/office/powerpoint/2010/main" val="267182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8D53-1356-4EEF-A3EA-2998584FCCE6}"/>
              </a:ext>
            </a:extLst>
          </p:cNvPr>
          <p:cNvSpPr>
            <a:spLocks noGrp="1"/>
          </p:cNvSpPr>
          <p:nvPr>
            <p:ph type="title"/>
          </p:nvPr>
        </p:nvSpPr>
        <p:spPr/>
        <p:txBody>
          <a:bodyPr>
            <a:normAutofit/>
          </a:bodyPr>
          <a:lstStyle/>
          <a:p>
            <a:pPr lvl="0" eaLnBrk="0" fontAlgn="base" hangingPunct="0">
              <a:lnSpc>
                <a:spcPct val="100000"/>
              </a:lnSpc>
              <a:spcAft>
                <a:spcPct val="0"/>
              </a:spcAft>
            </a:pPr>
            <a:r>
              <a:rPr lang="af-ZA" alt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EXAMPLE:  Perpetaul inventory system</a:t>
            </a:r>
            <a:br>
              <a:rPr lang="en-US" altLang="en-US" sz="2800" dirty="0">
                <a:solidFill>
                  <a:schemeClr val="tx1"/>
                </a:solidFill>
              </a:rPr>
            </a:br>
            <a:r>
              <a:rPr lang="af-ZA" alt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Grade 11</a:t>
            </a:r>
            <a:r>
              <a:rPr lang="af-ZA" alt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You know this account:</a:t>
            </a:r>
            <a:br>
              <a:rPr lang="af-ZA" altLang="en-US" sz="2800" dirty="0">
                <a:solidFill>
                  <a:schemeClr val="tx1"/>
                </a:solidFill>
                <a:latin typeface="Arial" panose="020B0604020202020204" pitchFamily="34" charset="0"/>
              </a:rPr>
            </a:br>
            <a:endParaRPr lang="en-US" sz="2800" dirty="0"/>
          </a:p>
        </p:txBody>
      </p:sp>
      <p:graphicFrame>
        <p:nvGraphicFramePr>
          <p:cNvPr id="4" name="Content Placeholder 3">
            <a:extLst>
              <a:ext uri="{FF2B5EF4-FFF2-40B4-BE49-F238E27FC236}">
                <a16:creationId xmlns:a16="http://schemas.microsoft.com/office/drawing/2014/main" id="{11F59462-109D-45EF-A80C-E33B4A124740}"/>
              </a:ext>
            </a:extLst>
          </p:cNvPr>
          <p:cNvGraphicFramePr>
            <a:graphicFrameLocks noGrp="1"/>
          </p:cNvGraphicFramePr>
          <p:nvPr>
            <p:ph idx="1"/>
            <p:extLst>
              <p:ext uri="{D42A27DB-BD31-4B8C-83A1-F6EECF244321}">
                <p14:modId xmlns:p14="http://schemas.microsoft.com/office/powerpoint/2010/main" val="1201588783"/>
              </p:ext>
            </p:extLst>
          </p:nvPr>
        </p:nvGraphicFramePr>
        <p:xfrm>
          <a:off x="1362075" y="2343150"/>
          <a:ext cx="9220201" cy="4164005"/>
        </p:xfrm>
        <a:graphic>
          <a:graphicData uri="http://schemas.openxmlformats.org/drawingml/2006/table">
            <a:tbl>
              <a:tblPr firstRow="1" firstCol="1" bandRow="1"/>
              <a:tblGrid>
                <a:gridCol w="672131">
                  <a:extLst>
                    <a:ext uri="{9D8B030D-6E8A-4147-A177-3AD203B41FA5}">
                      <a16:colId xmlns:a16="http://schemas.microsoft.com/office/drawing/2014/main" val="181707356"/>
                    </a:ext>
                  </a:extLst>
                </a:gridCol>
                <a:gridCol w="528223">
                  <a:extLst>
                    <a:ext uri="{9D8B030D-6E8A-4147-A177-3AD203B41FA5}">
                      <a16:colId xmlns:a16="http://schemas.microsoft.com/office/drawing/2014/main" val="2574200481"/>
                    </a:ext>
                  </a:extLst>
                </a:gridCol>
                <a:gridCol w="1313785">
                  <a:extLst>
                    <a:ext uri="{9D8B030D-6E8A-4147-A177-3AD203B41FA5}">
                      <a16:colId xmlns:a16="http://schemas.microsoft.com/office/drawing/2014/main" val="3003705089"/>
                    </a:ext>
                  </a:extLst>
                </a:gridCol>
                <a:gridCol w="623878">
                  <a:extLst>
                    <a:ext uri="{9D8B030D-6E8A-4147-A177-3AD203B41FA5}">
                      <a16:colId xmlns:a16="http://schemas.microsoft.com/office/drawing/2014/main" val="2177842393"/>
                    </a:ext>
                  </a:extLst>
                </a:gridCol>
                <a:gridCol w="1342567">
                  <a:extLst>
                    <a:ext uri="{9D8B030D-6E8A-4147-A177-3AD203B41FA5}">
                      <a16:colId xmlns:a16="http://schemas.microsoft.com/office/drawing/2014/main" val="3544255355"/>
                    </a:ext>
                  </a:extLst>
                </a:gridCol>
                <a:gridCol w="672131">
                  <a:extLst>
                    <a:ext uri="{9D8B030D-6E8A-4147-A177-3AD203B41FA5}">
                      <a16:colId xmlns:a16="http://schemas.microsoft.com/office/drawing/2014/main" val="925262830"/>
                    </a:ext>
                  </a:extLst>
                </a:gridCol>
                <a:gridCol w="528223">
                  <a:extLst>
                    <a:ext uri="{9D8B030D-6E8A-4147-A177-3AD203B41FA5}">
                      <a16:colId xmlns:a16="http://schemas.microsoft.com/office/drawing/2014/main" val="3523695052"/>
                    </a:ext>
                  </a:extLst>
                </a:gridCol>
                <a:gridCol w="1572818">
                  <a:extLst>
                    <a:ext uri="{9D8B030D-6E8A-4147-A177-3AD203B41FA5}">
                      <a16:colId xmlns:a16="http://schemas.microsoft.com/office/drawing/2014/main" val="69284340"/>
                    </a:ext>
                  </a:extLst>
                </a:gridCol>
                <a:gridCol w="623878">
                  <a:extLst>
                    <a:ext uri="{9D8B030D-6E8A-4147-A177-3AD203B41FA5}">
                      <a16:colId xmlns:a16="http://schemas.microsoft.com/office/drawing/2014/main" val="2581475152"/>
                    </a:ext>
                  </a:extLst>
                </a:gridCol>
                <a:gridCol w="1342567">
                  <a:extLst>
                    <a:ext uri="{9D8B030D-6E8A-4147-A177-3AD203B41FA5}">
                      <a16:colId xmlns:a16="http://schemas.microsoft.com/office/drawing/2014/main" val="3777293060"/>
                    </a:ext>
                  </a:extLst>
                </a:gridCol>
              </a:tblGrid>
              <a:tr h="604274">
                <a:tc gridSpan="10">
                  <a:txBody>
                    <a:bodyPr/>
                    <a:lstStyle/>
                    <a:p>
                      <a:pPr marL="0" marR="0" algn="ctr">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General Ledger of Zachele Traders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af-ZA" sz="1800" dirty="0">
                          <a:effectLst/>
                          <a:latin typeface="Arial" panose="020B0604020202020204" pitchFamily="34" charset="0"/>
                          <a:ea typeface="Calibri" panose="020F0502020204030204" pitchFamily="34" charset="0"/>
                          <a:cs typeface="Times New Roman" panose="02020603050405020304" pitchFamily="18" charset="0"/>
                        </a:rPr>
                        <a:t>Balance sheet section</a:t>
                      </a:r>
                    </a:p>
                    <a:p>
                      <a:pPr marL="0" marR="0" algn="ctr">
                        <a:lnSpc>
                          <a:spcPct val="107000"/>
                        </a:lnSpc>
                        <a:spcBef>
                          <a:spcPts val="0"/>
                        </a:spcBef>
                        <a:spcAft>
                          <a:spcPts val="0"/>
                        </a:spcAft>
                      </a:pPr>
                      <a:r>
                        <a:rPr lang="af-ZA" sz="1800" b="1" dirty="0">
                          <a:effectLst/>
                          <a:latin typeface="Arial" panose="020B0604020202020204" pitchFamily="34" charset="0"/>
                          <a:ea typeface="Calibri" panose="020F0502020204030204" pitchFamily="34" charset="0"/>
                          <a:cs typeface="Times New Roman" panose="02020603050405020304" pitchFamily="18" charset="0"/>
                        </a:rPr>
                        <a:t>Tradingstock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3524931"/>
                  </a:ext>
                </a:extLst>
              </a:tr>
              <a:tr h="399415">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June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Balane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70 000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June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Cost of sales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CRJ</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180 000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3555"/>
                  </a:ext>
                </a:extLst>
              </a:tr>
              <a:tr h="399415">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CRJ</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210 000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Cost of sales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DJ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80 000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973943"/>
                  </a:ext>
                </a:extLst>
              </a:tr>
              <a:tr h="399415">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Creditors contrl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CJ</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125 00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Creditor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CAJ</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7 000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372621"/>
                  </a:ext>
                </a:extLst>
              </a:tr>
              <a:tr h="365582">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Balance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c/d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138 000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29569"/>
                  </a:ext>
                </a:extLst>
              </a:tr>
              <a:tr h="365582">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405 000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405 000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537333"/>
                  </a:ext>
                </a:extLst>
              </a:tr>
              <a:tr h="457167">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July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Balance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138 000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af-ZA"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796689"/>
                  </a:ext>
                </a:extLst>
              </a:tr>
              <a:tr h="399415">
                <a:tc gridSpan="10">
                  <a:txBody>
                    <a:bodyPr/>
                    <a:lstStyle/>
                    <a:p>
                      <a:pPr marL="342900" marR="0" lvl="0" indent="-342900">
                        <a:lnSpc>
                          <a:spcPct val="107000"/>
                        </a:lnSpc>
                        <a:spcBef>
                          <a:spcPts val="0"/>
                        </a:spcBef>
                        <a:spcAft>
                          <a:spcPts val="0"/>
                        </a:spcAft>
                        <a:buFont typeface="Symbol" panose="05050102010706020507" pitchFamily="18" charset="2"/>
                        <a:buChar char=""/>
                      </a:pPr>
                      <a:endParaRPr lang="af-ZA" sz="12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af-ZA" sz="1600" b="1" dirty="0">
                          <a:effectLst/>
                          <a:latin typeface="Arial" panose="020B0604020202020204" pitchFamily="34" charset="0"/>
                          <a:ea typeface="Calibri" panose="020F0502020204030204" pitchFamily="34" charset="0"/>
                          <a:cs typeface="Times New Roman" panose="02020603050405020304" pitchFamily="18" charset="0"/>
                        </a:rPr>
                        <a:t>Remember tis is the perpetual 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af-ZA" sz="1600" b="1" dirty="0">
                          <a:effectLst/>
                          <a:latin typeface="Arial" panose="020B0604020202020204" pitchFamily="34" charset="0"/>
                          <a:ea typeface="Calibri" panose="020F0502020204030204" pitchFamily="34" charset="0"/>
                          <a:cs typeface="Times New Roman" panose="02020603050405020304" pitchFamily="18" charset="0"/>
                        </a:rPr>
                        <a:t>Use the same information to draw up the periocic inventory system..</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835502"/>
                  </a:ext>
                </a:extLst>
              </a:tr>
            </a:tbl>
          </a:graphicData>
        </a:graphic>
      </p:graphicFrame>
    </p:spTree>
    <p:extLst>
      <p:ext uri="{BB962C8B-B14F-4D97-AF65-F5344CB8AC3E}">
        <p14:creationId xmlns:p14="http://schemas.microsoft.com/office/powerpoint/2010/main" val="356740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F28-98B5-4A8C-95BD-A8F556E6FDE9}"/>
              </a:ext>
            </a:extLst>
          </p:cNvPr>
          <p:cNvSpPr>
            <a:spLocks noGrp="1"/>
          </p:cNvSpPr>
          <p:nvPr>
            <p:ph type="title"/>
          </p:nvPr>
        </p:nvSpPr>
        <p:spPr/>
        <p:txBody>
          <a:bodyPr>
            <a:normAutofit/>
          </a:bodyPr>
          <a:lstStyle/>
          <a:p>
            <a:r>
              <a:rPr lang="en-US" sz="4400" dirty="0"/>
              <a:t>PERIODIC INVENTORY SYSTEM</a:t>
            </a:r>
          </a:p>
        </p:txBody>
      </p:sp>
      <p:graphicFrame>
        <p:nvGraphicFramePr>
          <p:cNvPr id="4" name="Content Placeholder 3">
            <a:extLst>
              <a:ext uri="{FF2B5EF4-FFF2-40B4-BE49-F238E27FC236}">
                <a16:creationId xmlns:a16="http://schemas.microsoft.com/office/drawing/2014/main" id="{525D999E-BFED-4F1A-BC7D-7824C580227E}"/>
              </a:ext>
            </a:extLst>
          </p:cNvPr>
          <p:cNvGraphicFramePr>
            <a:graphicFrameLocks noGrp="1"/>
          </p:cNvGraphicFramePr>
          <p:nvPr>
            <p:ph idx="1"/>
            <p:extLst>
              <p:ext uri="{D42A27DB-BD31-4B8C-83A1-F6EECF244321}">
                <p14:modId xmlns:p14="http://schemas.microsoft.com/office/powerpoint/2010/main" val="3868498828"/>
              </p:ext>
            </p:extLst>
          </p:nvPr>
        </p:nvGraphicFramePr>
        <p:xfrm>
          <a:off x="1097281" y="2324100"/>
          <a:ext cx="8951594" cy="3787207"/>
        </p:xfrm>
        <a:graphic>
          <a:graphicData uri="http://schemas.openxmlformats.org/drawingml/2006/table">
            <a:tbl>
              <a:tblPr firstRow="1" firstCol="1" bandRow="1"/>
              <a:tblGrid>
                <a:gridCol w="7388652">
                  <a:extLst>
                    <a:ext uri="{9D8B030D-6E8A-4147-A177-3AD203B41FA5}">
                      <a16:colId xmlns:a16="http://schemas.microsoft.com/office/drawing/2014/main" val="2889721705"/>
                    </a:ext>
                  </a:extLst>
                </a:gridCol>
                <a:gridCol w="1562942">
                  <a:extLst>
                    <a:ext uri="{9D8B030D-6E8A-4147-A177-3AD203B41FA5}">
                      <a16:colId xmlns:a16="http://schemas.microsoft.com/office/drawing/2014/main" val="1428162916"/>
                    </a:ext>
                  </a:extLst>
                </a:gridCol>
              </a:tblGrid>
              <a:tr h="510681">
                <a:tc gridSpan="2">
                  <a:txBody>
                    <a:bodyPr/>
                    <a:lstStyle/>
                    <a:p>
                      <a:pPr marL="0" marR="0" algn="l">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w="12700" cmpd="sng">
                      <a:noFill/>
                      <a:prstDash val="solid"/>
                    </a:lnR>
                    <a:lnT>
                      <a:noFill/>
                    </a:lnT>
                    <a:lnB w="12700" cap="flat" cmpd="sng" algn="ctr">
                      <a:solidFill>
                        <a:srgbClr val="000000"/>
                      </a:solidFill>
                      <a:prstDash val="solid"/>
                      <a:round/>
                      <a:headEnd type="none" w="med" len="med"/>
                      <a:tailEnd type="none" w="med" len="med"/>
                    </a:lnB>
                  </a:tcPr>
                </a:tc>
                <a:tc hMerge="1">
                  <a:txBody>
                    <a:bodyPr/>
                    <a:lstStyle/>
                    <a:p>
                      <a:endParaRPr lang="en-US" dirty="0"/>
                    </a:p>
                  </a:txBody>
                  <a:tcPr>
                    <a:lnL>
                      <a:noFill/>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814290"/>
                  </a:ext>
                </a:extLst>
              </a:tr>
              <a:tr h="502702">
                <a:tc>
                  <a:txBody>
                    <a:bodyPr/>
                    <a:lstStyle/>
                    <a:p>
                      <a:pPr marL="0" marR="0" algn="l">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749869"/>
                  </a:ext>
                </a:extLst>
              </a:tr>
              <a:tr h="502702">
                <a:tc>
                  <a:txBody>
                    <a:bodyPr/>
                    <a:lstStyle/>
                    <a:p>
                      <a:pPr marL="0" marR="0" algn="l">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Opening stock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  70 000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214839"/>
                  </a:ext>
                </a:extLst>
              </a:tr>
              <a:tr h="532758">
                <a:tc>
                  <a:txBody>
                    <a:bodyPr/>
                    <a:lstStyle/>
                    <a:p>
                      <a:pPr marL="0" marR="0" algn="l">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Plus: Purchases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(210 000 + 125 000 – 7 000)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dirty="0">
                          <a:effectLst/>
                          <a:latin typeface="Arial" panose="020B0604020202020204" pitchFamily="34" charset="0"/>
                          <a:ea typeface="Calibri" panose="020F0502020204030204" pitchFamily="34" charset="0"/>
                          <a:cs typeface="Times New Roman" panose="02020603050405020304" pitchFamily="18" charset="0"/>
                        </a:rPr>
                        <a:t>328 000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220752"/>
                  </a:ext>
                </a:extLst>
              </a:tr>
              <a:tr h="502702">
                <a:tc>
                  <a:txBody>
                    <a:bodyPr/>
                    <a:lstStyle/>
                    <a:p>
                      <a:pPr marL="0" marR="0" algn="l">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a:effectLst/>
                          <a:latin typeface="Arial" panose="020B0604020202020204" pitchFamily="34" charset="0"/>
                          <a:ea typeface="Calibri" panose="020F0502020204030204" pitchFamily="34" charset="0"/>
                          <a:cs typeface="Times New Roman" panose="02020603050405020304" pitchFamily="18" charset="0"/>
                        </a:rPr>
                        <a:t>398 000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62443"/>
                  </a:ext>
                </a:extLst>
              </a:tr>
              <a:tr h="502702">
                <a:tc>
                  <a:txBody>
                    <a:bodyPr/>
                    <a:lstStyle/>
                    <a:p>
                      <a:pPr marL="0" marR="0" algn="l">
                        <a:lnSpc>
                          <a:spcPct val="107000"/>
                        </a:lnSpc>
                        <a:spcBef>
                          <a:spcPts val="0"/>
                        </a:spcBef>
                        <a:spcAft>
                          <a:spcPts val="0"/>
                        </a:spcAft>
                      </a:pPr>
                      <a:r>
                        <a:rPr lang="af-ZA" sz="2400" b="1" dirty="0">
                          <a:effectLst/>
                          <a:latin typeface="Arial" panose="020B0604020202020204" pitchFamily="34" charset="0"/>
                          <a:ea typeface="Calibri" panose="020F0502020204030204" pitchFamily="34" charset="0"/>
                          <a:cs typeface="Times New Roman" panose="02020603050405020304" pitchFamily="18" charset="0"/>
                        </a:rPr>
                        <a:t>Closing stock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b="1">
                          <a:effectLst/>
                          <a:latin typeface="Arial" panose="020B0604020202020204" pitchFamily="34" charset="0"/>
                          <a:ea typeface="Calibri" panose="020F0502020204030204" pitchFamily="34" charset="0"/>
                          <a:cs typeface="Times New Roman" panose="02020603050405020304" pitchFamily="18" charset="0"/>
                        </a:rPr>
                        <a:t>(138 000)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326047"/>
                  </a:ext>
                </a:extLst>
              </a:tr>
              <a:tr h="502702">
                <a:tc>
                  <a:txBody>
                    <a:bodyPr/>
                    <a:lstStyle/>
                    <a:p>
                      <a:pPr marL="0" marR="0" algn="l">
                        <a:lnSpc>
                          <a:spcPct val="107000"/>
                        </a:lnSpc>
                        <a:spcBef>
                          <a:spcPts val="0"/>
                        </a:spcBef>
                        <a:spcAft>
                          <a:spcPts val="0"/>
                        </a:spcAft>
                      </a:pPr>
                      <a:r>
                        <a:rPr lang="af-ZA" sz="2400" b="1" dirty="0">
                          <a:effectLst/>
                          <a:latin typeface="Arial" panose="020B0604020202020204" pitchFamily="34" charset="0"/>
                          <a:ea typeface="Calibri" panose="020F0502020204030204" pitchFamily="34" charset="0"/>
                          <a:cs typeface="Times New Roman" panose="02020603050405020304" pitchFamily="18" charset="0"/>
                        </a:rPr>
                        <a:t>Cost of sales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af-ZA" sz="2400" b="1" dirty="0">
                          <a:effectLst/>
                          <a:latin typeface="Arial" panose="020B0604020202020204" pitchFamily="34" charset="0"/>
                          <a:ea typeface="Calibri" panose="020F0502020204030204" pitchFamily="34" charset="0"/>
                          <a:cs typeface="Times New Roman" panose="02020603050405020304" pitchFamily="18" charset="0"/>
                        </a:rPr>
                        <a:t>260 000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21794"/>
                  </a:ext>
                </a:extLst>
              </a:tr>
            </a:tbl>
          </a:graphicData>
        </a:graphic>
      </p:graphicFrame>
    </p:spTree>
    <p:extLst>
      <p:ext uri="{BB962C8B-B14F-4D97-AF65-F5344CB8AC3E}">
        <p14:creationId xmlns:p14="http://schemas.microsoft.com/office/powerpoint/2010/main" val="249048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7033-3844-4CF2-B206-3785258728F0}"/>
              </a:ext>
            </a:extLst>
          </p:cNvPr>
          <p:cNvSpPr>
            <a:spLocks noGrp="1"/>
          </p:cNvSpPr>
          <p:nvPr>
            <p:ph type="title"/>
          </p:nvPr>
        </p:nvSpPr>
        <p:spPr/>
        <p:txBody>
          <a:bodyPr/>
          <a:lstStyle/>
          <a:p>
            <a:r>
              <a:rPr lang="en-US" dirty="0"/>
              <a:t>Required to the activities:</a:t>
            </a:r>
          </a:p>
        </p:txBody>
      </p:sp>
      <p:sp>
        <p:nvSpPr>
          <p:cNvPr id="3" name="Content Placeholder 2">
            <a:extLst>
              <a:ext uri="{FF2B5EF4-FFF2-40B4-BE49-F238E27FC236}">
                <a16:creationId xmlns:a16="http://schemas.microsoft.com/office/drawing/2014/main" id="{E92250E2-DB11-47A3-A354-116295A6982B}"/>
              </a:ext>
            </a:extLst>
          </p:cNvPr>
          <p:cNvSpPr>
            <a:spLocks noGrp="1"/>
          </p:cNvSpPr>
          <p:nvPr>
            <p:ph idx="1"/>
          </p:nvPr>
        </p:nvSpPr>
        <p:spPr/>
        <p:txBody>
          <a:bodyPr>
            <a:normAutofit/>
          </a:bodyPr>
          <a:lstStyle/>
          <a:p>
            <a:pPr marL="514350" indent="-514350">
              <a:buFont typeface="+mj-lt"/>
              <a:buAutoNum type="arabicPeriod"/>
            </a:pPr>
            <a:r>
              <a:rPr lang="en-US" sz="2800" dirty="0"/>
              <a:t>Activities are provided.</a:t>
            </a:r>
          </a:p>
          <a:p>
            <a:pPr marL="514350" indent="-514350">
              <a:buFont typeface="+mj-lt"/>
              <a:buAutoNum type="arabicPeriod"/>
            </a:pPr>
            <a:r>
              <a:rPr lang="en-US" sz="2800" dirty="0"/>
              <a:t>Complete the activities</a:t>
            </a:r>
          </a:p>
          <a:p>
            <a:pPr marL="514350" indent="-514350">
              <a:buFont typeface="+mj-lt"/>
              <a:buAutoNum type="arabicPeriod"/>
            </a:pPr>
            <a:r>
              <a:rPr lang="en-US" sz="2800" dirty="0"/>
              <a:t>Compare your answers with the memorandum.</a:t>
            </a:r>
          </a:p>
          <a:p>
            <a:pPr marL="514350" indent="-514350">
              <a:buFont typeface="+mj-lt"/>
              <a:buAutoNum type="arabicPeriod"/>
            </a:pPr>
            <a:r>
              <a:rPr lang="en-US" sz="2800" dirty="0"/>
              <a:t>Do the class test.</a:t>
            </a:r>
          </a:p>
          <a:p>
            <a:pPr marL="514350" indent="-514350">
              <a:buFont typeface="+mj-lt"/>
              <a:buAutoNum type="arabicPeriod"/>
            </a:pPr>
            <a:r>
              <a:rPr lang="en-US" sz="2800" dirty="0"/>
              <a:t>Good luck with </a:t>
            </a:r>
            <a:r>
              <a:rPr lang="en-US" sz="2800"/>
              <a:t>the topic..</a:t>
            </a:r>
            <a:endParaRPr lang="en-US" sz="2800" dirty="0"/>
          </a:p>
        </p:txBody>
      </p:sp>
    </p:spTree>
    <p:extLst>
      <p:ext uri="{BB962C8B-B14F-4D97-AF65-F5344CB8AC3E}">
        <p14:creationId xmlns:p14="http://schemas.microsoft.com/office/powerpoint/2010/main" val="388653942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888FA6-D30E-4A7B-B44D-38F479CF5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9EB45E-E4D2-4DCE-B9A6-76D2511C3B19}">
  <ds:schemaRefs>
    <ds:schemaRef ds:uri="http://schemas.microsoft.com/sharepoint/v3/contenttype/forms"/>
  </ds:schemaRefs>
</ds:datastoreItem>
</file>

<file path=customXml/itemProps3.xml><?xml version="1.0" encoding="utf-8"?>
<ds:datastoreItem xmlns:ds="http://schemas.openxmlformats.org/officeDocument/2006/customXml" ds:itemID="{630492C7-3D05-4252-9070-907F9CD94CF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{E8CF69B5-7A9B-460B-871E-ADE972821E07}tf22712842_wac</Template>
  <TotalTime>0</TotalTime>
  <Words>513</Words>
  <Application>Microsoft Office PowerPoint</Application>
  <PresentationFormat>Widescreen</PresentationFormat>
  <Paragraphs>117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Bookman Old Style</vt:lpstr>
      <vt:lpstr>Calibri</vt:lpstr>
      <vt:lpstr>Franklin Gothic Book</vt:lpstr>
      <vt:lpstr>Symbol</vt:lpstr>
      <vt:lpstr>1_RetrospectVTI</vt:lpstr>
      <vt:lpstr>Stock systems</vt:lpstr>
      <vt:lpstr>STOCK SYSTEMS</vt:lpstr>
      <vt:lpstr>STOCK SYSTEMS</vt:lpstr>
      <vt:lpstr>The differences between the Perpetual and Periodic Inventory Systems.</vt:lpstr>
      <vt:lpstr>Periodic System:</vt:lpstr>
      <vt:lpstr>EXAMPLE:  Perpetaul inventory system Grade 11:  You know this account: </vt:lpstr>
      <vt:lpstr>PERIODIC INVENTORY SYSTEM</vt:lpstr>
      <vt:lpstr>Required to the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2020-07-30T07:37:35Z</dcterms:created>
  <dcterms:modified xsi:type="dcterms:W3CDTF">2020-08-10T15:03:48Z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