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6"/>
  </p:notesMasterIdLst>
  <p:handoutMasterIdLst>
    <p:handoutMasterId r:id="rId27"/>
  </p:handoutMasterIdLst>
  <p:sldIdLst>
    <p:sldId id="359" r:id="rId2"/>
    <p:sldId id="257" r:id="rId3"/>
    <p:sldId id="370" r:id="rId4"/>
    <p:sldId id="386" r:id="rId5"/>
    <p:sldId id="360" r:id="rId6"/>
    <p:sldId id="388" r:id="rId7"/>
    <p:sldId id="361" r:id="rId8"/>
    <p:sldId id="364" r:id="rId9"/>
    <p:sldId id="373" r:id="rId10"/>
    <p:sldId id="389" r:id="rId11"/>
    <p:sldId id="374" r:id="rId12"/>
    <p:sldId id="362" r:id="rId13"/>
    <p:sldId id="369" r:id="rId14"/>
    <p:sldId id="377" r:id="rId15"/>
    <p:sldId id="368" r:id="rId16"/>
    <p:sldId id="375" r:id="rId17"/>
    <p:sldId id="365" r:id="rId18"/>
    <p:sldId id="376" r:id="rId19"/>
    <p:sldId id="378" r:id="rId20"/>
    <p:sldId id="379" r:id="rId21"/>
    <p:sldId id="380" r:id="rId22"/>
    <p:sldId id="384" r:id="rId23"/>
    <p:sldId id="382" r:id="rId24"/>
    <p:sldId id="385" r:id="rId25"/>
  </p:sldIdLst>
  <p:sldSz cx="9144000" cy="6858000" type="screen4x3"/>
  <p:notesSz cx="6856413" cy="9713913"/>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68122" autoAdjust="0"/>
  </p:normalViewPr>
  <p:slideViewPr>
    <p:cSldViewPr>
      <p:cViewPr varScale="1">
        <p:scale>
          <a:sx n="76" d="100"/>
          <a:sy n="76" d="100"/>
        </p:scale>
        <p:origin x="948"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3A6D4-4CBE-454B-BEAE-DFA525CDFAC5}"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4AAC394E-F3BF-45A1-A77F-BD3C0E0F1BB3}">
      <dgm:prSet phldrT="[Text]" custT="1"/>
      <dgm:spPr/>
      <dgm:t>
        <a:bodyPr/>
        <a:lstStyle/>
        <a:p>
          <a:r>
            <a:rPr lang="en-US" sz="2100" dirty="0">
              <a:solidFill>
                <a:schemeClr val="tx1"/>
              </a:solidFill>
              <a:latin typeface="Arial" panose="020B0604020202020204" pitchFamily="34" charset="0"/>
              <a:cs typeface="Arial" panose="020B0604020202020204" pitchFamily="34" charset="0"/>
            </a:rPr>
            <a:t>A hypothesis is a tentative /possible explanation for an observation about nature around us that still needs to be tested. It can be accepted or rejected</a:t>
          </a:r>
        </a:p>
      </dgm:t>
    </dgm:pt>
    <dgm:pt modelId="{4E26B92A-0F7E-4226-A683-5EA6B51C4F59}" type="parTrans" cxnId="{896C18B1-C2FF-4D14-9F7B-3A4474EA6711}">
      <dgm:prSet/>
      <dgm:spPr/>
      <dgm:t>
        <a:bodyPr/>
        <a:lstStyle/>
        <a:p>
          <a:endParaRPr lang="en-US"/>
        </a:p>
      </dgm:t>
    </dgm:pt>
    <dgm:pt modelId="{97A30557-4A2C-4673-9F4E-0823194FDADB}" type="sibTrans" cxnId="{896C18B1-C2FF-4D14-9F7B-3A4474EA6711}">
      <dgm:prSet/>
      <dgm:spPr/>
      <dgm:t>
        <a:bodyPr/>
        <a:lstStyle/>
        <a:p>
          <a:endParaRPr lang="en-US"/>
        </a:p>
      </dgm:t>
    </dgm:pt>
    <dgm:pt modelId="{51D4828B-5FDC-4643-8E48-37A7DBF6468C}">
      <dgm:prSet phldrT="[Text]" custT="1"/>
      <dgm:spPr/>
      <dgm:t>
        <a:bodyPr/>
        <a:lstStyle/>
        <a:p>
          <a:r>
            <a:rPr lang="en-US" sz="1800" u="none" strike="noStrike" baseline="0" dirty="0">
              <a:ln>
                <a:noFill/>
              </a:ln>
              <a:effectLst/>
              <a:latin typeface="Arial" panose="020B0604020202020204" pitchFamily="34" charset="0"/>
              <a:cs typeface="Arial" panose="020B0604020202020204" pitchFamily="34" charset="0"/>
            </a:rPr>
            <a:t>e.g. Hairy leaves collect more dew than smooth leaves</a:t>
          </a:r>
          <a:endParaRPr lang="en-US" sz="1800" dirty="0">
            <a:latin typeface="Arial" panose="020B0604020202020204" pitchFamily="34" charset="0"/>
            <a:cs typeface="Arial" panose="020B0604020202020204" pitchFamily="34" charset="0"/>
          </a:endParaRPr>
        </a:p>
      </dgm:t>
    </dgm:pt>
    <dgm:pt modelId="{F1AA554C-C3A9-4EFF-89BE-ED83EFAC6922}" type="parTrans" cxnId="{B619AAB3-4773-406B-8691-0EDB8A72965E}">
      <dgm:prSet/>
      <dgm:spPr/>
      <dgm:t>
        <a:bodyPr/>
        <a:lstStyle/>
        <a:p>
          <a:endParaRPr lang="en-US"/>
        </a:p>
      </dgm:t>
    </dgm:pt>
    <dgm:pt modelId="{505B7148-ED78-4A74-A253-BC129B2100D0}" type="sibTrans" cxnId="{B619AAB3-4773-406B-8691-0EDB8A72965E}">
      <dgm:prSet/>
      <dgm:spPr/>
      <dgm:t>
        <a:bodyPr/>
        <a:lstStyle/>
        <a:p>
          <a:endParaRPr lang="en-US"/>
        </a:p>
      </dgm:t>
    </dgm:pt>
    <dgm:pt modelId="{6BB15854-4828-4265-BE1A-CAE7E532D863}">
      <dgm:prSet phldrT="[Text]"/>
      <dgm:spPr/>
      <dgm:t>
        <a:bodyPr/>
        <a:lstStyle/>
        <a:p>
          <a:r>
            <a:rPr lang="en-US" dirty="0">
              <a:solidFill>
                <a:schemeClr val="tx1"/>
              </a:solidFill>
              <a:latin typeface="Arial" panose="020B0604020202020204" pitchFamily="34" charset="0"/>
              <a:cs typeface="Arial" panose="020B0604020202020204" pitchFamily="34" charset="0"/>
            </a:rPr>
            <a:t>A  theory is an explanation of what has been observed in nature which can be supported by facts, generalisations, tested hypotheses, models and laws</a:t>
          </a:r>
        </a:p>
      </dgm:t>
    </dgm:pt>
    <dgm:pt modelId="{43E743E7-2C6F-4B18-8822-9FBB91ED866F}" type="parTrans" cxnId="{E341231A-B0ED-4FBC-8895-228C36802CBC}">
      <dgm:prSet/>
      <dgm:spPr/>
      <dgm:t>
        <a:bodyPr/>
        <a:lstStyle/>
        <a:p>
          <a:endParaRPr lang="en-US"/>
        </a:p>
      </dgm:t>
    </dgm:pt>
    <dgm:pt modelId="{880C5624-5884-4620-AD50-E42CFBD06DA9}" type="sibTrans" cxnId="{E341231A-B0ED-4FBC-8895-228C36802CBC}">
      <dgm:prSet/>
      <dgm:spPr/>
      <dgm:t>
        <a:bodyPr/>
        <a:lstStyle/>
        <a:p>
          <a:endParaRPr lang="en-US"/>
        </a:p>
      </dgm:t>
    </dgm:pt>
    <dgm:pt modelId="{19187CE4-CF8F-4715-987C-DD4CCC47B339}">
      <dgm:prSet phldrT="[Text]" custT="1"/>
      <dgm:spPr/>
      <dgm:t>
        <a:bodyPr/>
        <a:lstStyle/>
        <a:p>
          <a:pPr>
            <a:lnSpc>
              <a:spcPct val="100000"/>
            </a:lnSpc>
          </a:pPr>
          <a:r>
            <a:rPr lang="en-US" sz="1800" u="none" strike="noStrike" baseline="0" dirty="0">
              <a:ln>
                <a:noFill/>
              </a:ln>
              <a:effectLst/>
              <a:latin typeface="Arial" panose="020B0604020202020204" pitchFamily="34" charset="0"/>
              <a:cs typeface="Arial" panose="020B0604020202020204" pitchFamily="34" charset="0"/>
            </a:rPr>
            <a:t>e.g. The sun is the centre of the universe, around which all the planets revolve (Heliocentric theory)</a:t>
          </a:r>
          <a:endParaRPr lang="en-US" sz="1800" dirty="0">
            <a:latin typeface="Arial" panose="020B0604020202020204" pitchFamily="34" charset="0"/>
            <a:cs typeface="Arial" panose="020B0604020202020204" pitchFamily="34" charset="0"/>
          </a:endParaRPr>
        </a:p>
      </dgm:t>
    </dgm:pt>
    <dgm:pt modelId="{8C6E3289-B215-49F0-861A-5D18CD08A750}" type="parTrans" cxnId="{9A5CAB81-A9DC-436D-8BA0-1D9CB37F8557}">
      <dgm:prSet/>
      <dgm:spPr/>
      <dgm:t>
        <a:bodyPr/>
        <a:lstStyle/>
        <a:p>
          <a:endParaRPr lang="en-US"/>
        </a:p>
      </dgm:t>
    </dgm:pt>
    <dgm:pt modelId="{D6388034-F98E-4CBC-92C5-E12A2B4CFEDA}" type="sibTrans" cxnId="{9A5CAB81-A9DC-436D-8BA0-1D9CB37F8557}">
      <dgm:prSet/>
      <dgm:spPr/>
      <dgm:t>
        <a:bodyPr/>
        <a:lstStyle/>
        <a:p>
          <a:endParaRPr lang="en-US"/>
        </a:p>
      </dgm:t>
    </dgm:pt>
    <dgm:pt modelId="{069619BB-F451-4AEB-8232-910D147165B8}" type="pres">
      <dgm:prSet presAssocID="{98D3A6D4-4CBE-454B-BEAE-DFA525CDFAC5}" presName="linear" presStyleCnt="0">
        <dgm:presLayoutVars>
          <dgm:animLvl val="lvl"/>
          <dgm:resizeHandles val="exact"/>
        </dgm:presLayoutVars>
      </dgm:prSet>
      <dgm:spPr/>
    </dgm:pt>
    <dgm:pt modelId="{032F6F6E-C79F-4902-816C-6FFCC87D83F9}" type="pres">
      <dgm:prSet presAssocID="{4AAC394E-F3BF-45A1-A77F-BD3C0E0F1BB3}" presName="parentText" presStyleLbl="node1" presStyleIdx="0" presStyleCnt="2" custScaleY="14616" custLinFactNeighborX="0" custLinFactNeighborY="-34698">
        <dgm:presLayoutVars>
          <dgm:chMax val="0"/>
          <dgm:bulletEnabled val="1"/>
        </dgm:presLayoutVars>
      </dgm:prSet>
      <dgm:spPr/>
    </dgm:pt>
    <dgm:pt modelId="{AA11A695-CF4B-4BAA-88BB-0B129ED5BE07}" type="pres">
      <dgm:prSet presAssocID="{4AAC394E-F3BF-45A1-A77F-BD3C0E0F1BB3}" presName="childText" presStyleLbl="revTx" presStyleIdx="0" presStyleCnt="2">
        <dgm:presLayoutVars>
          <dgm:bulletEnabled val="1"/>
        </dgm:presLayoutVars>
      </dgm:prSet>
      <dgm:spPr/>
    </dgm:pt>
    <dgm:pt modelId="{4636B88E-59D4-4EA7-9964-8DF74E999C59}" type="pres">
      <dgm:prSet presAssocID="{6BB15854-4828-4265-BE1A-CAE7E532D863}" presName="parentText" presStyleLbl="node1" presStyleIdx="1" presStyleCnt="2" custScaleY="14481" custLinFactNeighborX="0" custLinFactNeighborY="-29370">
        <dgm:presLayoutVars>
          <dgm:chMax val="0"/>
          <dgm:bulletEnabled val="1"/>
        </dgm:presLayoutVars>
      </dgm:prSet>
      <dgm:spPr/>
    </dgm:pt>
    <dgm:pt modelId="{C57CD553-0369-4F11-B95F-BE3DA0F828A6}" type="pres">
      <dgm:prSet presAssocID="{6BB15854-4828-4265-BE1A-CAE7E532D863}" presName="childText" presStyleLbl="revTx" presStyleIdx="1" presStyleCnt="2" custScaleY="62794" custLinFactNeighborX="0" custLinFactNeighborY="-2318">
        <dgm:presLayoutVars>
          <dgm:bulletEnabled val="1"/>
        </dgm:presLayoutVars>
      </dgm:prSet>
      <dgm:spPr/>
    </dgm:pt>
  </dgm:ptLst>
  <dgm:cxnLst>
    <dgm:cxn modelId="{E341231A-B0ED-4FBC-8895-228C36802CBC}" srcId="{98D3A6D4-4CBE-454B-BEAE-DFA525CDFAC5}" destId="{6BB15854-4828-4265-BE1A-CAE7E532D863}" srcOrd="1" destOrd="0" parTransId="{43E743E7-2C6F-4B18-8822-9FBB91ED866F}" sibTransId="{880C5624-5884-4620-AD50-E42CFBD06DA9}"/>
    <dgm:cxn modelId="{8BC1B42B-A42B-476C-A5D9-160DE1A282D1}" type="presOf" srcId="{6BB15854-4828-4265-BE1A-CAE7E532D863}" destId="{4636B88E-59D4-4EA7-9964-8DF74E999C59}" srcOrd="0" destOrd="0" presId="urn:microsoft.com/office/officeart/2005/8/layout/vList2"/>
    <dgm:cxn modelId="{4C67B474-9A6B-4C67-A48E-A275D911AFE1}" type="presOf" srcId="{19187CE4-CF8F-4715-987C-DD4CCC47B339}" destId="{C57CD553-0369-4F11-B95F-BE3DA0F828A6}" srcOrd="0" destOrd="0" presId="urn:microsoft.com/office/officeart/2005/8/layout/vList2"/>
    <dgm:cxn modelId="{9A5CAB81-A9DC-436D-8BA0-1D9CB37F8557}" srcId="{6BB15854-4828-4265-BE1A-CAE7E532D863}" destId="{19187CE4-CF8F-4715-987C-DD4CCC47B339}" srcOrd="0" destOrd="0" parTransId="{8C6E3289-B215-49F0-861A-5D18CD08A750}" sibTransId="{D6388034-F98E-4CBC-92C5-E12A2B4CFEDA}"/>
    <dgm:cxn modelId="{8651B6A6-6CA4-4EDF-8BB7-A4AFFA7B3BED}" type="presOf" srcId="{98D3A6D4-4CBE-454B-BEAE-DFA525CDFAC5}" destId="{069619BB-F451-4AEB-8232-910D147165B8}" srcOrd="0" destOrd="0" presId="urn:microsoft.com/office/officeart/2005/8/layout/vList2"/>
    <dgm:cxn modelId="{896C18B1-C2FF-4D14-9F7B-3A4474EA6711}" srcId="{98D3A6D4-4CBE-454B-BEAE-DFA525CDFAC5}" destId="{4AAC394E-F3BF-45A1-A77F-BD3C0E0F1BB3}" srcOrd="0" destOrd="0" parTransId="{4E26B92A-0F7E-4226-A683-5EA6B51C4F59}" sibTransId="{97A30557-4A2C-4673-9F4E-0823194FDADB}"/>
    <dgm:cxn modelId="{B619AAB3-4773-406B-8691-0EDB8A72965E}" srcId="{4AAC394E-F3BF-45A1-A77F-BD3C0E0F1BB3}" destId="{51D4828B-5FDC-4643-8E48-37A7DBF6468C}" srcOrd="0" destOrd="0" parTransId="{F1AA554C-C3A9-4EFF-89BE-ED83EFAC6922}" sibTransId="{505B7148-ED78-4A74-A253-BC129B2100D0}"/>
    <dgm:cxn modelId="{C5952FB4-8B53-4394-B12B-16BA3B4B3EFD}" type="presOf" srcId="{4AAC394E-F3BF-45A1-A77F-BD3C0E0F1BB3}" destId="{032F6F6E-C79F-4902-816C-6FFCC87D83F9}" srcOrd="0" destOrd="0" presId="urn:microsoft.com/office/officeart/2005/8/layout/vList2"/>
    <dgm:cxn modelId="{1ABBD4F1-6C22-4471-B888-9B772A7158EF}" type="presOf" srcId="{51D4828B-5FDC-4643-8E48-37A7DBF6468C}" destId="{AA11A695-CF4B-4BAA-88BB-0B129ED5BE07}" srcOrd="0" destOrd="0" presId="urn:microsoft.com/office/officeart/2005/8/layout/vList2"/>
    <dgm:cxn modelId="{0BCBD85F-B5A2-4EB7-AC65-F4E95D8B85EA}" type="presParOf" srcId="{069619BB-F451-4AEB-8232-910D147165B8}" destId="{032F6F6E-C79F-4902-816C-6FFCC87D83F9}" srcOrd="0" destOrd="0" presId="urn:microsoft.com/office/officeart/2005/8/layout/vList2"/>
    <dgm:cxn modelId="{8D49BE99-A643-4600-A346-5AE4C58362E7}" type="presParOf" srcId="{069619BB-F451-4AEB-8232-910D147165B8}" destId="{AA11A695-CF4B-4BAA-88BB-0B129ED5BE07}" srcOrd="1" destOrd="0" presId="urn:microsoft.com/office/officeart/2005/8/layout/vList2"/>
    <dgm:cxn modelId="{3EE3BD63-5474-4BB8-B10F-8B8EFC16C63B}" type="presParOf" srcId="{069619BB-F451-4AEB-8232-910D147165B8}" destId="{4636B88E-59D4-4EA7-9964-8DF74E999C59}" srcOrd="2" destOrd="0" presId="urn:microsoft.com/office/officeart/2005/8/layout/vList2"/>
    <dgm:cxn modelId="{A7AE66A6-D5B5-415F-B318-E11857AF7352}" type="presParOf" srcId="{069619BB-F451-4AEB-8232-910D147165B8}" destId="{C57CD553-0369-4F11-B95F-BE3DA0F828A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A0CBD9-DA67-4010-BED7-2552FB6BD82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12C0713-5A8F-429D-82D0-E810F4B6FA47}">
      <dgm:prSet phldrT="[Text]" custT="1"/>
      <dgm:spPr>
        <a:solidFill>
          <a:schemeClr val="accent2"/>
        </a:solidFill>
      </dgm:spPr>
      <dgm:t>
        <a:bodyPr/>
        <a:lstStyle/>
        <a:p>
          <a:r>
            <a:rPr lang="en-US" altLang="en-US" sz="1800" dirty="0">
              <a:latin typeface="Arial" panose="020B0604020202020204" pitchFamily="34" charset="0"/>
              <a:cs typeface="Arial" panose="020B0604020202020204" pitchFamily="34" charset="0"/>
            </a:rPr>
            <a:t>Identical DNA structure</a:t>
          </a:r>
          <a:br>
            <a:rPr lang="en-US" altLang="en-US" sz="1800" dirty="0">
              <a:latin typeface="Arial" panose="020B0604020202020204" pitchFamily="34" charset="0"/>
              <a:cs typeface="Arial" panose="020B0604020202020204" pitchFamily="34" charset="0"/>
            </a:rPr>
          </a:br>
          <a:endParaRPr lang="en-US" sz="1800" dirty="0"/>
        </a:p>
      </dgm:t>
    </dgm:pt>
    <dgm:pt modelId="{FE7145A8-B54C-4982-86CE-8EECB18A1F6E}" type="parTrans" cxnId="{F10A60E8-43F4-4A54-8B88-1C74B17AE603}">
      <dgm:prSet/>
      <dgm:spPr/>
      <dgm:t>
        <a:bodyPr/>
        <a:lstStyle/>
        <a:p>
          <a:endParaRPr lang="en-US"/>
        </a:p>
      </dgm:t>
    </dgm:pt>
    <dgm:pt modelId="{914F13DF-2852-45DB-8814-F97BD2C414E0}" type="sibTrans" cxnId="{F10A60E8-43F4-4A54-8B88-1C74B17AE603}">
      <dgm:prSet/>
      <dgm:spPr/>
      <dgm:t>
        <a:bodyPr/>
        <a:lstStyle/>
        <a:p>
          <a:endParaRPr lang="en-US"/>
        </a:p>
      </dgm:t>
    </dgm:pt>
    <dgm:pt modelId="{44824909-84A1-4BD3-AB26-6C1251876340}">
      <dgm:prSet phldrT="[Text]" custT="1"/>
      <dgm:spPr>
        <a:solidFill>
          <a:srgbClr val="00B050"/>
        </a:solidFill>
      </dgm:spPr>
      <dgm:t>
        <a:bodyPr/>
        <a:lstStyle/>
        <a:p>
          <a:endParaRPr lang="en-US" altLang="en-US" sz="1800" dirty="0">
            <a:latin typeface="Arial" panose="020B0604020202020204" pitchFamily="34" charset="0"/>
            <a:cs typeface="Arial" panose="020B0604020202020204" pitchFamily="34" charset="0"/>
          </a:endParaRPr>
        </a:p>
        <a:p>
          <a:r>
            <a:rPr lang="en-US" altLang="en-US" sz="1800" dirty="0">
              <a:latin typeface="Arial" panose="020B0604020202020204" pitchFamily="34" charset="0"/>
              <a:cs typeface="Arial" panose="020B0604020202020204" pitchFamily="34" charset="0"/>
            </a:rPr>
            <a:t>Similar sequence of genes</a:t>
          </a:r>
        </a:p>
        <a:p>
          <a:r>
            <a:rPr lang="en-US" altLang="en-US" sz="800" dirty="0">
              <a:latin typeface="Arial" panose="020B0604020202020204" pitchFamily="34" charset="0"/>
              <a:cs typeface="Arial" panose="020B0604020202020204" pitchFamily="34" charset="0"/>
            </a:rPr>
            <a:t>(the closer the similarity, the more closely related the organisms)</a:t>
          </a:r>
          <a:br>
            <a:rPr lang="en-US" altLang="en-US" sz="1300" dirty="0">
              <a:latin typeface="Arial" panose="020B0604020202020204" pitchFamily="34" charset="0"/>
              <a:cs typeface="Arial" panose="020B0604020202020204" pitchFamily="34" charset="0"/>
            </a:rPr>
          </a:br>
          <a:endParaRPr lang="en-US" sz="1300" dirty="0"/>
        </a:p>
      </dgm:t>
    </dgm:pt>
    <dgm:pt modelId="{9A22B6C0-ED4F-4621-9A19-6761D8EBC05C}" type="parTrans" cxnId="{3DB9B860-A710-4459-AE91-672D790F1F8E}">
      <dgm:prSet/>
      <dgm:spPr/>
      <dgm:t>
        <a:bodyPr/>
        <a:lstStyle/>
        <a:p>
          <a:endParaRPr lang="en-US"/>
        </a:p>
      </dgm:t>
    </dgm:pt>
    <dgm:pt modelId="{968658BE-B2C2-4626-AE51-E6A9A2ED2747}" type="sibTrans" cxnId="{3DB9B860-A710-4459-AE91-672D790F1F8E}">
      <dgm:prSet/>
      <dgm:spPr/>
      <dgm:t>
        <a:bodyPr/>
        <a:lstStyle/>
        <a:p>
          <a:endParaRPr lang="en-US"/>
        </a:p>
      </dgm:t>
    </dgm:pt>
    <dgm:pt modelId="{60802001-6374-4A43-A64D-69F3323D57D9}">
      <dgm:prSet phldrT="[Text]" custT="1"/>
      <dgm:spPr>
        <a:solidFill>
          <a:schemeClr val="bg2">
            <a:lumMod val="25000"/>
          </a:schemeClr>
        </a:solidFill>
      </dgm:spPr>
      <dgm:t>
        <a:bodyPr/>
        <a:lstStyle/>
        <a:p>
          <a:r>
            <a:rPr lang="en-US" altLang="en-US" sz="1800" dirty="0">
              <a:latin typeface="Arial" panose="020B0604020202020204" pitchFamily="34" charset="0"/>
              <a:cs typeface="Arial" panose="020B0604020202020204" pitchFamily="34" charset="0"/>
            </a:rPr>
            <a:t>Similar portions of DNA with no function</a:t>
          </a:r>
          <a:endParaRPr lang="en-US" sz="1800" dirty="0"/>
        </a:p>
      </dgm:t>
    </dgm:pt>
    <dgm:pt modelId="{2FD1DEF0-47CF-4722-A78D-F5C6B670DE7E}" type="parTrans" cxnId="{C3CCCA09-E783-4A17-B967-75BE1097458A}">
      <dgm:prSet/>
      <dgm:spPr/>
      <dgm:t>
        <a:bodyPr/>
        <a:lstStyle/>
        <a:p>
          <a:endParaRPr lang="en-US"/>
        </a:p>
      </dgm:t>
    </dgm:pt>
    <dgm:pt modelId="{56562718-A431-4A49-AFBB-34C3E680993F}" type="sibTrans" cxnId="{C3CCCA09-E783-4A17-B967-75BE1097458A}">
      <dgm:prSet/>
      <dgm:spPr/>
      <dgm:t>
        <a:bodyPr/>
        <a:lstStyle/>
        <a:p>
          <a:endParaRPr lang="en-US"/>
        </a:p>
      </dgm:t>
    </dgm:pt>
    <dgm:pt modelId="{DBC76369-88C7-4583-8D52-A1CD7A6CC5D2}">
      <dgm:prSet phldrT="[Text]" custT="1"/>
      <dgm:spPr>
        <a:solidFill>
          <a:srgbClr val="FFC000"/>
        </a:solidFill>
      </dgm:spPr>
      <dgm:t>
        <a:bodyPr/>
        <a:lstStyle/>
        <a:p>
          <a:r>
            <a:rPr lang="en-US" altLang="en-US" sz="1800" dirty="0">
              <a:latin typeface="Arial" panose="020B0604020202020204" pitchFamily="34" charset="0"/>
              <a:cs typeface="Arial" panose="020B0604020202020204" pitchFamily="34" charset="0"/>
            </a:rPr>
            <a:t>Identical protein synthesis and similar proteins</a:t>
          </a:r>
          <a:endParaRPr lang="en-US" sz="1800" dirty="0"/>
        </a:p>
      </dgm:t>
    </dgm:pt>
    <dgm:pt modelId="{F0499303-D867-46B2-BF40-4CC1C1A30104}" type="parTrans" cxnId="{276EB79F-DC8B-4E64-9398-3C1B8D289385}">
      <dgm:prSet/>
      <dgm:spPr/>
      <dgm:t>
        <a:bodyPr/>
        <a:lstStyle/>
        <a:p>
          <a:endParaRPr lang="en-US"/>
        </a:p>
      </dgm:t>
    </dgm:pt>
    <dgm:pt modelId="{56A5C95B-87A3-49DB-802B-0E83077CCAE3}" type="sibTrans" cxnId="{276EB79F-DC8B-4E64-9398-3C1B8D289385}">
      <dgm:prSet/>
      <dgm:spPr/>
      <dgm:t>
        <a:bodyPr/>
        <a:lstStyle/>
        <a:p>
          <a:endParaRPr lang="en-US"/>
        </a:p>
      </dgm:t>
    </dgm:pt>
    <dgm:pt modelId="{CC7D65CF-5CE9-4954-A8CF-2C46A374E23B}">
      <dgm:prSet custT="1"/>
      <dgm:spPr/>
      <dgm:t>
        <a:bodyPr/>
        <a:lstStyle/>
        <a:p>
          <a:r>
            <a:rPr lang="en-US" altLang="en-US" sz="1800" dirty="0">
              <a:latin typeface="Arial" panose="020B0604020202020204" pitchFamily="34" charset="0"/>
              <a:cs typeface="Arial" panose="020B0604020202020204" pitchFamily="34" charset="0"/>
            </a:rPr>
            <a:t>Similar Respiratory pathways</a:t>
          </a:r>
        </a:p>
      </dgm:t>
    </dgm:pt>
    <dgm:pt modelId="{D91E6EB8-BEC9-41EB-908C-B64B2F8DC2B5}" type="parTrans" cxnId="{54E05B53-7EF5-43A1-B2AB-16B329C45D72}">
      <dgm:prSet/>
      <dgm:spPr/>
      <dgm:t>
        <a:bodyPr/>
        <a:lstStyle/>
        <a:p>
          <a:endParaRPr lang="en-US"/>
        </a:p>
      </dgm:t>
    </dgm:pt>
    <dgm:pt modelId="{C060460A-C99D-412E-8860-2D49AFC52EE1}" type="sibTrans" cxnId="{54E05B53-7EF5-43A1-B2AB-16B329C45D72}">
      <dgm:prSet/>
      <dgm:spPr/>
      <dgm:t>
        <a:bodyPr/>
        <a:lstStyle/>
        <a:p>
          <a:endParaRPr lang="en-US"/>
        </a:p>
      </dgm:t>
    </dgm:pt>
    <dgm:pt modelId="{4E4A3C13-12F7-4049-B3CD-6C5A833B9308}" type="pres">
      <dgm:prSet presAssocID="{BFA0CBD9-DA67-4010-BED7-2552FB6BD82B}" presName="diagram" presStyleCnt="0">
        <dgm:presLayoutVars>
          <dgm:dir/>
          <dgm:resizeHandles val="exact"/>
        </dgm:presLayoutVars>
      </dgm:prSet>
      <dgm:spPr/>
    </dgm:pt>
    <dgm:pt modelId="{32CA5BFF-8F96-4885-86CE-6FA4E1B43A21}" type="pres">
      <dgm:prSet presAssocID="{B12C0713-5A8F-429D-82D0-E810F4B6FA47}" presName="node" presStyleLbl="node1" presStyleIdx="0" presStyleCnt="5" custLinFactNeighborX="0" custLinFactNeighborY="-486">
        <dgm:presLayoutVars>
          <dgm:bulletEnabled val="1"/>
        </dgm:presLayoutVars>
      </dgm:prSet>
      <dgm:spPr/>
    </dgm:pt>
    <dgm:pt modelId="{7915F439-B79D-4924-8A63-EA2F095ADBE3}" type="pres">
      <dgm:prSet presAssocID="{914F13DF-2852-45DB-8814-F97BD2C414E0}" presName="sibTrans" presStyleCnt="0"/>
      <dgm:spPr/>
    </dgm:pt>
    <dgm:pt modelId="{5032FDC3-D032-46C2-806D-058B5EFD860B}" type="pres">
      <dgm:prSet presAssocID="{44824909-84A1-4BD3-AB26-6C1251876340}" presName="node" presStyleLbl="node1" presStyleIdx="1" presStyleCnt="5" custScaleY="100509" custLinFactNeighborY="-2963">
        <dgm:presLayoutVars>
          <dgm:bulletEnabled val="1"/>
        </dgm:presLayoutVars>
      </dgm:prSet>
      <dgm:spPr/>
    </dgm:pt>
    <dgm:pt modelId="{B24A2769-448F-41D2-BED4-B20EC2D38DF4}" type="pres">
      <dgm:prSet presAssocID="{968658BE-B2C2-4626-AE51-E6A9A2ED2747}" presName="sibTrans" presStyleCnt="0"/>
      <dgm:spPr/>
    </dgm:pt>
    <dgm:pt modelId="{BADDF3D2-9F24-4743-A394-C4C7EC66DC8C}" type="pres">
      <dgm:prSet presAssocID="{60802001-6374-4A43-A64D-69F3323D57D9}" presName="node" presStyleLbl="node1" presStyleIdx="2" presStyleCnt="5" custLinFactNeighborY="-2885">
        <dgm:presLayoutVars>
          <dgm:bulletEnabled val="1"/>
        </dgm:presLayoutVars>
      </dgm:prSet>
      <dgm:spPr/>
    </dgm:pt>
    <dgm:pt modelId="{9F563105-464B-4666-B6A9-82590151F9E2}" type="pres">
      <dgm:prSet presAssocID="{56562718-A431-4A49-AFBB-34C3E680993F}" presName="sibTrans" presStyleCnt="0"/>
      <dgm:spPr/>
    </dgm:pt>
    <dgm:pt modelId="{0E62E377-D8DD-4D62-BE62-78A22ED0D395}" type="pres">
      <dgm:prSet presAssocID="{DBC76369-88C7-4583-8D52-A1CD7A6CC5D2}" presName="node" presStyleLbl="node1" presStyleIdx="3" presStyleCnt="5">
        <dgm:presLayoutVars>
          <dgm:bulletEnabled val="1"/>
        </dgm:presLayoutVars>
      </dgm:prSet>
      <dgm:spPr/>
    </dgm:pt>
    <dgm:pt modelId="{32491D3E-D8F3-4867-93C3-C5F541FB1EA2}" type="pres">
      <dgm:prSet presAssocID="{56A5C95B-87A3-49DB-802B-0E83077CCAE3}" presName="sibTrans" presStyleCnt="0"/>
      <dgm:spPr/>
    </dgm:pt>
    <dgm:pt modelId="{D8F4E7D6-A96C-49A2-81B3-B5328CB576B7}" type="pres">
      <dgm:prSet presAssocID="{CC7D65CF-5CE9-4954-A8CF-2C46A374E23B}" presName="node" presStyleLbl="node1" presStyleIdx="4" presStyleCnt="5">
        <dgm:presLayoutVars>
          <dgm:bulletEnabled val="1"/>
        </dgm:presLayoutVars>
      </dgm:prSet>
      <dgm:spPr/>
    </dgm:pt>
  </dgm:ptLst>
  <dgm:cxnLst>
    <dgm:cxn modelId="{4FF35A02-1DB4-44EA-8156-328F023C2642}" type="presOf" srcId="{60802001-6374-4A43-A64D-69F3323D57D9}" destId="{BADDF3D2-9F24-4743-A394-C4C7EC66DC8C}" srcOrd="0" destOrd="0" presId="urn:microsoft.com/office/officeart/2005/8/layout/default"/>
    <dgm:cxn modelId="{C3CCCA09-E783-4A17-B967-75BE1097458A}" srcId="{BFA0CBD9-DA67-4010-BED7-2552FB6BD82B}" destId="{60802001-6374-4A43-A64D-69F3323D57D9}" srcOrd="2" destOrd="0" parTransId="{2FD1DEF0-47CF-4722-A78D-F5C6B670DE7E}" sibTransId="{56562718-A431-4A49-AFBB-34C3E680993F}"/>
    <dgm:cxn modelId="{2951F935-0972-4CAD-8E5B-60CA89EEAA4A}" type="presOf" srcId="{CC7D65CF-5CE9-4954-A8CF-2C46A374E23B}" destId="{D8F4E7D6-A96C-49A2-81B3-B5328CB576B7}" srcOrd="0" destOrd="0" presId="urn:microsoft.com/office/officeart/2005/8/layout/default"/>
    <dgm:cxn modelId="{3DB9B860-A710-4459-AE91-672D790F1F8E}" srcId="{BFA0CBD9-DA67-4010-BED7-2552FB6BD82B}" destId="{44824909-84A1-4BD3-AB26-6C1251876340}" srcOrd="1" destOrd="0" parTransId="{9A22B6C0-ED4F-4621-9A19-6761D8EBC05C}" sibTransId="{968658BE-B2C2-4626-AE51-E6A9A2ED2747}"/>
    <dgm:cxn modelId="{FB991168-CEB4-4ABB-9855-A0803AFF1637}" type="presOf" srcId="{B12C0713-5A8F-429D-82D0-E810F4B6FA47}" destId="{32CA5BFF-8F96-4885-86CE-6FA4E1B43A21}" srcOrd="0" destOrd="0" presId="urn:microsoft.com/office/officeart/2005/8/layout/default"/>
    <dgm:cxn modelId="{0EDE0B50-C98C-4BBD-AFF4-B5B7CB6EE84A}" type="presOf" srcId="{44824909-84A1-4BD3-AB26-6C1251876340}" destId="{5032FDC3-D032-46C2-806D-058B5EFD860B}" srcOrd="0" destOrd="0" presId="urn:microsoft.com/office/officeart/2005/8/layout/default"/>
    <dgm:cxn modelId="{54E05B53-7EF5-43A1-B2AB-16B329C45D72}" srcId="{BFA0CBD9-DA67-4010-BED7-2552FB6BD82B}" destId="{CC7D65CF-5CE9-4954-A8CF-2C46A374E23B}" srcOrd="4" destOrd="0" parTransId="{D91E6EB8-BEC9-41EB-908C-B64B2F8DC2B5}" sibTransId="{C060460A-C99D-412E-8860-2D49AFC52EE1}"/>
    <dgm:cxn modelId="{276EB79F-DC8B-4E64-9398-3C1B8D289385}" srcId="{BFA0CBD9-DA67-4010-BED7-2552FB6BD82B}" destId="{DBC76369-88C7-4583-8D52-A1CD7A6CC5D2}" srcOrd="3" destOrd="0" parTransId="{F0499303-D867-46B2-BF40-4CC1C1A30104}" sibTransId="{56A5C95B-87A3-49DB-802B-0E83077CCAE3}"/>
    <dgm:cxn modelId="{153567A3-782D-4D0E-92DA-155EDA22D5A3}" type="presOf" srcId="{DBC76369-88C7-4583-8D52-A1CD7A6CC5D2}" destId="{0E62E377-D8DD-4D62-BE62-78A22ED0D395}" srcOrd="0" destOrd="0" presId="urn:microsoft.com/office/officeart/2005/8/layout/default"/>
    <dgm:cxn modelId="{1B60F7E0-098C-4879-88CF-7F69B3A7744A}" type="presOf" srcId="{BFA0CBD9-DA67-4010-BED7-2552FB6BD82B}" destId="{4E4A3C13-12F7-4049-B3CD-6C5A833B9308}" srcOrd="0" destOrd="0" presId="urn:microsoft.com/office/officeart/2005/8/layout/default"/>
    <dgm:cxn modelId="{F10A60E8-43F4-4A54-8B88-1C74B17AE603}" srcId="{BFA0CBD9-DA67-4010-BED7-2552FB6BD82B}" destId="{B12C0713-5A8F-429D-82D0-E810F4B6FA47}" srcOrd="0" destOrd="0" parTransId="{FE7145A8-B54C-4982-86CE-8EECB18A1F6E}" sibTransId="{914F13DF-2852-45DB-8814-F97BD2C414E0}"/>
    <dgm:cxn modelId="{DB47959D-E72C-437E-B60E-75C732DD090F}" type="presParOf" srcId="{4E4A3C13-12F7-4049-B3CD-6C5A833B9308}" destId="{32CA5BFF-8F96-4885-86CE-6FA4E1B43A21}" srcOrd="0" destOrd="0" presId="urn:microsoft.com/office/officeart/2005/8/layout/default"/>
    <dgm:cxn modelId="{B87CC504-A998-4B90-A1C9-48FC73FF63EB}" type="presParOf" srcId="{4E4A3C13-12F7-4049-B3CD-6C5A833B9308}" destId="{7915F439-B79D-4924-8A63-EA2F095ADBE3}" srcOrd="1" destOrd="0" presId="urn:microsoft.com/office/officeart/2005/8/layout/default"/>
    <dgm:cxn modelId="{85E7F705-0026-45FE-9606-93AB15031A4A}" type="presParOf" srcId="{4E4A3C13-12F7-4049-B3CD-6C5A833B9308}" destId="{5032FDC3-D032-46C2-806D-058B5EFD860B}" srcOrd="2" destOrd="0" presId="urn:microsoft.com/office/officeart/2005/8/layout/default"/>
    <dgm:cxn modelId="{E9ACCC11-3CA3-4F4B-934A-8322984B1551}" type="presParOf" srcId="{4E4A3C13-12F7-4049-B3CD-6C5A833B9308}" destId="{B24A2769-448F-41D2-BED4-B20EC2D38DF4}" srcOrd="3" destOrd="0" presId="urn:microsoft.com/office/officeart/2005/8/layout/default"/>
    <dgm:cxn modelId="{EB099268-F0A9-49CA-B3DF-557BF848F201}" type="presParOf" srcId="{4E4A3C13-12F7-4049-B3CD-6C5A833B9308}" destId="{BADDF3D2-9F24-4743-A394-C4C7EC66DC8C}" srcOrd="4" destOrd="0" presId="urn:microsoft.com/office/officeart/2005/8/layout/default"/>
    <dgm:cxn modelId="{A1352558-A226-4560-8877-30EB3A7CA166}" type="presParOf" srcId="{4E4A3C13-12F7-4049-B3CD-6C5A833B9308}" destId="{9F563105-464B-4666-B6A9-82590151F9E2}" srcOrd="5" destOrd="0" presId="urn:microsoft.com/office/officeart/2005/8/layout/default"/>
    <dgm:cxn modelId="{230FA5BD-2964-45D5-BBF2-389B0EF51D37}" type="presParOf" srcId="{4E4A3C13-12F7-4049-B3CD-6C5A833B9308}" destId="{0E62E377-D8DD-4D62-BE62-78A22ED0D395}" srcOrd="6" destOrd="0" presId="urn:microsoft.com/office/officeart/2005/8/layout/default"/>
    <dgm:cxn modelId="{234081FD-E5DE-4E15-A0D9-6271165CCA6A}" type="presParOf" srcId="{4E4A3C13-12F7-4049-B3CD-6C5A833B9308}" destId="{32491D3E-D8F3-4867-93C3-C5F541FB1EA2}" srcOrd="7" destOrd="0" presId="urn:microsoft.com/office/officeart/2005/8/layout/default"/>
    <dgm:cxn modelId="{062CC9F9-F1CC-4506-83EC-C77E4D8608DF}" type="presParOf" srcId="{4E4A3C13-12F7-4049-B3CD-6C5A833B9308}" destId="{D8F4E7D6-A96C-49A2-81B3-B5328CB576B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6DEECA-BCD2-4769-BCBE-8CDA25BCDC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9FF4B10-5A7B-4EF2-B829-7F3A5791A115}">
      <dgm:prSet phldrT="[Text]" custT="1"/>
      <dgm:spPr>
        <a:solidFill>
          <a:srgbClr val="FFC000"/>
        </a:solidFill>
      </dgm:spPr>
      <dgm:t>
        <a:bodyPr/>
        <a:lstStyle/>
        <a:p>
          <a:r>
            <a:rPr lang="en-US" sz="2000" b="1" dirty="0">
              <a:solidFill>
                <a:schemeClr val="tx1"/>
              </a:solidFill>
            </a:rPr>
            <a:t>A species </a:t>
          </a:r>
          <a:r>
            <a:rPr lang="en-ZA" sz="2000" b="1" dirty="0">
              <a:solidFill>
                <a:schemeClr val="tx1"/>
              </a:solidFill>
            </a:rPr>
            <a:t>is a group of organisms sharing similar characteristics and interbreed randomly to produce fertile offspring</a:t>
          </a:r>
          <a:endParaRPr lang="en-US" sz="2000" b="1" dirty="0">
            <a:solidFill>
              <a:schemeClr val="tx1"/>
            </a:solidFill>
          </a:endParaRPr>
        </a:p>
      </dgm:t>
    </dgm:pt>
    <dgm:pt modelId="{4DF5A428-1BF2-4EEB-9F0C-159AD186C43D}" type="parTrans" cxnId="{4880D232-E629-4296-A88B-50769FF5B83D}">
      <dgm:prSet/>
      <dgm:spPr/>
      <dgm:t>
        <a:bodyPr/>
        <a:lstStyle/>
        <a:p>
          <a:endParaRPr lang="en-US"/>
        </a:p>
      </dgm:t>
    </dgm:pt>
    <dgm:pt modelId="{EEDA6F2D-A4CF-4E41-AFBE-51F4B8B002D8}" type="sibTrans" cxnId="{4880D232-E629-4296-A88B-50769FF5B83D}">
      <dgm:prSet/>
      <dgm:spPr/>
      <dgm:t>
        <a:bodyPr/>
        <a:lstStyle/>
        <a:p>
          <a:endParaRPr lang="en-US"/>
        </a:p>
      </dgm:t>
    </dgm:pt>
    <dgm:pt modelId="{CAF8F368-C863-42D2-97A8-BED074B0FE23}">
      <dgm:prSet phldrT="[Text]" custT="1"/>
      <dgm:spPr>
        <a:solidFill>
          <a:schemeClr val="accent1">
            <a:lumMod val="40000"/>
            <a:lumOff val="60000"/>
          </a:schemeClr>
        </a:solidFill>
      </dgm:spPr>
      <dgm:t>
        <a:bodyPr/>
        <a:lstStyle/>
        <a:p>
          <a:r>
            <a:rPr lang="en-US" sz="2000" b="1" dirty="0">
              <a:solidFill>
                <a:schemeClr val="tx1"/>
              </a:solidFill>
            </a:rPr>
            <a:t>A </a:t>
          </a:r>
          <a:r>
            <a:rPr lang="en-ZA" sz="2000" b="1" dirty="0">
              <a:solidFill>
                <a:schemeClr val="tx1"/>
              </a:solidFill>
            </a:rPr>
            <a:t>population is a group of organisms of the same species occupying the same area at the same time</a:t>
          </a:r>
          <a:endParaRPr lang="en-US" sz="2000" b="1" dirty="0">
            <a:solidFill>
              <a:schemeClr val="tx1"/>
            </a:solidFill>
          </a:endParaRPr>
        </a:p>
      </dgm:t>
    </dgm:pt>
    <dgm:pt modelId="{BD10CE3C-47FF-4029-9514-222750A32988}" type="parTrans" cxnId="{EE98ED82-B09F-4D0C-A584-275F629A0683}">
      <dgm:prSet/>
      <dgm:spPr/>
      <dgm:t>
        <a:bodyPr/>
        <a:lstStyle/>
        <a:p>
          <a:endParaRPr lang="en-US"/>
        </a:p>
      </dgm:t>
    </dgm:pt>
    <dgm:pt modelId="{8BB51DDC-9A4E-44B6-BB89-4B34C1C004C8}" type="sibTrans" cxnId="{EE98ED82-B09F-4D0C-A584-275F629A0683}">
      <dgm:prSet/>
      <dgm:spPr/>
      <dgm:t>
        <a:bodyPr/>
        <a:lstStyle/>
        <a:p>
          <a:endParaRPr lang="en-US"/>
        </a:p>
      </dgm:t>
    </dgm:pt>
    <dgm:pt modelId="{C69C49FA-3029-43CB-ABB8-75447280FDC7}" type="pres">
      <dgm:prSet presAssocID="{DC6DEECA-BCD2-4769-BCBE-8CDA25BCDCB6}" presName="linear" presStyleCnt="0">
        <dgm:presLayoutVars>
          <dgm:dir/>
          <dgm:animLvl val="lvl"/>
          <dgm:resizeHandles val="exact"/>
        </dgm:presLayoutVars>
      </dgm:prSet>
      <dgm:spPr/>
    </dgm:pt>
    <dgm:pt modelId="{7548684F-2AA1-4F16-8A9B-CC3E52756FB6}" type="pres">
      <dgm:prSet presAssocID="{99FF4B10-5A7B-4EF2-B829-7F3A5791A115}" presName="parentLin" presStyleCnt="0"/>
      <dgm:spPr/>
    </dgm:pt>
    <dgm:pt modelId="{E43BF6E0-8B6C-4204-ADFF-384FF9819DF1}" type="pres">
      <dgm:prSet presAssocID="{99FF4B10-5A7B-4EF2-B829-7F3A5791A115}" presName="parentLeftMargin" presStyleLbl="node1" presStyleIdx="0" presStyleCnt="2"/>
      <dgm:spPr/>
    </dgm:pt>
    <dgm:pt modelId="{45966C59-E2B3-4A41-AE0C-0195F13C9D08}" type="pres">
      <dgm:prSet presAssocID="{99FF4B10-5A7B-4EF2-B829-7F3A5791A115}" presName="parentText" presStyleLbl="node1" presStyleIdx="0" presStyleCnt="2" custScaleX="141214" custScaleY="56981" custLinFactNeighborX="5230" custLinFactNeighborY="3897">
        <dgm:presLayoutVars>
          <dgm:chMax val="0"/>
          <dgm:bulletEnabled val="1"/>
        </dgm:presLayoutVars>
      </dgm:prSet>
      <dgm:spPr/>
    </dgm:pt>
    <dgm:pt modelId="{1A3EF7F9-372B-47F2-B2B2-B25D24E06EFD}" type="pres">
      <dgm:prSet presAssocID="{99FF4B10-5A7B-4EF2-B829-7F3A5791A115}" presName="negativeSpace" presStyleCnt="0"/>
      <dgm:spPr/>
    </dgm:pt>
    <dgm:pt modelId="{999D0D74-B501-4445-A755-54188050D675}" type="pres">
      <dgm:prSet presAssocID="{99FF4B10-5A7B-4EF2-B829-7F3A5791A115}" presName="childText" presStyleLbl="conFgAcc1" presStyleIdx="0" presStyleCnt="2">
        <dgm:presLayoutVars>
          <dgm:bulletEnabled val="1"/>
        </dgm:presLayoutVars>
      </dgm:prSet>
      <dgm:spPr/>
    </dgm:pt>
    <dgm:pt modelId="{C0DB7F69-07A1-4EC8-86A0-34C425E3EFC4}" type="pres">
      <dgm:prSet presAssocID="{EEDA6F2D-A4CF-4E41-AFBE-51F4B8B002D8}" presName="spaceBetweenRectangles" presStyleCnt="0"/>
      <dgm:spPr/>
    </dgm:pt>
    <dgm:pt modelId="{F647983B-9D75-4808-9423-289EDC636B9C}" type="pres">
      <dgm:prSet presAssocID="{CAF8F368-C863-42D2-97A8-BED074B0FE23}" presName="parentLin" presStyleCnt="0"/>
      <dgm:spPr/>
    </dgm:pt>
    <dgm:pt modelId="{369556A1-94DA-4215-BB01-AF987D4ADE42}" type="pres">
      <dgm:prSet presAssocID="{CAF8F368-C863-42D2-97A8-BED074B0FE23}" presName="parentLeftMargin" presStyleLbl="node1" presStyleIdx="0" presStyleCnt="2"/>
      <dgm:spPr/>
    </dgm:pt>
    <dgm:pt modelId="{BCE899A3-0B00-4030-BB65-1D40BE849435}" type="pres">
      <dgm:prSet presAssocID="{CAF8F368-C863-42D2-97A8-BED074B0FE23}" presName="parentText" presStyleLbl="node1" presStyleIdx="1" presStyleCnt="2" custScaleX="133275" custScaleY="59715" custLinFactNeighborX="29722" custLinFactNeighborY="252">
        <dgm:presLayoutVars>
          <dgm:chMax val="0"/>
          <dgm:bulletEnabled val="1"/>
        </dgm:presLayoutVars>
      </dgm:prSet>
      <dgm:spPr/>
    </dgm:pt>
    <dgm:pt modelId="{0FAFFB39-4519-4A0B-9593-0C788905D62D}" type="pres">
      <dgm:prSet presAssocID="{CAF8F368-C863-42D2-97A8-BED074B0FE23}" presName="negativeSpace" presStyleCnt="0"/>
      <dgm:spPr/>
    </dgm:pt>
    <dgm:pt modelId="{8BA72410-CFAA-4DEE-A558-4994917921DE}" type="pres">
      <dgm:prSet presAssocID="{CAF8F368-C863-42D2-97A8-BED074B0FE23}" presName="childText" presStyleLbl="conFgAcc1" presStyleIdx="1" presStyleCnt="2">
        <dgm:presLayoutVars>
          <dgm:bulletEnabled val="1"/>
        </dgm:presLayoutVars>
      </dgm:prSet>
      <dgm:spPr/>
    </dgm:pt>
  </dgm:ptLst>
  <dgm:cxnLst>
    <dgm:cxn modelId="{8378F70A-FC32-4362-8E07-091EDC8360B3}" type="presOf" srcId="{DC6DEECA-BCD2-4769-BCBE-8CDA25BCDCB6}" destId="{C69C49FA-3029-43CB-ABB8-75447280FDC7}" srcOrd="0" destOrd="0" presId="urn:microsoft.com/office/officeart/2005/8/layout/list1"/>
    <dgm:cxn modelId="{CDE89810-662E-4B42-939D-4D3BCE0F2542}" type="presOf" srcId="{CAF8F368-C863-42D2-97A8-BED074B0FE23}" destId="{BCE899A3-0B00-4030-BB65-1D40BE849435}" srcOrd="1" destOrd="0" presId="urn:microsoft.com/office/officeart/2005/8/layout/list1"/>
    <dgm:cxn modelId="{4880D232-E629-4296-A88B-50769FF5B83D}" srcId="{DC6DEECA-BCD2-4769-BCBE-8CDA25BCDCB6}" destId="{99FF4B10-5A7B-4EF2-B829-7F3A5791A115}" srcOrd="0" destOrd="0" parTransId="{4DF5A428-1BF2-4EEB-9F0C-159AD186C43D}" sibTransId="{EEDA6F2D-A4CF-4E41-AFBE-51F4B8B002D8}"/>
    <dgm:cxn modelId="{EE98ED82-B09F-4D0C-A584-275F629A0683}" srcId="{DC6DEECA-BCD2-4769-BCBE-8CDA25BCDCB6}" destId="{CAF8F368-C863-42D2-97A8-BED074B0FE23}" srcOrd="1" destOrd="0" parTransId="{BD10CE3C-47FF-4029-9514-222750A32988}" sibTransId="{8BB51DDC-9A4E-44B6-BB89-4B34C1C004C8}"/>
    <dgm:cxn modelId="{D5DBF8BA-285F-4A3C-ACB0-E4B45FFB62BC}" type="presOf" srcId="{CAF8F368-C863-42D2-97A8-BED074B0FE23}" destId="{369556A1-94DA-4215-BB01-AF987D4ADE42}" srcOrd="0" destOrd="0" presId="urn:microsoft.com/office/officeart/2005/8/layout/list1"/>
    <dgm:cxn modelId="{5C3584C9-EE7C-4AF2-8204-441181DCF491}" type="presOf" srcId="{99FF4B10-5A7B-4EF2-B829-7F3A5791A115}" destId="{E43BF6E0-8B6C-4204-ADFF-384FF9819DF1}" srcOrd="0" destOrd="0" presId="urn:microsoft.com/office/officeart/2005/8/layout/list1"/>
    <dgm:cxn modelId="{376922F5-F6B7-4D80-989A-3DFB093E1265}" type="presOf" srcId="{99FF4B10-5A7B-4EF2-B829-7F3A5791A115}" destId="{45966C59-E2B3-4A41-AE0C-0195F13C9D08}" srcOrd="1" destOrd="0" presId="urn:microsoft.com/office/officeart/2005/8/layout/list1"/>
    <dgm:cxn modelId="{CBDFF030-7FB1-4D37-970E-6055E298313B}" type="presParOf" srcId="{C69C49FA-3029-43CB-ABB8-75447280FDC7}" destId="{7548684F-2AA1-4F16-8A9B-CC3E52756FB6}" srcOrd="0" destOrd="0" presId="urn:microsoft.com/office/officeart/2005/8/layout/list1"/>
    <dgm:cxn modelId="{59E60F9D-710C-41C4-B089-C048D25A18E8}" type="presParOf" srcId="{7548684F-2AA1-4F16-8A9B-CC3E52756FB6}" destId="{E43BF6E0-8B6C-4204-ADFF-384FF9819DF1}" srcOrd="0" destOrd="0" presId="urn:microsoft.com/office/officeart/2005/8/layout/list1"/>
    <dgm:cxn modelId="{06ADB7C5-98E9-4349-BDAD-8F7DEBA8D03E}" type="presParOf" srcId="{7548684F-2AA1-4F16-8A9B-CC3E52756FB6}" destId="{45966C59-E2B3-4A41-AE0C-0195F13C9D08}" srcOrd="1" destOrd="0" presId="urn:microsoft.com/office/officeart/2005/8/layout/list1"/>
    <dgm:cxn modelId="{1ECE1339-A65C-4C56-B1CC-D024DECF04AE}" type="presParOf" srcId="{C69C49FA-3029-43CB-ABB8-75447280FDC7}" destId="{1A3EF7F9-372B-47F2-B2B2-B25D24E06EFD}" srcOrd="1" destOrd="0" presId="urn:microsoft.com/office/officeart/2005/8/layout/list1"/>
    <dgm:cxn modelId="{A9E1EF04-5967-4799-ACAE-2BA68534A16F}" type="presParOf" srcId="{C69C49FA-3029-43CB-ABB8-75447280FDC7}" destId="{999D0D74-B501-4445-A755-54188050D675}" srcOrd="2" destOrd="0" presId="urn:microsoft.com/office/officeart/2005/8/layout/list1"/>
    <dgm:cxn modelId="{9A0A6C0E-F586-4E68-AA62-47F84F0B2836}" type="presParOf" srcId="{C69C49FA-3029-43CB-ABB8-75447280FDC7}" destId="{C0DB7F69-07A1-4EC8-86A0-34C425E3EFC4}" srcOrd="3" destOrd="0" presId="urn:microsoft.com/office/officeart/2005/8/layout/list1"/>
    <dgm:cxn modelId="{4087EAF9-9631-449D-89BE-2D90D7A77158}" type="presParOf" srcId="{C69C49FA-3029-43CB-ABB8-75447280FDC7}" destId="{F647983B-9D75-4808-9423-289EDC636B9C}" srcOrd="4" destOrd="0" presId="urn:microsoft.com/office/officeart/2005/8/layout/list1"/>
    <dgm:cxn modelId="{976DC0D1-DF46-461F-A24C-78BA3EB61FA8}" type="presParOf" srcId="{F647983B-9D75-4808-9423-289EDC636B9C}" destId="{369556A1-94DA-4215-BB01-AF987D4ADE42}" srcOrd="0" destOrd="0" presId="urn:microsoft.com/office/officeart/2005/8/layout/list1"/>
    <dgm:cxn modelId="{36420D93-5249-48DF-AB2A-4737F431F1D4}" type="presParOf" srcId="{F647983B-9D75-4808-9423-289EDC636B9C}" destId="{BCE899A3-0B00-4030-BB65-1D40BE849435}" srcOrd="1" destOrd="0" presId="urn:microsoft.com/office/officeart/2005/8/layout/list1"/>
    <dgm:cxn modelId="{43823AFC-F157-4ADB-8DCD-242B92502683}" type="presParOf" srcId="{C69C49FA-3029-43CB-ABB8-75447280FDC7}" destId="{0FAFFB39-4519-4A0B-9593-0C788905D62D}" srcOrd="5" destOrd="0" presId="urn:microsoft.com/office/officeart/2005/8/layout/list1"/>
    <dgm:cxn modelId="{C5A64E80-E2CF-4843-BAC8-9F9E0EAFD206}" type="presParOf" srcId="{C69C49FA-3029-43CB-ABB8-75447280FDC7}" destId="{8BA72410-CFAA-4DEE-A558-4994917921D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F6F6E-C79F-4902-816C-6FFCC87D83F9}">
      <dsp:nvSpPr>
        <dsp:cNvPr id="0" name=""/>
        <dsp:cNvSpPr/>
      </dsp:nvSpPr>
      <dsp:spPr>
        <a:xfrm>
          <a:off x="0" y="0"/>
          <a:ext cx="7886700" cy="125177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A hypothesis is a tentative /possible explanation for an observation about nature around us that still needs to be tested. It can be accepted or rejected</a:t>
          </a:r>
        </a:p>
      </dsp:txBody>
      <dsp:txXfrm>
        <a:off x="61106" y="61106"/>
        <a:ext cx="7764488" cy="1129560"/>
      </dsp:txXfrm>
    </dsp:sp>
    <dsp:sp modelId="{AA11A695-CF4B-4BAA-88BB-0B129ED5BE07}">
      <dsp:nvSpPr>
        <dsp:cNvPr id="0" name=""/>
        <dsp:cNvSpPr/>
      </dsp:nvSpPr>
      <dsp:spPr>
        <a:xfrm>
          <a:off x="0" y="1271773"/>
          <a:ext cx="7886700"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u="none" strike="noStrike" kern="1200" baseline="0" dirty="0">
              <a:ln>
                <a:noFill/>
              </a:ln>
              <a:effectLst/>
              <a:latin typeface="Arial" panose="020B0604020202020204" pitchFamily="34" charset="0"/>
              <a:cs typeface="Arial" panose="020B0604020202020204" pitchFamily="34" charset="0"/>
            </a:rPr>
            <a:t>e.g. Hairy leaves collect more dew than smooth leaves</a:t>
          </a:r>
          <a:endParaRPr lang="en-US" sz="1800" kern="1200" dirty="0">
            <a:latin typeface="Arial" panose="020B0604020202020204" pitchFamily="34" charset="0"/>
            <a:cs typeface="Arial" panose="020B0604020202020204" pitchFamily="34" charset="0"/>
          </a:endParaRPr>
        </a:p>
      </dsp:txBody>
      <dsp:txXfrm>
        <a:off x="0" y="1271773"/>
        <a:ext cx="7886700" cy="1010160"/>
      </dsp:txXfrm>
    </dsp:sp>
    <dsp:sp modelId="{4636B88E-59D4-4EA7-9964-8DF74E999C59}">
      <dsp:nvSpPr>
        <dsp:cNvPr id="0" name=""/>
        <dsp:cNvSpPr/>
      </dsp:nvSpPr>
      <dsp:spPr>
        <a:xfrm>
          <a:off x="0" y="1985249"/>
          <a:ext cx="7886700" cy="124021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tx1"/>
              </a:solidFill>
              <a:latin typeface="Arial" panose="020B0604020202020204" pitchFamily="34" charset="0"/>
              <a:cs typeface="Arial" panose="020B0604020202020204" pitchFamily="34" charset="0"/>
            </a:rPr>
            <a:t>A  theory is an explanation of what has been observed in nature which can be supported by facts, generalisations, tested hypotheses, models and laws</a:t>
          </a:r>
        </a:p>
      </dsp:txBody>
      <dsp:txXfrm>
        <a:off x="60542" y="2045791"/>
        <a:ext cx="7765616" cy="1119126"/>
      </dsp:txXfrm>
    </dsp:sp>
    <dsp:sp modelId="{C57CD553-0369-4F11-B95F-BE3DA0F828A6}">
      <dsp:nvSpPr>
        <dsp:cNvPr id="0" name=""/>
        <dsp:cNvSpPr/>
      </dsp:nvSpPr>
      <dsp:spPr>
        <a:xfrm>
          <a:off x="0" y="3323621"/>
          <a:ext cx="7886700" cy="63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2860" rIns="128016" bIns="22860" numCol="1" spcCol="1270" anchor="t" anchorCtr="0">
          <a:noAutofit/>
        </a:bodyPr>
        <a:lstStyle/>
        <a:p>
          <a:pPr marL="171450" lvl="1" indent="-171450" algn="l" defTabSz="800100">
            <a:lnSpc>
              <a:spcPct val="100000"/>
            </a:lnSpc>
            <a:spcBef>
              <a:spcPct val="0"/>
            </a:spcBef>
            <a:spcAft>
              <a:spcPct val="20000"/>
            </a:spcAft>
            <a:buChar char="•"/>
          </a:pPr>
          <a:r>
            <a:rPr lang="en-US" sz="1800" u="none" strike="noStrike" kern="1200" baseline="0" dirty="0">
              <a:ln>
                <a:noFill/>
              </a:ln>
              <a:effectLst/>
              <a:latin typeface="Arial" panose="020B0604020202020204" pitchFamily="34" charset="0"/>
              <a:cs typeface="Arial" panose="020B0604020202020204" pitchFamily="34" charset="0"/>
            </a:rPr>
            <a:t>e.g. The sun is the centre of the universe, around which all the planets revolve (Heliocentric theory)</a:t>
          </a:r>
          <a:endParaRPr lang="en-US" sz="1800" kern="1200" dirty="0">
            <a:latin typeface="Arial" panose="020B0604020202020204" pitchFamily="34" charset="0"/>
            <a:cs typeface="Arial" panose="020B0604020202020204" pitchFamily="34" charset="0"/>
          </a:endParaRPr>
        </a:p>
      </dsp:txBody>
      <dsp:txXfrm>
        <a:off x="0" y="3323621"/>
        <a:ext cx="7886700" cy="634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A5BFF-8F96-4885-86CE-6FA4E1B43A21}">
      <dsp:nvSpPr>
        <dsp:cNvPr id="0" name=""/>
        <dsp:cNvSpPr/>
      </dsp:nvSpPr>
      <dsp:spPr>
        <a:xfrm>
          <a:off x="0" y="661989"/>
          <a:ext cx="1904999" cy="114300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kern="1200" dirty="0">
              <a:latin typeface="Arial" panose="020B0604020202020204" pitchFamily="34" charset="0"/>
              <a:cs typeface="Arial" panose="020B0604020202020204" pitchFamily="34" charset="0"/>
            </a:rPr>
            <a:t>Identical DNA structure</a:t>
          </a:r>
          <a:br>
            <a:rPr lang="en-US" altLang="en-US" sz="1800" kern="1200" dirty="0">
              <a:latin typeface="Arial" panose="020B0604020202020204" pitchFamily="34" charset="0"/>
              <a:cs typeface="Arial" panose="020B0604020202020204" pitchFamily="34" charset="0"/>
            </a:rPr>
          </a:br>
          <a:endParaRPr lang="en-US" sz="1800" kern="1200" dirty="0"/>
        </a:p>
      </dsp:txBody>
      <dsp:txXfrm>
        <a:off x="0" y="661989"/>
        <a:ext cx="1904999" cy="1143000"/>
      </dsp:txXfrm>
    </dsp:sp>
    <dsp:sp modelId="{5032FDC3-D032-46C2-806D-058B5EFD860B}">
      <dsp:nvSpPr>
        <dsp:cNvPr id="0" name=""/>
        <dsp:cNvSpPr/>
      </dsp:nvSpPr>
      <dsp:spPr>
        <a:xfrm>
          <a:off x="2095500" y="630767"/>
          <a:ext cx="1904999" cy="114881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altLang="en-US" sz="1800"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US" altLang="en-US" sz="1800" kern="1200" dirty="0">
              <a:latin typeface="Arial" panose="020B0604020202020204" pitchFamily="34" charset="0"/>
              <a:cs typeface="Arial" panose="020B0604020202020204" pitchFamily="34" charset="0"/>
            </a:rPr>
            <a:t>Similar sequence of genes</a:t>
          </a:r>
        </a:p>
        <a:p>
          <a:pPr marL="0" lvl="0" indent="0" algn="ctr" defTabSz="800100">
            <a:lnSpc>
              <a:spcPct val="90000"/>
            </a:lnSpc>
            <a:spcBef>
              <a:spcPct val="0"/>
            </a:spcBef>
            <a:spcAft>
              <a:spcPct val="35000"/>
            </a:spcAft>
            <a:buNone/>
          </a:pPr>
          <a:r>
            <a:rPr lang="en-US" altLang="en-US" sz="800" kern="1200" dirty="0">
              <a:latin typeface="Arial" panose="020B0604020202020204" pitchFamily="34" charset="0"/>
              <a:cs typeface="Arial" panose="020B0604020202020204" pitchFamily="34" charset="0"/>
            </a:rPr>
            <a:t>(the closer the similarity, the more closely related the organisms)</a:t>
          </a:r>
          <a:br>
            <a:rPr lang="en-US" altLang="en-US" sz="1300" kern="1200" dirty="0">
              <a:latin typeface="Arial" panose="020B0604020202020204" pitchFamily="34" charset="0"/>
              <a:cs typeface="Arial" panose="020B0604020202020204" pitchFamily="34" charset="0"/>
            </a:rPr>
          </a:br>
          <a:endParaRPr lang="en-US" sz="1300" kern="1200" dirty="0"/>
        </a:p>
      </dsp:txBody>
      <dsp:txXfrm>
        <a:off x="2095500" y="630767"/>
        <a:ext cx="1904999" cy="1148817"/>
      </dsp:txXfrm>
    </dsp:sp>
    <dsp:sp modelId="{BADDF3D2-9F24-4743-A394-C4C7EC66DC8C}">
      <dsp:nvSpPr>
        <dsp:cNvPr id="0" name=""/>
        <dsp:cNvSpPr/>
      </dsp:nvSpPr>
      <dsp:spPr>
        <a:xfrm>
          <a:off x="4191000" y="634568"/>
          <a:ext cx="1904999" cy="1143000"/>
        </a:xfrm>
        <a:prstGeom prst="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kern="1200" dirty="0">
              <a:latin typeface="Arial" panose="020B0604020202020204" pitchFamily="34" charset="0"/>
              <a:cs typeface="Arial" panose="020B0604020202020204" pitchFamily="34" charset="0"/>
            </a:rPr>
            <a:t>Similar portions of DNA with no function</a:t>
          </a:r>
          <a:endParaRPr lang="en-US" sz="1800" kern="1200" dirty="0"/>
        </a:p>
      </dsp:txBody>
      <dsp:txXfrm>
        <a:off x="4191000" y="634568"/>
        <a:ext cx="1904999" cy="1143000"/>
      </dsp:txXfrm>
    </dsp:sp>
    <dsp:sp modelId="{0E62E377-D8DD-4D62-BE62-78A22ED0D395}">
      <dsp:nvSpPr>
        <dsp:cNvPr id="0" name=""/>
        <dsp:cNvSpPr/>
      </dsp:nvSpPr>
      <dsp:spPr>
        <a:xfrm>
          <a:off x="1047750" y="2003952"/>
          <a:ext cx="1904999" cy="1143000"/>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kern="1200" dirty="0">
              <a:latin typeface="Arial" panose="020B0604020202020204" pitchFamily="34" charset="0"/>
              <a:cs typeface="Arial" panose="020B0604020202020204" pitchFamily="34" charset="0"/>
            </a:rPr>
            <a:t>Identical protein synthesis and similar proteins</a:t>
          </a:r>
          <a:endParaRPr lang="en-US" sz="1800" kern="1200" dirty="0"/>
        </a:p>
      </dsp:txBody>
      <dsp:txXfrm>
        <a:off x="1047750" y="2003952"/>
        <a:ext cx="1904999" cy="1143000"/>
      </dsp:txXfrm>
    </dsp:sp>
    <dsp:sp modelId="{D8F4E7D6-A96C-49A2-81B3-B5328CB576B7}">
      <dsp:nvSpPr>
        <dsp:cNvPr id="0" name=""/>
        <dsp:cNvSpPr/>
      </dsp:nvSpPr>
      <dsp:spPr>
        <a:xfrm>
          <a:off x="3143250" y="2003952"/>
          <a:ext cx="1904999" cy="1143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kern="1200" dirty="0">
              <a:latin typeface="Arial" panose="020B0604020202020204" pitchFamily="34" charset="0"/>
              <a:cs typeface="Arial" panose="020B0604020202020204" pitchFamily="34" charset="0"/>
            </a:rPr>
            <a:t>Similar Respiratory pathways</a:t>
          </a:r>
        </a:p>
      </dsp:txBody>
      <dsp:txXfrm>
        <a:off x="3143250" y="2003952"/>
        <a:ext cx="1904999" cy="1143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D0D74-B501-4445-A755-54188050D675}">
      <dsp:nvSpPr>
        <dsp:cNvPr id="0" name=""/>
        <dsp:cNvSpPr/>
      </dsp:nvSpPr>
      <dsp:spPr>
        <a:xfrm>
          <a:off x="0" y="197082"/>
          <a:ext cx="7886700" cy="163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966C59-E2B3-4A41-AE0C-0195F13C9D08}">
      <dsp:nvSpPr>
        <dsp:cNvPr id="0" name=""/>
        <dsp:cNvSpPr/>
      </dsp:nvSpPr>
      <dsp:spPr>
        <a:xfrm>
          <a:off x="380017" y="137906"/>
          <a:ext cx="7506682" cy="1093351"/>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A species </a:t>
          </a:r>
          <a:r>
            <a:rPr lang="en-ZA" sz="2000" b="1" kern="1200" dirty="0">
              <a:solidFill>
                <a:schemeClr val="tx1"/>
              </a:solidFill>
            </a:rPr>
            <a:t>is a group of organisms sharing similar characteristics and interbreed randomly to produce fertile offspring</a:t>
          </a:r>
          <a:endParaRPr lang="en-US" sz="2000" b="1" kern="1200" dirty="0">
            <a:solidFill>
              <a:schemeClr val="tx1"/>
            </a:solidFill>
          </a:endParaRPr>
        </a:p>
      </dsp:txBody>
      <dsp:txXfrm>
        <a:off x="433390" y="191279"/>
        <a:ext cx="7399936" cy="986605"/>
      </dsp:txXfrm>
    </dsp:sp>
    <dsp:sp modelId="{8BA72410-CFAA-4DEE-A558-4994917921DE}">
      <dsp:nvSpPr>
        <dsp:cNvPr id="0" name=""/>
        <dsp:cNvSpPr/>
      </dsp:nvSpPr>
      <dsp:spPr>
        <a:xfrm>
          <a:off x="0" y="2372493"/>
          <a:ext cx="7886700" cy="163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E899A3-0B00-4030-BB65-1D40BE849435}">
      <dsp:nvSpPr>
        <dsp:cNvPr id="0" name=""/>
        <dsp:cNvSpPr/>
      </dsp:nvSpPr>
      <dsp:spPr>
        <a:xfrm>
          <a:off x="511539" y="2190917"/>
          <a:ext cx="7357699" cy="1145811"/>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A </a:t>
          </a:r>
          <a:r>
            <a:rPr lang="en-ZA" sz="2000" b="1" kern="1200" dirty="0">
              <a:solidFill>
                <a:schemeClr val="tx1"/>
              </a:solidFill>
            </a:rPr>
            <a:t>population is a group of organisms of the same species occupying the same area at the same time</a:t>
          </a:r>
          <a:endParaRPr lang="en-US" sz="2000" b="1" kern="1200" dirty="0">
            <a:solidFill>
              <a:schemeClr val="tx1"/>
            </a:solidFill>
          </a:endParaRPr>
        </a:p>
      </dsp:txBody>
      <dsp:txXfrm>
        <a:off x="567473" y="2246851"/>
        <a:ext cx="7245831" cy="10339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D55C109E-D7A4-40F2-9A51-23C6A62D2811}"/>
              </a:ext>
            </a:extLst>
          </p:cNvPr>
          <p:cNvSpPr>
            <a:spLocks noGrp="1" noChangeArrowheads="1"/>
          </p:cNvSpPr>
          <p:nvPr>
            <p:ph type="hdr" sz="quarter"/>
          </p:nvPr>
        </p:nvSpPr>
        <p:spPr bwMode="auto">
          <a:xfrm>
            <a:off x="0" y="0"/>
            <a:ext cx="2970213"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97283" name="Rectangle 3">
            <a:extLst>
              <a:ext uri="{FF2B5EF4-FFF2-40B4-BE49-F238E27FC236}">
                <a16:creationId xmlns:a16="http://schemas.microsoft.com/office/drawing/2014/main" id="{5DE20FA8-066B-4CF2-9D9C-D1D98CEFEA4A}"/>
              </a:ext>
            </a:extLst>
          </p:cNvPr>
          <p:cNvSpPr>
            <a:spLocks noGrp="1" noChangeArrowheads="1"/>
          </p:cNvSpPr>
          <p:nvPr>
            <p:ph type="dt" sz="quarter" idx="1"/>
          </p:nvPr>
        </p:nvSpPr>
        <p:spPr bwMode="auto">
          <a:xfrm>
            <a:off x="3884613" y="0"/>
            <a:ext cx="2970212"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n-US"/>
          </a:p>
        </p:txBody>
      </p:sp>
      <p:sp>
        <p:nvSpPr>
          <p:cNvPr id="97284" name="Rectangle 4">
            <a:extLst>
              <a:ext uri="{FF2B5EF4-FFF2-40B4-BE49-F238E27FC236}">
                <a16:creationId xmlns:a16="http://schemas.microsoft.com/office/drawing/2014/main" id="{5E109AFD-EA04-4430-B458-FC4B6AC1A765}"/>
              </a:ext>
            </a:extLst>
          </p:cNvPr>
          <p:cNvSpPr>
            <a:spLocks noGrp="1" noChangeArrowheads="1"/>
          </p:cNvSpPr>
          <p:nvPr>
            <p:ph type="ftr" sz="quarter" idx="2"/>
          </p:nvPr>
        </p:nvSpPr>
        <p:spPr bwMode="auto">
          <a:xfrm>
            <a:off x="0" y="9226550"/>
            <a:ext cx="2970213"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97285" name="Rectangle 5">
            <a:extLst>
              <a:ext uri="{FF2B5EF4-FFF2-40B4-BE49-F238E27FC236}">
                <a16:creationId xmlns:a16="http://schemas.microsoft.com/office/drawing/2014/main" id="{52FD6E2E-C30B-4EDA-832B-5B612A999C8E}"/>
              </a:ext>
            </a:extLst>
          </p:cNvPr>
          <p:cNvSpPr>
            <a:spLocks noGrp="1" noChangeArrowheads="1"/>
          </p:cNvSpPr>
          <p:nvPr>
            <p:ph type="sldNum" sz="quarter" idx="3"/>
          </p:nvPr>
        </p:nvSpPr>
        <p:spPr bwMode="auto">
          <a:xfrm>
            <a:off x="3884613" y="9226550"/>
            <a:ext cx="2970212"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38BEBC63-E0D3-4DC5-A2FB-E548DFBFB21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8E52395-3B74-404B-A306-CBC6E666D6EB}"/>
              </a:ext>
            </a:extLst>
          </p:cNvPr>
          <p:cNvSpPr>
            <a:spLocks noGrp="1" noChangeArrowheads="1"/>
          </p:cNvSpPr>
          <p:nvPr>
            <p:ph type="hdr" sz="quarter"/>
          </p:nvPr>
        </p:nvSpPr>
        <p:spPr bwMode="auto">
          <a:xfrm>
            <a:off x="0" y="0"/>
            <a:ext cx="2970213"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27651" name="Rectangle 3">
            <a:extLst>
              <a:ext uri="{FF2B5EF4-FFF2-40B4-BE49-F238E27FC236}">
                <a16:creationId xmlns:a16="http://schemas.microsoft.com/office/drawing/2014/main" id="{97975DC3-2DFC-4F3F-8D6C-781650DD8357}"/>
              </a:ext>
            </a:extLst>
          </p:cNvPr>
          <p:cNvSpPr>
            <a:spLocks noGrp="1" noChangeArrowheads="1"/>
          </p:cNvSpPr>
          <p:nvPr>
            <p:ph type="dt" idx="1"/>
          </p:nvPr>
        </p:nvSpPr>
        <p:spPr bwMode="auto">
          <a:xfrm>
            <a:off x="3884613" y="0"/>
            <a:ext cx="2970212"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1F90781A-4AB2-46B1-BC57-B2F24EB8FF6F}"/>
              </a:ext>
            </a:extLst>
          </p:cNvPr>
          <p:cNvSpPr>
            <a:spLocks noGrp="1" noRot="1" noChangeAspect="1" noChangeArrowheads="1" noTextEdit="1"/>
          </p:cNvSpPr>
          <p:nvPr>
            <p:ph type="sldImg" idx="2"/>
          </p:nvPr>
        </p:nvSpPr>
        <p:spPr bwMode="auto">
          <a:xfrm>
            <a:off x="998538" y="728663"/>
            <a:ext cx="4857750" cy="3643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FC713572-49AE-4595-8C75-5717DB0B3D00}"/>
              </a:ext>
            </a:extLst>
          </p:cNvPr>
          <p:cNvSpPr>
            <a:spLocks noGrp="1" noChangeArrowheads="1"/>
          </p:cNvSpPr>
          <p:nvPr>
            <p:ph type="body" sz="quarter" idx="3"/>
          </p:nvPr>
        </p:nvSpPr>
        <p:spPr bwMode="auto">
          <a:xfrm>
            <a:off x="685800" y="4614863"/>
            <a:ext cx="5484813" cy="4370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19032A6C-8C3E-4742-8AB3-10EBB219F6F2}"/>
              </a:ext>
            </a:extLst>
          </p:cNvPr>
          <p:cNvSpPr>
            <a:spLocks noGrp="1" noChangeArrowheads="1"/>
          </p:cNvSpPr>
          <p:nvPr>
            <p:ph type="ftr" sz="quarter" idx="4"/>
          </p:nvPr>
        </p:nvSpPr>
        <p:spPr bwMode="auto">
          <a:xfrm>
            <a:off x="0" y="9226550"/>
            <a:ext cx="2970213"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US"/>
          </a:p>
        </p:txBody>
      </p:sp>
      <p:sp>
        <p:nvSpPr>
          <p:cNvPr id="27655" name="Rectangle 7">
            <a:extLst>
              <a:ext uri="{FF2B5EF4-FFF2-40B4-BE49-F238E27FC236}">
                <a16:creationId xmlns:a16="http://schemas.microsoft.com/office/drawing/2014/main" id="{146025F2-6722-4C48-BCED-792BAFABC651}"/>
              </a:ext>
            </a:extLst>
          </p:cNvPr>
          <p:cNvSpPr>
            <a:spLocks noGrp="1" noChangeArrowheads="1"/>
          </p:cNvSpPr>
          <p:nvPr>
            <p:ph type="sldNum" sz="quarter" idx="5"/>
          </p:nvPr>
        </p:nvSpPr>
        <p:spPr bwMode="auto">
          <a:xfrm>
            <a:off x="3884613" y="9226550"/>
            <a:ext cx="2970212"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A1343880-37E0-479D-A94B-F3CBFE83FA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3D84BDE-D735-48C5-BAD8-DCF93141EF1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98DEB1B-313B-4038-9988-F0279D4C27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8AC676-AC7F-4191-B622-8180AE16A17E}"/>
              </a:ext>
            </a:extLst>
          </p:cNvPr>
          <p:cNvSpPr>
            <a:spLocks noGrp="1"/>
          </p:cNvSpPr>
          <p:nvPr>
            <p:ph type="sldNum" sz="quarter" idx="12"/>
          </p:nvPr>
        </p:nvSpPr>
        <p:spPr/>
        <p:txBody>
          <a:bodyPr/>
          <a:lstStyle>
            <a:lvl1pPr>
              <a:defRPr/>
            </a:lvl1pPr>
          </a:lstStyle>
          <a:p>
            <a:pPr>
              <a:defRPr/>
            </a:pPr>
            <a:fld id="{EDEEFB16-14F3-4B20-A8F4-A9B09B6D42C5}" type="slidenum">
              <a:rPr lang="en-US" altLang="en-US"/>
              <a:pPr>
                <a:defRPr/>
              </a:pPr>
              <a:t>‹#›</a:t>
            </a:fld>
            <a:endParaRPr lang="en-US" altLang="en-US"/>
          </a:p>
        </p:txBody>
      </p:sp>
    </p:spTree>
    <p:extLst>
      <p:ext uri="{BB962C8B-B14F-4D97-AF65-F5344CB8AC3E}">
        <p14:creationId xmlns:p14="http://schemas.microsoft.com/office/powerpoint/2010/main" val="277936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D3471-C8AA-420C-AB30-50FFB39FEEF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340CDF8-E93B-4726-9017-8919EE4518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32910F-8310-4CF4-B226-CE10532B66E6}"/>
              </a:ext>
            </a:extLst>
          </p:cNvPr>
          <p:cNvSpPr>
            <a:spLocks noGrp="1"/>
          </p:cNvSpPr>
          <p:nvPr>
            <p:ph type="sldNum" sz="quarter" idx="12"/>
          </p:nvPr>
        </p:nvSpPr>
        <p:spPr/>
        <p:txBody>
          <a:bodyPr/>
          <a:lstStyle>
            <a:lvl1pPr>
              <a:defRPr/>
            </a:lvl1pPr>
          </a:lstStyle>
          <a:p>
            <a:pPr>
              <a:defRPr/>
            </a:pPr>
            <a:fld id="{AF3EC06C-1F22-469E-B77E-6535565A7B57}" type="slidenum">
              <a:rPr lang="en-US" altLang="en-US"/>
              <a:pPr>
                <a:defRPr/>
              </a:pPr>
              <a:t>‹#›</a:t>
            </a:fld>
            <a:endParaRPr lang="en-US" altLang="en-US"/>
          </a:p>
        </p:txBody>
      </p:sp>
    </p:spTree>
    <p:extLst>
      <p:ext uri="{BB962C8B-B14F-4D97-AF65-F5344CB8AC3E}">
        <p14:creationId xmlns:p14="http://schemas.microsoft.com/office/powerpoint/2010/main" val="255226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D54E4-A708-44B9-B29C-2A0D8BBEEE1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411543B-B910-494B-82A0-99F30F07E7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F6C1AC-598F-4325-81AC-3229F9ACE104}"/>
              </a:ext>
            </a:extLst>
          </p:cNvPr>
          <p:cNvSpPr>
            <a:spLocks noGrp="1"/>
          </p:cNvSpPr>
          <p:nvPr>
            <p:ph type="sldNum" sz="quarter" idx="12"/>
          </p:nvPr>
        </p:nvSpPr>
        <p:spPr/>
        <p:txBody>
          <a:bodyPr/>
          <a:lstStyle>
            <a:lvl1pPr>
              <a:defRPr/>
            </a:lvl1pPr>
          </a:lstStyle>
          <a:p>
            <a:pPr>
              <a:defRPr/>
            </a:pPr>
            <a:fld id="{C51C1CCB-3D17-4ED9-AB94-AD52C4E0A53D}" type="slidenum">
              <a:rPr lang="en-US" altLang="en-US"/>
              <a:pPr>
                <a:defRPr/>
              </a:pPr>
              <a:t>‹#›</a:t>
            </a:fld>
            <a:endParaRPr lang="en-US" altLang="en-US"/>
          </a:p>
        </p:txBody>
      </p:sp>
    </p:spTree>
    <p:extLst>
      <p:ext uri="{BB962C8B-B14F-4D97-AF65-F5344CB8AC3E}">
        <p14:creationId xmlns:p14="http://schemas.microsoft.com/office/powerpoint/2010/main" val="399080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368BE-5CF8-4E32-A6D6-5B962ECF4C7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81456AD-9D3A-4398-A750-7411DD4A89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2DDDE2-5CC3-4098-9F1B-C79644602D58}"/>
              </a:ext>
            </a:extLst>
          </p:cNvPr>
          <p:cNvSpPr>
            <a:spLocks noGrp="1"/>
          </p:cNvSpPr>
          <p:nvPr>
            <p:ph type="sldNum" sz="quarter" idx="12"/>
          </p:nvPr>
        </p:nvSpPr>
        <p:spPr/>
        <p:txBody>
          <a:bodyPr/>
          <a:lstStyle>
            <a:lvl1pPr>
              <a:defRPr/>
            </a:lvl1pPr>
          </a:lstStyle>
          <a:p>
            <a:pPr>
              <a:defRPr/>
            </a:pPr>
            <a:fld id="{953F2758-08E1-4E11-9859-7CF3693D37FD}" type="slidenum">
              <a:rPr lang="en-US" altLang="en-US"/>
              <a:pPr>
                <a:defRPr/>
              </a:pPr>
              <a:t>‹#›</a:t>
            </a:fld>
            <a:endParaRPr lang="en-US" altLang="en-US"/>
          </a:p>
        </p:txBody>
      </p:sp>
    </p:spTree>
    <p:extLst>
      <p:ext uri="{BB962C8B-B14F-4D97-AF65-F5344CB8AC3E}">
        <p14:creationId xmlns:p14="http://schemas.microsoft.com/office/powerpoint/2010/main" val="1079570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7B070B-EB13-4C41-AB04-6C7B9AC55DA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8B3A6B8-B70E-467C-BEED-8952EB4AF1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EDC249-C560-4463-A44F-DBCA268F6FC9}"/>
              </a:ext>
            </a:extLst>
          </p:cNvPr>
          <p:cNvSpPr>
            <a:spLocks noGrp="1"/>
          </p:cNvSpPr>
          <p:nvPr>
            <p:ph type="sldNum" sz="quarter" idx="12"/>
          </p:nvPr>
        </p:nvSpPr>
        <p:spPr/>
        <p:txBody>
          <a:bodyPr/>
          <a:lstStyle>
            <a:lvl1pPr>
              <a:defRPr/>
            </a:lvl1pPr>
          </a:lstStyle>
          <a:p>
            <a:pPr>
              <a:defRPr/>
            </a:pPr>
            <a:fld id="{8F04D7AC-FF61-4128-9ECB-89D7206AD8F3}" type="slidenum">
              <a:rPr lang="en-US" altLang="en-US"/>
              <a:pPr>
                <a:defRPr/>
              </a:pPr>
              <a:t>‹#›</a:t>
            </a:fld>
            <a:endParaRPr lang="en-US" altLang="en-US"/>
          </a:p>
        </p:txBody>
      </p:sp>
    </p:spTree>
    <p:extLst>
      <p:ext uri="{BB962C8B-B14F-4D97-AF65-F5344CB8AC3E}">
        <p14:creationId xmlns:p14="http://schemas.microsoft.com/office/powerpoint/2010/main" val="12437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626B906-F83B-4DF2-ADE1-E980A361221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37FC329-4C48-41ED-BFB0-E10DAA5A06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9A6522A-EB00-479C-A0EA-4338E4CC273B}"/>
              </a:ext>
            </a:extLst>
          </p:cNvPr>
          <p:cNvSpPr>
            <a:spLocks noGrp="1"/>
          </p:cNvSpPr>
          <p:nvPr>
            <p:ph type="sldNum" sz="quarter" idx="12"/>
          </p:nvPr>
        </p:nvSpPr>
        <p:spPr/>
        <p:txBody>
          <a:bodyPr/>
          <a:lstStyle>
            <a:lvl1pPr>
              <a:defRPr/>
            </a:lvl1pPr>
          </a:lstStyle>
          <a:p>
            <a:pPr>
              <a:defRPr/>
            </a:pPr>
            <a:fld id="{1C366BB1-FBAC-4047-A6DB-E2FEC3856D4F}" type="slidenum">
              <a:rPr lang="en-US" altLang="en-US"/>
              <a:pPr>
                <a:defRPr/>
              </a:pPr>
              <a:t>‹#›</a:t>
            </a:fld>
            <a:endParaRPr lang="en-US" altLang="en-US"/>
          </a:p>
        </p:txBody>
      </p:sp>
    </p:spTree>
    <p:extLst>
      <p:ext uri="{BB962C8B-B14F-4D97-AF65-F5344CB8AC3E}">
        <p14:creationId xmlns:p14="http://schemas.microsoft.com/office/powerpoint/2010/main" val="4229298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7BE7EEF-FABC-4B86-979C-7E857CD7EBB5}"/>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8E927B5-A7A2-4354-97EB-9D49FBF393F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214C7F7-93B7-40BF-9879-07385D42280A}"/>
              </a:ext>
            </a:extLst>
          </p:cNvPr>
          <p:cNvSpPr>
            <a:spLocks noGrp="1"/>
          </p:cNvSpPr>
          <p:nvPr>
            <p:ph type="sldNum" sz="quarter" idx="12"/>
          </p:nvPr>
        </p:nvSpPr>
        <p:spPr/>
        <p:txBody>
          <a:bodyPr/>
          <a:lstStyle>
            <a:lvl1pPr>
              <a:defRPr/>
            </a:lvl1pPr>
          </a:lstStyle>
          <a:p>
            <a:pPr>
              <a:defRPr/>
            </a:pPr>
            <a:fld id="{B966143D-5343-45C9-AFFA-C447397ABF31}" type="slidenum">
              <a:rPr lang="en-US" altLang="en-US"/>
              <a:pPr>
                <a:defRPr/>
              </a:pPr>
              <a:t>‹#›</a:t>
            </a:fld>
            <a:endParaRPr lang="en-US" altLang="en-US"/>
          </a:p>
        </p:txBody>
      </p:sp>
    </p:spTree>
    <p:extLst>
      <p:ext uri="{BB962C8B-B14F-4D97-AF65-F5344CB8AC3E}">
        <p14:creationId xmlns:p14="http://schemas.microsoft.com/office/powerpoint/2010/main" val="336390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495E9CF-1EBF-4363-A5C3-7564D2B1F9B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AFCCF20-06C4-4DF6-95AD-5DC4E6685E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4FE1BD7-F8D5-4CB5-A92E-A848B59078F8}"/>
              </a:ext>
            </a:extLst>
          </p:cNvPr>
          <p:cNvSpPr>
            <a:spLocks noGrp="1"/>
          </p:cNvSpPr>
          <p:nvPr>
            <p:ph type="sldNum" sz="quarter" idx="12"/>
          </p:nvPr>
        </p:nvSpPr>
        <p:spPr/>
        <p:txBody>
          <a:bodyPr/>
          <a:lstStyle>
            <a:lvl1pPr>
              <a:defRPr/>
            </a:lvl1pPr>
          </a:lstStyle>
          <a:p>
            <a:pPr>
              <a:defRPr/>
            </a:pPr>
            <a:fld id="{E4ABC1A4-42CB-4248-92A2-8F8A2EBE8DC6}" type="slidenum">
              <a:rPr lang="en-US" altLang="en-US"/>
              <a:pPr>
                <a:defRPr/>
              </a:pPr>
              <a:t>‹#›</a:t>
            </a:fld>
            <a:endParaRPr lang="en-US" altLang="en-US"/>
          </a:p>
        </p:txBody>
      </p:sp>
    </p:spTree>
    <p:extLst>
      <p:ext uri="{BB962C8B-B14F-4D97-AF65-F5344CB8AC3E}">
        <p14:creationId xmlns:p14="http://schemas.microsoft.com/office/powerpoint/2010/main" val="69420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18D9BC7-EBA2-4554-B57A-798D1CDDBA2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491C238-F40E-4BB1-AD1B-F651F68D58F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B56F730-AFFA-45A7-ABC0-5890B845C58D}"/>
              </a:ext>
            </a:extLst>
          </p:cNvPr>
          <p:cNvSpPr>
            <a:spLocks noGrp="1"/>
          </p:cNvSpPr>
          <p:nvPr>
            <p:ph type="sldNum" sz="quarter" idx="12"/>
          </p:nvPr>
        </p:nvSpPr>
        <p:spPr/>
        <p:txBody>
          <a:bodyPr/>
          <a:lstStyle>
            <a:lvl1pPr>
              <a:defRPr/>
            </a:lvl1pPr>
          </a:lstStyle>
          <a:p>
            <a:pPr>
              <a:defRPr/>
            </a:pPr>
            <a:fld id="{16AB1EBE-A24C-4C85-881B-04A86ED5AA2E}" type="slidenum">
              <a:rPr lang="en-US" altLang="en-US"/>
              <a:pPr>
                <a:defRPr/>
              </a:pPr>
              <a:t>‹#›</a:t>
            </a:fld>
            <a:endParaRPr lang="en-US" altLang="en-US"/>
          </a:p>
        </p:txBody>
      </p:sp>
    </p:spTree>
    <p:extLst>
      <p:ext uri="{BB962C8B-B14F-4D97-AF65-F5344CB8AC3E}">
        <p14:creationId xmlns:p14="http://schemas.microsoft.com/office/powerpoint/2010/main" val="265672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BDE2E051-6DF7-48D1-BB2B-A678B81AD0C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1A23162-595D-4695-8E3D-662D5DD8E6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86341B-9A69-4D53-BD27-2075571AE4BA}"/>
              </a:ext>
            </a:extLst>
          </p:cNvPr>
          <p:cNvSpPr>
            <a:spLocks noGrp="1"/>
          </p:cNvSpPr>
          <p:nvPr>
            <p:ph type="sldNum" sz="quarter" idx="12"/>
          </p:nvPr>
        </p:nvSpPr>
        <p:spPr/>
        <p:txBody>
          <a:bodyPr/>
          <a:lstStyle>
            <a:lvl1pPr>
              <a:defRPr/>
            </a:lvl1pPr>
          </a:lstStyle>
          <a:p>
            <a:pPr>
              <a:defRPr/>
            </a:pPr>
            <a:fld id="{BA76374F-2640-4D26-AAA9-5CC6D6D5E15C}" type="slidenum">
              <a:rPr lang="en-US" altLang="en-US"/>
              <a:pPr>
                <a:defRPr/>
              </a:pPr>
              <a:t>‹#›</a:t>
            </a:fld>
            <a:endParaRPr lang="en-US" altLang="en-US"/>
          </a:p>
        </p:txBody>
      </p:sp>
    </p:spTree>
    <p:extLst>
      <p:ext uri="{BB962C8B-B14F-4D97-AF65-F5344CB8AC3E}">
        <p14:creationId xmlns:p14="http://schemas.microsoft.com/office/powerpoint/2010/main" val="183750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9313E68B-756C-4ED8-95F3-8C6CF65E62F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B42B01D-352D-4538-BEA9-074B07CD630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7015DC-3350-4CE5-B548-F2182402121A}"/>
              </a:ext>
            </a:extLst>
          </p:cNvPr>
          <p:cNvSpPr>
            <a:spLocks noGrp="1"/>
          </p:cNvSpPr>
          <p:nvPr>
            <p:ph type="sldNum" sz="quarter" idx="12"/>
          </p:nvPr>
        </p:nvSpPr>
        <p:spPr/>
        <p:txBody>
          <a:bodyPr/>
          <a:lstStyle>
            <a:lvl1pPr>
              <a:defRPr/>
            </a:lvl1pPr>
          </a:lstStyle>
          <a:p>
            <a:pPr>
              <a:defRPr/>
            </a:pPr>
            <a:fld id="{E9CAFCEB-9B16-4FA5-BD18-ABE6F6E9DA95}" type="slidenum">
              <a:rPr lang="en-US" altLang="en-US"/>
              <a:pPr>
                <a:defRPr/>
              </a:pPr>
              <a:t>‹#›</a:t>
            </a:fld>
            <a:endParaRPr lang="en-US" altLang="en-US"/>
          </a:p>
        </p:txBody>
      </p:sp>
    </p:spTree>
    <p:extLst>
      <p:ext uri="{BB962C8B-B14F-4D97-AF65-F5344CB8AC3E}">
        <p14:creationId xmlns:p14="http://schemas.microsoft.com/office/powerpoint/2010/main" val="117405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A40F35-E129-4389-A4B6-5F7EF11C42DE}"/>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EE8F306-9E85-4CEE-B1BD-AF6F690EFAF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2E60B96-3FFC-494E-B38C-8CB12FCDB1E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B75EDFDC-C8F6-4A16-B192-0C7802CEC2E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252551D-5D71-49F8-8809-FE3CBDDF313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93908ECF-D5FF-496B-A6FF-2511FEF1D8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a:extLst>
              <a:ext uri="{FF2B5EF4-FFF2-40B4-BE49-F238E27FC236}">
                <a16:creationId xmlns:a16="http://schemas.microsoft.com/office/drawing/2014/main" id="{C32FFE76-4D9D-4165-A075-0F57E426A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48769C3-EF5E-4B8F-9D15-EC38C46E1F09}"/>
              </a:ext>
            </a:extLst>
          </p:cNvPr>
          <p:cNvSpPr>
            <a:spLocks noGrp="1"/>
          </p:cNvSpPr>
          <p:nvPr>
            <p:ph type="title"/>
          </p:nvPr>
        </p:nvSpPr>
        <p:spPr>
          <a:xfrm>
            <a:off x="541338" y="1047750"/>
            <a:ext cx="7927975" cy="495300"/>
          </a:xfrm>
        </p:spPr>
        <p:txBody>
          <a:bodyPr>
            <a:normAutofit fontScale="90000"/>
          </a:bodyPr>
          <a:lstStyle/>
          <a:p>
            <a:pPr algn="ctr">
              <a:defRPr/>
            </a:pPr>
            <a:endParaRPr lang="en-ZA" b="1" dirty="0"/>
          </a:p>
        </p:txBody>
      </p:sp>
      <p:sp>
        <p:nvSpPr>
          <p:cNvPr id="4100" name="Content Placeholder 3">
            <a:extLst>
              <a:ext uri="{FF2B5EF4-FFF2-40B4-BE49-F238E27FC236}">
                <a16:creationId xmlns:a16="http://schemas.microsoft.com/office/drawing/2014/main" id="{B043F059-AA9C-4A78-BA78-070FF2338916}"/>
              </a:ext>
            </a:extLst>
          </p:cNvPr>
          <p:cNvSpPr>
            <a:spLocks noGrp="1" noChangeArrowheads="1"/>
          </p:cNvSpPr>
          <p:nvPr>
            <p:ph idx="1"/>
          </p:nvPr>
        </p:nvSpPr>
        <p:spPr/>
        <p:txBody>
          <a:bodyPr/>
          <a:lstStyle/>
          <a:p>
            <a:endParaRPr lang="en-US" altLang="en-US"/>
          </a:p>
        </p:txBody>
      </p:sp>
      <p:pic>
        <p:nvPicPr>
          <p:cNvPr id="4101" name="Picture 4" descr="PPT template cover">
            <a:extLst>
              <a:ext uri="{FF2B5EF4-FFF2-40B4-BE49-F238E27FC236}">
                <a16:creationId xmlns:a16="http://schemas.microsoft.com/office/drawing/2014/main" id="{45523816-1DF0-4B1D-968C-2CC3A995A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25" b="19075"/>
          <a:stretch>
            <a:fillRect/>
          </a:stretch>
        </p:blipFill>
        <p:spPr bwMode="auto">
          <a:xfrm>
            <a:off x="-76200" y="-96837"/>
            <a:ext cx="9259888"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EF3AD16D-B326-4E63-ABB7-04290D98CAC5}"/>
              </a:ext>
            </a:extLst>
          </p:cNvPr>
          <p:cNvSpPr/>
          <p:nvPr/>
        </p:nvSpPr>
        <p:spPr>
          <a:xfrm>
            <a:off x="2443955" y="2446338"/>
            <a:ext cx="4060826" cy="16383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INTRODUCTION TO EVOLUTION, EVIDENCE OF EVOLUTION &amp; VARIATION</a:t>
            </a:r>
          </a:p>
        </p:txBody>
      </p:sp>
      <p:pic>
        <p:nvPicPr>
          <p:cNvPr id="4" name="Picture 3">
            <a:extLst>
              <a:ext uri="{FF2B5EF4-FFF2-40B4-BE49-F238E27FC236}">
                <a16:creationId xmlns:a16="http://schemas.microsoft.com/office/drawing/2014/main" id="{69489326-7E0A-416C-A7C4-814F016286D7}"/>
              </a:ext>
            </a:extLst>
          </p:cNvPr>
          <p:cNvPicPr>
            <a:picLocks noChangeAspect="1"/>
          </p:cNvPicPr>
          <p:nvPr/>
        </p:nvPicPr>
        <p:blipFill>
          <a:blip r:embed="rId4">
            <a:duotone>
              <a:schemeClr val="accent1">
                <a:shade val="45000"/>
                <a:satMod val="135000"/>
              </a:schemeClr>
              <a:prstClr val="white"/>
            </a:duotone>
          </a:blip>
          <a:stretch>
            <a:fillRect/>
          </a:stretch>
        </p:blipFill>
        <p:spPr>
          <a:xfrm>
            <a:off x="7794626" y="1314451"/>
            <a:ext cx="1408112" cy="1298575"/>
          </a:xfrm>
          <a:prstGeom prst="rect">
            <a:avLst/>
          </a:prstGeom>
        </p:spPr>
      </p:pic>
      <p:sp>
        <p:nvSpPr>
          <p:cNvPr id="5" name="Rectangle: Rounded Corners 4">
            <a:extLst>
              <a:ext uri="{FF2B5EF4-FFF2-40B4-BE49-F238E27FC236}">
                <a16:creationId xmlns:a16="http://schemas.microsoft.com/office/drawing/2014/main" id="{0C539677-EA44-4522-B005-DBE01B409665}"/>
              </a:ext>
            </a:extLst>
          </p:cNvPr>
          <p:cNvSpPr/>
          <p:nvPr/>
        </p:nvSpPr>
        <p:spPr>
          <a:xfrm>
            <a:off x="2782888" y="4749801"/>
            <a:ext cx="3657600" cy="781050"/>
          </a:xfrm>
          <a:prstGeom prst="round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PRESENTER: ZIBOBO T.</a:t>
            </a:r>
          </a:p>
          <a:p>
            <a:pPr algn="ctr"/>
            <a:r>
              <a:rPr lang="en-US" dirty="0"/>
              <a:t>SES - CHE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a:extLst>
              <a:ext uri="{FF2B5EF4-FFF2-40B4-BE49-F238E27FC236}">
                <a16:creationId xmlns:a16="http://schemas.microsoft.com/office/drawing/2014/main" id="{D7ABB6DA-675C-4A87-B397-FD03D0D5D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FEEB2F1-9B59-4DD2-B9BD-4A1651C8BFBA}"/>
              </a:ext>
            </a:extLst>
          </p:cNvPr>
          <p:cNvSpPr>
            <a:spLocks noGrp="1"/>
          </p:cNvSpPr>
          <p:nvPr>
            <p:ph type="title"/>
          </p:nvPr>
        </p:nvSpPr>
        <p:spPr>
          <a:xfrm rot="10800000" flipV="1">
            <a:off x="71435" y="209551"/>
            <a:ext cx="9001125" cy="95249"/>
          </a:xfrm>
          <a:solidFill>
            <a:schemeClr val="accent4">
              <a:lumMod val="40000"/>
              <a:lumOff val="60000"/>
            </a:schemeClr>
          </a:solidFill>
          <a:ln>
            <a:solidFill>
              <a:srgbClr val="0070C0"/>
            </a:solidFill>
          </a:ln>
        </p:spPr>
        <p:txBody>
          <a:bodyPr>
            <a:noAutofit/>
          </a:bodyPr>
          <a:lstStyle/>
          <a:p>
            <a:pPr algn="ctr">
              <a:defRPr/>
            </a:pPr>
            <a:br>
              <a:rPr lang="en-US" sz="2400" dirty="0">
                <a:cs typeface="Arial" panose="020B0604020202020204" pitchFamily="34" charset="0"/>
              </a:rPr>
            </a:br>
            <a:br>
              <a:rPr lang="en-US" sz="2400" dirty="0">
                <a:cs typeface="Arial" panose="020B0604020202020204" pitchFamily="34" charset="0"/>
              </a:rPr>
            </a:br>
            <a:endParaRPr lang="en-ZA" sz="2400" b="1" dirty="0"/>
          </a:p>
        </p:txBody>
      </p:sp>
      <p:sp>
        <p:nvSpPr>
          <p:cNvPr id="6" name="Content Placeholder 5">
            <a:extLst>
              <a:ext uri="{FF2B5EF4-FFF2-40B4-BE49-F238E27FC236}">
                <a16:creationId xmlns:a16="http://schemas.microsoft.com/office/drawing/2014/main" id="{ACB797B7-22F8-4D16-86E4-0F047CC45E25}"/>
              </a:ext>
            </a:extLst>
          </p:cNvPr>
          <p:cNvSpPr>
            <a:spLocks noGrp="1"/>
          </p:cNvSpPr>
          <p:nvPr>
            <p:ph idx="1"/>
          </p:nvPr>
        </p:nvSpPr>
        <p:spPr>
          <a:xfrm>
            <a:off x="628650" y="552454"/>
            <a:ext cx="7886700" cy="5624509"/>
          </a:xfrm>
        </p:spPr>
        <p:txBody>
          <a:bodyPr/>
          <a:lstStyle/>
          <a:p>
            <a:r>
              <a:rPr lang="en-US" dirty="0"/>
              <a:t>Characteristics of organisms can be determined by studying its fossils</a:t>
            </a:r>
          </a:p>
          <a:p>
            <a:r>
              <a:rPr lang="en-US" dirty="0"/>
              <a:t>Knowledge of these characteristics allow us to see relationships amongst different organisms</a:t>
            </a:r>
          </a:p>
          <a:p>
            <a:r>
              <a:rPr lang="en-US" dirty="0"/>
              <a:t>This is represented as a phylogenetic tree</a:t>
            </a:r>
          </a:p>
          <a:p>
            <a:endParaRPr lang="en-US" dirty="0"/>
          </a:p>
          <a:p>
            <a:endParaRPr lang="en-US" dirty="0"/>
          </a:p>
        </p:txBody>
      </p:sp>
      <p:pic>
        <p:nvPicPr>
          <p:cNvPr id="8" name="Picture 7">
            <a:extLst>
              <a:ext uri="{FF2B5EF4-FFF2-40B4-BE49-F238E27FC236}">
                <a16:creationId xmlns:a16="http://schemas.microsoft.com/office/drawing/2014/main" id="{F3BE1807-FA98-4493-833B-AF35FDCA6CD4}"/>
              </a:ext>
            </a:extLst>
          </p:cNvPr>
          <p:cNvPicPr>
            <a:picLocks noChangeAspect="1"/>
          </p:cNvPicPr>
          <p:nvPr/>
        </p:nvPicPr>
        <p:blipFill>
          <a:blip r:embed="rId3"/>
          <a:stretch>
            <a:fillRect/>
          </a:stretch>
        </p:blipFill>
        <p:spPr>
          <a:xfrm>
            <a:off x="850106" y="2057400"/>
            <a:ext cx="6465094" cy="3965259"/>
          </a:xfrm>
          <a:prstGeom prst="rect">
            <a:avLst/>
          </a:prstGeom>
        </p:spPr>
      </p:pic>
    </p:spTree>
    <p:extLst>
      <p:ext uri="{BB962C8B-B14F-4D97-AF65-F5344CB8AC3E}">
        <p14:creationId xmlns:p14="http://schemas.microsoft.com/office/powerpoint/2010/main" val="57306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a:extLst>
              <a:ext uri="{FF2B5EF4-FFF2-40B4-BE49-F238E27FC236}">
                <a16:creationId xmlns:a16="http://schemas.microsoft.com/office/drawing/2014/main" id="{8A4DE9E7-225B-4A59-B0B3-CFBD83EFD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D8C38BA-DEA7-4DE7-B64E-9C9A319C15BB}"/>
              </a:ext>
            </a:extLst>
          </p:cNvPr>
          <p:cNvSpPr>
            <a:spLocks noGrp="1"/>
          </p:cNvSpPr>
          <p:nvPr>
            <p:ph type="title"/>
          </p:nvPr>
        </p:nvSpPr>
        <p:spPr>
          <a:xfrm>
            <a:off x="30163" y="533399"/>
            <a:ext cx="9113837" cy="447675"/>
          </a:xfrm>
          <a:solidFill>
            <a:schemeClr val="accent6">
              <a:lumMod val="40000"/>
              <a:lumOff val="60000"/>
            </a:schemeClr>
          </a:solidFill>
          <a:ln w="38100">
            <a:solidFill>
              <a:schemeClr val="accent2">
                <a:lumMod val="50000"/>
              </a:schemeClr>
            </a:solidFill>
          </a:ln>
        </p:spPr>
        <p:txBody>
          <a:bodyPr>
            <a:normAutofit fontScale="90000"/>
          </a:bodyPr>
          <a:lstStyle/>
          <a:p>
            <a:pPr algn="ctr">
              <a:defRPr/>
            </a:pPr>
            <a:br>
              <a:rPr lang="en-ZA" sz="3200" b="1" dirty="0"/>
            </a:br>
            <a:r>
              <a:rPr lang="en-ZA" sz="3200" b="1" dirty="0"/>
              <a:t>BIOGEOGRAPHY</a:t>
            </a:r>
            <a:br>
              <a:rPr lang="en-ZA" sz="3200" b="1" dirty="0"/>
            </a:br>
            <a:endParaRPr lang="en-ZA" sz="3200" b="1" dirty="0"/>
          </a:p>
        </p:txBody>
      </p:sp>
      <p:sp>
        <p:nvSpPr>
          <p:cNvPr id="13316" name="Content Placeholder 5">
            <a:extLst>
              <a:ext uri="{FF2B5EF4-FFF2-40B4-BE49-F238E27FC236}">
                <a16:creationId xmlns:a16="http://schemas.microsoft.com/office/drawing/2014/main" id="{90DF041C-02FE-4E6F-BF9C-774EF0D60418}"/>
              </a:ext>
            </a:extLst>
          </p:cNvPr>
          <p:cNvSpPr>
            <a:spLocks noGrp="1" noChangeArrowheads="1"/>
          </p:cNvSpPr>
          <p:nvPr>
            <p:ph idx="1"/>
          </p:nvPr>
        </p:nvSpPr>
        <p:spPr>
          <a:xfrm>
            <a:off x="30163" y="1052513"/>
            <a:ext cx="9113837" cy="4273550"/>
          </a:xfrm>
          <a:solidFill>
            <a:schemeClr val="accent1">
              <a:lumMod val="20000"/>
              <a:lumOff val="80000"/>
            </a:schemeClr>
          </a:solidFill>
        </p:spPr>
        <p:txBody>
          <a:bodyPr/>
          <a:lstStyle/>
          <a:p>
            <a:pPr>
              <a:lnSpc>
                <a:spcPct val="100000"/>
              </a:lnSpc>
              <a:defRPr/>
            </a:pPr>
            <a:r>
              <a:rPr lang="en-US" altLang="en-US" sz="2000" dirty="0"/>
              <a:t>Biogeography is the </a:t>
            </a:r>
            <a:r>
              <a:rPr lang="en-US" altLang="en-US" sz="2000" b="1" dirty="0">
                <a:solidFill>
                  <a:srgbClr val="FF0000"/>
                </a:solidFill>
                <a:cs typeface="Calibri" panose="020F0502020204030204" pitchFamily="34" charset="0"/>
              </a:rPr>
              <a:t>study of distribution of living organisms in different parts of the world</a:t>
            </a:r>
            <a:endParaRPr lang="en-US" altLang="en-US" sz="2000" b="1" dirty="0">
              <a:solidFill>
                <a:srgbClr val="FF0000"/>
              </a:solidFill>
            </a:endParaRPr>
          </a:p>
          <a:p>
            <a:pPr>
              <a:lnSpc>
                <a:spcPct val="100000"/>
              </a:lnSpc>
              <a:defRPr/>
            </a:pPr>
            <a:r>
              <a:rPr lang="en-US" altLang="en-US" sz="2400" dirty="0"/>
              <a:t>D</a:t>
            </a:r>
            <a:r>
              <a:rPr lang="en-US" altLang="en-US" sz="2000" dirty="0"/>
              <a:t>ifferent but closely related species in similar biomes across the world have similar features in adapting to that biome, indicating that they probably developed from a common ancestral species. </a:t>
            </a:r>
          </a:p>
          <a:p>
            <a:pPr>
              <a:lnSpc>
                <a:spcPct val="100000"/>
              </a:lnSpc>
              <a:defRPr/>
            </a:pPr>
            <a:r>
              <a:rPr lang="en-US" altLang="en-US" sz="2000" dirty="0"/>
              <a:t>Continents were once joined together and the species shared  common ancestors before spreading to different continents. </a:t>
            </a:r>
          </a:p>
          <a:p>
            <a:pPr marL="0" indent="0">
              <a:lnSpc>
                <a:spcPct val="100000"/>
              </a:lnSpc>
              <a:buNone/>
              <a:defRPr/>
            </a:pPr>
            <a:r>
              <a:rPr lang="en-US" altLang="en-US" sz="2000" b="1" dirty="0">
                <a:solidFill>
                  <a:srgbClr val="00B050"/>
                </a:solidFill>
                <a:latin typeface="Arial" panose="020B0604020202020204" pitchFamily="34" charset="0"/>
                <a:cs typeface="Arial" panose="020B0604020202020204" pitchFamily="34" charset="0"/>
              </a:rPr>
              <a:t>                                                                        </a:t>
            </a:r>
            <a:r>
              <a:rPr lang="en-US" altLang="en-US" sz="1200" b="1" dirty="0">
                <a:solidFill>
                  <a:srgbClr val="00B050"/>
                </a:solidFill>
                <a:latin typeface="Arial" panose="020B0604020202020204" pitchFamily="34" charset="0"/>
                <a:cs typeface="Arial" panose="020B0604020202020204" pitchFamily="34" charset="0"/>
              </a:rPr>
              <a:t>When the land split into continents, habitat changes,</a:t>
            </a:r>
          </a:p>
          <a:p>
            <a:pPr marL="0" indent="0">
              <a:lnSpc>
                <a:spcPct val="100000"/>
              </a:lnSpc>
              <a:buFont typeface="Arial" panose="020B0604020202020204" pitchFamily="34" charset="0"/>
              <a:buNone/>
              <a:defRPr/>
            </a:pPr>
            <a:r>
              <a:rPr lang="en-US" altLang="en-US" sz="1200" b="1" dirty="0">
                <a:solidFill>
                  <a:srgbClr val="00B050"/>
                </a:solidFill>
                <a:latin typeface="Arial" panose="020B0604020202020204" pitchFamily="34" charset="0"/>
                <a:cs typeface="Arial" panose="020B0604020202020204" pitchFamily="34" charset="0"/>
              </a:rPr>
              <a:t>                                                                                                                    geographic isolation &amp; extinctions resulted in       </a:t>
            </a:r>
          </a:p>
          <a:p>
            <a:pPr marL="0" indent="0">
              <a:lnSpc>
                <a:spcPct val="100000"/>
              </a:lnSpc>
              <a:buFont typeface="Arial" panose="020B0604020202020204" pitchFamily="34" charset="0"/>
              <a:buNone/>
              <a:defRPr/>
            </a:pPr>
            <a:r>
              <a:rPr lang="en-US" altLang="en-US" sz="1200" b="1" dirty="0">
                <a:solidFill>
                  <a:srgbClr val="00B050"/>
                </a:solidFill>
                <a:latin typeface="Arial" panose="020B0604020202020204" pitchFamily="34" charset="0"/>
                <a:cs typeface="Arial" panose="020B0604020202020204" pitchFamily="34" charset="0"/>
              </a:rPr>
              <a:t>                                                                                                                     evolution of  new species</a:t>
            </a:r>
            <a:endParaRPr lang="en-US" altLang="en-US" sz="1200" b="1" dirty="0">
              <a:solidFill>
                <a:srgbClr val="00B050"/>
              </a:solidFill>
              <a:latin typeface="Arial" panose="020B0604020202020204" pitchFamily="34" charset="0"/>
            </a:endParaRPr>
          </a:p>
          <a:p>
            <a:pPr marL="0" indent="0">
              <a:lnSpc>
                <a:spcPct val="100000"/>
              </a:lnSpc>
              <a:buFont typeface="Arial" panose="020B0604020202020204" pitchFamily="34" charset="0"/>
              <a:buNone/>
              <a:defRPr/>
            </a:pPr>
            <a:endParaRPr lang="en-US" altLang="en-US" sz="1200" b="1" dirty="0">
              <a:latin typeface="Arial" panose="020B0604020202020204" pitchFamily="34" charset="0"/>
              <a:cs typeface="Arial" panose="020B0604020202020204" pitchFamily="34" charset="0"/>
            </a:endParaRPr>
          </a:p>
        </p:txBody>
      </p:sp>
      <p:pic>
        <p:nvPicPr>
          <p:cNvPr id="13317" name="Picture 3">
            <a:extLst>
              <a:ext uri="{FF2B5EF4-FFF2-40B4-BE49-F238E27FC236}">
                <a16:creationId xmlns:a16="http://schemas.microsoft.com/office/drawing/2014/main" id="{8E0BC5EF-4A26-47D4-BBAE-85A123D52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3500438"/>
            <a:ext cx="43021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3B15363-B199-4067-B257-BF726AC95B4C}"/>
              </a:ext>
            </a:extLst>
          </p:cNvPr>
          <p:cNvSpPr/>
          <p:nvPr/>
        </p:nvSpPr>
        <p:spPr>
          <a:xfrm>
            <a:off x="4953000" y="3500438"/>
            <a:ext cx="4038600" cy="99536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6">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16">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3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a:extLst>
              <a:ext uri="{FF2B5EF4-FFF2-40B4-BE49-F238E27FC236}">
                <a16:creationId xmlns:a16="http://schemas.microsoft.com/office/drawing/2014/main" id="{5B29FDC9-780D-48F7-9792-58C30F6D4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D265D52-C1F9-4E23-B918-BF32A3F4C6AC}"/>
              </a:ext>
            </a:extLst>
          </p:cNvPr>
          <p:cNvSpPr>
            <a:spLocks noGrp="1"/>
          </p:cNvSpPr>
          <p:nvPr>
            <p:ph type="title"/>
          </p:nvPr>
        </p:nvSpPr>
        <p:spPr>
          <a:xfrm>
            <a:off x="541338" y="406400"/>
            <a:ext cx="7927975" cy="627063"/>
          </a:xfrm>
          <a:solidFill>
            <a:schemeClr val="accent6">
              <a:lumMod val="40000"/>
              <a:lumOff val="60000"/>
            </a:schemeClr>
          </a:solidFill>
          <a:ln w="38100">
            <a:solidFill>
              <a:schemeClr val="accent2">
                <a:lumMod val="50000"/>
              </a:schemeClr>
            </a:solidFill>
          </a:ln>
        </p:spPr>
        <p:txBody>
          <a:bodyPr>
            <a:noAutofit/>
          </a:bodyPr>
          <a:lstStyle/>
          <a:p>
            <a:pPr algn="ctr">
              <a:defRPr/>
            </a:pPr>
            <a:r>
              <a:rPr lang="en-ZA" sz="2400" b="1" dirty="0"/>
              <a:t>Comparative anatomy / Modification by descent </a:t>
            </a:r>
            <a:br>
              <a:rPr lang="en-ZA" sz="2400" b="1" dirty="0"/>
            </a:br>
            <a:r>
              <a:rPr lang="en-ZA" sz="2400" b="1" dirty="0"/>
              <a:t>(Homologous structures)</a:t>
            </a:r>
          </a:p>
        </p:txBody>
      </p:sp>
      <p:sp>
        <p:nvSpPr>
          <p:cNvPr id="14340" name="Content Placeholder 5">
            <a:extLst>
              <a:ext uri="{FF2B5EF4-FFF2-40B4-BE49-F238E27FC236}">
                <a16:creationId xmlns:a16="http://schemas.microsoft.com/office/drawing/2014/main" id="{EFC9FA08-B636-45AC-8708-24876DE8B94E}"/>
              </a:ext>
            </a:extLst>
          </p:cNvPr>
          <p:cNvSpPr>
            <a:spLocks noGrp="1" noChangeArrowheads="1"/>
          </p:cNvSpPr>
          <p:nvPr>
            <p:ph idx="1"/>
          </p:nvPr>
        </p:nvSpPr>
        <p:spPr>
          <a:xfrm>
            <a:off x="250825" y="1033463"/>
            <a:ext cx="8264525" cy="5143500"/>
          </a:xfrm>
        </p:spPr>
        <p:txBody>
          <a:bodyPr/>
          <a:lstStyle/>
          <a:p>
            <a:r>
              <a:rPr lang="en-US" altLang="en-US" dirty="0"/>
              <a:t>The study of similarities and differences in the anatomy of different organisms is called comparative anatomy</a:t>
            </a:r>
          </a:p>
          <a:p>
            <a:r>
              <a:rPr lang="en-US" altLang="en-US" dirty="0"/>
              <a:t>For example the forelimbs of vertebrates such as a bat, a mole and human are different on the outside as they are adapted to function differently but the </a:t>
            </a:r>
            <a:r>
              <a:rPr lang="en-US" altLang="en-US" b="1" dirty="0">
                <a:solidFill>
                  <a:srgbClr val="FF0000"/>
                </a:solidFill>
              </a:rPr>
              <a:t>pattern of bones is very similar and they are called homologous structures</a:t>
            </a:r>
          </a:p>
          <a:p>
            <a:r>
              <a:rPr lang="en-US" altLang="en-US" dirty="0"/>
              <a:t>That shows that the vertebrates share </a:t>
            </a:r>
            <a:r>
              <a:rPr lang="en-US" altLang="en-US" b="1" dirty="0">
                <a:solidFill>
                  <a:srgbClr val="FF0000"/>
                </a:solidFill>
              </a:rPr>
              <a:t>a common ancestor</a:t>
            </a:r>
          </a:p>
        </p:txBody>
      </p:sp>
      <p:pic>
        <p:nvPicPr>
          <p:cNvPr id="14341" name="Picture 3">
            <a:extLst>
              <a:ext uri="{FF2B5EF4-FFF2-40B4-BE49-F238E27FC236}">
                <a16:creationId xmlns:a16="http://schemas.microsoft.com/office/drawing/2014/main" id="{5A6E8714-7318-44DE-A40D-45877432C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284538"/>
            <a:ext cx="443071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a:extLst>
              <a:ext uri="{FF2B5EF4-FFF2-40B4-BE49-F238E27FC236}">
                <a16:creationId xmlns:a16="http://schemas.microsoft.com/office/drawing/2014/main" id="{1483E932-BD3D-4044-82E7-6F1F58ACB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CDBA15C-07AB-420D-94EF-C8D8C8959286}"/>
              </a:ext>
            </a:extLst>
          </p:cNvPr>
          <p:cNvSpPr>
            <a:spLocks noGrp="1" noChangeArrowheads="1"/>
          </p:cNvSpPr>
          <p:nvPr>
            <p:ph type="title"/>
          </p:nvPr>
        </p:nvSpPr>
        <p:spPr>
          <a:xfrm>
            <a:off x="457199" y="533400"/>
            <a:ext cx="8058151" cy="403224"/>
          </a:xfrm>
          <a:solidFill>
            <a:schemeClr val="accent6">
              <a:lumMod val="40000"/>
              <a:lumOff val="60000"/>
            </a:schemeClr>
          </a:solidFill>
          <a:ln w="38100">
            <a:solidFill>
              <a:schemeClr val="accent2">
                <a:lumMod val="50000"/>
              </a:schemeClr>
            </a:solidFill>
          </a:ln>
        </p:spPr>
        <p:txBody>
          <a:bodyPr/>
          <a:lstStyle/>
          <a:p>
            <a:pPr algn="ctr">
              <a:defRPr/>
            </a:pPr>
            <a:r>
              <a:rPr lang="en-US" altLang="en-US" sz="3200" b="1" dirty="0"/>
              <a:t>Genetics</a:t>
            </a:r>
            <a:endParaRPr lang="en-ZA" altLang="en-US" sz="3200" b="1" dirty="0"/>
          </a:p>
        </p:txBody>
      </p:sp>
      <p:sp>
        <p:nvSpPr>
          <p:cNvPr id="6" name="Content Placeholder 5">
            <a:extLst>
              <a:ext uri="{FF2B5EF4-FFF2-40B4-BE49-F238E27FC236}">
                <a16:creationId xmlns:a16="http://schemas.microsoft.com/office/drawing/2014/main" id="{144B3F26-1074-4B47-89D0-C9F1F7F38ABE}"/>
              </a:ext>
            </a:extLst>
          </p:cNvPr>
          <p:cNvSpPr>
            <a:spLocks noGrp="1"/>
          </p:cNvSpPr>
          <p:nvPr>
            <p:ph idx="1"/>
          </p:nvPr>
        </p:nvSpPr>
        <p:spPr>
          <a:xfrm>
            <a:off x="628650" y="1143000"/>
            <a:ext cx="7886700" cy="5033963"/>
          </a:xfrm>
        </p:spPr>
        <p:txBody>
          <a:bodyPr/>
          <a:lstStyle/>
          <a:p>
            <a:pPr marL="0" indent="0" eaLnBrk="1" hangingPunct="1">
              <a:buFont typeface="Arial" panose="020B0604020202020204" pitchFamily="34" charset="0"/>
              <a:buNone/>
              <a:defRPr/>
            </a:pPr>
            <a:r>
              <a:rPr lang="en-US" altLang="en-US" sz="2400" dirty="0">
                <a:latin typeface="Arial" panose="020B0604020202020204" pitchFamily="34" charset="0"/>
                <a:cs typeface="Arial" panose="020B0604020202020204" pitchFamily="34" charset="0"/>
              </a:rPr>
              <a:t>The following features show possible </a:t>
            </a:r>
            <a:r>
              <a:rPr lang="en-US" altLang="en-US" sz="2400" b="1" dirty="0">
                <a:solidFill>
                  <a:srgbClr val="FF0000"/>
                </a:solidFill>
                <a:latin typeface="Arial" panose="020B0604020202020204" pitchFamily="34" charset="0"/>
                <a:cs typeface="Arial" panose="020B0604020202020204" pitchFamily="34" charset="0"/>
              </a:rPr>
              <a:t>common origin </a:t>
            </a:r>
            <a:r>
              <a:rPr lang="en-US" altLang="en-US" sz="2400" dirty="0">
                <a:latin typeface="Arial" panose="020B0604020202020204" pitchFamily="34" charset="0"/>
                <a:cs typeface="Arial" panose="020B0604020202020204" pitchFamily="34" charset="0"/>
              </a:rPr>
              <a:t>of different organisms</a:t>
            </a:r>
          </a:p>
          <a:p>
            <a:pPr marL="0" indent="0" eaLnBrk="1" hangingPunct="1">
              <a:buFont typeface="Arial" panose="020B0604020202020204" pitchFamily="34" charset="0"/>
              <a:buNone/>
              <a:defRPr/>
            </a:pPr>
            <a:endParaRPr lang="en-US" dirty="0"/>
          </a:p>
        </p:txBody>
      </p:sp>
      <p:graphicFrame>
        <p:nvGraphicFramePr>
          <p:cNvPr id="3" name="Diagram 2">
            <a:extLst>
              <a:ext uri="{FF2B5EF4-FFF2-40B4-BE49-F238E27FC236}">
                <a16:creationId xmlns:a16="http://schemas.microsoft.com/office/drawing/2014/main" id="{C02FD910-E6E0-4A39-B096-F7C02470C804}"/>
              </a:ext>
            </a:extLst>
          </p:cNvPr>
          <p:cNvGraphicFramePr/>
          <p:nvPr>
            <p:extLst>
              <p:ext uri="{D42A27DB-BD31-4B8C-83A1-F6EECF244321}">
                <p14:modId xmlns:p14="http://schemas.microsoft.com/office/powerpoint/2010/main" val="1376265811"/>
              </p:ext>
            </p:extLst>
          </p:nvPr>
        </p:nvGraphicFramePr>
        <p:xfrm>
          <a:off x="1524000" y="1649412"/>
          <a:ext cx="6096000" cy="3811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a:extLst>
              <a:ext uri="{FF2B5EF4-FFF2-40B4-BE49-F238E27FC236}">
                <a16:creationId xmlns:a16="http://schemas.microsoft.com/office/drawing/2014/main" id="{5F671A13-73B3-47E1-B148-99487481B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CF3FB93-1A34-44AF-B162-637345817F4D}"/>
              </a:ext>
            </a:extLst>
          </p:cNvPr>
          <p:cNvSpPr>
            <a:spLocks noGrp="1"/>
          </p:cNvSpPr>
          <p:nvPr>
            <p:ph type="title"/>
          </p:nvPr>
        </p:nvSpPr>
        <p:spPr>
          <a:xfrm>
            <a:off x="541338" y="477936"/>
            <a:ext cx="7927975" cy="741263"/>
          </a:xfrm>
          <a:solidFill>
            <a:schemeClr val="accent6">
              <a:lumMod val="40000"/>
              <a:lumOff val="60000"/>
            </a:schemeClr>
          </a:solidFill>
          <a:ln w="38100">
            <a:solidFill>
              <a:schemeClr val="accent2">
                <a:lumMod val="75000"/>
              </a:schemeClr>
            </a:solidFill>
          </a:ln>
        </p:spPr>
        <p:txBody>
          <a:bodyPr>
            <a:normAutofit/>
          </a:bodyPr>
          <a:lstStyle/>
          <a:p>
            <a:pPr algn="ctr">
              <a:defRPr/>
            </a:pPr>
            <a:r>
              <a:rPr lang="en-ZA" sz="3200" b="1" dirty="0"/>
              <a:t>Definition of a biological species &amp; a population</a:t>
            </a:r>
          </a:p>
        </p:txBody>
      </p:sp>
      <p:graphicFrame>
        <p:nvGraphicFramePr>
          <p:cNvPr id="3" name="Content Placeholder 2">
            <a:extLst>
              <a:ext uri="{FF2B5EF4-FFF2-40B4-BE49-F238E27FC236}">
                <a16:creationId xmlns:a16="http://schemas.microsoft.com/office/drawing/2014/main" id="{1E5A0C08-44E6-4F08-861C-E60AB9E0DB84}"/>
              </a:ext>
            </a:extLst>
          </p:cNvPr>
          <p:cNvGraphicFramePr>
            <a:graphicFrameLocks noGrp="1"/>
          </p:cNvGraphicFramePr>
          <p:nvPr>
            <p:ph idx="1"/>
            <p:extLst>
              <p:ext uri="{D42A27DB-BD31-4B8C-83A1-F6EECF244321}">
                <p14:modId xmlns:p14="http://schemas.microsoft.com/office/powerpoint/2010/main" val="3307433145"/>
              </p:ext>
            </p:extLst>
          </p:nvPr>
        </p:nvGraphicFramePr>
        <p:xfrm>
          <a:off x="628650" y="1371600"/>
          <a:ext cx="7886700" cy="4073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a:extLst>
              <a:ext uri="{FF2B5EF4-FFF2-40B4-BE49-F238E27FC236}">
                <a16:creationId xmlns:a16="http://schemas.microsoft.com/office/drawing/2014/main" id="{09F7DD4E-ABE2-4FBF-B02E-72981A257C9B}"/>
              </a:ext>
            </a:extLst>
          </p:cNvPr>
          <p:cNvCxnSpPr/>
          <p:nvPr/>
        </p:nvCxnSpPr>
        <p:spPr>
          <a:xfrm>
            <a:off x="5638800" y="2057400"/>
            <a:ext cx="23622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DE14E4E9-E2F4-4953-8F03-A2713F30791A}"/>
              </a:ext>
            </a:extLst>
          </p:cNvPr>
          <p:cNvCxnSpPr/>
          <p:nvPr/>
        </p:nvCxnSpPr>
        <p:spPr>
          <a:xfrm>
            <a:off x="1676400" y="2362200"/>
            <a:ext cx="220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F91D161-0F91-48F9-8090-A73F31B68707}"/>
              </a:ext>
            </a:extLst>
          </p:cNvPr>
          <p:cNvCxnSpPr/>
          <p:nvPr/>
        </p:nvCxnSpPr>
        <p:spPr>
          <a:xfrm>
            <a:off x="4343400" y="2362200"/>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6816703-6ABD-4354-8EBA-CFD6A902C171}"/>
              </a:ext>
            </a:extLst>
          </p:cNvPr>
          <p:cNvCxnSpPr/>
          <p:nvPr/>
        </p:nvCxnSpPr>
        <p:spPr>
          <a:xfrm>
            <a:off x="6019800" y="41148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B83A9B-D25C-4F96-9D2F-F019DFC5F467}"/>
              </a:ext>
            </a:extLst>
          </p:cNvPr>
          <p:cNvCxnSpPr/>
          <p:nvPr/>
        </p:nvCxnSpPr>
        <p:spPr>
          <a:xfrm>
            <a:off x="1447800" y="4419600"/>
            <a:ext cx="441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a:extLst>
              <a:ext uri="{FF2B5EF4-FFF2-40B4-BE49-F238E27FC236}">
                <a16:creationId xmlns:a16="http://schemas.microsoft.com/office/drawing/2014/main" id="{CE0D0154-BA55-4F2C-938B-3A3ED8CFE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Content Placeholder 5">
            <a:extLst>
              <a:ext uri="{FF2B5EF4-FFF2-40B4-BE49-F238E27FC236}">
                <a16:creationId xmlns:a16="http://schemas.microsoft.com/office/drawing/2014/main" id="{77D985FB-DEC8-4A6E-9484-94753B7AC20B}"/>
              </a:ext>
            </a:extLst>
          </p:cNvPr>
          <p:cNvSpPr>
            <a:spLocks noGrp="1" noChangeArrowheads="1"/>
          </p:cNvSpPr>
          <p:nvPr>
            <p:ph idx="1"/>
          </p:nvPr>
        </p:nvSpPr>
        <p:spPr>
          <a:xfrm>
            <a:off x="0" y="857250"/>
            <a:ext cx="8515350" cy="5319713"/>
          </a:xfrm>
        </p:spPr>
        <p:txBody>
          <a:bodyPr/>
          <a:lstStyle/>
          <a:p>
            <a:pPr marL="0" indent="0">
              <a:lnSpc>
                <a:spcPct val="115000"/>
              </a:lnSpc>
              <a:spcBef>
                <a:spcPts val="0"/>
              </a:spcBef>
              <a:spcAft>
                <a:spcPts val="0"/>
              </a:spcAft>
              <a:buFont typeface="Arial" panose="020B0604020202020204" pitchFamily="34" charset="0"/>
              <a:buNone/>
              <a:defRPr/>
            </a:pPr>
            <a:r>
              <a:rPr lang="en-ZA" altLang="en-US" sz="1800" dirty="0">
                <a:solidFill>
                  <a:srgbClr val="000000"/>
                </a:solidFill>
                <a:latin typeface="Arial" panose="020B0604020202020204" pitchFamily="34" charset="0"/>
                <a:cs typeface="Arial" panose="020B0604020202020204" pitchFamily="34" charset="0"/>
              </a:rPr>
              <a:t>Genotypic and phenotypic differences amongst organisms of the same species (VARIATION)</a:t>
            </a:r>
            <a:r>
              <a:rPr lang="en-ZA" altLang="en-US" sz="1800" b="1" dirty="0">
                <a:solidFill>
                  <a:srgbClr val="000000"/>
                </a:solidFill>
                <a:latin typeface="Arial" panose="020B0604020202020204" pitchFamily="34" charset="0"/>
                <a:cs typeface="Arial" panose="020B0604020202020204" pitchFamily="34" charset="0"/>
              </a:rPr>
              <a:t> </a:t>
            </a:r>
            <a:r>
              <a:rPr lang="en-ZA" altLang="en-US" sz="1800" dirty="0">
                <a:solidFill>
                  <a:srgbClr val="000000"/>
                </a:solidFill>
                <a:latin typeface="Arial" panose="020B0604020202020204" pitchFamily="34" charset="0"/>
                <a:cs typeface="Arial" panose="020B0604020202020204" pitchFamily="34" charset="0"/>
              </a:rPr>
              <a:t>occur</a:t>
            </a:r>
            <a:r>
              <a:rPr lang="en-US" altLang="en-US" sz="1800" dirty="0">
                <a:latin typeface="Arial" panose="020B0604020202020204" pitchFamily="34" charset="0"/>
                <a:cs typeface="Arial" panose="020B0604020202020204" pitchFamily="34" charset="0"/>
              </a:rPr>
              <a:t> as a result of:</a:t>
            </a:r>
          </a:p>
          <a:p>
            <a:pPr marL="0" indent="0">
              <a:lnSpc>
                <a:spcPct val="115000"/>
              </a:lnSpc>
              <a:spcBef>
                <a:spcPts val="0"/>
              </a:spcBef>
              <a:spcAft>
                <a:spcPts val="0"/>
              </a:spcAft>
              <a:buFont typeface="Arial" panose="020B0604020202020204" pitchFamily="34" charset="0"/>
              <a:buNone/>
              <a:defRPr/>
            </a:pPr>
            <a:endParaRPr lang="en-US" sz="18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Bef>
                <a:spcPts val="0"/>
              </a:spcBef>
              <a:spcAft>
                <a:spcPts val="0"/>
              </a:spcAft>
              <a:defRPr/>
            </a:pPr>
            <a:r>
              <a:rPr lang="en-ZA" sz="18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ZA" sz="1800" b="1" dirty="0">
                <a:solidFill>
                  <a:srgbClr val="000000"/>
                </a:solidFill>
                <a:latin typeface="Arial" panose="020B0604020202020204" pitchFamily="34" charset="0"/>
                <a:ea typeface="Arial" panose="020B0604020202020204" pitchFamily="34" charset="0"/>
                <a:cs typeface="Arial" panose="020B0604020202020204" pitchFamily="34" charset="0"/>
              </a:rPr>
              <a:t>Crossing over during meiosis</a:t>
            </a:r>
          </a:p>
          <a:p>
            <a:pPr marL="0" indent="0">
              <a:lnSpc>
                <a:spcPct val="115000"/>
              </a:lnSpc>
              <a:spcBef>
                <a:spcPts val="0"/>
              </a:spcBef>
              <a:spcAft>
                <a:spcPts val="0"/>
              </a:spcAft>
              <a:buFont typeface="Arial" panose="020B0604020202020204" pitchFamily="34" charset="0"/>
              <a:buNone/>
              <a:defRPr/>
            </a:pPr>
            <a:r>
              <a:rPr lang="en-ZA" sz="1800" b="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ZA" sz="1800" dirty="0">
                <a:solidFill>
                  <a:srgbClr val="000000"/>
                </a:solidFill>
                <a:latin typeface="Arial" panose="020B0604020202020204" pitchFamily="34" charset="0"/>
                <a:ea typeface="Arial" panose="020B0604020202020204" pitchFamily="34" charset="0"/>
                <a:cs typeface="Arial" panose="020B0604020202020204" pitchFamily="34" charset="0"/>
              </a:rPr>
              <a:t> occurs during prophase I</a:t>
            </a:r>
            <a:r>
              <a:rPr lang="en-ZA" sz="1800" dirty="0">
                <a:latin typeface="Arial" panose="020B0604020202020204" pitchFamily="34" charset="0"/>
                <a:ea typeface="Arial" panose="020B0604020202020204" pitchFamily="34" charset="0"/>
                <a:cs typeface="Arial" panose="020B0604020202020204" pitchFamily="34" charset="0"/>
              </a:rPr>
              <a:t>    </a:t>
            </a: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0"/>
              </a:spcAft>
              <a:buFont typeface="Arial" panose="020B0604020202020204" pitchFamily="34" charset="0"/>
              <a:buNone/>
              <a:defRPr/>
            </a:pPr>
            <a:r>
              <a:rPr lang="en-ZA" sz="1800" dirty="0">
                <a:solidFill>
                  <a:srgbClr val="000000"/>
                </a:solidFill>
                <a:latin typeface="Arial" panose="020B0604020202020204" pitchFamily="34" charset="0"/>
                <a:ea typeface="Arial" panose="020B0604020202020204" pitchFamily="34" charset="0"/>
                <a:cs typeface="Arial" panose="020B0604020202020204" pitchFamily="34" charset="0"/>
              </a:rPr>
              <a:t>           - Homologous chromosomes / chromatids overlap</a:t>
            </a:r>
            <a:r>
              <a:rPr lang="en-ZA" sz="1800" dirty="0">
                <a:latin typeface="Arial" panose="020B0604020202020204" pitchFamily="34" charset="0"/>
                <a:ea typeface="Arial" panose="020B0604020202020204" pitchFamily="34" charset="0"/>
                <a:cs typeface="Arial" panose="020B0604020202020204" pitchFamily="34" charset="0"/>
              </a:rPr>
              <a:t>    </a:t>
            </a: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0"/>
              </a:spcAft>
              <a:buFont typeface="Arial" panose="020B0604020202020204" pitchFamily="34" charset="0"/>
              <a:buNone/>
              <a:defRPr/>
            </a:pPr>
            <a:r>
              <a:rPr lang="en-US" sz="1800" dirty="0">
                <a:solidFill>
                  <a:srgbClr val="000000"/>
                </a:solidFill>
                <a:latin typeface="Arial" panose="020B0604020202020204" pitchFamily="34" charset="0"/>
                <a:ea typeface="Arial" panose="020B0604020202020204" pitchFamily="34" charset="0"/>
                <a:cs typeface="Times New Roman" panose="02020603050405020304" pitchFamily="18" charset="0"/>
              </a:rPr>
              <a:t>	</a:t>
            </a:r>
            <a:r>
              <a:rPr lang="en-ZA" sz="1800" dirty="0">
                <a:solidFill>
                  <a:srgbClr val="000000"/>
                </a:solidFill>
                <a:latin typeface="Arial" panose="020B0604020202020204" pitchFamily="34" charset="0"/>
                <a:ea typeface="Arial" panose="020B0604020202020204" pitchFamily="34" charset="0"/>
                <a:cs typeface="Arial" panose="020B0604020202020204" pitchFamily="34" charset="0"/>
              </a:rPr>
              <a:t>- at points called chiasma</a:t>
            </a:r>
            <a:r>
              <a:rPr lang="en-ZA" sz="1800" dirty="0">
                <a:latin typeface="Arial" panose="020B0604020202020204" pitchFamily="34" charset="0"/>
                <a:ea typeface="Arial" panose="020B0604020202020204" pitchFamily="34" charset="0"/>
                <a:cs typeface="Arial" panose="020B0604020202020204" pitchFamily="34" charset="0"/>
              </a:rPr>
              <a:t>    </a:t>
            </a:r>
            <a:r>
              <a:rPr lang="en-ZA" sz="1800" dirty="0">
                <a:solidFill>
                  <a:srgbClr val="000000"/>
                </a:solidFill>
                <a:latin typeface="Arial" panose="020B0604020202020204" pitchFamily="34" charset="0"/>
                <a:ea typeface="Arial" panose="020B0604020202020204" pitchFamily="34" charset="0"/>
                <a:cs typeface="Arial" panose="020B0604020202020204" pitchFamily="34" charset="0"/>
              </a:rPr>
              <a:t>/ chiasmata </a:t>
            </a: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0"/>
              </a:spcAft>
              <a:buFont typeface="Arial" panose="020B0604020202020204" pitchFamily="34" charset="0"/>
              <a:buNone/>
              <a:defRPr/>
            </a:pPr>
            <a:r>
              <a:rPr lang="en-ZA" sz="1800" dirty="0">
                <a:solidFill>
                  <a:srgbClr val="000000"/>
                </a:solidFill>
                <a:latin typeface="Arial" panose="020B0604020202020204" pitchFamily="34" charset="0"/>
                <a:ea typeface="Arial" panose="020B0604020202020204" pitchFamily="34" charset="0"/>
                <a:cs typeface="Arial" panose="020B0604020202020204" pitchFamily="34" charset="0"/>
              </a:rPr>
              <a:t>	- Genetic material is exchanged</a:t>
            </a:r>
            <a:r>
              <a:rPr lang="en-ZA" sz="1800" dirty="0">
                <a:latin typeface="Arial" panose="020B0604020202020204" pitchFamily="34" charset="0"/>
                <a:ea typeface="Arial" panose="020B0604020202020204" pitchFamily="34" charset="0"/>
                <a:cs typeface="Arial" panose="020B0604020202020204" pitchFamily="34" charset="0"/>
              </a:rPr>
              <a:t>    </a:t>
            </a: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0"/>
              </a:spcAft>
              <a:buFont typeface="Arial" panose="020B0604020202020204" pitchFamily="34" charset="0"/>
              <a:buNone/>
              <a:defRPr/>
            </a:pPr>
            <a:r>
              <a:rPr lang="en-ZA" sz="1800" dirty="0">
                <a:solidFill>
                  <a:srgbClr val="000000"/>
                </a:solidFill>
                <a:latin typeface="Arial" panose="020B0604020202020204" pitchFamily="34" charset="0"/>
                <a:ea typeface="Arial" panose="020B0604020202020204" pitchFamily="34" charset="0"/>
                <a:cs typeface="Arial" panose="020B0604020202020204" pitchFamily="34" charset="0"/>
              </a:rPr>
              <a:t>	- resulting in new combinations of genetic material </a:t>
            </a:r>
            <a:r>
              <a:rPr lang="en-ZA" sz="1800" dirty="0">
                <a:latin typeface="Arial" panose="020B0604020202020204" pitchFamily="34" charset="0"/>
                <a:ea typeface="Arial" panose="020B0604020202020204" pitchFamily="34" charset="0"/>
                <a:cs typeface="Arial" panose="020B0604020202020204" pitchFamily="34" charset="0"/>
              </a:rPr>
              <a:t>                     </a:t>
            </a: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0">
              <a:lnSpc>
                <a:spcPct val="115000"/>
              </a:lnSpc>
              <a:spcBef>
                <a:spcPts val="0"/>
              </a:spcBef>
              <a:spcAft>
                <a:spcPts val="0"/>
              </a:spcAft>
              <a:defRPr/>
            </a:pPr>
            <a:r>
              <a:rPr lang="en-ZA" sz="18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ZA" sz="1800" b="1" dirty="0">
                <a:solidFill>
                  <a:srgbClr val="000000"/>
                </a:solidFill>
                <a:latin typeface="Arial" panose="020B0604020202020204" pitchFamily="34" charset="0"/>
                <a:ea typeface="Arial" panose="020B0604020202020204" pitchFamily="34" charset="0"/>
                <a:cs typeface="Arial" panose="020B0604020202020204" pitchFamily="34" charset="0"/>
              </a:rPr>
              <a:t>Random arrangement</a:t>
            </a:r>
            <a:r>
              <a:rPr lang="en-ZA" sz="1800" dirty="0">
                <a:latin typeface="Arial" panose="020B0604020202020204" pitchFamily="34" charset="0"/>
                <a:ea typeface="Arial" panose="020B0604020202020204" pitchFamily="34" charset="0"/>
                <a:cs typeface="Arial" panose="020B0604020202020204" pitchFamily="34" charset="0"/>
              </a:rPr>
              <a:t> </a:t>
            </a:r>
            <a:r>
              <a:rPr lang="en-ZA" sz="1800" b="1" dirty="0">
                <a:solidFill>
                  <a:srgbClr val="000000"/>
                </a:solidFill>
                <a:latin typeface="Arial" panose="020B0604020202020204" pitchFamily="34" charset="0"/>
                <a:ea typeface="Arial" panose="020B0604020202020204" pitchFamily="34" charset="0"/>
                <a:cs typeface="Arial" panose="020B0604020202020204" pitchFamily="34" charset="0"/>
              </a:rPr>
              <a:t>of chromosomes during </a:t>
            </a:r>
          </a:p>
          <a:p>
            <a:pPr marL="0" indent="0">
              <a:lnSpc>
                <a:spcPct val="115000"/>
              </a:lnSpc>
              <a:spcBef>
                <a:spcPts val="0"/>
              </a:spcBef>
              <a:spcAft>
                <a:spcPts val="0"/>
              </a:spcAft>
              <a:buFont typeface="Arial" panose="020B0604020202020204" pitchFamily="34" charset="0"/>
              <a:buNone/>
              <a:defRPr/>
            </a:pPr>
            <a:r>
              <a:rPr lang="en-ZA" sz="1800" b="1" dirty="0">
                <a:solidFill>
                  <a:srgbClr val="000000"/>
                </a:solidFill>
                <a:latin typeface="Arial" panose="020B0604020202020204" pitchFamily="34" charset="0"/>
                <a:ea typeface="Arial" panose="020B0604020202020204" pitchFamily="34" charset="0"/>
                <a:cs typeface="Arial" panose="020B0604020202020204" pitchFamily="34" charset="0"/>
              </a:rPr>
              <a:t>       metaphase of meiosis</a:t>
            </a:r>
            <a:r>
              <a:rPr lang="en-ZA" sz="18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0"/>
              </a:spcAft>
              <a:buFont typeface="Arial" panose="020B0604020202020204" pitchFamily="34" charset="0"/>
              <a:buNone/>
              <a:defRPr/>
            </a:pPr>
            <a:r>
              <a:rPr lang="en-ZA" sz="1800" dirty="0">
                <a:solidFill>
                  <a:srgbClr val="000000"/>
                </a:solidFill>
                <a:latin typeface="Arial" panose="020B0604020202020204" pitchFamily="34" charset="0"/>
                <a:ea typeface="Arial" panose="020B0604020202020204" pitchFamily="34" charset="0"/>
                <a:cs typeface="Arial" panose="020B0604020202020204" pitchFamily="34" charset="0"/>
              </a:rPr>
              <a:t>	- occurs during metaphase</a:t>
            </a:r>
            <a:r>
              <a:rPr lang="en-ZA" sz="1800" dirty="0">
                <a:latin typeface="Arial" panose="020B0604020202020204" pitchFamily="34" charset="0"/>
                <a:ea typeface="Arial" panose="020B0604020202020204" pitchFamily="34" charset="0"/>
                <a:cs typeface="Arial" panose="020B0604020202020204" pitchFamily="34" charset="0"/>
              </a:rPr>
              <a:t>    </a:t>
            </a: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0"/>
              </a:spcAft>
              <a:buFont typeface="Arial" panose="020B0604020202020204" pitchFamily="34" charset="0"/>
              <a:buNone/>
              <a:defRPr/>
            </a:pPr>
            <a:r>
              <a:rPr lang="en-ZA" sz="1800" dirty="0">
                <a:solidFill>
                  <a:srgbClr val="000000"/>
                </a:solidFill>
                <a:latin typeface="Arial" panose="020B0604020202020204" pitchFamily="34" charset="0"/>
                <a:ea typeface="Arial" panose="020B0604020202020204" pitchFamily="34" charset="0"/>
                <a:cs typeface="Arial" panose="020B0604020202020204" pitchFamily="34" charset="0"/>
              </a:rPr>
              <a:t>	- so that they separate in a random/ independent manner </a:t>
            </a:r>
            <a:endParaRPr lang="en-US" sz="1800" dirty="0">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0"/>
              </a:spcAft>
              <a:buFont typeface="Arial" panose="020B0604020202020204" pitchFamily="34" charset="0"/>
              <a:buNone/>
              <a:defRPr/>
            </a:pPr>
            <a:r>
              <a:rPr lang="en-ZA" sz="1800" dirty="0">
                <a:solidFill>
                  <a:srgbClr val="000000"/>
                </a:solidFill>
                <a:latin typeface="Arial" panose="020B0604020202020204" pitchFamily="34" charset="0"/>
                <a:ea typeface="Arial" panose="020B0604020202020204" pitchFamily="34" charset="0"/>
                <a:cs typeface="Arial" panose="020B0604020202020204" pitchFamily="34" charset="0"/>
              </a:rPr>
              <a:t>	- resulting in new combinations of genetic material</a:t>
            </a:r>
            <a:endParaRPr lang="en-US" sz="1800" dirty="0">
              <a:latin typeface="Arial" panose="020B0604020202020204" pitchFamily="34" charset="0"/>
              <a:ea typeface="Arial" panose="020B0604020202020204" pitchFamily="34" charset="0"/>
              <a:cs typeface="Times New Roman" panose="02020603050405020304" pitchFamily="18" charset="0"/>
            </a:endParaRPr>
          </a:p>
          <a:p>
            <a:pPr>
              <a:defRPr/>
            </a:pPr>
            <a:endParaRPr lang="en-US" altLang="en-US" dirty="0"/>
          </a:p>
        </p:txBody>
      </p:sp>
      <p:sp>
        <p:nvSpPr>
          <p:cNvPr id="16388" name="Title 2">
            <a:extLst>
              <a:ext uri="{FF2B5EF4-FFF2-40B4-BE49-F238E27FC236}">
                <a16:creationId xmlns:a16="http://schemas.microsoft.com/office/drawing/2014/main" id="{0BB03AA9-8DCD-45EC-9316-0EA8B63555C8}"/>
              </a:ext>
            </a:extLst>
          </p:cNvPr>
          <p:cNvSpPr>
            <a:spLocks noGrp="1" noChangeArrowheads="1"/>
          </p:cNvSpPr>
          <p:nvPr>
            <p:ph type="title"/>
          </p:nvPr>
        </p:nvSpPr>
        <p:spPr>
          <a:xfrm>
            <a:off x="107950" y="365125"/>
            <a:ext cx="8928100" cy="492125"/>
          </a:xfrm>
          <a:solidFill>
            <a:schemeClr val="accent6">
              <a:lumMod val="40000"/>
              <a:lumOff val="60000"/>
            </a:schemeClr>
          </a:solidFill>
          <a:ln w="38100">
            <a:solidFill>
              <a:schemeClr val="accent2">
                <a:lumMod val="50000"/>
              </a:schemeClr>
            </a:solidFill>
          </a:ln>
        </p:spPr>
        <p:txBody>
          <a:bodyPr/>
          <a:lstStyle/>
          <a:p>
            <a:pPr>
              <a:defRPr/>
            </a:pPr>
            <a:r>
              <a:rPr lang="en-US" altLang="en-US" b="1" dirty="0"/>
              <a:t>                 Sources of variation</a:t>
            </a:r>
          </a:p>
        </p:txBody>
      </p:sp>
      <p:pic>
        <p:nvPicPr>
          <p:cNvPr id="16389" name="Picture 10">
            <a:extLst>
              <a:ext uri="{FF2B5EF4-FFF2-40B4-BE49-F238E27FC236}">
                <a16:creationId xmlns:a16="http://schemas.microsoft.com/office/drawing/2014/main" id="{D92037B9-7495-4188-94EE-902D4C883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295400"/>
            <a:ext cx="2303462"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4">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6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36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36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38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364">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364">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36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a:extLst>
              <a:ext uri="{FF2B5EF4-FFF2-40B4-BE49-F238E27FC236}">
                <a16:creationId xmlns:a16="http://schemas.microsoft.com/office/drawing/2014/main" id="{147B8492-230D-4F50-96F1-6AA32BA64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57250"/>
            <a:ext cx="894397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9BF8C1F-AA35-412F-90B0-8B39695B3ACD}"/>
              </a:ext>
            </a:extLst>
          </p:cNvPr>
          <p:cNvSpPr>
            <a:spLocks noGrp="1"/>
          </p:cNvSpPr>
          <p:nvPr>
            <p:ph type="title"/>
          </p:nvPr>
        </p:nvSpPr>
        <p:spPr>
          <a:xfrm>
            <a:off x="191526" y="228600"/>
            <a:ext cx="8872537" cy="239810"/>
          </a:xfrm>
          <a:solidFill>
            <a:schemeClr val="accent6">
              <a:lumMod val="40000"/>
              <a:lumOff val="60000"/>
            </a:schemeClr>
          </a:solidFill>
          <a:ln w="38100">
            <a:solidFill>
              <a:schemeClr val="accent2">
                <a:lumMod val="50000"/>
              </a:schemeClr>
            </a:solidFill>
          </a:ln>
        </p:spPr>
        <p:txBody>
          <a:bodyPr>
            <a:normAutofit fontScale="90000"/>
          </a:bodyPr>
          <a:lstStyle/>
          <a:p>
            <a:pPr algn="ctr">
              <a:defRPr/>
            </a:pPr>
            <a:r>
              <a:rPr lang="en-ZA" sz="2400" b="1" dirty="0">
                <a:solidFill>
                  <a:srgbClr val="7030A0"/>
                </a:solidFill>
              </a:rPr>
              <a:t>SOURCES OF VARIATION</a:t>
            </a:r>
          </a:p>
        </p:txBody>
      </p:sp>
      <p:sp>
        <p:nvSpPr>
          <p:cNvPr id="16388" name="Content Placeholder 5">
            <a:extLst>
              <a:ext uri="{FF2B5EF4-FFF2-40B4-BE49-F238E27FC236}">
                <a16:creationId xmlns:a16="http://schemas.microsoft.com/office/drawing/2014/main" id="{5443C83B-69A6-482E-AFD7-929FA919435F}"/>
              </a:ext>
            </a:extLst>
          </p:cNvPr>
          <p:cNvSpPr>
            <a:spLocks noGrp="1" noChangeArrowheads="1"/>
          </p:cNvSpPr>
          <p:nvPr>
            <p:ph idx="1"/>
          </p:nvPr>
        </p:nvSpPr>
        <p:spPr>
          <a:xfrm>
            <a:off x="628650" y="609600"/>
            <a:ext cx="7886700" cy="5495926"/>
          </a:xfrm>
          <a:ln w="76200"/>
        </p:spPr>
        <p:txBody>
          <a:bodyPr/>
          <a:lstStyle/>
          <a:p>
            <a:pPr>
              <a:defRPr/>
            </a:pPr>
            <a:r>
              <a:rPr lang="en-ZA" sz="1600" b="1" dirty="0">
                <a:solidFill>
                  <a:srgbClr val="000000"/>
                </a:solidFill>
                <a:latin typeface="Arial" panose="020B0604020202020204" pitchFamily="34" charset="0"/>
                <a:ea typeface="Arial" panose="020B0604020202020204" pitchFamily="34" charset="0"/>
                <a:cs typeface="Arial" panose="020B0604020202020204" pitchFamily="34" charset="0"/>
              </a:rPr>
              <a:t>Random fertilisation of gametes</a:t>
            </a:r>
            <a:endParaRPr lang="en-US" sz="1600" dirty="0">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0"/>
              </a:spcAft>
              <a:buFont typeface="Arial" panose="020B0604020202020204" pitchFamily="34" charset="0"/>
              <a:buNone/>
              <a:defRPr/>
            </a:pPr>
            <a:r>
              <a:rPr lang="en-ZA" sz="1600" dirty="0">
                <a:solidFill>
                  <a:srgbClr val="000000"/>
                </a:solidFill>
                <a:latin typeface="Arial" panose="020B0604020202020204" pitchFamily="34" charset="0"/>
                <a:ea typeface="Arial" panose="020B0604020202020204" pitchFamily="34" charset="0"/>
                <a:cs typeface="Arial" panose="020B0604020202020204" pitchFamily="34" charset="0"/>
              </a:rPr>
              <a:t>	- fertilisation of an egg by a sperm cell is a random process</a:t>
            </a:r>
            <a:endParaRPr lang="en-US" sz="1600" dirty="0">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0"/>
              </a:spcAft>
              <a:buFont typeface="Arial" panose="020B0604020202020204" pitchFamily="34" charset="0"/>
              <a:buNone/>
              <a:defRPr/>
            </a:pPr>
            <a:r>
              <a:rPr lang="en-ZA" sz="1600" dirty="0">
                <a:solidFill>
                  <a:srgbClr val="000000"/>
                </a:solidFill>
                <a:latin typeface="Arial" panose="020B0604020202020204" pitchFamily="34" charset="0"/>
                <a:ea typeface="Arial" panose="020B0604020202020204" pitchFamily="34" charset="0"/>
                <a:cs typeface="Arial" panose="020B0604020202020204" pitchFamily="34" charset="0"/>
              </a:rPr>
              <a:t>	- and each gamete has its variation of alleles</a:t>
            </a:r>
            <a:endParaRPr lang="en-ZA" sz="1600" dirty="0">
              <a:solidFill>
                <a:srgbClr val="000000"/>
              </a:solidFill>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endParaRPr>
          </a:p>
          <a:p>
            <a:pPr marL="0" indent="0">
              <a:lnSpc>
                <a:spcPct val="115000"/>
              </a:lnSpc>
              <a:spcBef>
                <a:spcPts val="0"/>
              </a:spcBef>
              <a:spcAft>
                <a:spcPts val="0"/>
              </a:spcAft>
              <a:buFont typeface="Arial" panose="020B0604020202020204" pitchFamily="34" charset="0"/>
              <a:buNone/>
              <a:defRPr/>
            </a:pPr>
            <a:r>
              <a:rPr lang="en-ZA" sz="1600" dirty="0">
                <a:solidFill>
                  <a:srgbClr val="000000"/>
                </a:solidFill>
                <a:latin typeface="Arial" panose="020B0604020202020204" pitchFamily="34" charset="0"/>
                <a:ea typeface="Arial" panose="020B0604020202020204" pitchFamily="34" charset="0"/>
                <a:cs typeface="Arial" panose="020B0604020202020204" pitchFamily="34" charset="0"/>
              </a:rPr>
              <a:t>	- the fusion of genetically different gametes</a:t>
            </a:r>
            <a:r>
              <a:rPr lang="en-ZA" sz="1600" dirty="0">
                <a:latin typeface="Arial" panose="020B0604020202020204" pitchFamily="34" charset="0"/>
                <a:ea typeface="Arial" panose="020B0604020202020204" pitchFamily="34" charset="0"/>
                <a:cs typeface="Arial" panose="020B0604020202020204" pitchFamily="34" charset="0"/>
              </a:rPr>
              <a:t>    </a:t>
            </a:r>
            <a:endParaRPr lang="en-US" sz="1600" dirty="0">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0"/>
              </a:spcAft>
              <a:buFont typeface="Arial" panose="020B0604020202020204" pitchFamily="34" charset="0"/>
              <a:buNone/>
              <a:defRPr/>
            </a:pPr>
            <a:r>
              <a:rPr lang="en-US" sz="1600" dirty="0">
                <a:solidFill>
                  <a:srgbClr val="000000"/>
                </a:solidFill>
                <a:latin typeface="Arial" panose="020B0604020202020204" pitchFamily="34" charset="0"/>
                <a:ea typeface="Arial" panose="020B0604020202020204" pitchFamily="34" charset="0"/>
                <a:cs typeface="Times New Roman" panose="02020603050405020304" pitchFamily="18" charset="0"/>
              </a:rPr>
              <a:t>	</a:t>
            </a:r>
            <a:r>
              <a:rPr lang="en-ZA" sz="1600" dirty="0">
                <a:solidFill>
                  <a:srgbClr val="000000"/>
                </a:solidFill>
                <a:latin typeface="Arial" panose="020B0604020202020204" pitchFamily="34" charset="0"/>
                <a:ea typeface="Arial" panose="020B0604020202020204" pitchFamily="34" charset="0"/>
              </a:rPr>
              <a:t> - results in different combinations of genetic material</a:t>
            </a:r>
            <a:r>
              <a:rPr lang="en-ZA" sz="1600" dirty="0">
                <a:solidFill>
                  <a:srgbClr val="000000"/>
                </a:solidFill>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a:t>
            </a:r>
            <a:r>
              <a:rPr lang="en-ZA" sz="1600" dirty="0">
                <a:solidFill>
                  <a:srgbClr val="000000"/>
                </a:solidFill>
                <a:latin typeface="Arial" panose="020B0604020202020204" pitchFamily="34" charset="0"/>
                <a:ea typeface="Arial" panose="020B0604020202020204" pitchFamily="34" charset="0"/>
              </a:rPr>
              <a:t>in offspring</a:t>
            </a:r>
            <a:endParaRPr lang="en-ZA" sz="1600" b="1"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nSpc>
                <a:spcPct val="115000"/>
              </a:lnSpc>
              <a:spcBef>
                <a:spcPts val="0"/>
              </a:spcBef>
              <a:spcAft>
                <a:spcPts val="0"/>
              </a:spcAft>
              <a:defRPr/>
            </a:pPr>
            <a:r>
              <a:rPr lang="en-ZA" sz="1600" b="1" dirty="0">
                <a:solidFill>
                  <a:srgbClr val="000000"/>
                </a:solidFill>
                <a:latin typeface="Arial" panose="020B0604020202020204" pitchFamily="34" charset="0"/>
                <a:ea typeface="Arial" panose="020B0604020202020204" pitchFamily="34" charset="0"/>
                <a:cs typeface="Arial" panose="020B0604020202020204" pitchFamily="34" charset="0"/>
              </a:rPr>
              <a:t>Mutations</a:t>
            </a:r>
            <a:endParaRPr lang="en-US" sz="1600" dirty="0">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0"/>
              </a:spcAft>
              <a:buFont typeface="Arial" panose="020B0604020202020204" pitchFamily="34" charset="0"/>
              <a:buNone/>
              <a:defRPr/>
            </a:pPr>
            <a:r>
              <a:rPr lang="en-ZA" sz="1600" dirty="0">
                <a:solidFill>
                  <a:srgbClr val="000000"/>
                </a:solidFill>
                <a:latin typeface="Arial" panose="020B0604020202020204" pitchFamily="34" charset="0"/>
                <a:ea typeface="Arial" panose="020B0604020202020204" pitchFamily="34" charset="0"/>
                <a:cs typeface="Arial" panose="020B0604020202020204" pitchFamily="34" charset="0"/>
              </a:rPr>
              <a:t>	- A change in the structure of a gene</a:t>
            </a:r>
            <a:r>
              <a:rPr lang="en-ZA" sz="1600" dirty="0">
                <a:solidFill>
                  <a:srgbClr val="000000"/>
                </a:solidFill>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a:t>
            </a:r>
            <a:r>
              <a:rPr lang="en-ZA" sz="1600" dirty="0">
                <a:solidFill>
                  <a:srgbClr val="000000"/>
                </a:solidFill>
                <a:latin typeface="Arial" panose="020B0604020202020204" pitchFamily="34" charset="0"/>
                <a:ea typeface="Arial" panose="020B0604020202020204" pitchFamily="34" charset="0"/>
                <a:cs typeface="Arial" panose="020B0604020202020204" pitchFamily="34" charset="0"/>
              </a:rPr>
              <a:t>occurs as a result of a change  </a:t>
            </a:r>
          </a:p>
          <a:p>
            <a:pPr marL="0" indent="0">
              <a:lnSpc>
                <a:spcPct val="115000"/>
              </a:lnSpc>
              <a:spcBef>
                <a:spcPts val="0"/>
              </a:spcBef>
              <a:spcAft>
                <a:spcPts val="0"/>
              </a:spcAft>
              <a:buFont typeface="Arial" panose="020B0604020202020204" pitchFamily="34" charset="0"/>
              <a:buNone/>
              <a:defRPr/>
            </a:pPr>
            <a:r>
              <a:rPr lang="en-ZA" sz="1600" dirty="0">
                <a:solidFill>
                  <a:srgbClr val="000000"/>
                </a:solidFill>
                <a:latin typeface="Arial" panose="020B0604020202020204" pitchFamily="34" charset="0"/>
                <a:ea typeface="Arial" panose="020B0604020202020204" pitchFamily="34" charset="0"/>
                <a:cs typeface="Arial" panose="020B0604020202020204" pitchFamily="34" charset="0"/>
              </a:rPr>
              <a:t>             in sequence of nitrogen bases</a:t>
            </a:r>
            <a:r>
              <a:rPr lang="en-ZA" sz="1600" dirty="0">
                <a:solidFill>
                  <a:srgbClr val="000000"/>
                </a:solidFill>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a:t>
            </a:r>
            <a:r>
              <a:rPr lang="en-ZA" sz="1600" dirty="0">
                <a:solidFill>
                  <a:srgbClr val="000000"/>
                </a:solidFill>
                <a:latin typeface="Arial" panose="020B0604020202020204" pitchFamily="34" charset="0"/>
                <a:ea typeface="Arial" panose="020B0604020202020204" pitchFamily="34" charset="0"/>
                <a:cs typeface="Arial" panose="020B0604020202020204" pitchFamily="34" charset="0"/>
              </a:rPr>
              <a:t>in the DNA molecule</a:t>
            </a:r>
          </a:p>
          <a:p>
            <a:pPr marL="0" indent="0">
              <a:lnSpc>
                <a:spcPct val="115000"/>
              </a:lnSpc>
              <a:spcBef>
                <a:spcPts val="0"/>
              </a:spcBef>
              <a:spcAft>
                <a:spcPts val="0"/>
              </a:spcAft>
              <a:buFont typeface="Arial" panose="020B0604020202020204" pitchFamily="34" charset="0"/>
              <a:buNone/>
              <a:defRPr/>
            </a:pPr>
            <a:r>
              <a:rPr lang="en-ZA" sz="1600" dirty="0">
                <a:solidFill>
                  <a:srgbClr val="000000"/>
                </a:solidFill>
                <a:latin typeface="Arial" panose="020B0604020202020204" pitchFamily="34" charset="0"/>
                <a:ea typeface="Arial" panose="020B0604020202020204" pitchFamily="34" charset="0"/>
                <a:cs typeface="Arial" panose="020B0604020202020204" pitchFamily="34" charset="0"/>
              </a:rPr>
              <a:t>          - Chromosomal mutations occur as a result of change in the structure </a:t>
            </a:r>
          </a:p>
          <a:p>
            <a:pPr marL="0" indent="0">
              <a:lnSpc>
                <a:spcPct val="115000"/>
              </a:lnSpc>
              <a:spcBef>
                <a:spcPts val="0"/>
              </a:spcBef>
              <a:spcAft>
                <a:spcPts val="0"/>
              </a:spcAft>
              <a:buFont typeface="Arial" panose="020B0604020202020204" pitchFamily="34" charset="0"/>
              <a:buNone/>
              <a:defRPr/>
            </a:pPr>
            <a:r>
              <a:rPr lang="en-ZA" sz="1600" dirty="0">
                <a:solidFill>
                  <a:srgbClr val="000000"/>
                </a:solidFill>
                <a:latin typeface="Arial" panose="020B0604020202020204" pitchFamily="34" charset="0"/>
                <a:ea typeface="Arial" panose="020B0604020202020204" pitchFamily="34" charset="0"/>
                <a:cs typeface="Arial" panose="020B0604020202020204" pitchFamily="34" charset="0"/>
              </a:rPr>
              <a:t>             or number of chromosomes </a:t>
            </a:r>
            <a:endParaRPr lang="en-US" sz="1600" dirty="0">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0"/>
              </a:spcAft>
              <a:buFont typeface="Arial" panose="020B0604020202020204" pitchFamily="34" charset="0"/>
              <a:buNone/>
              <a:defRPr/>
            </a:pPr>
            <a:r>
              <a:rPr lang="en-ZA" sz="1600" dirty="0">
                <a:solidFill>
                  <a:srgbClr val="000000"/>
                </a:solidFill>
                <a:latin typeface="Arial" panose="020B0604020202020204" pitchFamily="34" charset="0"/>
                <a:ea typeface="Arial" panose="020B0604020202020204" pitchFamily="34" charset="0"/>
                <a:cs typeface="Arial" panose="020B0604020202020204" pitchFamily="34" charset="0"/>
              </a:rPr>
              <a:t>           - Mutations that occur in sex cells</a:t>
            </a:r>
            <a:endParaRPr lang="en-US" sz="1600" dirty="0">
              <a:latin typeface="Arial" panose="020B0604020202020204" pitchFamily="34" charset="0"/>
              <a:ea typeface="Arial" panose="020B0604020202020204" pitchFamily="34" charset="0"/>
              <a:cs typeface="Times New Roman" panose="02020603050405020304" pitchFamily="18" charset="0"/>
            </a:endParaRPr>
          </a:p>
          <a:p>
            <a:pPr marL="0" indent="0">
              <a:lnSpc>
                <a:spcPct val="115000"/>
              </a:lnSpc>
              <a:spcBef>
                <a:spcPts val="0"/>
              </a:spcBef>
              <a:spcAft>
                <a:spcPts val="0"/>
              </a:spcAft>
              <a:buFont typeface="Arial" panose="020B0604020202020204" pitchFamily="34" charset="0"/>
              <a:buNone/>
              <a:defRPr/>
            </a:pPr>
            <a:r>
              <a:rPr lang="en-ZA" sz="1600" dirty="0">
                <a:solidFill>
                  <a:srgbClr val="000000"/>
                </a:solidFill>
                <a:latin typeface="Arial" panose="020B0604020202020204" pitchFamily="34" charset="0"/>
                <a:ea typeface="Arial" panose="020B0604020202020204" pitchFamily="34" charset="0"/>
                <a:cs typeface="Arial" panose="020B0604020202020204" pitchFamily="34" charset="0"/>
              </a:rPr>
              <a:t>           - are passed on to the new generations</a:t>
            </a:r>
            <a:endParaRPr lang="en-US" sz="1600" dirty="0">
              <a:latin typeface="Arial" panose="020B0604020202020204" pitchFamily="34" charset="0"/>
              <a:ea typeface="Arial" panose="020B0604020202020204" pitchFamily="34" charset="0"/>
              <a:cs typeface="Times New Roman" panose="02020603050405020304" pitchFamily="18" charset="0"/>
            </a:endParaRPr>
          </a:p>
          <a:p>
            <a:pPr marL="0" indent="0">
              <a:buFont typeface="Arial" panose="020B0604020202020204" pitchFamily="34" charset="0"/>
              <a:buNone/>
              <a:defRPr/>
            </a:pPr>
            <a:r>
              <a:rPr lang="en-ZA" sz="1600" dirty="0">
                <a:solidFill>
                  <a:srgbClr val="000000"/>
                </a:solidFill>
                <a:latin typeface="Arial" panose="020B0604020202020204" pitchFamily="34" charset="0"/>
                <a:ea typeface="Arial" panose="020B0604020202020204" pitchFamily="34" charset="0"/>
              </a:rPr>
              <a:t>           - creating </a:t>
            </a:r>
            <a:r>
              <a:rPr lang="en-ZA" sz="1600" b="1" dirty="0">
                <a:solidFill>
                  <a:srgbClr val="FF0000"/>
                </a:solidFill>
                <a:latin typeface="Arial" panose="020B0604020202020204" pitchFamily="34" charset="0"/>
                <a:ea typeface="Arial" panose="020B0604020202020204" pitchFamily="34" charset="0"/>
              </a:rPr>
              <a:t>new characteristics</a:t>
            </a:r>
            <a:r>
              <a:rPr lang="en-ZA" sz="1600" b="1" dirty="0">
                <a:solidFill>
                  <a:srgbClr val="FF0000"/>
                </a:solidFill>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a:t>
            </a:r>
            <a:r>
              <a:rPr lang="en-ZA" sz="1600" dirty="0">
                <a:solidFill>
                  <a:srgbClr val="000000"/>
                </a:solidFill>
                <a:latin typeface="Arial" panose="020B0604020202020204" pitchFamily="34" charset="0"/>
                <a:ea typeface="Arial" panose="020B0604020202020204" pitchFamily="34" charset="0"/>
              </a:rPr>
              <a:t>/changed genotype and phenotype</a:t>
            </a:r>
          </a:p>
          <a:p>
            <a:pPr>
              <a:defRPr/>
            </a:pPr>
            <a:r>
              <a:rPr lang="en-US" altLang="en-US" sz="1600" b="1" dirty="0">
                <a:latin typeface="Arial" panose="020B0604020202020204" pitchFamily="34" charset="0"/>
                <a:cs typeface="Arial" panose="020B0604020202020204" pitchFamily="34" charset="0"/>
              </a:rPr>
              <a:t>Random mating</a:t>
            </a:r>
          </a:p>
          <a:p>
            <a:pPr marL="0" indent="0">
              <a:buNone/>
              <a:defRPr/>
            </a:pPr>
            <a:r>
              <a:rPr lang="en-US" altLang="en-US" sz="1600" b="1" dirty="0">
                <a:latin typeface="Arial" panose="020B0604020202020204" pitchFamily="34" charset="0"/>
                <a:cs typeface="Arial" panose="020B0604020202020204" pitchFamily="34" charset="0"/>
              </a:rPr>
              <a:t>           - </a:t>
            </a:r>
            <a:r>
              <a:rPr lang="en-US" altLang="en-US" sz="1600" dirty="0">
                <a:latin typeface="Arial" panose="020B0604020202020204" pitchFamily="34" charset="0"/>
                <a:cs typeface="Arial" panose="020B0604020202020204" pitchFamily="34" charset="0"/>
              </a:rPr>
              <a:t>occurs when all females are potential </a:t>
            </a:r>
          </a:p>
          <a:p>
            <a:pPr marL="0" indent="0">
              <a:buNone/>
              <a:defRPr/>
            </a:pPr>
            <a:r>
              <a:rPr lang="en-US" altLang="en-US" sz="1600" dirty="0">
                <a:latin typeface="Arial" panose="020B0604020202020204" pitchFamily="34" charset="0"/>
                <a:cs typeface="Arial" panose="020B0604020202020204" pitchFamily="34" charset="0"/>
              </a:rPr>
              <a:t>              mating partners  of all males in </a:t>
            </a:r>
          </a:p>
          <a:p>
            <a:pPr marL="0" indent="0">
              <a:buNone/>
              <a:defRPr/>
            </a:pPr>
            <a:r>
              <a:rPr lang="en-US" altLang="en-US" sz="1600" dirty="0">
                <a:latin typeface="Arial" panose="020B0604020202020204" pitchFamily="34" charset="0"/>
                <a:cs typeface="Arial" panose="020B0604020202020204" pitchFamily="34" charset="0"/>
              </a:rPr>
              <a:t>              a population</a:t>
            </a:r>
          </a:p>
          <a:p>
            <a:pPr marL="0" indent="0">
              <a:buFont typeface="Arial" panose="020B0604020202020204" pitchFamily="34" charset="0"/>
              <a:buNone/>
              <a:defRPr/>
            </a:pPr>
            <a:r>
              <a:rPr lang="en-US" altLang="en-US" sz="1600" dirty="0"/>
              <a:t>             </a:t>
            </a:r>
            <a:endParaRPr lang="en-US" altLang="en-US" sz="16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altLang="en-US" sz="1800" dirty="0">
                <a:latin typeface="Arial" panose="020B0604020202020204" pitchFamily="34" charset="0"/>
                <a:cs typeface="Arial" panose="020B0604020202020204" pitchFamily="34" charset="0"/>
              </a:rPr>
              <a:t>             </a:t>
            </a:r>
          </a:p>
          <a:p>
            <a:pPr marL="0" indent="0">
              <a:buFont typeface="Arial" panose="020B0604020202020204" pitchFamily="34" charset="0"/>
              <a:buNone/>
              <a:defRPr/>
            </a:pPr>
            <a:r>
              <a:rPr lang="en-ZA" sz="18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8">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8">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8">
                                            <p:txEl>
                                              <p:pRg st="15" end="1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8">
                                            <p:txEl>
                                              <p:pRg st="16" end="1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8">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388">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388">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388">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388">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388">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388">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388">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388">
                                            <p:txEl>
                                              <p:pRg st="11" end="1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388">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6388">
                                            <p:txEl>
                                              <p:pRg st="17" end="17"/>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388">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a:extLst>
              <a:ext uri="{FF2B5EF4-FFF2-40B4-BE49-F238E27FC236}">
                <a16:creationId xmlns:a16="http://schemas.microsoft.com/office/drawing/2014/main" id="{4E76C68E-2E3C-4F2D-8DE1-1B066AA1F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1213"/>
            <a:ext cx="9144000" cy="604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F929DF6-4B58-4A56-A8FC-5F474677BADC}"/>
              </a:ext>
            </a:extLst>
          </p:cNvPr>
          <p:cNvSpPr>
            <a:spLocks noGrp="1"/>
          </p:cNvSpPr>
          <p:nvPr>
            <p:ph type="title"/>
          </p:nvPr>
        </p:nvSpPr>
        <p:spPr>
          <a:xfrm>
            <a:off x="106363" y="457199"/>
            <a:ext cx="8929687" cy="354011"/>
          </a:xfrm>
          <a:solidFill>
            <a:schemeClr val="accent6">
              <a:lumMod val="40000"/>
              <a:lumOff val="60000"/>
            </a:schemeClr>
          </a:solidFill>
          <a:ln w="38100">
            <a:solidFill>
              <a:schemeClr val="accent2">
                <a:lumMod val="50000"/>
              </a:schemeClr>
            </a:solidFill>
          </a:ln>
        </p:spPr>
        <p:txBody>
          <a:bodyPr>
            <a:normAutofit fontScale="90000"/>
          </a:bodyPr>
          <a:lstStyle/>
          <a:p>
            <a:pPr algn="ctr">
              <a:defRPr/>
            </a:pPr>
            <a:r>
              <a:rPr lang="en-US" sz="3200" b="1" dirty="0"/>
              <a:t>Continuous Variation </a:t>
            </a:r>
            <a:endParaRPr lang="en-ZA" sz="3200" b="1" dirty="0"/>
          </a:p>
        </p:txBody>
      </p:sp>
      <p:sp>
        <p:nvSpPr>
          <p:cNvPr id="20484" name="Content Placeholder 5">
            <a:extLst>
              <a:ext uri="{FF2B5EF4-FFF2-40B4-BE49-F238E27FC236}">
                <a16:creationId xmlns:a16="http://schemas.microsoft.com/office/drawing/2014/main" id="{CD0CA834-AE31-4F08-9A91-8E5EEA43F546}"/>
              </a:ext>
            </a:extLst>
          </p:cNvPr>
          <p:cNvSpPr>
            <a:spLocks noGrp="1" noChangeArrowheads="1"/>
          </p:cNvSpPr>
          <p:nvPr>
            <p:ph idx="1"/>
          </p:nvPr>
        </p:nvSpPr>
        <p:spPr>
          <a:xfrm>
            <a:off x="107950" y="811212"/>
            <a:ext cx="8929688" cy="5024438"/>
          </a:xfrm>
        </p:spPr>
        <p:txBody>
          <a:bodyPr/>
          <a:lstStyle/>
          <a:p>
            <a:pPr>
              <a:defRPr/>
            </a:pPr>
            <a:r>
              <a:rPr lang="en-US" sz="2400" dirty="0"/>
              <a:t>Type of variation within a population in which there is a range of phenotypes for a characteristic </a:t>
            </a:r>
          </a:p>
          <a:p>
            <a:pPr>
              <a:defRPr/>
            </a:pPr>
            <a:r>
              <a:rPr lang="en-US" sz="2400" dirty="0"/>
              <a:t>Human height is an example of continuous variation. </a:t>
            </a:r>
          </a:p>
          <a:p>
            <a:pPr>
              <a:defRPr/>
            </a:pPr>
            <a:r>
              <a:rPr lang="en-US" sz="2400" dirty="0"/>
              <a:t>                                               Height ranges from that of the shortest                               </a:t>
            </a:r>
          </a:p>
          <a:p>
            <a:pPr marL="0" indent="0">
              <a:buFont typeface="Arial" panose="020B0604020202020204" pitchFamily="34" charset="0"/>
              <a:buNone/>
              <a:defRPr/>
            </a:pPr>
            <a:r>
              <a:rPr lang="en-US" sz="2400" dirty="0"/>
              <a:t>                                                 person in the world to that of the </a:t>
            </a:r>
          </a:p>
          <a:p>
            <a:pPr marL="0" indent="0">
              <a:buFont typeface="Arial" panose="020B0604020202020204" pitchFamily="34" charset="0"/>
              <a:buNone/>
              <a:defRPr/>
            </a:pPr>
            <a:r>
              <a:rPr lang="en-US" sz="2400" dirty="0"/>
              <a:t>                                                 tallest person. </a:t>
            </a:r>
          </a:p>
          <a:p>
            <a:pPr marL="0" indent="0">
              <a:buFont typeface="Arial" panose="020B0604020202020204" pitchFamily="34" charset="0"/>
              <a:buNone/>
              <a:defRPr/>
            </a:pPr>
            <a:r>
              <a:rPr lang="en-US" sz="2400" dirty="0"/>
              <a:t>                                                  Other examples include hair colour,  </a:t>
            </a:r>
          </a:p>
          <a:p>
            <a:pPr marL="0" indent="0">
              <a:buFont typeface="Arial" panose="020B0604020202020204" pitchFamily="34" charset="0"/>
              <a:buNone/>
              <a:defRPr/>
            </a:pPr>
            <a:r>
              <a:rPr lang="en-US" sz="2400" dirty="0"/>
              <a:t>                                                   foot length, weight, skin colour, etc.</a:t>
            </a:r>
          </a:p>
          <a:p>
            <a:pPr marL="0" indent="0">
              <a:buFont typeface="Arial" panose="020B0604020202020204" pitchFamily="34" charset="0"/>
              <a:buNone/>
              <a:defRPr/>
            </a:pPr>
            <a:endParaRPr lang="en-GB" sz="1400" b="1" dirty="0">
              <a:effectLst>
                <a:outerShdw blurRad="38100" dist="38100" dir="2700000" algn="tl">
                  <a:srgbClr val="000000">
                    <a:alpha val="43137"/>
                  </a:srgbClr>
                </a:outerShdw>
              </a:effectLst>
            </a:endParaRPr>
          </a:p>
          <a:p>
            <a:pPr marL="0" indent="0">
              <a:buFont typeface="Arial" panose="020B0604020202020204" pitchFamily="34" charset="0"/>
              <a:buNone/>
              <a:defRPr/>
            </a:pPr>
            <a:endParaRPr lang="en-GB" sz="1400" b="1" dirty="0">
              <a:effectLst>
                <a:outerShdw blurRad="38100" dist="38100" dir="2700000" algn="tl">
                  <a:srgbClr val="000000">
                    <a:alpha val="43137"/>
                  </a:srgbClr>
                </a:outerShdw>
              </a:effectLst>
            </a:endParaRPr>
          </a:p>
          <a:p>
            <a:pPr marL="0" indent="0">
              <a:buFont typeface="Arial" panose="020B0604020202020204" pitchFamily="34" charset="0"/>
              <a:buNone/>
              <a:defRPr/>
            </a:pPr>
            <a:endParaRPr lang="en-GB" sz="1400" b="1" dirty="0">
              <a:effectLst>
                <a:outerShdw blurRad="38100" dist="38100" dir="2700000" algn="tl">
                  <a:srgbClr val="000000">
                    <a:alpha val="43137"/>
                  </a:srgbClr>
                </a:outerShdw>
              </a:effectLst>
            </a:endParaRPr>
          </a:p>
          <a:p>
            <a:pPr marL="0" indent="0">
              <a:buFont typeface="Arial" panose="020B0604020202020204" pitchFamily="34" charset="0"/>
              <a:buNone/>
              <a:defRPr/>
            </a:pPr>
            <a:r>
              <a:rPr lang="en-GB" sz="1400" b="1" dirty="0">
                <a:effectLst>
                  <a:outerShdw blurRad="38100" dist="38100" dir="2700000" algn="tl">
                    <a:srgbClr val="000000">
                      <a:alpha val="43137"/>
                    </a:srgbClr>
                  </a:outerShdw>
                </a:effectLst>
              </a:rPr>
              <a:t>There is continuous variation</a:t>
            </a:r>
            <a:r>
              <a:rPr lang="en-US" sz="1400" dirty="0"/>
              <a:t> </a:t>
            </a:r>
            <a:r>
              <a:rPr lang="en-GB" sz="1400" b="1" dirty="0">
                <a:effectLst>
                  <a:outerShdw blurRad="38100" dist="38100" dir="2700000" algn="tl">
                    <a:srgbClr val="000000">
                      <a:alpha val="43137"/>
                    </a:srgbClr>
                  </a:outerShdw>
                </a:effectLst>
              </a:rPr>
              <a:t>from one extreme to the other</a:t>
            </a:r>
            <a:endParaRPr lang="en-US" sz="1400" b="1" dirty="0">
              <a:effectLst>
                <a:outerShdw blurRad="38100" dist="38100" dir="2700000" algn="tl">
                  <a:srgbClr val="000000">
                    <a:alpha val="43137"/>
                  </a:srgbClr>
                </a:outerShdw>
              </a:effectLst>
            </a:endParaRPr>
          </a:p>
          <a:p>
            <a:pPr marL="0" indent="0">
              <a:buFont typeface="Arial" panose="020B0604020202020204" pitchFamily="34" charset="0"/>
              <a:buNone/>
              <a:defRPr/>
            </a:pPr>
            <a:r>
              <a:rPr lang="en-US" sz="2400" dirty="0"/>
              <a:t>         </a:t>
            </a:r>
            <a:r>
              <a:rPr lang="en-US" altLang="en-US" sz="2400" dirty="0">
                <a:latin typeface="Arial" panose="020B0604020202020204" pitchFamily="34" charset="0"/>
                <a:cs typeface="Arial" panose="020B0604020202020204" pitchFamily="34" charset="0"/>
              </a:rPr>
              <a:t>                                              </a:t>
            </a:r>
          </a:p>
        </p:txBody>
      </p:sp>
      <p:pic>
        <p:nvPicPr>
          <p:cNvPr id="3" name="Picture 2" descr="Graph shows number of people in each height category. The graph is roughly symmetrical, with fewer people in the smaller height categories (such as up to 129cm) and fewer people in the taller hieght categories such as over 175cm. The category with the greatest number of people is 150-154cm.">
            <a:extLst>
              <a:ext uri="{FF2B5EF4-FFF2-40B4-BE49-F238E27FC236}">
                <a16:creationId xmlns:a16="http://schemas.microsoft.com/office/drawing/2014/main" id="{5A338620-2ABE-46CC-BF59-7DD6FB2BC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3241675" cy="2952750"/>
          </a:xfrm>
          <a:prstGeom prst="rect">
            <a:avLst/>
          </a:prstGeom>
          <a:noFill/>
          <a:ln w="9525">
            <a:solidFill>
              <a:srgbClr val="00FF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84">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8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48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48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484">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48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a:extLst>
              <a:ext uri="{FF2B5EF4-FFF2-40B4-BE49-F238E27FC236}">
                <a16:creationId xmlns:a16="http://schemas.microsoft.com/office/drawing/2014/main" id="{9605F026-0999-460C-8744-8FB654BD9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6946615-07C2-4C33-A988-9B38967FF25C}"/>
              </a:ext>
            </a:extLst>
          </p:cNvPr>
          <p:cNvSpPr>
            <a:spLocks noGrp="1"/>
          </p:cNvSpPr>
          <p:nvPr>
            <p:ph type="title"/>
          </p:nvPr>
        </p:nvSpPr>
        <p:spPr>
          <a:xfrm>
            <a:off x="541338" y="457200"/>
            <a:ext cx="7927975" cy="400050"/>
          </a:xfrm>
          <a:solidFill>
            <a:schemeClr val="accent6">
              <a:lumMod val="40000"/>
              <a:lumOff val="60000"/>
            </a:schemeClr>
          </a:solidFill>
          <a:ln w="38100">
            <a:solidFill>
              <a:schemeClr val="accent2">
                <a:lumMod val="50000"/>
              </a:schemeClr>
            </a:solidFill>
          </a:ln>
        </p:spPr>
        <p:txBody>
          <a:bodyPr>
            <a:normAutofit fontScale="90000"/>
          </a:bodyPr>
          <a:lstStyle/>
          <a:p>
            <a:pPr algn="ctr">
              <a:defRPr/>
            </a:pPr>
            <a:r>
              <a:rPr lang="en-US" sz="3200" dirty="0"/>
              <a:t>Discontinuous variation</a:t>
            </a:r>
            <a:endParaRPr lang="en-ZA" sz="3200" b="1" dirty="0"/>
          </a:p>
        </p:txBody>
      </p:sp>
      <p:sp>
        <p:nvSpPr>
          <p:cNvPr id="20484" name="Content Placeholder 5">
            <a:extLst>
              <a:ext uri="{FF2B5EF4-FFF2-40B4-BE49-F238E27FC236}">
                <a16:creationId xmlns:a16="http://schemas.microsoft.com/office/drawing/2014/main" id="{C22E21E1-43FB-4EFE-9B6E-92CE61D1137C}"/>
              </a:ext>
            </a:extLst>
          </p:cNvPr>
          <p:cNvSpPr>
            <a:spLocks noGrp="1" noChangeArrowheads="1"/>
          </p:cNvSpPr>
          <p:nvPr>
            <p:ph idx="1"/>
          </p:nvPr>
        </p:nvSpPr>
        <p:spPr>
          <a:xfrm>
            <a:off x="628650" y="857250"/>
            <a:ext cx="7886700" cy="5319713"/>
          </a:xfrm>
        </p:spPr>
        <p:txBody>
          <a:bodyPr/>
          <a:lstStyle/>
          <a:p>
            <a:pPr marL="342900" indent="-342900">
              <a:lnSpc>
                <a:spcPct val="100000"/>
              </a:lnSpc>
              <a:spcBef>
                <a:spcPct val="20000"/>
              </a:spcBef>
              <a:defRPr/>
            </a:pPr>
            <a:r>
              <a:rPr lang="en-GB" sz="2400" dirty="0">
                <a:solidFill>
                  <a:schemeClr val="dk1"/>
                </a:solidFill>
              </a:rPr>
              <a:t>Variation in which there are distinct categories of the phenotypes </a:t>
            </a:r>
          </a:p>
          <a:p>
            <a:pPr marL="342900" indent="-342900">
              <a:lnSpc>
                <a:spcPct val="100000"/>
              </a:lnSpc>
              <a:spcBef>
                <a:spcPct val="20000"/>
              </a:spcBef>
              <a:defRPr/>
            </a:pPr>
            <a:r>
              <a:rPr lang="en-GB" sz="2400" dirty="0">
                <a:solidFill>
                  <a:schemeClr val="dk1"/>
                </a:solidFill>
              </a:rPr>
              <a:t>Discontinuous variations e.g. Mendel’s pea plants either tall or short and had </a:t>
            </a:r>
            <a:r>
              <a:rPr lang="en-GB" sz="2400" u="sng" dirty="0">
                <a:solidFill>
                  <a:schemeClr val="dk1"/>
                </a:solidFill>
                <a:effectLst>
                  <a:outerShdw blurRad="38100" dist="38100" dir="2700000" algn="tl">
                    <a:srgbClr val="000000">
                      <a:alpha val="43137"/>
                    </a:srgbClr>
                  </a:outerShdw>
                </a:effectLst>
              </a:rPr>
              <a:t>no intermediate forms</a:t>
            </a:r>
            <a:r>
              <a:rPr lang="en-GB" sz="2400" dirty="0">
                <a:solidFill>
                  <a:schemeClr val="dk1"/>
                </a:solidFill>
              </a:rPr>
              <a:t> between these traits. </a:t>
            </a:r>
          </a:p>
          <a:p>
            <a:pPr marL="342900" indent="-342900">
              <a:lnSpc>
                <a:spcPct val="100000"/>
              </a:lnSpc>
              <a:spcBef>
                <a:spcPct val="20000"/>
              </a:spcBef>
              <a:defRPr/>
            </a:pPr>
            <a:r>
              <a:rPr lang="en-GB" sz="2400" dirty="0">
                <a:solidFill>
                  <a:schemeClr val="dk1"/>
                </a:solidFill>
              </a:rPr>
              <a:t>Your ABO blood group is either A, B, AB or O</a:t>
            </a:r>
          </a:p>
          <a:p>
            <a:pPr>
              <a:defRPr/>
            </a:pPr>
            <a:endParaRPr lang="en-US" altLang="en-US" sz="2400" dirty="0">
              <a:latin typeface="Arial" panose="020B0604020202020204" pitchFamily="34" charset="0"/>
              <a:cs typeface="Arial" panose="020B0604020202020204" pitchFamily="34" charset="0"/>
            </a:endParaRPr>
          </a:p>
        </p:txBody>
      </p:sp>
      <p:pic>
        <p:nvPicPr>
          <p:cNvPr id="20485" name="Picture 2" descr="Graph shows O is the most common blood group at over 45% of the population. Next is A, at around 40%. Third is B with just under 10%, and finally, under 5% of the population have the blood group AB">
            <a:extLst>
              <a:ext uri="{FF2B5EF4-FFF2-40B4-BE49-F238E27FC236}">
                <a16:creationId xmlns:a16="http://schemas.microsoft.com/office/drawing/2014/main" id="{2CCC9433-FCE1-4E18-9755-03462BF6E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213100"/>
            <a:ext cx="39211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6">
            <a:extLst>
              <a:ext uri="{FF2B5EF4-FFF2-40B4-BE49-F238E27FC236}">
                <a16:creationId xmlns:a16="http://schemas.microsoft.com/office/drawing/2014/main" id="{6A927728-8D3E-4ABE-8109-CEC721B13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7230"/>
            <a:ext cx="9144000" cy="615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04B3625-86A8-4627-AC7E-072C1A3A2284}"/>
              </a:ext>
            </a:extLst>
          </p:cNvPr>
          <p:cNvSpPr>
            <a:spLocks noGrp="1"/>
          </p:cNvSpPr>
          <p:nvPr>
            <p:ph type="title"/>
          </p:nvPr>
        </p:nvSpPr>
        <p:spPr>
          <a:xfrm>
            <a:off x="541338" y="304800"/>
            <a:ext cx="7927975" cy="304800"/>
          </a:xfrm>
          <a:solidFill>
            <a:schemeClr val="accent6">
              <a:lumMod val="40000"/>
              <a:lumOff val="60000"/>
            </a:schemeClr>
          </a:solidFill>
          <a:ln w="38100">
            <a:solidFill>
              <a:schemeClr val="accent2">
                <a:lumMod val="50000"/>
              </a:schemeClr>
            </a:solidFill>
          </a:ln>
        </p:spPr>
        <p:txBody>
          <a:bodyPr>
            <a:normAutofit fontScale="90000"/>
          </a:bodyPr>
          <a:lstStyle/>
          <a:p>
            <a:pPr algn="ctr">
              <a:defRPr/>
            </a:pPr>
            <a:r>
              <a:rPr lang="en-US" sz="3200" dirty="0"/>
              <a:t>Activity- </a:t>
            </a:r>
            <a:r>
              <a:rPr lang="en-US" sz="2700" dirty="0"/>
              <a:t>Question 1</a:t>
            </a:r>
            <a:r>
              <a:rPr lang="en-US" sz="3200" dirty="0"/>
              <a:t>-</a:t>
            </a:r>
            <a:r>
              <a:rPr lang="en-US" sz="2000" dirty="0"/>
              <a:t>MCQ</a:t>
            </a:r>
            <a:endParaRPr lang="en-ZA" sz="2000" b="1" dirty="0"/>
          </a:p>
        </p:txBody>
      </p:sp>
      <p:sp>
        <p:nvSpPr>
          <p:cNvPr id="22532" name="Content Placeholder 5">
            <a:extLst>
              <a:ext uri="{FF2B5EF4-FFF2-40B4-BE49-F238E27FC236}">
                <a16:creationId xmlns:a16="http://schemas.microsoft.com/office/drawing/2014/main" id="{89174B66-E3CE-4F42-BFA5-4193B7E93886}"/>
              </a:ext>
            </a:extLst>
          </p:cNvPr>
          <p:cNvSpPr>
            <a:spLocks noGrp="1" noChangeArrowheads="1"/>
          </p:cNvSpPr>
          <p:nvPr>
            <p:ph idx="1"/>
          </p:nvPr>
        </p:nvSpPr>
        <p:spPr>
          <a:xfrm>
            <a:off x="628650" y="609601"/>
            <a:ext cx="8335838" cy="3733800"/>
          </a:xfrm>
        </p:spPr>
        <p:txBody>
          <a:bodyPr/>
          <a:lstStyle/>
          <a:p>
            <a:pPr marL="0" indent="0">
              <a:lnSpc>
                <a:spcPct val="100000"/>
              </a:lnSpc>
              <a:buNone/>
            </a:pPr>
            <a:r>
              <a:rPr lang="en-US" altLang="en-US" sz="1600" dirty="0">
                <a:solidFill>
                  <a:srgbClr val="000000"/>
                </a:solidFill>
                <a:cs typeface="Calibri" panose="020F0502020204030204" pitchFamily="34" charset="0"/>
              </a:rPr>
              <a:t>1.1.1 </a:t>
            </a:r>
            <a:r>
              <a:rPr lang="en-US" sz="1600" dirty="0"/>
              <a:t>A scientific idea that still has to be tested is referred to as a …</a:t>
            </a:r>
          </a:p>
          <a:p>
            <a:pPr marL="0" indent="0">
              <a:lnSpc>
                <a:spcPct val="100000"/>
              </a:lnSpc>
              <a:buNone/>
            </a:pPr>
            <a:r>
              <a:rPr lang="en-US" sz="1600" dirty="0"/>
              <a:t>	A theory.</a:t>
            </a:r>
          </a:p>
          <a:p>
            <a:pPr marL="0" indent="0">
              <a:lnSpc>
                <a:spcPct val="100000"/>
              </a:lnSpc>
              <a:buNone/>
            </a:pPr>
            <a:r>
              <a:rPr lang="en-US" sz="1600" dirty="0"/>
              <a:t>	B hypothesis.</a:t>
            </a:r>
          </a:p>
          <a:p>
            <a:pPr marL="0" indent="0">
              <a:lnSpc>
                <a:spcPct val="100000"/>
              </a:lnSpc>
              <a:buNone/>
            </a:pPr>
            <a:r>
              <a:rPr lang="en-US" sz="1600" dirty="0"/>
              <a:t>	C fact.</a:t>
            </a:r>
          </a:p>
          <a:p>
            <a:pPr marL="0" indent="0">
              <a:lnSpc>
                <a:spcPct val="100000"/>
              </a:lnSpc>
              <a:buNone/>
            </a:pPr>
            <a:r>
              <a:rPr lang="en-US" sz="1600" dirty="0"/>
              <a:t>	D belief.							</a:t>
            </a:r>
            <a:r>
              <a:rPr lang="en-US" altLang="en-US" sz="1600" b="1" dirty="0">
                <a:solidFill>
                  <a:srgbClr val="FF0000"/>
                </a:solidFill>
                <a:cs typeface="Calibri" panose="020F0502020204030204" pitchFamily="34" charset="0"/>
              </a:rPr>
              <a:t>Answer: B</a:t>
            </a:r>
            <a:r>
              <a:rPr lang="en-ZA" sz="1600" b="1" dirty="0">
                <a:solidFill>
                  <a:srgbClr val="FF0000"/>
                </a:solidFill>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 </a:t>
            </a:r>
            <a:r>
              <a:rPr lang="en-US" altLang="en-US" sz="1600" b="1" dirty="0">
                <a:solidFill>
                  <a:srgbClr val="FF0000"/>
                </a:solidFill>
                <a:cs typeface="Calibri" panose="020F0502020204030204" pitchFamily="34" charset="0"/>
              </a:rPr>
              <a:t>                 (2)</a:t>
            </a:r>
          </a:p>
          <a:p>
            <a:pPr marL="0" indent="0">
              <a:buNone/>
            </a:pPr>
            <a:r>
              <a:rPr lang="en-US" altLang="en-US" sz="1600" dirty="0">
                <a:solidFill>
                  <a:srgbClr val="000000"/>
                </a:solidFill>
                <a:cs typeface="Calibri" panose="020F0502020204030204" pitchFamily="34" charset="0"/>
              </a:rPr>
              <a:t> 1.1.2 Shrubs of the family Proteaceae (for example waratahs and proteas) can    </a:t>
            </a:r>
          </a:p>
          <a:p>
            <a:pPr marL="0" indent="0">
              <a:buNone/>
            </a:pPr>
            <a:r>
              <a:rPr lang="en-US" altLang="en-US" sz="1600" dirty="0">
                <a:solidFill>
                  <a:srgbClr val="000000"/>
                </a:solidFill>
                <a:cs typeface="Calibri" panose="020F0502020204030204" pitchFamily="34" charset="0"/>
              </a:rPr>
              <a:t>           be found in Australia, South America, Indo-China and parts of Africa. </a:t>
            </a:r>
          </a:p>
          <a:p>
            <a:pPr marL="0" indent="0">
              <a:buFont typeface="Arial" panose="020B0604020202020204" pitchFamily="34" charset="0"/>
              <a:buNone/>
            </a:pPr>
            <a:endParaRPr lang="en-US" altLang="en-US" sz="1600" dirty="0">
              <a:solidFill>
                <a:srgbClr val="000000"/>
              </a:solidFill>
              <a:cs typeface="Calibri" panose="020F0502020204030204" pitchFamily="34" charset="0"/>
            </a:endParaRPr>
          </a:p>
          <a:p>
            <a:pPr marL="0" indent="0">
              <a:buFont typeface="Arial" panose="020B0604020202020204" pitchFamily="34" charset="0"/>
              <a:buNone/>
            </a:pPr>
            <a:endParaRPr lang="en-US" altLang="en-US" sz="1600" dirty="0">
              <a:solidFill>
                <a:srgbClr val="000000"/>
              </a:solidFill>
              <a:cs typeface="Calibri" panose="020F0502020204030204" pitchFamily="34" charset="0"/>
            </a:endParaRPr>
          </a:p>
          <a:p>
            <a:pPr marL="0" indent="0">
              <a:buFont typeface="Arial" panose="020B0604020202020204" pitchFamily="34" charset="0"/>
              <a:buNone/>
            </a:pPr>
            <a:r>
              <a:rPr lang="en-US" altLang="en-US" sz="1600" dirty="0">
                <a:solidFill>
                  <a:srgbClr val="000000"/>
                </a:solidFill>
                <a:cs typeface="Calibri" panose="020F0502020204030204" pitchFamily="34" charset="0"/>
              </a:rPr>
              <a:t>             </a:t>
            </a:r>
          </a:p>
          <a:p>
            <a:pPr marL="0" indent="0">
              <a:buFont typeface="Arial" panose="020B0604020202020204" pitchFamily="34" charset="0"/>
              <a:buNone/>
            </a:pPr>
            <a:endParaRPr lang="en-US" altLang="en-US" sz="1600" dirty="0">
              <a:solidFill>
                <a:srgbClr val="000000"/>
              </a:solidFill>
              <a:cs typeface="Calibri" panose="020F0502020204030204" pitchFamily="34" charset="0"/>
            </a:endParaRPr>
          </a:p>
          <a:p>
            <a:pPr marL="0" indent="0">
              <a:buFont typeface="Arial" panose="020B0604020202020204" pitchFamily="34" charset="0"/>
              <a:buNone/>
            </a:pPr>
            <a:endParaRPr lang="en-US" altLang="en-US" sz="1600" dirty="0">
              <a:solidFill>
                <a:srgbClr val="000000"/>
              </a:solidFill>
              <a:cs typeface="Calibri" panose="020F0502020204030204" pitchFamily="34" charset="0"/>
            </a:endParaRPr>
          </a:p>
          <a:p>
            <a:pPr marL="0" indent="0">
              <a:buFont typeface="Arial" panose="020B0604020202020204" pitchFamily="34" charset="0"/>
              <a:buNone/>
            </a:pPr>
            <a:r>
              <a:rPr lang="en-US" altLang="en-US" sz="1600" dirty="0">
                <a:solidFill>
                  <a:srgbClr val="000000"/>
                </a:solidFill>
                <a:cs typeface="Calibri" panose="020F0502020204030204" pitchFamily="34" charset="0"/>
              </a:rPr>
              <a:t>This type of evidence is called…</a:t>
            </a:r>
          </a:p>
          <a:p>
            <a:pPr marL="0" indent="0">
              <a:lnSpc>
                <a:spcPct val="100000"/>
              </a:lnSpc>
              <a:spcBef>
                <a:spcPts val="0"/>
              </a:spcBef>
              <a:buFont typeface="Arial" panose="020B0604020202020204" pitchFamily="34" charset="0"/>
              <a:buNone/>
            </a:pPr>
            <a:r>
              <a:rPr lang="en-US" altLang="en-US" sz="1600" dirty="0">
                <a:solidFill>
                  <a:srgbClr val="000000"/>
                </a:solidFill>
                <a:cs typeface="Calibri" panose="020F0502020204030204" pitchFamily="34" charset="0"/>
              </a:rPr>
              <a:t>		A the ‘Out of Africa’ hypothesis</a:t>
            </a:r>
          </a:p>
          <a:p>
            <a:pPr marL="0" indent="0">
              <a:lnSpc>
                <a:spcPct val="100000"/>
              </a:lnSpc>
              <a:spcBef>
                <a:spcPts val="0"/>
              </a:spcBef>
              <a:buFont typeface="Arial" panose="020B0604020202020204" pitchFamily="34" charset="0"/>
              <a:buNone/>
            </a:pPr>
            <a:r>
              <a:rPr lang="en-US" altLang="en-US" sz="1600" dirty="0">
                <a:solidFill>
                  <a:srgbClr val="000000"/>
                </a:solidFill>
                <a:cs typeface="Calibri" panose="020F0502020204030204" pitchFamily="34" charset="0"/>
              </a:rPr>
              <a:t>		B fossil evidence</a:t>
            </a:r>
          </a:p>
          <a:p>
            <a:pPr marL="0" indent="0">
              <a:lnSpc>
                <a:spcPct val="100000"/>
              </a:lnSpc>
              <a:spcBef>
                <a:spcPts val="0"/>
              </a:spcBef>
              <a:buFont typeface="Arial" panose="020B0604020202020204" pitchFamily="34" charset="0"/>
              <a:buNone/>
            </a:pPr>
            <a:r>
              <a:rPr lang="en-US" altLang="en-US" sz="1600" dirty="0">
                <a:solidFill>
                  <a:srgbClr val="000000"/>
                </a:solidFill>
                <a:cs typeface="Calibri" panose="020F0502020204030204" pitchFamily="34" charset="0"/>
              </a:rPr>
              <a:t>		C biogeography</a:t>
            </a:r>
          </a:p>
          <a:p>
            <a:pPr marL="0" indent="0">
              <a:lnSpc>
                <a:spcPct val="100000"/>
              </a:lnSpc>
              <a:spcBef>
                <a:spcPts val="0"/>
              </a:spcBef>
              <a:buNone/>
            </a:pPr>
            <a:r>
              <a:rPr lang="en-US" altLang="en-US" sz="1600" dirty="0">
                <a:solidFill>
                  <a:srgbClr val="000000"/>
                </a:solidFill>
                <a:cs typeface="Calibri" panose="020F0502020204030204" pitchFamily="34" charset="0"/>
              </a:rPr>
              <a:t>		D cultural evidence                                                    </a:t>
            </a:r>
            <a:r>
              <a:rPr lang="en-US" altLang="en-US" sz="1600" b="1" dirty="0">
                <a:solidFill>
                  <a:srgbClr val="FF0000"/>
                </a:solidFill>
                <a:cs typeface="Calibri" panose="020F0502020204030204" pitchFamily="34" charset="0"/>
              </a:rPr>
              <a:t>Answer : C</a:t>
            </a:r>
            <a:r>
              <a:rPr lang="en-ZA" sz="1600" b="1" dirty="0">
                <a:solidFill>
                  <a:srgbClr val="FF0000"/>
                </a:solidFill>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             </a:t>
            </a:r>
            <a:r>
              <a:rPr lang="en-US" altLang="en-US" sz="1400" b="1" dirty="0">
                <a:solidFill>
                  <a:srgbClr val="FF0000"/>
                </a:solidFill>
                <a:latin typeface="Arial" panose="020B0604020202020204" pitchFamily="34" charset="0"/>
                <a:cs typeface="Calibri" panose="020F0502020204030204" pitchFamily="34" charset="0"/>
              </a:rPr>
              <a:t>(2)</a:t>
            </a:r>
            <a:r>
              <a:rPr lang="en-US" altLang="en-US" sz="1600" b="1" dirty="0">
                <a:solidFill>
                  <a:srgbClr val="FF0000"/>
                </a:solidFill>
                <a:latin typeface="Arial" panose="020B0604020202020204" pitchFamily="34" charset="0"/>
                <a:cs typeface="Calibri" panose="020F0502020204030204" pitchFamily="34" charset="0"/>
              </a:rPr>
              <a:t> </a:t>
            </a:r>
            <a:endParaRPr lang="en-US" altLang="en-US" sz="1200" b="1" dirty="0">
              <a:solidFill>
                <a:srgbClr val="FF0000"/>
              </a:solidFill>
              <a:latin typeface="Arial" panose="020B0604020202020204" pitchFamily="34" charset="0"/>
              <a:cs typeface="Calibri" panose="020F0502020204030204" pitchFamily="34" charset="0"/>
            </a:endParaRPr>
          </a:p>
          <a:p>
            <a:pPr marL="0" indent="0">
              <a:buFont typeface="Arial" panose="020B0604020202020204" pitchFamily="34" charset="0"/>
              <a:buNone/>
            </a:pPr>
            <a:r>
              <a:rPr lang="en-US" altLang="en-US" sz="1200" dirty="0">
                <a:solidFill>
                  <a:srgbClr val="000000"/>
                </a:solidFill>
                <a:latin typeface="Arial" panose="020B0604020202020204" pitchFamily="34" charset="0"/>
                <a:cs typeface="Calibri" panose="020F0502020204030204" pitchFamily="34" charset="0"/>
              </a:rPr>
              <a:t>	</a:t>
            </a:r>
          </a:p>
          <a:p>
            <a:pPr marL="0" indent="0">
              <a:buFont typeface="Arial" panose="020B0604020202020204" pitchFamily="34" charset="0"/>
              <a:buNone/>
            </a:pPr>
            <a:endParaRPr lang="en-US" altLang="en-US" sz="1200" dirty="0">
              <a:solidFill>
                <a:srgbClr val="000000"/>
              </a:solidFill>
              <a:latin typeface="Arial" panose="020B0604020202020204" pitchFamily="34" charset="0"/>
              <a:cs typeface="Calibri" panose="020F0502020204030204" pitchFamily="34" charset="0"/>
            </a:endParaRPr>
          </a:p>
          <a:p>
            <a:pPr marL="0" indent="0">
              <a:buFont typeface="Arial" panose="020B0604020202020204" pitchFamily="34" charset="0"/>
              <a:buNone/>
            </a:pPr>
            <a:r>
              <a:rPr lang="en-US" altLang="en-US" sz="1800" dirty="0">
                <a:latin typeface="Arial" panose="020B0604020202020204" pitchFamily="34" charset="0"/>
                <a:cs typeface="Calibri" panose="020F0502020204030204" pitchFamily="34" charset="0"/>
              </a:rPr>
              <a:t> </a:t>
            </a:r>
            <a:endParaRPr lang="en-US" alt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BBC49B2-5E03-4824-B890-91C087C06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500" y="3051538"/>
            <a:ext cx="5849300" cy="152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3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3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532">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532">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532">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532">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53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BC960210-7B88-4905-B9D3-BA63D4FC1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6"/>
            <a:ext cx="9144000"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76C19CE-CBFD-4490-9C37-1B480BDC0EF3}"/>
              </a:ext>
            </a:extLst>
          </p:cNvPr>
          <p:cNvSpPr>
            <a:spLocks noGrp="1" noChangeArrowheads="1"/>
          </p:cNvSpPr>
          <p:nvPr>
            <p:ph type="title"/>
          </p:nvPr>
        </p:nvSpPr>
        <p:spPr>
          <a:xfrm>
            <a:off x="541338" y="0"/>
            <a:ext cx="7927975" cy="588963"/>
          </a:xfrm>
        </p:spPr>
        <p:txBody>
          <a:bodyPr/>
          <a:lstStyle/>
          <a:p>
            <a:pPr algn="ctr"/>
            <a:r>
              <a:rPr lang="en-US" altLang="en-US" sz="3200" b="1" dirty="0">
                <a:solidFill>
                  <a:srgbClr val="FF0000"/>
                </a:solidFill>
                <a:latin typeface="Arial" panose="020B0604020202020204" pitchFamily="34" charset="0"/>
                <a:cs typeface="Arial" panose="020B0604020202020204" pitchFamily="34" charset="0"/>
              </a:rPr>
              <a:t>EXAMINATION GUIDELINES</a:t>
            </a:r>
            <a:endParaRPr lang="en-ZA" altLang="en-US" sz="3200" b="1" dirty="0"/>
          </a:p>
        </p:txBody>
      </p:sp>
      <p:pic>
        <p:nvPicPr>
          <p:cNvPr id="5124" name="Picture 8">
            <a:extLst>
              <a:ext uri="{FF2B5EF4-FFF2-40B4-BE49-F238E27FC236}">
                <a16:creationId xmlns:a16="http://schemas.microsoft.com/office/drawing/2014/main" id="{249443A5-C0D8-44F5-AED6-5E9CE3458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8962"/>
            <a:ext cx="9144000" cy="54308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a:extLst>
              <a:ext uri="{FF2B5EF4-FFF2-40B4-BE49-F238E27FC236}">
                <a16:creationId xmlns:a16="http://schemas.microsoft.com/office/drawing/2014/main" id="{93C22E85-F530-4AAF-BB55-B577B09DA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Content Placeholder 5">
            <a:extLst>
              <a:ext uri="{FF2B5EF4-FFF2-40B4-BE49-F238E27FC236}">
                <a16:creationId xmlns:a16="http://schemas.microsoft.com/office/drawing/2014/main" id="{05E5FF30-BD56-4D33-ADBD-4A2D63DF1BC6}"/>
              </a:ext>
            </a:extLst>
          </p:cNvPr>
          <p:cNvSpPr>
            <a:spLocks noGrp="1" noChangeArrowheads="1"/>
          </p:cNvSpPr>
          <p:nvPr>
            <p:ph idx="1"/>
          </p:nvPr>
        </p:nvSpPr>
        <p:spPr>
          <a:xfrm>
            <a:off x="628650" y="457200"/>
            <a:ext cx="7886700" cy="6284168"/>
          </a:xfrm>
        </p:spPr>
        <p:txBody>
          <a:bodyPr/>
          <a:lstStyle/>
          <a:p>
            <a:pPr marL="0" indent="0" algn="l">
              <a:buNone/>
            </a:pPr>
            <a:r>
              <a:rPr lang="en-US" altLang="en-US" sz="1600" dirty="0">
                <a:cs typeface="Arial" panose="020B0604020202020204" pitchFamily="34" charset="0"/>
              </a:rPr>
              <a:t>1.1.3 </a:t>
            </a:r>
            <a:r>
              <a:rPr lang="en-US" sz="1600" b="0" i="0" u="none" strike="noStrike" baseline="0" dirty="0"/>
              <a:t>Which ONE of the following can be used as evidence to support</a:t>
            </a:r>
          </a:p>
          <a:p>
            <a:pPr marL="0" indent="0" algn="l">
              <a:buNone/>
            </a:pPr>
            <a:r>
              <a:rPr lang="en-US" sz="1600" b="0" i="0" u="none" strike="noStrike" baseline="0" dirty="0"/>
              <a:t>                common ancestry?</a:t>
            </a:r>
          </a:p>
          <a:p>
            <a:pPr marL="0" indent="0" algn="l">
              <a:buNone/>
            </a:pPr>
            <a:r>
              <a:rPr lang="en-US" sz="1600" dirty="0"/>
              <a:t>	A </a:t>
            </a:r>
            <a:r>
              <a:rPr lang="en-US" sz="1600" b="0" i="0" u="none" strike="noStrike" baseline="0" dirty="0"/>
              <a:t>Different DNA sequencing in different species</a:t>
            </a:r>
          </a:p>
          <a:p>
            <a:pPr marL="0" indent="0" algn="l">
              <a:buNone/>
            </a:pPr>
            <a:r>
              <a:rPr lang="en-US" sz="1600" b="0" i="0" u="none" strike="noStrike" baseline="0" dirty="0"/>
              <a:t>	B Geographic distribution of different phyla</a:t>
            </a:r>
          </a:p>
          <a:p>
            <a:pPr marL="0" indent="0" algn="l">
              <a:buNone/>
            </a:pPr>
            <a:r>
              <a:rPr lang="en-US" sz="1600" b="0" i="0" u="none" strike="noStrike" baseline="0" dirty="0"/>
              <a:t>	C Homologous structures of a whale's flipper and a bird's wing</a:t>
            </a:r>
          </a:p>
          <a:p>
            <a:pPr marL="0" indent="0" algn="l">
              <a:buNone/>
            </a:pPr>
            <a:r>
              <a:rPr lang="en-US" sz="1600" b="0" i="0" u="none" strike="noStrike" baseline="0" dirty="0"/>
              <a:t>	D Analogous structures of a bird's wing and an insect's wing</a:t>
            </a:r>
          </a:p>
          <a:p>
            <a:pPr marL="0" indent="0">
              <a:buNone/>
            </a:pPr>
            <a:r>
              <a:rPr lang="en-US" altLang="en-US" sz="1600" b="1" dirty="0">
                <a:solidFill>
                  <a:srgbClr val="FF0000"/>
                </a:solidFill>
                <a:cs typeface="Arial" panose="020B0604020202020204" pitchFamily="34" charset="0"/>
              </a:rPr>
              <a:t>Answer : C </a:t>
            </a:r>
            <a:r>
              <a:rPr lang="en-ZA" sz="1600" b="1" dirty="0">
                <a:solidFill>
                  <a:srgbClr val="FF0000"/>
                </a:solidFill>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a:t>
            </a:r>
            <a:r>
              <a:rPr lang="en-US" altLang="en-US" sz="1600" b="1" dirty="0">
                <a:solidFill>
                  <a:srgbClr val="FF0000"/>
                </a:solidFill>
                <a:cs typeface="Arial" panose="020B0604020202020204" pitchFamily="34" charset="0"/>
              </a:rPr>
              <a:t>                                  (2)</a:t>
            </a:r>
          </a:p>
          <a:p>
            <a:pPr marL="0" indent="0" algn="l">
              <a:buNone/>
            </a:pPr>
            <a:r>
              <a:rPr lang="en-US" sz="1600" b="0" i="0" u="none" strike="noStrike" baseline="0" dirty="0"/>
              <a:t>1.1.4 The following statements relate to fossils:</a:t>
            </a:r>
          </a:p>
          <a:p>
            <a:pPr marL="0" indent="0" algn="l">
              <a:buNone/>
            </a:pPr>
            <a:r>
              <a:rPr lang="en-US" sz="1600" b="0" i="0" u="none" strike="noStrike" baseline="0" dirty="0"/>
              <a:t>	1. Very few organisms end up as fossils.</a:t>
            </a:r>
          </a:p>
          <a:p>
            <a:pPr marL="0" indent="0" algn="l">
              <a:buNone/>
            </a:pPr>
            <a:r>
              <a:rPr lang="en-US" sz="1600" b="0" i="0" u="none" strike="noStrike" baseline="0" dirty="0"/>
              <a:t>	2. Some organisms tend to decay before becoming a fossil.</a:t>
            </a:r>
          </a:p>
          <a:p>
            <a:pPr marL="0" indent="0" algn="l">
              <a:buNone/>
            </a:pPr>
            <a:r>
              <a:rPr lang="en-US" sz="1600" b="0" i="0" u="none" strike="noStrike" baseline="0" dirty="0"/>
              <a:t>	3. Only soft parts of organisms preserve easily.</a:t>
            </a:r>
          </a:p>
          <a:p>
            <a:pPr marL="0" indent="0" algn="l">
              <a:buNone/>
            </a:pPr>
            <a:r>
              <a:rPr lang="en-US" sz="1600" b="0" i="0" u="none" strike="noStrike" baseline="0" dirty="0"/>
              <a:t>	4. Geological processes may destroy fossils.</a:t>
            </a:r>
          </a:p>
          <a:p>
            <a:pPr marL="0" indent="0" algn="l">
              <a:buNone/>
            </a:pPr>
            <a:r>
              <a:rPr lang="en-US" sz="1600" b="0" i="0" u="none" strike="noStrike" baseline="0" dirty="0"/>
              <a:t>Which of the statements above are possible reasons why there are</a:t>
            </a:r>
          </a:p>
          <a:p>
            <a:pPr marL="0" indent="0" algn="l">
              <a:buNone/>
            </a:pPr>
            <a:r>
              <a:rPr lang="en-US" sz="1600" b="0" i="0" u="none" strike="noStrike" baseline="0" dirty="0"/>
              <a:t>gaps in the fossil record?</a:t>
            </a:r>
          </a:p>
          <a:p>
            <a:pPr marL="0" indent="0" algn="l">
              <a:buNone/>
            </a:pPr>
            <a:r>
              <a:rPr lang="en-US" sz="1600" dirty="0"/>
              <a:t>	A </a:t>
            </a:r>
            <a:r>
              <a:rPr lang="en-US" sz="1600" b="0" i="0" u="none" strike="noStrike" baseline="0" dirty="0"/>
              <a:t>1, 2 and 3 only</a:t>
            </a:r>
          </a:p>
          <a:p>
            <a:pPr marL="0" indent="0" algn="l">
              <a:buNone/>
            </a:pPr>
            <a:r>
              <a:rPr lang="en-US" sz="1600" b="0" i="0" u="none" strike="noStrike" baseline="0" dirty="0"/>
              <a:t>	B 1, 2, 3 and 4</a:t>
            </a:r>
          </a:p>
          <a:p>
            <a:pPr marL="0" indent="0" algn="l">
              <a:buNone/>
            </a:pPr>
            <a:r>
              <a:rPr lang="en-US" sz="1600" b="0" i="0" u="none" strike="noStrike" baseline="0" dirty="0"/>
              <a:t>	C 2, 3 and 4 only</a:t>
            </a:r>
          </a:p>
          <a:p>
            <a:pPr marL="0" indent="0" algn="l">
              <a:buNone/>
            </a:pPr>
            <a:r>
              <a:rPr lang="en-US" sz="1600" b="0" i="0" u="none" strike="noStrike" baseline="0" dirty="0">
                <a:latin typeface="Arial" panose="020B0604020202020204" pitchFamily="34" charset="0"/>
              </a:rPr>
              <a:t>	</a:t>
            </a:r>
            <a:r>
              <a:rPr lang="en-US" sz="1600" b="0" i="0" u="none" strike="noStrike" baseline="0" dirty="0"/>
              <a:t>D 1, 2 and 4 only</a:t>
            </a:r>
          </a:p>
          <a:p>
            <a:pPr marL="0" indent="0">
              <a:buNone/>
            </a:pPr>
            <a:r>
              <a:rPr lang="en-US" altLang="en-US" sz="1600" b="1" dirty="0">
                <a:solidFill>
                  <a:srgbClr val="FF0000"/>
                </a:solidFill>
                <a:cs typeface="Arial" panose="020B0604020202020204" pitchFamily="34" charset="0"/>
              </a:rPr>
              <a:t>Answer : D </a:t>
            </a:r>
            <a:r>
              <a:rPr lang="en-ZA" sz="1600" b="1" dirty="0">
                <a:solidFill>
                  <a:srgbClr val="FF0000"/>
                </a:solidFill>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a:t>
            </a:r>
            <a:r>
              <a:rPr lang="en-US" altLang="en-US" sz="1600" b="1" dirty="0">
                <a:solidFill>
                  <a:srgbClr val="FF0000"/>
                </a:solidFill>
                <a:cs typeface="Arial" panose="020B0604020202020204" pitchFamily="34" charset="0"/>
              </a:rPr>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3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3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53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532">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532">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532">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532">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532">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532">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532">
                                            <p:txEl>
                                              <p:pRg st="17" end="1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253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a:extLst>
              <a:ext uri="{FF2B5EF4-FFF2-40B4-BE49-F238E27FC236}">
                <a16:creationId xmlns:a16="http://schemas.microsoft.com/office/drawing/2014/main" id="{0E32FC45-5744-4DF4-81FF-7190591AC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Content Placeholder 5">
            <a:extLst>
              <a:ext uri="{FF2B5EF4-FFF2-40B4-BE49-F238E27FC236}">
                <a16:creationId xmlns:a16="http://schemas.microsoft.com/office/drawing/2014/main" id="{27833263-A5AD-4846-A725-872595B84EC6}"/>
              </a:ext>
            </a:extLst>
          </p:cNvPr>
          <p:cNvSpPr>
            <a:spLocks noGrp="1" noChangeArrowheads="1"/>
          </p:cNvSpPr>
          <p:nvPr>
            <p:ph idx="1"/>
          </p:nvPr>
        </p:nvSpPr>
        <p:spPr>
          <a:xfrm>
            <a:off x="76200" y="304800"/>
            <a:ext cx="8915400" cy="5872164"/>
          </a:xfrm>
        </p:spPr>
        <p:txBody>
          <a:bodyPr/>
          <a:lstStyle/>
          <a:p>
            <a:pPr marL="0" indent="0">
              <a:buNone/>
            </a:pPr>
            <a:endParaRPr lang="en-US" sz="1600" b="0"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en-US" sz="1600" b="0" i="0" u="none" strike="noStrike" baseline="0" dirty="0">
                <a:solidFill>
                  <a:srgbClr val="000000"/>
                </a:solidFill>
                <a:latin typeface="Arial" panose="020B0604020202020204" pitchFamily="34" charset="0"/>
                <a:cs typeface="Arial" panose="020B0604020202020204" pitchFamily="34" charset="0"/>
              </a:rPr>
              <a:t>1.1.5</a:t>
            </a:r>
            <a:r>
              <a:rPr lang="en-US" sz="1600" dirty="0">
                <a:latin typeface="Arial" panose="020B0604020202020204" pitchFamily="34" charset="0"/>
                <a:cs typeface="Arial" panose="020B0604020202020204" pitchFamily="34" charset="0"/>
              </a:rPr>
              <a:t> The diagram below shows the fertility of the offspring produced when three populations of </a:t>
            </a:r>
          </a:p>
          <a:p>
            <a:pPr marL="0" indent="0">
              <a:buNone/>
            </a:pPr>
            <a:r>
              <a:rPr lang="en-US" sz="1600" dirty="0">
                <a:latin typeface="Arial" panose="020B0604020202020204" pitchFamily="34" charset="0"/>
                <a:cs typeface="Arial" panose="020B0604020202020204" pitchFamily="34" charset="0"/>
              </a:rPr>
              <a:t>           mice, </a:t>
            </a:r>
            <a:r>
              <a:rPr lang="en-US" sz="1600" b="1" dirty="0">
                <a:latin typeface="Arial" panose="020B0604020202020204" pitchFamily="34" charset="0"/>
                <a:cs typeface="Arial" panose="020B0604020202020204" pitchFamily="34" charset="0"/>
              </a:rPr>
              <a:t>X</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Y </a:t>
            </a:r>
            <a:r>
              <a:rPr lang="en-US" sz="1600" dirty="0">
                <a:latin typeface="Arial" panose="020B0604020202020204" pitchFamily="34" charset="0"/>
                <a:cs typeface="Arial" panose="020B0604020202020204" pitchFamily="34" charset="0"/>
              </a:rPr>
              <a:t>and </a:t>
            </a:r>
            <a:r>
              <a:rPr lang="en-US" sz="1600" b="1" dirty="0">
                <a:latin typeface="Arial" panose="020B0604020202020204" pitchFamily="34" charset="0"/>
                <a:cs typeface="Arial" panose="020B0604020202020204" pitchFamily="34" charset="0"/>
              </a:rPr>
              <a:t>Z</a:t>
            </a:r>
            <a:r>
              <a:rPr lang="en-US" sz="1600" dirty="0">
                <a:latin typeface="Arial" panose="020B0604020202020204" pitchFamily="34" charset="0"/>
                <a:cs typeface="Arial" panose="020B0604020202020204" pitchFamily="34" charset="0"/>
              </a:rPr>
              <a:t>, interbreed.  </a:t>
            </a:r>
          </a:p>
          <a:p>
            <a:pPr marL="0" indent="0">
              <a:buNone/>
            </a:pPr>
            <a:endParaRPr lang="en-US" altLang="en-US" sz="2400" dirty="0">
              <a:cs typeface="Arial" panose="020B0604020202020204" pitchFamily="34" charset="0"/>
            </a:endParaRPr>
          </a:p>
          <a:p>
            <a:pPr marL="0" indent="0">
              <a:buNone/>
            </a:pPr>
            <a:endParaRPr lang="en-US" sz="1800" b="0" i="0" u="none" strike="noStrike" baseline="0" dirty="0">
              <a:solidFill>
                <a:srgbClr val="000000"/>
              </a:solidFill>
            </a:endParaRPr>
          </a:p>
          <a:p>
            <a:pPr marL="0" indent="0">
              <a:buNone/>
            </a:pPr>
            <a:endParaRPr lang="en-US" sz="1800" b="0" i="0" u="none" strike="noStrike" baseline="0" dirty="0">
              <a:solidFill>
                <a:srgbClr val="000000"/>
              </a:solidFill>
            </a:endParaRPr>
          </a:p>
          <a:p>
            <a:pPr marL="0" indent="0">
              <a:buNone/>
            </a:pPr>
            <a:endParaRPr lang="en-US" altLang="en-US" sz="1800" b="1" dirty="0">
              <a:solidFill>
                <a:srgbClr val="FF0000"/>
              </a:solidFill>
              <a:latin typeface="Arial" panose="020B0604020202020204" pitchFamily="34" charset="0"/>
              <a:cs typeface="Arial" panose="020B0604020202020204" pitchFamily="34" charset="0"/>
            </a:endParaRPr>
          </a:p>
          <a:p>
            <a:pPr marL="0" indent="0">
              <a:buNone/>
            </a:pPr>
            <a:endParaRPr lang="en-US" altLang="en-US" sz="1800" b="1" dirty="0">
              <a:solidFill>
                <a:srgbClr val="FF0000"/>
              </a:solidFill>
              <a:latin typeface="Arial" panose="020B0604020202020204" pitchFamily="34" charset="0"/>
              <a:cs typeface="Arial" panose="020B0604020202020204" pitchFamily="34" charset="0"/>
            </a:endParaRPr>
          </a:p>
          <a:p>
            <a:pPr marL="0" indent="0">
              <a:lnSpc>
                <a:spcPct val="100000"/>
              </a:lnSpc>
              <a:buNone/>
            </a:pPr>
            <a:r>
              <a:rPr lang="en-US" sz="1800" dirty="0"/>
              <a:t>             Which ONE of the following statements is CORRECT? </a:t>
            </a:r>
          </a:p>
          <a:p>
            <a:pPr marL="0" indent="0">
              <a:lnSpc>
                <a:spcPct val="100000"/>
              </a:lnSpc>
              <a:buNone/>
            </a:pPr>
            <a:r>
              <a:rPr lang="en-US" sz="1800" dirty="0"/>
              <a:t>A All three populations are of the same species. </a:t>
            </a:r>
          </a:p>
          <a:p>
            <a:pPr marL="0" indent="0">
              <a:lnSpc>
                <a:spcPct val="100000"/>
              </a:lnSpc>
              <a:buNone/>
            </a:pPr>
            <a:r>
              <a:rPr lang="en-US" sz="1800" dirty="0"/>
              <a:t>B Populations </a:t>
            </a:r>
            <a:r>
              <a:rPr lang="en-US" sz="1800" b="1" dirty="0"/>
              <a:t>X </a:t>
            </a:r>
            <a:r>
              <a:rPr lang="en-US" sz="1800" dirty="0"/>
              <a:t>and </a:t>
            </a:r>
            <a:r>
              <a:rPr lang="en-US" sz="1800" b="1" dirty="0"/>
              <a:t>Z </a:t>
            </a:r>
            <a:r>
              <a:rPr lang="en-US" sz="1800" dirty="0"/>
              <a:t>are of the same species, but populations </a:t>
            </a:r>
            <a:r>
              <a:rPr lang="en-US" sz="1800" b="1" dirty="0"/>
              <a:t>X </a:t>
            </a:r>
            <a:r>
              <a:rPr lang="en-US" sz="1800" dirty="0"/>
              <a:t>and </a:t>
            </a:r>
            <a:r>
              <a:rPr lang="en-US" sz="1800" b="1" dirty="0"/>
              <a:t>Y </a:t>
            </a:r>
            <a:r>
              <a:rPr lang="en-US" sz="1800" dirty="0"/>
              <a:t>are different species. </a:t>
            </a:r>
          </a:p>
          <a:p>
            <a:pPr marL="0" indent="0">
              <a:lnSpc>
                <a:spcPct val="100000"/>
              </a:lnSpc>
              <a:buNone/>
            </a:pPr>
            <a:r>
              <a:rPr lang="en-US" sz="1800" dirty="0"/>
              <a:t>C Populations </a:t>
            </a:r>
            <a:r>
              <a:rPr lang="en-US" sz="1800" b="1" dirty="0"/>
              <a:t>Y </a:t>
            </a:r>
            <a:r>
              <a:rPr lang="en-US" sz="1800" dirty="0"/>
              <a:t>and </a:t>
            </a:r>
            <a:r>
              <a:rPr lang="en-US" sz="1800" b="1" dirty="0"/>
              <a:t>Z </a:t>
            </a:r>
            <a:r>
              <a:rPr lang="en-US" sz="1800" dirty="0"/>
              <a:t>are different species, but populations </a:t>
            </a:r>
            <a:r>
              <a:rPr lang="en-US" sz="1800" b="1" dirty="0"/>
              <a:t>X </a:t>
            </a:r>
            <a:r>
              <a:rPr lang="en-US" sz="1800" dirty="0"/>
              <a:t>and </a:t>
            </a:r>
            <a:r>
              <a:rPr lang="en-US" sz="1800" b="1" dirty="0"/>
              <a:t>Y </a:t>
            </a:r>
            <a:r>
              <a:rPr lang="en-US" sz="1800" dirty="0"/>
              <a:t>are of  the same species. </a:t>
            </a:r>
          </a:p>
          <a:p>
            <a:pPr marL="0" indent="0">
              <a:lnSpc>
                <a:spcPct val="100000"/>
              </a:lnSpc>
              <a:buNone/>
            </a:pPr>
            <a:r>
              <a:rPr lang="en-US" sz="1800" dirty="0"/>
              <a:t>D Populations </a:t>
            </a:r>
            <a:r>
              <a:rPr lang="en-US" sz="1800" b="1" dirty="0"/>
              <a:t>X </a:t>
            </a:r>
            <a:r>
              <a:rPr lang="en-US" sz="1800" dirty="0"/>
              <a:t>and </a:t>
            </a:r>
            <a:r>
              <a:rPr lang="en-US" sz="1800" b="1" dirty="0"/>
              <a:t>Y </a:t>
            </a:r>
            <a:r>
              <a:rPr lang="en-US" sz="1800" dirty="0"/>
              <a:t>are different species, but populations </a:t>
            </a:r>
            <a:r>
              <a:rPr lang="en-US" sz="1800" b="1" dirty="0"/>
              <a:t>Y </a:t>
            </a:r>
            <a:r>
              <a:rPr lang="en-US" sz="1800" dirty="0"/>
              <a:t>and </a:t>
            </a:r>
            <a:r>
              <a:rPr lang="en-US" sz="1800" b="1" dirty="0"/>
              <a:t>Z </a:t>
            </a:r>
            <a:r>
              <a:rPr lang="en-US" sz="1800" dirty="0"/>
              <a:t>are of the same species. </a:t>
            </a:r>
            <a:endParaRPr lang="en-US" altLang="en-US" sz="1800" b="1" dirty="0">
              <a:solidFill>
                <a:srgbClr val="FF0000"/>
              </a:solidFill>
              <a:latin typeface="Arial" panose="020B0604020202020204" pitchFamily="34" charset="0"/>
              <a:cs typeface="Arial" panose="020B0604020202020204" pitchFamily="34" charset="0"/>
            </a:endParaRPr>
          </a:p>
          <a:p>
            <a:pPr marL="0" indent="0">
              <a:buNone/>
            </a:pPr>
            <a:r>
              <a:rPr lang="en-US" altLang="en-US" sz="1800" b="1" dirty="0">
                <a:solidFill>
                  <a:srgbClr val="FF0000"/>
                </a:solidFill>
                <a:latin typeface="Arial" panose="020B0604020202020204" pitchFamily="34" charset="0"/>
                <a:cs typeface="Arial" panose="020B0604020202020204" pitchFamily="34" charset="0"/>
              </a:rPr>
              <a:t>Answer: C</a:t>
            </a:r>
            <a:r>
              <a:rPr lang="en-ZA" sz="1800" b="1" dirty="0">
                <a:solidFill>
                  <a:srgbClr val="FF0000"/>
                </a:solidFill>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 </a:t>
            </a:r>
            <a:r>
              <a:rPr lang="en-US" altLang="en-US" sz="1800" b="1" dirty="0">
                <a:solidFill>
                  <a:srgbClr val="FF0000"/>
                </a:solidFill>
                <a:latin typeface="Arial" panose="020B0604020202020204" pitchFamily="34" charset="0"/>
                <a:cs typeface="Arial" panose="020B0604020202020204" pitchFamily="34" charset="0"/>
              </a:rPr>
              <a:t>                         (2)</a:t>
            </a:r>
          </a:p>
        </p:txBody>
      </p:sp>
      <p:pic>
        <p:nvPicPr>
          <p:cNvPr id="3" name="Picture 2">
            <a:extLst>
              <a:ext uri="{FF2B5EF4-FFF2-40B4-BE49-F238E27FC236}">
                <a16:creationId xmlns:a16="http://schemas.microsoft.com/office/drawing/2014/main" id="{EFF77493-A5E3-4A57-82B6-B378031A8526}"/>
              </a:ext>
            </a:extLst>
          </p:cNvPr>
          <p:cNvPicPr>
            <a:picLocks noChangeAspect="1"/>
          </p:cNvPicPr>
          <p:nvPr/>
        </p:nvPicPr>
        <p:blipFill>
          <a:blip r:embed="rId3"/>
          <a:stretch>
            <a:fillRect/>
          </a:stretch>
        </p:blipFill>
        <p:spPr>
          <a:xfrm>
            <a:off x="685800" y="1295400"/>
            <a:ext cx="7486650" cy="16740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5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6">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6">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a:extLst>
              <a:ext uri="{FF2B5EF4-FFF2-40B4-BE49-F238E27FC236}">
                <a16:creationId xmlns:a16="http://schemas.microsoft.com/office/drawing/2014/main" id="{0E32FC45-5744-4DF4-81FF-7190591AC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Content Placeholder 5">
            <a:extLst>
              <a:ext uri="{FF2B5EF4-FFF2-40B4-BE49-F238E27FC236}">
                <a16:creationId xmlns:a16="http://schemas.microsoft.com/office/drawing/2014/main" id="{27833263-A5AD-4846-A725-872595B84EC6}"/>
              </a:ext>
            </a:extLst>
          </p:cNvPr>
          <p:cNvSpPr>
            <a:spLocks noGrp="1" noChangeArrowheads="1"/>
          </p:cNvSpPr>
          <p:nvPr>
            <p:ph idx="1"/>
          </p:nvPr>
        </p:nvSpPr>
        <p:spPr>
          <a:xfrm>
            <a:off x="628650" y="457200"/>
            <a:ext cx="8210550" cy="5029200"/>
          </a:xfrm>
        </p:spPr>
        <p:txBody>
          <a:bodyPr/>
          <a:lstStyle/>
          <a:p>
            <a:pPr marL="0" marR="0" indent="0">
              <a:lnSpc>
                <a:spcPct val="115000"/>
              </a:lnSpc>
              <a:spcBef>
                <a:spcPts val="0"/>
              </a:spcBef>
              <a:spcAft>
                <a:spcPts val="0"/>
              </a:spcAft>
              <a:buNone/>
            </a:pPr>
            <a:endParaRPr lang="en-ZA" sz="1600" dirty="0">
              <a:effectLst/>
              <a:latin typeface="Arial" panose="020B0604020202020204" pitchFamily="34" charset="0"/>
              <a:ea typeface="Arial" panose="020B0604020202020204" pitchFamily="34" charset="0"/>
              <a:cs typeface="Arial" panose="020B0604020202020204" pitchFamily="34" charset="0"/>
            </a:endParaRPr>
          </a:p>
          <a:p>
            <a:pPr marL="0" marR="0" indent="0">
              <a:lnSpc>
                <a:spcPct val="115000"/>
              </a:lnSpc>
              <a:spcBef>
                <a:spcPts val="0"/>
              </a:spcBef>
              <a:spcAft>
                <a:spcPts val="0"/>
              </a:spcAft>
              <a:buNone/>
            </a:pPr>
            <a:r>
              <a:rPr lang="en-ZA" sz="1600" dirty="0">
                <a:effectLst/>
                <a:latin typeface="Arial" panose="020B0604020202020204" pitchFamily="34" charset="0"/>
                <a:ea typeface="Arial" panose="020B0604020202020204" pitchFamily="34" charset="0"/>
                <a:cs typeface="Arial" panose="020B0604020202020204" pitchFamily="34" charset="0"/>
              </a:rPr>
              <a:t>2.1 Study the basic plans of the forelimbs of two different vertebrates shown</a:t>
            </a:r>
            <a:r>
              <a:rPr lang="en-US" sz="1600" dirty="0">
                <a:latin typeface="Arial" panose="020B0604020202020204" pitchFamily="34" charset="0"/>
                <a:ea typeface="Arial" panose="020B0604020202020204" pitchFamily="34" charset="0"/>
                <a:cs typeface="Times New Roman" panose="02020603050405020304" pitchFamily="18" charset="0"/>
              </a:rPr>
              <a:t> </a:t>
            </a:r>
            <a:r>
              <a:rPr lang="en-ZA" sz="1600" dirty="0">
                <a:effectLst/>
                <a:latin typeface="Arial" panose="020B0604020202020204" pitchFamily="34" charset="0"/>
                <a:ea typeface="Arial" panose="020B0604020202020204" pitchFamily="34" charset="0"/>
              </a:rPr>
              <a:t>below.</a:t>
            </a:r>
          </a:p>
          <a:p>
            <a:pPr marL="0" indent="0">
              <a:buNone/>
            </a:pPr>
            <a:endParaRPr lang="en-ZA" altLang="en-US" sz="1800" b="1" dirty="0">
              <a:solidFill>
                <a:srgbClr val="FF0000"/>
              </a:solidFill>
              <a:latin typeface="Arial" panose="020B0604020202020204" pitchFamily="34" charset="0"/>
              <a:cs typeface="Arial" panose="020B0604020202020204" pitchFamily="34" charset="0"/>
            </a:endParaRPr>
          </a:p>
          <a:p>
            <a:pPr marL="0" indent="0">
              <a:buNone/>
            </a:pPr>
            <a:endParaRPr lang="en-ZA" altLang="en-US" sz="1800" b="1" dirty="0">
              <a:solidFill>
                <a:srgbClr val="FF0000"/>
              </a:solidFill>
              <a:latin typeface="Arial" panose="020B0604020202020204" pitchFamily="34" charset="0"/>
              <a:cs typeface="Arial" panose="020B0604020202020204" pitchFamily="34" charset="0"/>
            </a:endParaRPr>
          </a:p>
          <a:p>
            <a:pPr marL="0" indent="0">
              <a:buNone/>
            </a:pPr>
            <a:endParaRPr lang="en-ZA" altLang="en-US" sz="1800" b="1" dirty="0">
              <a:solidFill>
                <a:srgbClr val="FF0000"/>
              </a:solidFill>
              <a:latin typeface="Arial" panose="020B0604020202020204" pitchFamily="34" charset="0"/>
              <a:cs typeface="Arial" panose="020B0604020202020204" pitchFamily="34" charset="0"/>
            </a:endParaRPr>
          </a:p>
          <a:p>
            <a:pPr marL="0" indent="0">
              <a:buNone/>
            </a:pPr>
            <a:endParaRPr lang="en-ZA" altLang="en-US" sz="1800" b="1" dirty="0">
              <a:solidFill>
                <a:srgbClr val="FF0000"/>
              </a:solidFill>
              <a:latin typeface="Arial" panose="020B0604020202020204" pitchFamily="34" charset="0"/>
              <a:cs typeface="Arial" panose="020B0604020202020204" pitchFamily="34" charset="0"/>
            </a:endParaRPr>
          </a:p>
          <a:p>
            <a:pPr marL="0" indent="0">
              <a:buNone/>
            </a:pPr>
            <a:endParaRPr lang="en-ZA" altLang="en-US" sz="1800" b="1" dirty="0">
              <a:solidFill>
                <a:srgbClr val="FF0000"/>
              </a:solidFill>
              <a:latin typeface="Arial" panose="020B0604020202020204" pitchFamily="34" charset="0"/>
              <a:cs typeface="Arial" panose="020B0604020202020204" pitchFamily="34" charset="0"/>
            </a:endParaRPr>
          </a:p>
          <a:p>
            <a:pPr marL="0" indent="0">
              <a:buNone/>
            </a:pPr>
            <a:r>
              <a:rPr lang="en-ZA" altLang="en-US" sz="1800" b="1" dirty="0">
                <a:solidFill>
                  <a:srgbClr val="FF0000"/>
                </a:solidFill>
                <a:latin typeface="Arial" panose="020B0604020202020204" pitchFamily="34" charset="0"/>
                <a:cs typeface="Arial" panose="020B0604020202020204" pitchFamily="34" charset="0"/>
              </a:rPr>
              <a:t>	</a:t>
            </a:r>
            <a:r>
              <a:rPr lang="en-ZA" altLang="en-US" sz="1600" dirty="0">
                <a:latin typeface="Arial" panose="020B0604020202020204" pitchFamily="34" charset="0"/>
                <a:cs typeface="Arial" panose="020B0604020202020204" pitchFamily="34" charset="0"/>
              </a:rPr>
              <a:t>2.1.1 Explain why the above limbs are referred to as homologous.      (2)</a:t>
            </a:r>
          </a:p>
          <a:p>
            <a:pPr marL="0" marR="0" indent="0">
              <a:lnSpc>
                <a:spcPct val="115000"/>
              </a:lnSpc>
              <a:spcBef>
                <a:spcPts val="0"/>
              </a:spcBef>
              <a:spcAft>
                <a:spcPts val="0"/>
              </a:spcAft>
              <a:buNone/>
            </a:pPr>
            <a:r>
              <a:rPr lang="en-ZA" sz="16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ZA" sz="1600" b="1" dirty="0">
                <a:solidFill>
                  <a:srgbClr val="FF0000"/>
                </a:solidFill>
                <a:effectLst/>
                <a:latin typeface="Arial" panose="020B0604020202020204" pitchFamily="34" charset="0"/>
                <a:ea typeface="Arial" panose="020B0604020202020204" pitchFamily="34" charset="0"/>
                <a:cs typeface="Arial" panose="020B0604020202020204" pitchFamily="34" charset="0"/>
              </a:rPr>
              <a:t>Are similar in structure</a:t>
            </a:r>
            <a:r>
              <a:rPr lang="en-ZA" sz="1600" b="1" dirty="0">
                <a:solidFill>
                  <a:srgbClr val="FF0000"/>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a:t>
            </a:r>
            <a:r>
              <a:rPr lang="en-ZA" sz="1600" b="1" dirty="0">
                <a:solidFill>
                  <a:srgbClr val="FF0000"/>
                </a:solidFill>
                <a:effectLst/>
                <a:latin typeface="Arial" panose="020B0604020202020204" pitchFamily="34" charset="0"/>
                <a:ea typeface="Arial" panose="020B0604020202020204" pitchFamily="34" charset="0"/>
              </a:rPr>
              <a:t>suggesting a similar/common   </a:t>
            </a:r>
          </a:p>
          <a:p>
            <a:pPr marL="0" marR="0" indent="0">
              <a:lnSpc>
                <a:spcPct val="115000"/>
              </a:lnSpc>
              <a:spcBef>
                <a:spcPts val="0"/>
              </a:spcBef>
              <a:spcAft>
                <a:spcPts val="0"/>
              </a:spcAft>
              <a:buNone/>
            </a:pPr>
            <a:r>
              <a:rPr lang="en-ZA" sz="1600" b="1" dirty="0">
                <a:solidFill>
                  <a:srgbClr val="FF0000"/>
                </a:solidFill>
                <a:latin typeface="Arial" panose="020B0604020202020204" pitchFamily="34" charset="0"/>
                <a:ea typeface="Arial" panose="020B0604020202020204" pitchFamily="34" charset="0"/>
              </a:rPr>
              <a:t>                    </a:t>
            </a:r>
            <a:r>
              <a:rPr lang="en-ZA" sz="1600" b="1" dirty="0">
                <a:solidFill>
                  <a:srgbClr val="FF0000"/>
                </a:solidFill>
                <a:effectLst/>
                <a:latin typeface="Arial" panose="020B0604020202020204" pitchFamily="34" charset="0"/>
                <a:ea typeface="Arial" panose="020B0604020202020204" pitchFamily="34" charset="0"/>
              </a:rPr>
              <a:t>origin</a:t>
            </a:r>
            <a:r>
              <a:rPr lang="en-ZA" sz="1600" b="1" dirty="0">
                <a:solidFill>
                  <a:srgbClr val="FF0000"/>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a:t>
            </a:r>
            <a:r>
              <a:rPr lang="en-ZA" sz="1600" b="1" dirty="0">
                <a:solidFill>
                  <a:srgbClr val="FF0000"/>
                </a:solidFill>
                <a:effectLst/>
                <a:latin typeface="Arial" panose="020B0604020202020204" pitchFamily="34" charset="0"/>
                <a:ea typeface="Arial" panose="020B0604020202020204" pitchFamily="34" charset="0"/>
              </a:rPr>
              <a:t>/ancestor </a:t>
            </a:r>
            <a:endParaRPr lang="en-ZA" altLang="en-US" sz="1600" b="1" dirty="0">
              <a:solidFill>
                <a:srgbClr val="FF0000"/>
              </a:solidFill>
              <a:latin typeface="Arial" panose="020B0604020202020204" pitchFamily="34" charset="0"/>
              <a:cs typeface="Arial" panose="020B0604020202020204" pitchFamily="34" charset="0"/>
            </a:endParaRPr>
          </a:p>
          <a:p>
            <a:pPr marL="0" indent="0">
              <a:buNone/>
            </a:pPr>
            <a:r>
              <a:rPr lang="en-ZA" altLang="en-US" sz="1600" dirty="0">
                <a:latin typeface="Arial" panose="020B0604020202020204" pitchFamily="34" charset="0"/>
                <a:cs typeface="Arial" panose="020B0604020202020204" pitchFamily="34" charset="0"/>
              </a:rPr>
              <a:t>	2.1.2 </a:t>
            </a:r>
            <a:r>
              <a:rPr lang="en-ZA" sz="1600" dirty="0">
                <a:effectLst/>
                <a:latin typeface="Arial" panose="020B0604020202020204" pitchFamily="34" charset="0"/>
                <a:ea typeface="Arial" panose="020B0604020202020204" pitchFamily="34" charset="0"/>
              </a:rPr>
              <a:t>State TWO ways in which the forelimb of the bat is adapted for </a:t>
            </a:r>
          </a:p>
          <a:p>
            <a:pPr marL="0" indent="0">
              <a:buNone/>
            </a:pPr>
            <a:r>
              <a:rPr lang="en-ZA" sz="1600" dirty="0">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flying.                                                                                            (2)</a:t>
            </a:r>
          </a:p>
          <a:p>
            <a:pPr marL="0" marR="0" indent="0">
              <a:lnSpc>
                <a:spcPct val="115000"/>
              </a:lnSpc>
              <a:spcBef>
                <a:spcPts val="0"/>
              </a:spcBef>
              <a:spcAft>
                <a:spcPts val="0"/>
              </a:spcAft>
              <a:buNone/>
            </a:pPr>
            <a:r>
              <a:rPr lang="en-ZA" sz="16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ZA" sz="1600" b="1" dirty="0">
                <a:solidFill>
                  <a:srgbClr val="FF0000"/>
                </a:solidFill>
                <a:effectLst/>
                <a:latin typeface="Arial" panose="020B0604020202020204" pitchFamily="34" charset="0"/>
                <a:ea typeface="Arial" panose="020B0604020202020204" pitchFamily="34" charset="0"/>
                <a:cs typeface="Arial" panose="020B0604020202020204" pitchFamily="34" charset="0"/>
              </a:rPr>
              <a:t>The wing has web of skin between the metacarpals</a:t>
            </a:r>
            <a:r>
              <a:rPr lang="en-ZA" sz="1600" b="1" dirty="0">
                <a:solidFill>
                  <a:srgbClr val="FF0000"/>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a:t>
            </a:r>
            <a:endParaRPr lang="en-US" sz="16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0"/>
              </a:spcAft>
              <a:buNone/>
            </a:pPr>
            <a:r>
              <a:rPr lang="en-ZA" sz="1600"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n-ZA" sz="1600" b="1" dirty="0">
                <a:solidFill>
                  <a:srgbClr val="FF0000"/>
                </a:solidFill>
                <a:effectLst/>
                <a:latin typeface="Arial" panose="020B0604020202020204" pitchFamily="34" charset="0"/>
                <a:ea typeface="Arial" panose="020B0604020202020204" pitchFamily="34" charset="0"/>
                <a:cs typeface="Arial" panose="020B0604020202020204" pitchFamily="34" charset="0"/>
              </a:rPr>
              <a:t>Forelimb and metacarpals are thin</a:t>
            </a:r>
            <a:r>
              <a:rPr lang="en-ZA" sz="1600" b="1" dirty="0">
                <a:solidFill>
                  <a:srgbClr val="FF0000"/>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a:t>
            </a:r>
            <a:r>
              <a:rPr lang="en-ZA" sz="1600" b="1" dirty="0">
                <a:solidFill>
                  <a:srgbClr val="FF0000"/>
                </a:solidFill>
                <a:effectLst/>
                <a:latin typeface="Arial" panose="020B0604020202020204" pitchFamily="34" charset="0"/>
                <a:ea typeface="Arial" panose="020B0604020202020204" pitchFamily="34" charset="0"/>
                <a:cs typeface="Arial" panose="020B0604020202020204" pitchFamily="34" charset="0"/>
              </a:rPr>
              <a:t> and long</a:t>
            </a:r>
            <a:r>
              <a:rPr lang="en-ZA" sz="1600" b="1" dirty="0">
                <a:solidFill>
                  <a:srgbClr val="FF0000"/>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a:t>
            </a:r>
            <a:endParaRPr lang="en-US" sz="1600" b="1" dirty="0">
              <a:solidFill>
                <a:srgbClr val="FF0000"/>
              </a:solidFill>
              <a:latin typeface="Arial" panose="020B0604020202020204" pitchFamily="34" charset="0"/>
              <a:ea typeface="Arial" panose="020B0604020202020204" pitchFamily="34" charset="0"/>
              <a:cs typeface="Times New Roman" panose="02020603050405020304" pitchFamily="18" charset="0"/>
              <a:sym typeface="Wingdings" panose="05000000000000000000" pitchFamily="2" charset="2"/>
            </a:endParaRPr>
          </a:p>
          <a:p>
            <a:pPr marL="0" marR="0" indent="0">
              <a:lnSpc>
                <a:spcPct val="115000"/>
              </a:lnSpc>
              <a:spcBef>
                <a:spcPts val="0"/>
              </a:spcBef>
              <a:spcAft>
                <a:spcPts val="0"/>
              </a:spcAft>
              <a:buNone/>
            </a:pPr>
            <a:r>
              <a:rPr lang="en-US" sz="16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sym typeface="Wingdings" panose="05000000000000000000" pitchFamily="2" charset="2"/>
              </a:rPr>
              <a:t>                    </a:t>
            </a:r>
            <a:r>
              <a:rPr lang="en-ZA" sz="1600" b="1" dirty="0">
                <a:solidFill>
                  <a:srgbClr val="FF0000"/>
                </a:solidFill>
                <a:effectLst/>
                <a:latin typeface="Arial" panose="020B0604020202020204" pitchFamily="34" charset="0"/>
                <a:ea typeface="Arial" panose="020B0604020202020204" pitchFamily="34" charset="0"/>
              </a:rPr>
              <a:t>Has a large surface area</a:t>
            </a:r>
            <a:r>
              <a:rPr lang="en-ZA" sz="1600" b="1" dirty="0">
                <a:solidFill>
                  <a:srgbClr val="FF0000"/>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a:t>
            </a:r>
            <a:r>
              <a:rPr lang="en-ZA" sz="1600" b="1" dirty="0">
                <a:solidFill>
                  <a:srgbClr val="FF0000"/>
                </a:solidFill>
                <a:effectLst/>
                <a:latin typeface="Arial" panose="020B0604020202020204" pitchFamily="34" charset="0"/>
                <a:ea typeface="Arial" panose="020B0604020202020204" pitchFamily="34" charset="0"/>
              </a:rPr>
              <a:t>  Any 2</a:t>
            </a:r>
            <a:endParaRPr lang="en-ZA" altLang="en-US" sz="1600" b="1" dirty="0">
              <a:solidFill>
                <a:srgbClr val="FF0000"/>
              </a:solidFill>
              <a:latin typeface="Arial" panose="020B0604020202020204" pitchFamily="34" charset="0"/>
              <a:cs typeface="Arial" panose="020B0604020202020204" pitchFamily="34" charset="0"/>
            </a:endParaRPr>
          </a:p>
          <a:p>
            <a:pPr marL="0" indent="0">
              <a:buNone/>
            </a:pPr>
            <a:endParaRPr lang="en-US" altLang="en-US" sz="1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092EF6F-C50D-4159-82F8-CAAD7C69074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42147" y="1066800"/>
            <a:ext cx="4382453" cy="1847851"/>
          </a:xfrm>
          <a:prstGeom prst="rect">
            <a:avLst/>
          </a:prstGeom>
          <a:noFill/>
          <a:ln>
            <a:noFill/>
          </a:ln>
        </p:spPr>
      </p:pic>
      <p:sp>
        <p:nvSpPr>
          <p:cNvPr id="10" name="Title 1">
            <a:extLst>
              <a:ext uri="{FF2B5EF4-FFF2-40B4-BE49-F238E27FC236}">
                <a16:creationId xmlns:a16="http://schemas.microsoft.com/office/drawing/2014/main" id="{BFB1400C-9A13-4968-86E2-41E684434F32}"/>
              </a:ext>
            </a:extLst>
          </p:cNvPr>
          <p:cNvSpPr>
            <a:spLocks noGrp="1"/>
          </p:cNvSpPr>
          <p:nvPr>
            <p:ph type="title"/>
          </p:nvPr>
        </p:nvSpPr>
        <p:spPr>
          <a:xfrm>
            <a:off x="541338" y="304800"/>
            <a:ext cx="7927975" cy="381000"/>
          </a:xfrm>
          <a:solidFill>
            <a:schemeClr val="accent6">
              <a:lumMod val="40000"/>
              <a:lumOff val="60000"/>
            </a:schemeClr>
          </a:solidFill>
          <a:ln w="38100">
            <a:solidFill>
              <a:schemeClr val="accent2">
                <a:lumMod val="50000"/>
              </a:schemeClr>
            </a:solidFill>
          </a:ln>
        </p:spPr>
        <p:txBody>
          <a:bodyPr>
            <a:noAutofit/>
          </a:bodyPr>
          <a:lstStyle/>
          <a:p>
            <a:pPr algn="ctr">
              <a:defRPr/>
            </a:pPr>
            <a:r>
              <a:rPr lang="en-US" sz="1800" dirty="0"/>
              <a:t>Question 2</a:t>
            </a:r>
            <a:endParaRPr lang="en-ZA" sz="1800" b="1" dirty="0"/>
          </a:p>
        </p:txBody>
      </p:sp>
    </p:spTree>
    <p:extLst>
      <p:ext uri="{BB962C8B-B14F-4D97-AF65-F5344CB8AC3E}">
        <p14:creationId xmlns:p14="http://schemas.microsoft.com/office/powerpoint/2010/main" val="36001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6">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55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556">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55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a:extLst>
              <a:ext uri="{FF2B5EF4-FFF2-40B4-BE49-F238E27FC236}">
                <a16:creationId xmlns:a16="http://schemas.microsoft.com/office/drawing/2014/main" id="{0E32FC45-5744-4DF4-81FF-7190591AC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 y="228600"/>
            <a:ext cx="9144000" cy="662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Content Placeholder 5">
            <a:extLst>
              <a:ext uri="{FF2B5EF4-FFF2-40B4-BE49-F238E27FC236}">
                <a16:creationId xmlns:a16="http://schemas.microsoft.com/office/drawing/2014/main" id="{27833263-A5AD-4846-A725-872595B84EC6}"/>
              </a:ext>
            </a:extLst>
          </p:cNvPr>
          <p:cNvSpPr>
            <a:spLocks noGrp="1" noChangeArrowheads="1"/>
          </p:cNvSpPr>
          <p:nvPr>
            <p:ph idx="1"/>
          </p:nvPr>
        </p:nvSpPr>
        <p:spPr>
          <a:xfrm>
            <a:off x="628650" y="304800"/>
            <a:ext cx="8439150" cy="5872164"/>
          </a:xfrm>
        </p:spPr>
        <p:txBody>
          <a:bodyPr/>
          <a:lstStyle/>
          <a:p>
            <a:pPr marL="0" indent="0" algn="l">
              <a:buNone/>
            </a:pPr>
            <a:r>
              <a:rPr lang="en-US" altLang="en-US" sz="1800" dirty="0">
                <a:latin typeface="Arial" panose="020B0604020202020204" pitchFamily="34" charset="0"/>
              </a:rPr>
              <a:t>	</a:t>
            </a:r>
            <a:endParaRPr lang="en-US" altLang="en-US" sz="1600" b="1" dirty="0">
              <a:solidFill>
                <a:srgbClr val="FF0000"/>
              </a:solidFill>
              <a:cs typeface="Arial" panose="020B0604020202020204" pitchFamily="34" charset="0"/>
            </a:endParaRPr>
          </a:p>
        </p:txBody>
      </p:sp>
      <p:sp>
        <p:nvSpPr>
          <p:cNvPr id="5" name="TextBox 4">
            <a:extLst>
              <a:ext uri="{FF2B5EF4-FFF2-40B4-BE49-F238E27FC236}">
                <a16:creationId xmlns:a16="http://schemas.microsoft.com/office/drawing/2014/main" id="{5C16D6B1-99D0-4711-9FA4-29CA6FDB0E06}"/>
              </a:ext>
            </a:extLst>
          </p:cNvPr>
          <p:cNvSpPr txBox="1"/>
          <p:nvPr/>
        </p:nvSpPr>
        <p:spPr>
          <a:xfrm>
            <a:off x="885825" y="475053"/>
            <a:ext cx="7924800" cy="5370701"/>
          </a:xfrm>
          <a:prstGeom prst="rect">
            <a:avLst/>
          </a:prstGeom>
          <a:noFill/>
        </p:spPr>
        <p:txBody>
          <a:bodyPr wrap="square">
            <a:spAutoFit/>
          </a:bodyPr>
          <a:lstStyle/>
          <a:p>
            <a:r>
              <a:rPr lang="en-ZA" sz="1600" dirty="0">
                <a:effectLst/>
                <a:latin typeface="Arial" panose="020B0604020202020204" pitchFamily="34" charset="0"/>
                <a:ea typeface="Arial" panose="020B0604020202020204" pitchFamily="34" charset="0"/>
              </a:rPr>
              <a:t>2.2 The diagrams below show the evolution of horses over time as they  </a:t>
            </a:r>
          </a:p>
          <a:p>
            <a:r>
              <a:rPr lang="en-ZA" sz="1600" dirty="0">
                <a:latin typeface="Arial" panose="020B0604020202020204" pitchFamily="34" charset="0"/>
                <a:ea typeface="Arial" panose="020B0604020202020204" pitchFamily="34" charset="0"/>
              </a:rPr>
              <a:t>       </a:t>
            </a:r>
            <a:r>
              <a:rPr lang="en-ZA" sz="1600" dirty="0">
                <a:effectLst/>
                <a:latin typeface="Arial" panose="020B0604020202020204" pitchFamily="34" charset="0"/>
                <a:ea typeface="Arial" panose="020B0604020202020204" pitchFamily="34" charset="0"/>
              </a:rPr>
              <a:t>moved from muddy ground to grassland </a:t>
            </a:r>
          </a:p>
          <a:p>
            <a:endParaRPr lang="en-ZA" sz="1600" dirty="0">
              <a:latin typeface="Arial" panose="020B0604020202020204" pitchFamily="34" charset="0"/>
            </a:endParaRPr>
          </a:p>
          <a:p>
            <a:endParaRPr lang="en-ZA" dirty="0">
              <a:latin typeface="Arial" panose="020B0604020202020204" pitchFamily="34" charset="0"/>
            </a:endParaRPr>
          </a:p>
          <a:p>
            <a:endParaRPr lang="en-ZA" dirty="0">
              <a:latin typeface="Arial" panose="020B0604020202020204" pitchFamily="34" charset="0"/>
            </a:endParaRPr>
          </a:p>
          <a:p>
            <a:endParaRPr lang="en-ZA" dirty="0">
              <a:latin typeface="Arial" panose="020B0604020202020204" pitchFamily="34" charset="0"/>
            </a:endParaRPr>
          </a:p>
          <a:p>
            <a:endParaRPr lang="en-ZA" dirty="0">
              <a:latin typeface="Arial" panose="020B0604020202020204" pitchFamily="34" charset="0"/>
            </a:endParaRPr>
          </a:p>
          <a:p>
            <a:endParaRPr lang="en-ZA" dirty="0">
              <a:latin typeface="Arial" panose="020B0604020202020204" pitchFamily="34" charset="0"/>
            </a:endParaRPr>
          </a:p>
          <a:p>
            <a:endParaRPr lang="en-ZA" dirty="0">
              <a:latin typeface="Arial" panose="020B0604020202020204" pitchFamily="34" charset="0"/>
            </a:endParaRPr>
          </a:p>
          <a:p>
            <a:endParaRPr lang="en-ZA" dirty="0">
              <a:latin typeface="Arial" panose="020B0604020202020204" pitchFamily="34" charset="0"/>
            </a:endParaRPr>
          </a:p>
          <a:p>
            <a:endParaRPr lang="en-ZA" dirty="0">
              <a:latin typeface="Arial" panose="020B0604020202020204" pitchFamily="34" charset="0"/>
            </a:endParaRPr>
          </a:p>
          <a:p>
            <a:endParaRPr lang="en-ZA" dirty="0">
              <a:latin typeface="Arial" panose="020B0604020202020204" pitchFamily="34" charset="0"/>
            </a:endParaRPr>
          </a:p>
          <a:p>
            <a:pPr marL="0" marR="0" indent="457200">
              <a:lnSpc>
                <a:spcPct val="115000"/>
              </a:lnSpc>
              <a:spcBef>
                <a:spcPts val="0"/>
              </a:spcBef>
              <a:spcAft>
                <a:spcPts val="0"/>
              </a:spcAft>
            </a:pPr>
            <a:endParaRPr lang="en-ZA" sz="1600" dirty="0">
              <a:effectLst/>
              <a:latin typeface="Arial" panose="020B0604020202020204" pitchFamily="34" charset="0"/>
              <a:ea typeface="Arial" panose="020B0604020202020204" pitchFamily="34" charset="0"/>
              <a:cs typeface="Arial" panose="020B0604020202020204" pitchFamily="34" charset="0"/>
            </a:endParaRPr>
          </a:p>
          <a:p>
            <a:pPr marL="0" marR="0" indent="457200">
              <a:lnSpc>
                <a:spcPct val="115000"/>
              </a:lnSpc>
              <a:spcBef>
                <a:spcPts val="0"/>
              </a:spcBef>
              <a:spcAft>
                <a:spcPts val="0"/>
              </a:spcAft>
            </a:pPr>
            <a:r>
              <a:rPr lang="en-ZA" sz="1600" dirty="0">
                <a:effectLst/>
                <a:latin typeface="Arial" panose="020B0604020202020204" pitchFamily="34" charset="0"/>
                <a:ea typeface="Arial" panose="020B0604020202020204" pitchFamily="34" charset="0"/>
                <a:cs typeface="Arial" panose="020B0604020202020204" pitchFamily="34" charset="0"/>
              </a:rPr>
              <a:t>2.2.1 How many times is the modern horse taller than its earliest/original   </a:t>
            </a:r>
          </a:p>
          <a:p>
            <a:pPr marL="0" marR="0" indent="457200">
              <a:lnSpc>
                <a:spcPct val="115000"/>
              </a:lnSpc>
              <a:spcBef>
                <a:spcPts val="0"/>
              </a:spcBef>
              <a:spcAft>
                <a:spcPts val="0"/>
              </a:spcAft>
            </a:pPr>
            <a:r>
              <a:rPr lang="en-ZA" sz="1600" dirty="0">
                <a:latin typeface="Arial" panose="020B0604020202020204" pitchFamily="34" charset="0"/>
                <a:ea typeface="Arial" panose="020B0604020202020204" pitchFamily="34" charset="0"/>
                <a:cs typeface="Arial" panose="020B0604020202020204" pitchFamily="34" charset="0"/>
              </a:rPr>
              <a:t>         </a:t>
            </a:r>
            <a:r>
              <a:rPr lang="en-ZA" sz="1600" dirty="0">
                <a:effectLst/>
                <a:latin typeface="Arial" panose="020B0604020202020204" pitchFamily="34" charset="0"/>
                <a:ea typeface="Arial" panose="020B0604020202020204" pitchFamily="34" charset="0"/>
                <a:cs typeface="Arial" panose="020B0604020202020204" pitchFamily="34" charset="0"/>
              </a:rPr>
              <a:t>ancestor? Show your working.                                                                  (3) </a:t>
            </a:r>
          </a:p>
          <a:p>
            <a:pPr marL="0" marR="0">
              <a:lnSpc>
                <a:spcPct val="115000"/>
              </a:lnSpc>
              <a:spcBef>
                <a:spcPts val="0"/>
              </a:spcBef>
              <a:spcAft>
                <a:spcPts val="0"/>
              </a:spcAft>
            </a:pPr>
            <a:r>
              <a:rPr lang="en-ZA" sz="1800" dirty="0">
                <a:effectLst/>
                <a:latin typeface="Arial" panose="020B0604020202020204" pitchFamily="34" charset="0"/>
                <a:ea typeface="Arial" panose="020B0604020202020204" pitchFamily="34" charset="0"/>
                <a:cs typeface="Arial" panose="020B0604020202020204" pitchFamily="34" charset="0"/>
              </a:rPr>
              <a:t>                  </a:t>
            </a: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1,6 m / 0,4 m </a:t>
            </a: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a:t>
            </a: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endParaRPr lang="en-US" sz="18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0"/>
              </a:spcAft>
            </a:pP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                   =  4</a:t>
            </a: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a:t>
            </a: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 times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indent="457200">
              <a:lnSpc>
                <a:spcPct val="115000"/>
              </a:lnSpc>
              <a:spcBef>
                <a:spcPts val="0"/>
              </a:spcBef>
              <a:spcAft>
                <a:spcPts val="0"/>
              </a:spcAft>
            </a:pPr>
            <a:r>
              <a:rPr lang="en-ZA" sz="1600" dirty="0">
                <a:effectLst/>
                <a:latin typeface="Arial" panose="020B0604020202020204" pitchFamily="34" charset="0"/>
                <a:ea typeface="Arial" panose="020B0604020202020204" pitchFamily="34" charset="0"/>
                <a:cs typeface="Arial" panose="020B0604020202020204" pitchFamily="34" charset="0"/>
              </a:rPr>
              <a:t>  </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A7526CC7-F5EE-484E-9958-F5AA19360C4C}"/>
              </a:ext>
            </a:extLst>
          </p:cNvPr>
          <p:cNvPicPr>
            <a:picLocks noChangeAspect="1"/>
          </p:cNvPicPr>
          <p:nvPr/>
        </p:nvPicPr>
        <p:blipFill>
          <a:blip r:embed="rId3"/>
          <a:stretch>
            <a:fillRect/>
          </a:stretch>
        </p:blipFill>
        <p:spPr>
          <a:xfrm>
            <a:off x="1592327" y="1295400"/>
            <a:ext cx="5341874" cy="2590800"/>
          </a:xfrm>
          <a:prstGeom prst="rect">
            <a:avLst/>
          </a:prstGeom>
        </p:spPr>
      </p:pic>
    </p:spTree>
    <p:extLst>
      <p:ext uri="{BB962C8B-B14F-4D97-AF65-F5344CB8AC3E}">
        <p14:creationId xmlns:p14="http://schemas.microsoft.com/office/powerpoint/2010/main" val="87784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a:extLst>
              <a:ext uri="{FF2B5EF4-FFF2-40B4-BE49-F238E27FC236}">
                <a16:creationId xmlns:a16="http://schemas.microsoft.com/office/drawing/2014/main" id="{0E32FC45-5744-4DF4-81FF-7190591AC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 y="152400"/>
            <a:ext cx="9144000" cy="670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Content Placeholder 5">
            <a:extLst>
              <a:ext uri="{FF2B5EF4-FFF2-40B4-BE49-F238E27FC236}">
                <a16:creationId xmlns:a16="http://schemas.microsoft.com/office/drawing/2014/main" id="{27833263-A5AD-4846-A725-872595B84EC6}"/>
              </a:ext>
            </a:extLst>
          </p:cNvPr>
          <p:cNvSpPr>
            <a:spLocks noGrp="1" noChangeArrowheads="1"/>
          </p:cNvSpPr>
          <p:nvPr>
            <p:ph idx="1"/>
          </p:nvPr>
        </p:nvSpPr>
        <p:spPr>
          <a:xfrm>
            <a:off x="628650" y="304800"/>
            <a:ext cx="8439150" cy="5872164"/>
          </a:xfrm>
        </p:spPr>
        <p:txBody>
          <a:bodyPr/>
          <a:lstStyle/>
          <a:p>
            <a:pPr marL="0" indent="0" algn="l">
              <a:buNone/>
            </a:pPr>
            <a:r>
              <a:rPr lang="en-US" altLang="en-US" sz="1800" dirty="0">
                <a:latin typeface="Arial" panose="020B0604020202020204" pitchFamily="34" charset="0"/>
              </a:rPr>
              <a:t>	</a:t>
            </a:r>
            <a:endParaRPr lang="en-US" altLang="en-US" sz="1600" b="1" dirty="0">
              <a:solidFill>
                <a:srgbClr val="FF0000"/>
              </a:solidFill>
              <a:cs typeface="Arial" panose="020B0604020202020204" pitchFamily="34" charset="0"/>
            </a:endParaRPr>
          </a:p>
        </p:txBody>
      </p:sp>
      <p:sp>
        <p:nvSpPr>
          <p:cNvPr id="5" name="TextBox 4">
            <a:extLst>
              <a:ext uri="{FF2B5EF4-FFF2-40B4-BE49-F238E27FC236}">
                <a16:creationId xmlns:a16="http://schemas.microsoft.com/office/drawing/2014/main" id="{5C16D6B1-99D0-4711-9FA4-29CA6FDB0E06}"/>
              </a:ext>
            </a:extLst>
          </p:cNvPr>
          <p:cNvSpPr txBox="1"/>
          <p:nvPr/>
        </p:nvSpPr>
        <p:spPr>
          <a:xfrm>
            <a:off x="838200" y="695871"/>
            <a:ext cx="7924800" cy="6520759"/>
          </a:xfrm>
          <a:prstGeom prst="rect">
            <a:avLst/>
          </a:prstGeom>
          <a:noFill/>
        </p:spPr>
        <p:txBody>
          <a:bodyPr wrap="square">
            <a:spAutoFit/>
          </a:bodyPr>
          <a:lstStyle/>
          <a:p>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p>
            <a:pPr marL="0" marR="0" indent="457200">
              <a:lnSpc>
                <a:spcPct val="150000"/>
              </a:lnSpc>
              <a:spcBef>
                <a:spcPts val="0"/>
              </a:spcBef>
              <a:spcAft>
                <a:spcPts val="1000"/>
              </a:spcAft>
            </a:pPr>
            <a:r>
              <a:rPr lang="en-ZA" sz="1600" dirty="0">
                <a:effectLst/>
                <a:latin typeface="Arial" panose="020B0604020202020204" pitchFamily="34" charset="0"/>
                <a:ea typeface="Arial" panose="020B0604020202020204" pitchFamily="34" charset="0"/>
                <a:cs typeface="Arial" panose="020B0604020202020204" pitchFamily="34" charset="0"/>
              </a:rPr>
              <a:t>2.2.2. What happened to the appearance of the feet of the horse over time?  (2)</a:t>
            </a:r>
          </a:p>
          <a:p>
            <a:pPr marL="0" marR="0">
              <a:lnSpc>
                <a:spcPct val="150000"/>
              </a:lnSpc>
              <a:spcBef>
                <a:spcPts val="0"/>
              </a:spcBef>
              <a:spcAft>
                <a:spcPts val="0"/>
              </a:spcAft>
            </a:pP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            -    Over time the toes appeared to decrease in  </a:t>
            </a:r>
          </a:p>
          <a:p>
            <a:pPr marL="0" marR="0">
              <a:lnSpc>
                <a:spcPct val="150000"/>
              </a:lnSpc>
              <a:spcBef>
                <a:spcPts val="0"/>
              </a:spcBef>
              <a:spcAft>
                <a:spcPts val="0"/>
              </a:spcAft>
            </a:pPr>
            <a:r>
              <a:rPr lang="en-ZA"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number</a:t>
            </a: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a:t>
            </a: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 digits are now fused </a:t>
            </a:r>
            <a:endParaRPr lang="en-US" sz="18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50000"/>
              </a:lnSpc>
              <a:spcBef>
                <a:spcPts val="0"/>
              </a:spcBef>
              <a:spcAft>
                <a:spcPts val="0"/>
              </a:spcAft>
            </a:pP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            -   but increased in size</a:t>
            </a: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a:t>
            </a: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/elongated                                          </a:t>
            </a:r>
            <a:r>
              <a:rPr lang="en-ZA" sz="1600" dirty="0">
                <a:effectLst/>
                <a:latin typeface="Arial" panose="020B0604020202020204" pitchFamily="34" charset="0"/>
                <a:ea typeface="Arial" panose="020B0604020202020204" pitchFamily="34" charset="0"/>
                <a:cs typeface="Arial" panose="020B0604020202020204" pitchFamily="34" charset="0"/>
              </a:rPr>
              <a:t>                        </a:t>
            </a:r>
          </a:p>
          <a:p>
            <a:pPr marL="0" marR="0">
              <a:lnSpc>
                <a:spcPct val="150000"/>
              </a:lnSpc>
              <a:spcBef>
                <a:spcPts val="0"/>
              </a:spcBef>
              <a:spcAft>
                <a:spcPts val="0"/>
              </a:spcAft>
            </a:pPr>
            <a:r>
              <a:rPr lang="en-ZA" sz="1600" dirty="0">
                <a:latin typeface="Arial" panose="020B0604020202020204" pitchFamily="34" charset="0"/>
                <a:ea typeface="Arial" panose="020B0604020202020204" pitchFamily="34" charset="0"/>
                <a:cs typeface="Arial" panose="020B0604020202020204" pitchFamily="34" charset="0"/>
              </a:rPr>
              <a:t>       </a:t>
            </a:r>
            <a:r>
              <a:rPr lang="en-ZA" sz="1600" dirty="0">
                <a:effectLst/>
                <a:latin typeface="Arial" panose="020B0604020202020204" pitchFamily="34" charset="0"/>
                <a:ea typeface="Arial" panose="020B0604020202020204" pitchFamily="34" charset="0"/>
                <a:cs typeface="Arial" panose="020B0604020202020204" pitchFamily="34" charset="0"/>
              </a:rPr>
              <a:t>2.2.3. Palaeontologists suggest that ancient horses lived in forests, but modern </a:t>
            </a:r>
          </a:p>
          <a:p>
            <a:pPr marL="0" marR="0">
              <a:lnSpc>
                <a:spcPct val="150000"/>
              </a:lnSpc>
              <a:spcBef>
                <a:spcPts val="0"/>
              </a:spcBef>
              <a:spcAft>
                <a:spcPts val="0"/>
              </a:spcAft>
            </a:pPr>
            <a:r>
              <a:rPr lang="en-ZA" sz="1600" dirty="0">
                <a:latin typeface="Arial" panose="020B0604020202020204" pitchFamily="34" charset="0"/>
                <a:ea typeface="Arial" panose="020B0604020202020204" pitchFamily="34" charset="0"/>
                <a:cs typeface="Arial" panose="020B0604020202020204" pitchFamily="34" charset="0"/>
              </a:rPr>
              <a:t>                  </a:t>
            </a:r>
            <a:r>
              <a:rPr lang="en-ZA" sz="1600" dirty="0">
                <a:effectLst/>
                <a:latin typeface="Arial" panose="020B0604020202020204" pitchFamily="34" charset="0"/>
                <a:ea typeface="Arial" panose="020B0604020202020204" pitchFamily="34" charset="0"/>
                <a:cs typeface="Arial" panose="020B0604020202020204" pitchFamily="34" charset="0"/>
              </a:rPr>
              <a:t>horses live  in open grassland.  Explain ONE way in which the modern </a:t>
            </a:r>
          </a:p>
          <a:p>
            <a:pPr marL="0" marR="0">
              <a:lnSpc>
                <a:spcPct val="150000"/>
              </a:lnSpc>
              <a:spcBef>
                <a:spcPts val="0"/>
              </a:spcBef>
              <a:spcAft>
                <a:spcPts val="0"/>
              </a:spcAft>
            </a:pPr>
            <a:r>
              <a:rPr lang="en-ZA" sz="1600" dirty="0">
                <a:latin typeface="Arial" panose="020B0604020202020204" pitchFamily="34" charset="0"/>
                <a:ea typeface="Arial" panose="020B0604020202020204" pitchFamily="34" charset="0"/>
                <a:cs typeface="Arial" panose="020B0604020202020204" pitchFamily="34" charset="0"/>
              </a:rPr>
              <a:t>                  </a:t>
            </a:r>
            <a:r>
              <a:rPr lang="en-ZA" sz="1600" dirty="0">
                <a:effectLst/>
                <a:latin typeface="Arial" panose="020B0604020202020204" pitchFamily="34" charset="0"/>
                <a:ea typeface="Arial" panose="020B0604020202020204" pitchFamily="34" charset="0"/>
                <a:cs typeface="Arial" panose="020B0604020202020204" pitchFamily="34" charset="0"/>
              </a:rPr>
              <a:t>horse is adapted to open </a:t>
            </a:r>
            <a:r>
              <a:rPr lang="en-ZA" sz="1600" dirty="0">
                <a:effectLst/>
                <a:latin typeface="Arial" panose="020B0604020202020204" pitchFamily="34" charset="0"/>
                <a:ea typeface="Arial" panose="020B0604020202020204" pitchFamily="34" charset="0"/>
              </a:rPr>
              <a:t>grassland.                                                      (2)</a:t>
            </a:r>
          </a:p>
          <a:p>
            <a:pPr marL="0" marR="0">
              <a:lnSpc>
                <a:spcPct val="150000"/>
              </a:lnSpc>
              <a:spcBef>
                <a:spcPts val="0"/>
              </a:spcBef>
              <a:spcAft>
                <a:spcPts val="0"/>
              </a:spcAft>
            </a:pPr>
            <a:r>
              <a:rPr lang="en-ZA" sz="1800" dirty="0">
                <a:effectLst/>
                <a:latin typeface="Arial" panose="020B0604020202020204" pitchFamily="34" charset="0"/>
                <a:ea typeface="Arial" panose="020B0604020202020204" pitchFamily="34" charset="0"/>
                <a:cs typeface="Arial" panose="020B0604020202020204" pitchFamily="34" charset="0"/>
              </a:rPr>
              <a:t>                </a:t>
            </a: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The taller body</a:t>
            </a: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a:t>
            </a: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 /legs of the modern horse enables it to look  </a:t>
            </a:r>
          </a:p>
          <a:p>
            <a:pPr marL="0" marR="0">
              <a:lnSpc>
                <a:spcPct val="150000"/>
              </a:lnSpc>
              <a:spcBef>
                <a:spcPts val="0"/>
              </a:spcBef>
              <a:spcAft>
                <a:spcPts val="0"/>
              </a:spcAft>
            </a:pPr>
            <a:r>
              <a:rPr lang="en-ZA" b="1" dirty="0">
                <a:solidFill>
                  <a:srgbClr val="FF0000"/>
                </a:solidFill>
                <a:latin typeface="Arial" panose="020B0604020202020204" pitchFamily="34" charset="0"/>
                <a:ea typeface="Arial" panose="020B0604020202020204" pitchFamily="34" charset="0"/>
                <a:cs typeface="Arial" panose="020B0604020202020204" pitchFamily="34" charset="0"/>
              </a:rPr>
              <a:t>                 </a:t>
            </a: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over grasses and have a wider view</a:t>
            </a: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a:t>
            </a:r>
            <a:r>
              <a:rPr lang="en-ZA" sz="1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endParaRPr lang="en-US" sz="18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0"/>
              </a:spcAft>
            </a:pPr>
            <a:endParaRPr lang="en-ZA" sz="1600" dirty="0">
              <a:latin typeface="Arial" panose="020B0604020202020204" pitchFamily="34" charset="0"/>
            </a:endParaRPr>
          </a:p>
          <a:p>
            <a:endParaRPr lang="en-ZA" dirty="0">
              <a:latin typeface="Arial" panose="020B060402020202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1694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a:extLst>
              <a:ext uri="{FF2B5EF4-FFF2-40B4-BE49-F238E27FC236}">
                <a16:creationId xmlns:a16="http://schemas.microsoft.com/office/drawing/2014/main" id="{3E001DB1-9922-4C83-B637-9F5F97277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C05A2B7-4A70-4A36-B64F-4256168587FC}"/>
              </a:ext>
            </a:extLst>
          </p:cNvPr>
          <p:cNvSpPr>
            <a:spLocks noGrp="1"/>
          </p:cNvSpPr>
          <p:nvPr>
            <p:ph type="title"/>
          </p:nvPr>
        </p:nvSpPr>
        <p:spPr>
          <a:xfrm>
            <a:off x="250825" y="476250"/>
            <a:ext cx="2376488" cy="4783138"/>
          </a:xfrm>
          <a:solidFill>
            <a:schemeClr val="accent6">
              <a:lumMod val="40000"/>
              <a:lumOff val="60000"/>
            </a:schemeClr>
          </a:solidFill>
          <a:ln w="38100">
            <a:solidFill>
              <a:schemeClr val="accent2">
                <a:lumMod val="75000"/>
              </a:schemeClr>
            </a:solidFill>
          </a:ln>
        </p:spPr>
        <p:txBody>
          <a:bodyPr>
            <a:normAutofit/>
          </a:bodyPr>
          <a:lstStyle/>
          <a:p>
            <a:pPr algn="ctr">
              <a:defRPr/>
            </a:pPr>
            <a:r>
              <a:rPr lang="en-ZA" sz="3200" b="1" dirty="0"/>
              <a:t>Terminology</a:t>
            </a:r>
          </a:p>
        </p:txBody>
      </p:sp>
      <p:sp>
        <p:nvSpPr>
          <p:cNvPr id="6148" name="Content Placeholder 8">
            <a:extLst>
              <a:ext uri="{FF2B5EF4-FFF2-40B4-BE49-F238E27FC236}">
                <a16:creationId xmlns:a16="http://schemas.microsoft.com/office/drawing/2014/main" id="{02D7094B-7F2E-4B84-A439-7558F04F2E68}"/>
              </a:ext>
            </a:extLst>
          </p:cNvPr>
          <p:cNvSpPr>
            <a:spLocks noGrp="1" noChangeArrowheads="1"/>
          </p:cNvSpPr>
          <p:nvPr>
            <p:ph idx="1"/>
          </p:nvPr>
        </p:nvSpPr>
        <p:spPr>
          <a:xfrm>
            <a:off x="2627313" y="498475"/>
            <a:ext cx="6408737" cy="5143500"/>
          </a:xfrm>
        </p:spPr>
        <p:txBody>
          <a:bodyPr/>
          <a:lstStyle/>
          <a:p>
            <a:pPr>
              <a:defRPr/>
            </a:pPr>
            <a:r>
              <a:rPr lang="en-US" altLang="en-US" sz="2400" dirty="0">
                <a:latin typeface="Arial" panose="020B0604020202020204" pitchFamily="34" charset="0"/>
                <a:cs typeface="Arial" panose="020B0604020202020204" pitchFamily="34" charset="0"/>
              </a:rPr>
              <a:t>Biological evolution</a:t>
            </a:r>
          </a:p>
          <a:p>
            <a:pPr>
              <a:defRPr/>
            </a:pPr>
            <a:r>
              <a:rPr lang="en-US" altLang="en-US" sz="2400" dirty="0">
                <a:latin typeface="Arial" panose="020B0604020202020204" pitchFamily="34" charset="0"/>
                <a:cs typeface="Arial" panose="020B0604020202020204" pitchFamily="34" charset="0"/>
              </a:rPr>
              <a:t>Population</a:t>
            </a:r>
          </a:p>
          <a:p>
            <a:pPr>
              <a:defRPr/>
            </a:pPr>
            <a:r>
              <a:rPr lang="en-US" altLang="en-US" sz="2400" dirty="0">
                <a:latin typeface="Arial" panose="020B0604020202020204" pitchFamily="34" charset="0"/>
                <a:cs typeface="Arial" panose="020B0604020202020204" pitchFamily="34" charset="0"/>
              </a:rPr>
              <a:t>Species</a:t>
            </a:r>
          </a:p>
          <a:p>
            <a:pPr>
              <a:defRPr/>
            </a:pPr>
            <a:r>
              <a:rPr lang="en-US" altLang="en-US" sz="2400" dirty="0">
                <a:latin typeface="Arial" panose="020B0604020202020204" pitchFamily="34" charset="0"/>
                <a:cs typeface="Arial" panose="020B0604020202020204" pitchFamily="34" charset="0"/>
              </a:rPr>
              <a:t>Hypothesis</a:t>
            </a:r>
          </a:p>
          <a:p>
            <a:pPr>
              <a:defRPr/>
            </a:pPr>
            <a:r>
              <a:rPr lang="en-US" altLang="en-US" sz="2400" dirty="0">
                <a:latin typeface="Arial" panose="020B0604020202020204" pitchFamily="34" charset="0"/>
                <a:cs typeface="Arial" panose="020B0604020202020204" pitchFamily="34" charset="0"/>
              </a:rPr>
              <a:t>Theory</a:t>
            </a:r>
          </a:p>
          <a:p>
            <a:pPr>
              <a:defRPr/>
            </a:pPr>
            <a:r>
              <a:rPr lang="en-US" altLang="en-US" sz="2400" dirty="0">
                <a:latin typeface="Arial" panose="020B0604020202020204" pitchFamily="34" charset="0"/>
                <a:cs typeface="Arial" panose="020B0604020202020204" pitchFamily="34" charset="0"/>
              </a:rPr>
              <a:t>Fossils</a:t>
            </a:r>
          </a:p>
          <a:p>
            <a:pPr>
              <a:defRPr/>
            </a:pPr>
            <a:r>
              <a:rPr lang="en-US" altLang="en-US" sz="2400" dirty="0">
                <a:latin typeface="Arial" panose="020B0604020202020204" pitchFamily="34" charset="0"/>
                <a:cs typeface="Arial" panose="020B0604020202020204" pitchFamily="34" charset="0"/>
              </a:rPr>
              <a:t>Paleontology</a:t>
            </a:r>
          </a:p>
          <a:p>
            <a:pPr>
              <a:defRPr/>
            </a:pPr>
            <a:r>
              <a:rPr lang="en-US" altLang="en-US" sz="2400" dirty="0">
                <a:latin typeface="Arial" panose="020B0604020202020204" pitchFamily="34" charset="0"/>
                <a:cs typeface="Arial" panose="020B0604020202020204" pitchFamily="34" charset="0"/>
              </a:rPr>
              <a:t>Biogeography</a:t>
            </a:r>
          </a:p>
          <a:p>
            <a:pPr>
              <a:defRPr/>
            </a:pPr>
            <a:r>
              <a:rPr lang="en-US" altLang="en-US" sz="2400" dirty="0">
                <a:latin typeface="Arial" panose="020B0604020202020204" pitchFamily="34" charset="0"/>
                <a:cs typeface="Arial" panose="020B0604020202020204" pitchFamily="34" charset="0"/>
              </a:rPr>
              <a:t>Homologous structures</a:t>
            </a:r>
          </a:p>
          <a:p>
            <a:pPr>
              <a:defRPr/>
            </a:pPr>
            <a:r>
              <a:rPr lang="en-US" altLang="en-US" sz="2400" dirty="0">
                <a:latin typeface="Arial" panose="020B0604020202020204" pitchFamily="34" charset="0"/>
                <a:cs typeface="Arial" panose="020B0604020202020204" pitchFamily="34" charset="0"/>
              </a:rPr>
              <a:t>Mutation</a:t>
            </a:r>
          </a:p>
          <a:p>
            <a:pPr>
              <a:defRPr/>
            </a:pPr>
            <a:r>
              <a:rPr lang="en-US" altLang="en-US" sz="2400" dirty="0">
                <a:latin typeface="Arial" panose="020B0604020202020204" pitchFamily="34" charset="0"/>
                <a:cs typeface="Arial" panose="020B0604020202020204" pitchFamily="34" charset="0"/>
              </a:rPr>
              <a:t>Continuous &amp; discontinuous variation</a:t>
            </a:r>
          </a:p>
          <a:p>
            <a:pPr marL="0" indent="0">
              <a:buFont typeface="Arial" panose="020B0604020202020204" pitchFamily="34" charset="0"/>
              <a:buNone/>
              <a:defRPr/>
            </a:pPr>
            <a:endParaRPr lang="en-US" altLang="en-US" sz="2400" dirty="0">
              <a:latin typeface="Arial" panose="020B0604020202020204" pitchFamily="34" charset="0"/>
              <a:cs typeface="Arial" panose="020B0604020202020204" pitchFamily="34" charset="0"/>
            </a:endParaRPr>
          </a:p>
          <a:p>
            <a:pPr>
              <a:defRPr/>
            </a:pPr>
            <a:endParaRPr lang="en-US" altLang="en-US" dirty="0"/>
          </a:p>
          <a:p>
            <a:pPr>
              <a:defRPr/>
            </a:pPr>
            <a:endParaRPr lang="en-US" altLang="en-US" dirty="0"/>
          </a:p>
          <a:p>
            <a:pPr>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48">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48">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1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4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a:extLst>
              <a:ext uri="{FF2B5EF4-FFF2-40B4-BE49-F238E27FC236}">
                <a16:creationId xmlns:a16="http://schemas.microsoft.com/office/drawing/2014/main" id="{5F671A13-73B3-47E1-B148-99487481B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25C76A82-F01A-4CF7-B77E-0D988F5FEB53}"/>
              </a:ext>
            </a:extLst>
          </p:cNvPr>
          <p:cNvSpPr>
            <a:spLocks noGrp="1"/>
          </p:cNvSpPr>
          <p:nvPr>
            <p:ph idx="1"/>
          </p:nvPr>
        </p:nvSpPr>
        <p:spPr>
          <a:xfrm>
            <a:off x="152400" y="1033463"/>
            <a:ext cx="8839200" cy="5143500"/>
          </a:xfrm>
        </p:spPr>
        <p:txBody>
          <a:bodyPr/>
          <a:lstStyle/>
          <a:p>
            <a:r>
              <a:rPr lang="en-US" altLang="en-US" sz="2400" dirty="0"/>
              <a:t>All things we see today arose from things that existed in the past but they look different because things</a:t>
            </a:r>
            <a:r>
              <a:rPr lang="en-US" altLang="en-US" sz="2400" b="1" dirty="0">
                <a:solidFill>
                  <a:srgbClr val="FF0000"/>
                </a:solidFill>
              </a:rPr>
              <a:t> change over long periods of time</a:t>
            </a:r>
          </a:p>
          <a:p>
            <a:r>
              <a:rPr lang="en-US" altLang="en-US" sz="2400" b="1" dirty="0">
                <a:solidFill>
                  <a:schemeClr val="accent1">
                    <a:lumMod val="50000"/>
                  </a:schemeClr>
                </a:solidFill>
              </a:rPr>
              <a:t>Biological evolution </a:t>
            </a:r>
            <a:r>
              <a:rPr lang="en-US" altLang="en-US" sz="2400" dirty="0"/>
              <a:t>refers to the </a:t>
            </a:r>
            <a:r>
              <a:rPr lang="en-US" altLang="en-US" sz="2400" b="1" dirty="0">
                <a:solidFill>
                  <a:srgbClr val="FF0000"/>
                </a:solidFill>
              </a:rPr>
              <a:t>genetic changes that life forms have undergone over long periods of time</a:t>
            </a:r>
            <a:r>
              <a:rPr lang="en-US" altLang="en-US" sz="2400" dirty="0"/>
              <a:t>.</a:t>
            </a:r>
          </a:p>
          <a:p>
            <a:r>
              <a:rPr lang="en-US" altLang="en-US" sz="2400" dirty="0"/>
              <a:t>It leads to the formation of new types of organisms (species)</a:t>
            </a:r>
          </a:p>
          <a:p>
            <a:r>
              <a:rPr lang="en-US" altLang="en-US" sz="2400" dirty="0"/>
              <a:t>Biological Evolution means that all present-day forms of life … </a:t>
            </a:r>
          </a:p>
          <a:p>
            <a:pPr lvl="1" eaLnBrk="1" hangingPunct="1">
              <a:spcBef>
                <a:spcPct val="30000"/>
              </a:spcBef>
              <a:buFont typeface="Wingdings" panose="05000000000000000000" pitchFamily="2" charset="2"/>
              <a:buChar char="q"/>
              <a:defRPr/>
            </a:pPr>
            <a:r>
              <a:rPr lang="en-US" altLang="en-US" sz="2400" dirty="0"/>
              <a:t>   have descended from, and are related to, those that  lived in the past</a:t>
            </a:r>
          </a:p>
          <a:p>
            <a:pPr lvl="1" eaLnBrk="1" hangingPunct="1">
              <a:spcBef>
                <a:spcPct val="30000"/>
              </a:spcBef>
              <a:buFont typeface="Wingdings" panose="05000000000000000000" pitchFamily="2" charset="2"/>
              <a:buChar char="q"/>
              <a:defRPr/>
            </a:pPr>
            <a:r>
              <a:rPr lang="en-US" altLang="en-US" sz="2400" dirty="0"/>
              <a:t>may look different because they became modified from one   </a:t>
            </a:r>
          </a:p>
          <a:p>
            <a:pPr lvl="1" eaLnBrk="1" hangingPunct="1">
              <a:spcBef>
                <a:spcPct val="30000"/>
              </a:spcBef>
              <a:buFont typeface="Wingdings" panose="05000000000000000000" pitchFamily="2" charset="2"/>
              <a:buNone/>
              <a:defRPr/>
            </a:pPr>
            <a:r>
              <a:rPr lang="en-US" altLang="en-US" sz="2400" dirty="0"/>
              <a:t>      generation to another</a:t>
            </a:r>
          </a:p>
          <a:p>
            <a:pPr marL="342900" lvl="1" indent="0" eaLnBrk="1" hangingPunct="1">
              <a:spcBef>
                <a:spcPct val="30000"/>
              </a:spcBef>
              <a:buFont typeface="Arial" panose="020B0604020202020204" pitchFamily="34" charset="0"/>
              <a:buNone/>
              <a:defRPr/>
            </a:pPr>
            <a:endParaRPr lang="en-US" altLang="en-US" sz="2400" dirty="0"/>
          </a:p>
          <a:p>
            <a:pPr marL="0" indent="0">
              <a:buNone/>
            </a:pPr>
            <a:endParaRPr lang="en-US" altLang="en-US" sz="2000" dirty="0"/>
          </a:p>
          <a:p>
            <a:endParaRPr lang="en-US" altLang="en-US" sz="2000" b="1" dirty="0">
              <a:solidFill>
                <a:srgbClr val="FF0000"/>
              </a:solidFill>
            </a:endParaRPr>
          </a:p>
          <a:p>
            <a:endParaRPr lang="en-US" dirty="0"/>
          </a:p>
        </p:txBody>
      </p:sp>
      <p:sp>
        <p:nvSpPr>
          <p:cNvPr id="7" name="Thought Bubble: Cloud 6">
            <a:extLst>
              <a:ext uri="{FF2B5EF4-FFF2-40B4-BE49-F238E27FC236}">
                <a16:creationId xmlns:a16="http://schemas.microsoft.com/office/drawing/2014/main" id="{DF6BBC41-83F1-464E-BA2F-72D33DD8E2D5}"/>
              </a:ext>
            </a:extLst>
          </p:cNvPr>
          <p:cNvSpPr/>
          <p:nvPr/>
        </p:nvSpPr>
        <p:spPr>
          <a:xfrm>
            <a:off x="1219200" y="422276"/>
            <a:ext cx="6019799" cy="509587"/>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What is evolution?</a:t>
            </a:r>
          </a:p>
        </p:txBody>
      </p:sp>
    </p:spTree>
    <p:extLst>
      <p:ext uri="{BB962C8B-B14F-4D97-AF65-F5344CB8AC3E}">
        <p14:creationId xmlns:p14="http://schemas.microsoft.com/office/powerpoint/2010/main" val="181471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a:extLst>
              <a:ext uri="{FF2B5EF4-FFF2-40B4-BE49-F238E27FC236}">
                <a16:creationId xmlns:a16="http://schemas.microsoft.com/office/drawing/2014/main" id="{44301F43-4354-4B92-851F-64B06E5DB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943EB0D-AB96-4CEF-A479-F97FB558D9D3}"/>
              </a:ext>
            </a:extLst>
          </p:cNvPr>
          <p:cNvSpPr>
            <a:spLocks noGrp="1" noChangeArrowheads="1"/>
          </p:cNvSpPr>
          <p:nvPr>
            <p:ph type="title"/>
          </p:nvPr>
        </p:nvSpPr>
        <p:spPr>
          <a:xfrm>
            <a:off x="0" y="188913"/>
            <a:ext cx="9144000" cy="1007838"/>
          </a:xfrm>
        </p:spPr>
        <p:txBody>
          <a:bodyPr/>
          <a:lstStyle/>
          <a:p>
            <a:pPr algn="ctr"/>
            <a:r>
              <a:rPr lang="en-ZA" altLang="en-US" sz="2400" b="1" dirty="0">
                <a:latin typeface="Arial" panose="020B0604020202020204" pitchFamily="34" charset="0"/>
                <a:cs typeface="Arial" panose="020B0604020202020204" pitchFamily="34" charset="0"/>
              </a:rPr>
              <a:t>DIFFERENCE BETWEEN HYPOTHESIS AND A THEORY</a:t>
            </a:r>
          </a:p>
        </p:txBody>
      </p:sp>
      <p:graphicFrame>
        <p:nvGraphicFramePr>
          <p:cNvPr id="3" name="Content Placeholder 2">
            <a:extLst>
              <a:ext uri="{FF2B5EF4-FFF2-40B4-BE49-F238E27FC236}">
                <a16:creationId xmlns:a16="http://schemas.microsoft.com/office/drawing/2014/main" id="{B8B55C3C-4184-42E7-AFE5-DFCDA5CB4168}"/>
              </a:ext>
            </a:extLst>
          </p:cNvPr>
          <p:cNvGraphicFramePr>
            <a:graphicFrameLocks noGrp="1"/>
          </p:cNvGraphicFramePr>
          <p:nvPr>
            <p:ph idx="1"/>
            <p:extLst>
              <p:ext uri="{D42A27DB-BD31-4B8C-83A1-F6EECF244321}">
                <p14:modId xmlns:p14="http://schemas.microsoft.com/office/powerpoint/2010/main" val="2126351372"/>
              </p:ext>
            </p:extLst>
          </p:nvPr>
        </p:nvGraphicFramePr>
        <p:xfrm>
          <a:off x="628650" y="1196751"/>
          <a:ext cx="7886700" cy="4176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a:extLst>
              <a:ext uri="{FF2B5EF4-FFF2-40B4-BE49-F238E27FC236}">
                <a16:creationId xmlns:a16="http://schemas.microsoft.com/office/drawing/2014/main" id="{44301F43-4354-4B92-851F-64B06E5DB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943EB0D-AB96-4CEF-A479-F97FB558D9D3}"/>
              </a:ext>
            </a:extLst>
          </p:cNvPr>
          <p:cNvSpPr>
            <a:spLocks noGrp="1" noChangeArrowheads="1"/>
          </p:cNvSpPr>
          <p:nvPr>
            <p:ph type="title"/>
          </p:nvPr>
        </p:nvSpPr>
        <p:spPr>
          <a:xfrm>
            <a:off x="0" y="188913"/>
            <a:ext cx="9144000" cy="1007838"/>
          </a:xfrm>
        </p:spPr>
        <p:txBody>
          <a:bodyPr/>
          <a:lstStyle/>
          <a:p>
            <a:pPr algn="ctr"/>
            <a:r>
              <a:rPr lang="en-ZA" altLang="en-US" sz="2400" b="1" dirty="0">
                <a:latin typeface="Arial" panose="020B0604020202020204" pitchFamily="34" charset="0"/>
                <a:cs typeface="Arial" panose="020B0604020202020204" pitchFamily="34" charset="0"/>
              </a:rPr>
              <a:t>DIFFERENCE BETWEEN HYPOTHESIS AND A THEORY</a:t>
            </a:r>
          </a:p>
        </p:txBody>
      </p:sp>
      <p:graphicFrame>
        <p:nvGraphicFramePr>
          <p:cNvPr id="6" name="Table 6">
            <a:extLst>
              <a:ext uri="{FF2B5EF4-FFF2-40B4-BE49-F238E27FC236}">
                <a16:creationId xmlns:a16="http://schemas.microsoft.com/office/drawing/2014/main" id="{420E5B23-5B1B-4884-96A2-447A469B2301}"/>
              </a:ext>
            </a:extLst>
          </p:cNvPr>
          <p:cNvGraphicFramePr>
            <a:graphicFrameLocks noGrp="1"/>
          </p:cNvGraphicFramePr>
          <p:nvPr>
            <p:ph idx="1"/>
            <p:extLst>
              <p:ext uri="{D42A27DB-BD31-4B8C-83A1-F6EECF244321}">
                <p14:modId xmlns:p14="http://schemas.microsoft.com/office/powerpoint/2010/main" val="1101437965"/>
              </p:ext>
            </p:extLst>
          </p:nvPr>
        </p:nvGraphicFramePr>
        <p:xfrm>
          <a:off x="76200" y="1196751"/>
          <a:ext cx="8991600" cy="3863854"/>
        </p:xfrm>
        <a:graphic>
          <a:graphicData uri="http://schemas.openxmlformats.org/drawingml/2006/table">
            <a:tbl>
              <a:tblPr firstRow="1" bandRow="1">
                <a:tableStyleId>{00A15C55-8517-42AA-B614-E9B94910E393}</a:tableStyleId>
              </a:tblPr>
              <a:tblGrid>
                <a:gridCol w="4495800">
                  <a:extLst>
                    <a:ext uri="{9D8B030D-6E8A-4147-A177-3AD203B41FA5}">
                      <a16:colId xmlns:a16="http://schemas.microsoft.com/office/drawing/2014/main" val="558947351"/>
                    </a:ext>
                  </a:extLst>
                </a:gridCol>
                <a:gridCol w="4495800">
                  <a:extLst>
                    <a:ext uri="{9D8B030D-6E8A-4147-A177-3AD203B41FA5}">
                      <a16:colId xmlns:a16="http://schemas.microsoft.com/office/drawing/2014/main" val="4009412930"/>
                    </a:ext>
                  </a:extLst>
                </a:gridCol>
              </a:tblGrid>
              <a:tr h="541534">
                <a:tc>
                  <a:txBody>
                    <a:bodyPr/>
                    <a:lstStyle/>
                    <a:p>
                      <a:r>
                        <a:rPr lang="en-US" sz="2000" dirty="0">
                          <a:latin typeface="Arial" panose="020B0604020202020204" pitchFamily="34" charset="0"/>
                          <a:cs typeface="Arial" panose="020B0604020202020204" pitchFamily="34" charset="0"/>
                        </a:rPr>
                        <a:t>              HYPOTHESIS</a:t>
                      </a:r>
                    </a:p>
                  </a:txBody>
                  <a:tcPr/>
                </a:tc>
                <a:tc>
                  <a:txBody>
                    <a:bodyPr/>
                    <a:lstStyle/>
                    <a:p>
                      <a:r>
                        <a:rPr lang="en-US" sz="2000" dirty="0">
                          <a:latin typeface="Arial" panose="020B0604020202020204" pitchFamily="34" charset="0"/>
                          <a:cs typeface="Arial" panose="020B0604020202020204" pitchFamily="34" charset="0"/>
                        </a:rPr>
                        <a:t>                          THEORY</a:t>
                      </a:r>
                    </a:p>
                  </a:txBody>
                  <a:tcPr/>
                </a:tc>
                <a:extLst>
                  <a:ext uri="{0D108BD9-81ED-4DB2-BD59-A6C34878D82A}">
                    <a16:rowId xmlns:a16="http://schemas.microsoft.com/office/drawing/2014/main" val="1465064588"/>
                  </a:ext>
                </a:extLst>
              </a:tr>
              <a:tr h="7763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Tentative /possible explanation for an observation about nature around us </a:t>
                      </a:r>
                      <a:endParaRPr lang="en-US" sz="2000"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i="0" dirty="0">
                          <a:solidFill>
                            <a:schemeClr val="tx1"/>
                          </a:solidFill>
                          <a:latin typeface="Arial" panose="020B0604020202020204" pitchFamily="34" charset="0"/>
                          <a:cs typeface="Arial" panose="020B0604020202020204" pitchFamily="34" charset="0"/>
                        </a:rPr>
                        <a:t>Explanation of what has been observed in nature </a:t>
                      </a:r>
                      <a:r>
                        <a:rPr lang="en-US" sz="2000" i="0" dirty="0">
                          <a:solidFill>
                            <a:srgbClr val="000000"/>
                          </a:solidFill>
                          <a:latin typeface="Arial" panose="020B0604020202020204" pitchFamily="34" charset="0"/>
                          <a:ea typeface="MS Mincho"/>
                          <a:cs typeface="Arial" panose="020B0604020202020204" pitchFamily="34" charset="0"/>
                        </a:rPr>
                        <a:t>supported by same results obtained via research and other studies</a:t>
                      </a:r>
                      <a:endParaRPr lang="en-US" sz="2000" i="0" dirty="0">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2600318392"/>
                  </a:ext>
                </a:extLst>
              </a:tr>
              <a:tr h="8090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 </a:t>
                      </a:r>
                      <a:r>
                        <a:rPr lang="en-US" sz="2000" i="0" dirty="0">
                          <a:solidFill>
                            <a:srgbClr val="000000"/>
                          </a:solidFill>
                          <a:latin typeface="Arial" panose="020B0604020202020204" pitchFamily="34" charset="0"/>
                          <a:ea typeface="MS Mincho"/>
                          <a:cs typeface="Arial" panose="020B0604020202020204" pitchFamily="34" charset="0"/>
                        </a:rPr>
                        <a:t>Based on guess or speculation and on limited data</a:t>
                      </a:r>
                      <a:endParaRPr lang="en-ZA" sz="2000" i="0" dirty="0">
                        <a:solidFill>
                          <a:srgbClr val="000000"/>
                        </a:solidFill>
                        <a:latin typeface="Arial" panose="020B0604020202020204" pitchFamily="34" charset="0"/>
                        <a:ea typeface="MS Mincho"/>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A lot of evidence supports it</a:t>
                      </a: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459409700"/>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It can be accepted or rejected</a:t>
                      </a:r>
                    </a:p>
                  </a:txBody>
                  <a:tcPr>
                    <a:solidFill>
                      <a:schemeClr val="accent3">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i="0" u="none" dirty="0">
                          <a:solidFill>
                            <a:srgbClr val="000000"/>
                          </a:solidFill>
                          <a:latin typeface="Arial"/>
                          <a:ea typeface="MS Mincho"/>
                          <a:cs typeface="Times New Roman"/>
                        </a:rPr>
                        <a:t>Theories are reliable and their basic ideas persist in science </a:t>
                      </a:r>
                      <a:endParaRPr lang="en-ZA" sz="2000" i="0" u="none" dirty="0">
                        <a:solidFill>
                          <a:srgbClr val="000000"/>
                        </a:solidFill>
                        <a:latin typeface="Arial"/>
                        <a:ea typeface="MS Mincho"/>
                        <a:cs typeface="Times New Roman"/>
                      </a:endParaRPr>
                    </a:p>
                    <a:p>
                      <a:endParaRPr lang="en-US" sz="2000" dirty="0">
                        <a:latin typeface="Arial" panose="020B0604020202020204" pitchFamily="34" charset="0"/>
                        <a:cs typeface="Arial" panose="020B0604020202020204" pitchFamily="34" charset="0"/>
                      </a:endParaRPr>
                    </a:p>
                  </a:txBody>
                  <a:tcPr>
                    <a:solidFill>
                      <a:schemeClr val="accent3">
                        <a:lumMod val="60000"/>
                        <a:lumOff val="40000"/>
                      </a:schemeClr>
                    </a:solidFill>
                  </a:tcPr>
                </a:tc>
                <a:extLst>
                  <a:ext uri="{0D108BD9-81ED-4DB2-BD59-A6C34878D82A}">
                    <a16:rowId xmlns:a16="http://schemas.microsoft.com/office/drawing/2014/main" val="3530577304"/>
                  </a:ext>
                </a:extLst>
              </a:tr>
            </a:tbl>
          </a:graphicData>
        </a:graphic>
      </p:graphicFrame>
    </p:spTree>
    <p:extLst>
      <p:ext uri="{BB962C8B-B14F-4D97-AF65-F5344CB8AC3E}">
        <p14:creationId xmlns:p14="http://schemas.microsoft.com/office/powerpoint/2010/main" val="201224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a:extLst>
              <a:ext uri="{FF2B5EF4-FFF2-40B4-BE49-F238E27FC236}">
                <a16:creationId xmlns:a16="http://schemas.microsoft.com/office/drawing/2014/main" id="{937D412D-BEEA-489F-8294-B301F1742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B76F969-EF23-43B0-BCA8-B3A3A3693823}"/>
              </a:ext>
            </a:extLst>
          </p:cNvPr>
          <p:cNvSpPr>
            <a:spLocks noGrp="1"/>
          </p:cNvSpPr>
          <p:nvPr>
            <p:ph type="title"/>
          </p:nvPr>
        </p:nvSpPr>
        <p:spPr>
          <a:xfrm>
            <a:off x="503237" y="587376"/>
            <a:ext cx="8335963" cy="587375"/>
          </a:xfrm>
          <a:solidFill>
            <a:schemeClr val="accent6">
              <a:lumMod val="40000"/>
              <a:lumOff val="60000"/>
            </a:schemeClr>
          </a:solidFill>
          <a:ln w="38100">
            <a:solidFill>
              <a:schemeClr val="accent2">
                <a:lumMod val="75000"/>
              </a:schemeClr>
            </a:solidFill>
          </a:ln>
        </p:spPr>
        <p:txBody>
          <a:bodyPr>
            <a:normAutofit fontScale="90000"/>
          </a:bodyPr>
          <a:lstStyle/>
          <a:p>
            <a:pPr algn="ctr">
              <a:defRPr/>
            </a:pPr>
            <a:br>
              <a:rPr lang="en-US" sz="3200" b="1" kern="0" dirty="0"/>
            </a:br>
            <a:r>
              <a:rPr lang="en-US" sz="3200" b="1" kern="0" dirty="0"/>
              <a:t>Evidence of evolution</a:t>
            </a:r>
            <a:br>
              <a:rPr lang="en-US" sz="3200" b="1" kern="0" dirty="0"/>
            </a:br>
            <a:endParaRPr lang="en-ZA" sz="3200" b="1" dirty="0"/>
          </a:p>
        </p:txBody>
      </p:sp>
      <p:sp>
        <p:nvSpPr>
          <p:cNvPr id="8" name="Content Placeholder 7">
            <a:extLst>
              <a:ext uri="{FF2B5EF4-FFF2-40B4-BE49-F238E27FC236}">
                <a16:creationId xmlns:a16="http://schemas.microsoft.com/office/drawing/2014/main" id="{7E8F84DA-5379-4469-BF96-90134B1E5C5B}"/>
              </a:ext>
            </a:extLst>
          </p:cNvPr>
          <p:cNvSpPr>
            <a:spLocks noGrp="1"/>
          </p:cNvSpPr>
          <p:nvPr>
            <p:ph idx="1"/>
          </p:nvPr>
        </p:nvSpPr>
        <p:spPr>
          <a:xfrm>
            <a:off x="628650" y="1268413"/>
            <a:ext cx="8335963" cy="4908550"/>
          </a:xfrm>
        </p:spPr>
        <p:txBody>
          <a:bodyPr/>
          <a:lstStyle/>
          <a:p>
            <a:pPr eaLnBrk="1" hangingPunct="1">
              <a:lnSpc>
                <a:spcPct val="100000"/>
              </a:lnSpc>
              <a:defRPr/>
            </a:pPr>
            <a:r>
              <a:rPr lang="en-US" altLang="en-US" sz="2400" dirty="0">
                <a:ea typeface="Verdana" panose="020B0604030504040204" pitchFamily="34" charset="0"/>
                <a:cs typeface="Verdana" panose="020B0604030504040204" pitchFamily="34" charset="0"/>
              </a:rPr>
              <a:t>Evolution is a scientific theory: various hypotheses relating to evolution have been tested and verified over time, e.g. Oparin-Haldane hypothesis tested by Miller &amp; Urey; Out of Africa hypothesis, etc.</a:t>
            </a:r>
          </a:p>
          <a:p>
            <a:pPr marL="0" indent="0" eaLnBrk="1" hangingPunct="1">
              <a:lnSpc>
                <a:spcPct val="100000"/>
              </a:lnSpc>
              <a:buNone/>
              <a:defRPr/>
            </a:pPr>
            <a:endParaRPr lang="en-US" altLang="en-US" sz="24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eaLnBrk="1" hangingPunct="1">
              <a:buFont typeface="Arial" panose="020B0604020202020204" pitchFamily="34" charset="0"/>
              <a:buNone/>
              <a:defRPr/>
            </a:pPr>
            <a:r>
              <a:rPr lang="en-US" altLang="en-US" sz="2400" b="1" dirty="0">
                <a:solidFill>
                  <a:srgbClr val="FF0000"/>
                </a:solidFill>
              </a:rPr>
              <a:t>Evidence of evolution is from the following studies:</a:t>
            </a:r>
          </a:p>
          <a:p>
            <a:pPr eaLnBrk="1" hangingPunct="1">
              <a:defRPr/>
            </a:pPr>
            <a:r>
              <a:rPr lang="en-US" altLang="en-US" sz="2400" dirty="0"/>
              <a:t>Fossil record (Paleontology)</a:t>
            </a:r>
          </a:p>
          <a:p>
            <a:pPr eaLnBrk="1" hangingPunct="1">
              <a:defRPr/>
            </a:pPr>
            <a:r>
              <a:rPr lang="en-US" altLang="en-US" sz="2400" dirty="0"/>
              <a:t>Biogeography</a:t>
            </a:r>
          </a:p>
          <a:p>
            <a:pPr eaLnBrk="1" hangingPunct="1">
              <a:defRPr/>
            </a:pPr>
            <a:r>
              <a:rPr lang="en-US" altLang="en-US" sz="2400" dirty="0"/>
              <a:t>Comparative anatomy/ modification by descent (homologous structures)</a:t>
            </a:r>
          </a:p>
          <a:p>
            <a:pPr eaLnBrk="1" hangingPunct="1">
              <a:defRPr/>
            </a:pPr>
            <a:r>
              <a:rPr lang="en-US" altLang="en-US" sz="2400" dirty="0"/>
              <a:t>Genetics</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a:extLst>
              <a:ext uri="{FF2B5EF4-FFF2-40B4-BE49-F238E27FC236}">
                <a16:creationId xmlns:a16="http://schemas.microsoft.com/office/drawing/2014/main" id="{3F8D7E86-045D-487E-BB1F-410B9F646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308082C-9DA4-4D1D-ABB8-93F23FBCA3E3}"/>
              </a:ext>
            </a:extLst>
          </p:cNvPr>
          <p:cNvSpPr>
            <a:spLocks noGrp="1"/>
          </p:cNvSpPr>
          <p:nvPr>
            <p:ph type="title"/>
          </p:nvPr>
        </p:nvSpPr>
        <p:spPr>
          <a:xfrm>
            <a:off x="287338" y="392906"/>
            <a:ext cx="8856662" cy="576262"/>
          </a:xfrm>
          <a:solidFill>
            <a:schemeClr val="accent6">
              <a:lumMod val="40000"/>
              <a:lumOff val="60000"/>
            </a:schemeClr>
          </a:solidFill>
          <a:ln w="38100">
            <a:solidFill>
              <a:schemeClr val="accent2">
                <a:lumMod val="75000"/>
              </a:schemeClr>
            </a:solidFill>
          </a:ln>
        </p:spPr>
        <p:txBody>
          <a:bodyPr>
            <a:normAutofit/>
          </a:bodyPr>
          <a:lstStyle/>
          <a:p>
            <a:pPr algn="ctr">
              <a:defRPr/>
            </a:pPr>
            <a:r>
              <a:rPr lang="en-ZA" sz="3200" b="1" dirty="0"/>
              <a:t>FOSSIL RECORD</a:t>
            </a:r>
          </a:p>
        </p:txBody>
      </p:sp>
      <p:sp>
        <p:nvSpPr>
          <p:cNvPr id="10244" name="Content Placeholder 5">
            <a:extLst>
              <a:ext uri="{FF2B5EF4-FFF2-40B4-BE49-F238E27FC236}">
                <a16:creationId xmlns:a16="http://schemas.microsoft.com/office/drawing/2014/main" id="{058EFEE7-30D9-421F-B4A8-23261F5BDEE9}"/>
              </a:ext>
            </a:extLst>
          </p:cNvPr>
          <p:cNvSpPr>
            <a:spLocks noGrp="1" noChangeArrowheads="1"/>
          </p:cNvSpPr>
          <p:nvPr>
            <p:ph idx="1"/>
          </p:nvPr>
        </p:nvSpPr>
        <p:spPr>
          <a:xfrm>
            <a:off x="179388" y="1033463"/>
            <a:ext cx="8785225" cy="5143500"/>
          </a:xfrm>
        </p:spPr>
        <p:txBody>
          <a:bodyPr/>
          <a:lstStyle/>
          <a:p>
            <a:pPr lvl="1">
              <a:lnSpc>
                <a:spcPct val="100000"/>
              </a:lnSpc>
              <a:defRPr/>
            </a:pPr>
            <a:r>
              <a:rPr lang="en-US" sz="2400" dirty="0">
                <a:cs typeface="Arial" panose="020B0604020202020204" pitchFamily="34" charset="0"/>
              </a:rPr>
              <a:t>A </a:t>
            </a:r>
            <a:r>
              <a:rPr lang="en-US" sz="2400" b="1" dirty="0">
                <a:solidFill>
                  <a:srgbClr val="FF0000"/>
                </a:solidFill>
                <a:cs typeface="Arial" panose="020B0604020202020204" pitchFamily="34" charset="0"/>
              </a:rPr>
              <a:t>fossil</a:t>
            </a:r>
            <a:r>
              <a:rPr lang="en-US" sz="2400" dirty="0">
                <a:cs typeface="Arial" panose="020B0604020202020204" pitchFamily="34" charset="0"/>
              </a:rPr>
              <a:t> is the remains of past life forms (plant or animal) embedded in rock and preserved in petrified form</a:t>
            </a:r>
          </a:p>
          <a:p>
            <a:pPr lvl="1">
              <a:lnSpc>
                <a:spcPct val="100000"/>
              </a:lnSpc>
              <a:defRPr/>
            </a:pPr>
            <a:r>
              <a:rPr lang="en-US" sz="2400" dirty="0">
                <a:cs typeface="Arial" panose="020B0604020202020204" pitchFamily="34" charset="0"/>
              </a:rPr>
              <a:t>The study of fossils is known as </a:t>
            </a:r>
            <a:r>
              <a:rPr lang="en-US" sz="2400" b="1" dirty="0">
                <a:solidFill>
                  <a:srgbClr val="FF0000"/>
                </a:solidFill>
                <a:cs typeface="Arial" panose="020B0604020202020204" pitchFamily="34" charset="0"/>
              </a:rPr>
              <a:t>Paleontology</a:t>
            </a:r>
            <a:endParaRPr lang="en-GB" sz="2400" kern="0" dirty="0">
              <a:cs typeface="Arial" panose="020B0604020202020204" pitchFamily="34" charset="0"/>
              <a:sym typeface="Wingdings 2" pitchFamily="18" charset="2"/>
            </a:endParaRPr>
          </a:p>
          <a:p>
            <a:pPr lvl="1">
              <a:lnSpc>
                <a:spcPct val="100000"/>
              </a:lnSpc>
              <a:defRPr/>
            </a:pPr>
            <a:r>
              <a:rPr lang="en-GB" sz="2400" kern="0" dirty="0">
                <a:cs typeface="Arial" panose="020B0604020202020204" pitchFamily="34" charset="0"/>
                <a:sym typeface="Wingdings 2" pitchFamily="18" charset="2"/>
              </a:rPr>
              <a:t>Dating techniques assist in placing the fossils discovered in rocks in a chronological sequence </a:t>
            </a:r>
            <a:endParaRPr lang="en-GB" sz="2400" b="1" kern="0" dirty="0">
              <a:solidFill>
                <a:srgbClr val="FF0000"/>
              </a:solidFill>
              <a:cs typeface="Arial" panose="020B0604020202020204" pitchFamily="34" charset="0"/>
              <a:sym typeface="Wingdings 2" pitchFamily="18" charset="2"/>
            </a:endParaRPr>
          </a:p>
          <a:p>
            <a:pPr lvl="1">
              <a:lnSpc>
                <a:spcPct val="100000"/>
              </a:lnSpc>
              <a:defRPr/>
            </a:pPr>
            <a:r>
              <a:rPr lang="en-GB" sz="2400" kern="0" dirty="0">
                <a:cs typeface="Arial" panose="020B0604020202020204" pitchFamily="34" charset="0"/>
                <a:sym typeface="Wingdings 2" pitchFamily="18" charset="2"/>
              </a:rPr>
              <a:t>The interpretation of fossil record help us to understand the patterns of development amongst the species</a:t>
            </a:r>
          </a:p>
          <a:p>
            <a:pPr lvl="1">
              <a:lnSpc>
                <a:spcPct val="100000"/>
              </a:lnSpc>
              <a:defRPr/>
            </a:pPr>
            <a:r>
              <a:rPr lang="en-US" sz="2400" dirty="0">
                <a:cs typeface="Arial" panose="020B0604020202020204" pitchFamily="34" charset="0"/>
              </a:rPr>
              <a:t>The overall trend from simpler ancestral forms to more complex forms as you go through the rock succession clearly shows a pattern of evolutionary change over time.</a:t>
            </a:r>
            <a:endParaRPr lang="en-ZA" sz="2400"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a:extLst>
              <a:ext uri="{FF2B5EF4-FFF2-40B4-BE49-F238E27FC236}">
                <a16:creationId xmlns:a16="http://schemas.microsoft.com/office/drawing/2014/main" id="{D7ABB6DA-675C-4A87-B397-FD03D0D5D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FEEB2F1-9B59-4DD2-B9BD-4A1651C8BFBA}"/>
              </a:ext>
            </a:extLst>
          </p:cNvPr>
          <p:cNvSpPr>
            <a:spLocks noGrp="1"/>
          </p:cNvSpPr>
          <p:nvPr>
            <p:ph type="title"/>
          </p:nvPr>
        </p:nvSpPr>
        <p:spPr>
          <a:xfrm rot="10800000" flipV="1">
            <a:off x="71438" y="209550"/>
            <a:ext cx="9001125" cy="1563688"/>
          </a:xfrm>
          <a:solidFill>
            <a:schemeClr val="accent4">
              <a:lumMod val="20000"/>
              <a:lumOff val="80000"/>
            </a:schemeClr>
          </a:solidFill>
          <a:ln>
            <a:solidFill>
              <a:srgbClr val="0070C0"/>
            </a:solidFill>
          </a:ln>
        </p:spPr>
        <p:txBody>
          <a:bodyPr>
            <a:noAutofit/>
          </a:bodyPr>
          <a:lstStyle/>
          <a:p>
            <a:pPr algn="ctr">
              <a:defRPr/>
            </a:pPr>
            <a:br>
              <a:rPr lang="en-US" sz="2400" dirty="0">
                <a:cs typeface="Arial" panose="020B0604020202020204" pitchFamily="34" charset="0"/>
              </a:rPr>
            </a:br>
            <a:br>
              <a:rPr lang="en-US" sz="2400" dirty="0">
                <a:cs typeface="Arial" panose="020B0604020202020204" pitchFamily="34" charset="0"/>
              </a:rPr>
            </a:br>
            <a:r>
              <a:rPr lang="en-US" sz="2400" dirty="0">
                <a:cs typeface="Arial" panose="020B0604020202020204" pitchFamily="34" charset="0"/>
              </a:rPr>
              <a:t>Generally, the </a:t>
            </a:r>
            <a:r>
              <a:rPr lang="en-US" sz="2400" b="1" dirty="0">
                <a:solidFill>
                  <a:srgbClr val="FF0000"/>
                </a:solidFill>
                <a:cs typeface="Arial" panose="020B0604020202020204" pitchFamily="34" charset="0"/>
              </a:rPr>
              <a:t>oldest</a:t>
            </a:r>
            <a:r>
              <a:rPr lang="en-US" sz="2400" dirty="0">
                <a:cs typeface="Arial" panose="020B0604020202020204" pitchFamily="34" charset="0"/>
              </a:rPr>
              <a:t> sedimentary rocks contain the fossils of </a:t>
            </a:r>
            <a:r>
              <a:rPr lang="en-US" sz="2400" b="1" dirty="0">
                <a:solidFill>
                  <a:srgbClr val="FF0000"/>
                </a:solidFill>
                <a:cs typeface="Arial" panose="020B0604020202020204" pitchFamily="34" charset="0"/>
              </a:rPr>
              <a:t>simpler, more primitive</a:t>
            </a:r>
            <a:r>
              <a:rPr lang="en-US" sz="2400" dirty="0">
                <a:cs typeface="Arial" panose="020B0604020202020204" pitchFamily="34" charset="0"/>
              </a:rPr>
              <a:t>, forms of life (e.g. bacteria, algae, invertebrates), while fossils of more </a:t>
            </a:r>
            <a:r>
              <a:rPr lang="en-US" sz="2400" b="1" dirty="0">
                <a:solidFill>
                  <a:srgbClr val="00B050"/>
                </a:solidFill>
                <a:cs typeface="Arial" panose="020B0604020202020204" pitchFamily="34" charset="0"/>
              </a:rPr>
              <a:t>complex organisms </a:t>
            </a:r>
            <a:r>
              <a:rPr lang="en-US" sz="2400" dirty="0">
                <a:cs typeface="Arial" panose="020B0604020202020204" pitchFamily="34" charset="0"/>
              </a:rPr>
              <a:t>(e.g. flowering plants, mammals) are found in much </a:t>
            </a:r>
            <a:r>
              <a:rPr lang="en-US" sz="2400" b="1" dirty="0">
                <a:solidFill>
                  <a:srgbClr val="00B050"/>
                </a:solidFill>
                <a:cs typeface="Arial" panose="020B0604020202020204" pitchFamily="34" charset="0"/>
              </a:rPr>
              <a:t>younger sediments.  </a:t>
            </a:r>
            <a:br>
              <a:rPr lang="en-ZA" sz="2400" b="1" dirty="0">
                <a:solidFill>
                  <a:srgbClr val="00B050"/>
                </a:solidFill>
                <a:cs typeface="Arial" panose="020B0604020202020204" pitchFamily="34" charset="0"/>
              </a:rPr>
            </a:br>
            <a:endParaRPr lang="en-ZA" sz="2400" b="1" dirty="0"/>
          </a:p>
        </p:txBody>
      </p:sp>
      <p:pic>
        <p:nvPicPr>
          <p:cNvPr id="12292" name="Picture 1" descr="rocklayers2">
            <a:extLst>
              <a:ext uri="{FF2B5EF4-FFF2-40B4-BE49-F238E27FC236}">
                <a16:creationId xmlns:a16="http://schemas.microsoft.com/office/drawing/2014/main" id="{76DFA7B4-B221-4E87-9DA0-873EB22191D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1438" y="1773238"/>
            <a:ext cx="9001125" cy="33845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roduction to Evolution 1 [Compatibility Mode]" id="{5B40265B-A9AC-45F2-ADA0-0CB2912EC58C}" vid="{3EC3D5F3-7129-4FFC-BE6E-091AA8163C1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Introduction to Evolution 1</Template>
  <TotalTime>1874</TotalTime>
  <Words>1856</Words>
  <Application>Microsoft Office PowerPoint</Application>
  <PresentationFormat>On-screen Show (4:3)</PresentationFormat>
  <Paragraphs>243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Verdana</vt:lpstr>
      <vt:lpstr>Wingdings</vt:lpstr>
      <vt:lpstr>Office Theme</vt:lpstr>
      <vt:lpstr>PowerPoint Presentation</vt:lpstr>
      <vt:lpstr>EXAMINATION GUIDELINES</vt:lpstr>
      <vt:lpstr>Terminology</vt:lpstr>
      <vt:lpstr>PowerPoint Presentation</vt:lpstr>
      <vt:lpstr>DIFFERENCE BETWEEN HYPOTHESIS AND A THEORY</vt:lpstr>
      <vt:lpstr>DIFFERENCE BETWEEN HYPOTHESIS AND A THEORY</vt:lpstr>
      <vt:lpstr> Evidence of evolution </vt:lpstr>
      <vt:lpstr>FOSSIL RECORD</vt:lpstr>
      <vt:lpstr>  Generally, the oldest sedimentary rocks contain the fossils of simpler, more primitive, forms of life (e.g. bacteria, algae, invertebrates), while fossils of more complex organisms (e.g. flowering plants, mammals) are found in much younger sediments.   </vt:lpstr>
      <vt:lpstr>  </vt:lpstr>
      <vt:lpstr> BIOGEOGRAPHY </vt:lpstr>
      <vt:lpstr>Comparative anatomy / Modification by descent  (Homologous structures)</vt:lpstr>
      <vt:lpstr>Genetics</vt:lpstr>
      <vt:lpstr>Definition of a biological species &amp; a population</vt:lpstr>
      <vt:lpstr>                 Sources of variation</vt:lpstr>
      <vt:lpstr>SOURCES OF VARIATION</vt:lpstr>
      <vt:lpstr>Continuous Variation </vt:lpstr>
      <vt:lpstr>Discontinuous variation</vt:lpstr>
      <vt:lpstr>Activity- Question 1-MCQ</vt:lpstr>
      <vt:lpstr>PowerPoint Presentation</vt:lpstr>
      <vt:lpstr>PowerPoint Presentation</vt:lpstr>
      <vt:lpstr>Question 2</vt:lpstr>
      <vt:lpstr>PowerPoint Presentation</vt:lpstr>
      <vt:lpstr>PowerPoint Presentation</vt:lpstr>
    </vt:vector>
  </TitlesOfParts>
  <Company>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 EC</dc:creator>
  <cp:lastModifiedBy>Zimasa Sanda</cp:lastModifiedBy>
  <cp:revision>77</cp:revision>
  <dcterms:created xsi:type="dcterms:W3CDTF">2020-08-17T17:06:02Z</dcterms:created>
  <dcterms:modified xsi:type="dcterms:W3CDTF">2020-08-28T10:36:59Z</dcterms:modified>
</cp:coreProperties>
</file>