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2" r:id="rId2"/>
    <p:sldId id="277" r:id="rId3"/>
    <p:sldId id="278" r:id="rId4"/>
    <p:sldId id="283" r:id="rId5"/>
    <p:sldId id="276" r:id="rId6"/>
    <p:sldId id="281" r:id="rId7"/>
    <p:sldId id="274" r:id="rId8"/>
    <p:sldId id="443" r:id="rId9"/>
    <p:sldId id="609" r:id="rId10"/>
    <p:sldId id="444" r:id="rId11"/>
    <p:sldId id="445" r:id="rId12"/>
    <p:sldId id="447" r:id="rId13"/>
    <p:sldId id="449" r:id="rId14"/>
    <p:sldId id="451" r:id="rId15"/>
    <p:sldId id="348" r:id="rId16"/>
    <p:sldId id="286" r:id="rId17"/>
    <p:sldId id="288" r:id="rId18"/>
    <p:sldId id="290" r:id="rId19"/>
    <p:sldId id="291" r:id="rId20"/>
    <p:sldId id="292" r:id="rId21"/>
    <p:sldId id="293" r:id="rId22"/>
    <p:sldId id="294" r:id="rId23"/>
    <p:sldId id="295" r:id="rId24"/>
    <p:sldId id="296" r:id="rId25"/>
    <p:sldId id="297" r:id="rId26"/>
    <p:sldId id="298" r:id="rId27"/>
    <p:sldId id="355" r:id="rId28"/>
    <p:sldId id="299" r:id="rId29"/>
    <p:sldId id="306" r:id="rId30"/>
    <p:sldId id="358" r:id="rId31"/>
    <p:sldId id="360" r:id="rId32"/>
    <p:sldId id="362" r:id="rId33"/>
    <p:sldId id="309" r:id="rId34"/>
    <p:sldId id="310" r:id="rId35"/>
    <p:sldId id="363" r:id="rId36"/>
    <p:sldId id="311" r:id="rId37"/>
    <p:sldId id="364" r:id="rId38"/>
    <p:sldId id="312" r:id="rId39"/>
    <p:sldId id="367" r:id="rId40"/>
    <p:sldId id="368" r:id="rId41"/>
    <p:sldId id="313" r:id="rId42"/>
    <p:sldId id="370" r:id="rId43"/>
    <p:sldId id="322" r:id="rId44"/>
    <p:sldId id="323" r:id="rId45"/>
    <p:sldId id="324"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1E9"/>
    <a:srgbClr val="FE592C"/>
    <a:srgbClr val="72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5A7B2-B4C2-4306-815F-04D2655116A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2EABE29-6365-48C0-8092-E64DB095310C}">
      <dgm:prSet phldrT="[Text]"/>
      <dgm:spPr/>
      <dgm:t>
        <a:bodyPr/>
        <a:lstStyle/>
        <a:p>
          <a:r>
            <a:rPr lang="en-US" dirty="0"/>
            <a:t>SWOT  </a:t>
          </a:r>
        </a:p>
      </dgm:t>
    </dgm:pt>
    <dgm:pt modelId="{7D011C67-F9DD-4590-AD81-85880AB0A4C9}" type="parTrans" cxnId="{03D5574B-C551-4D6C-991C-A55CFDD19570}">
      <dgm:prSet/>
      <dgm:spPr/>
      <dgm:t>
        <a:bodyPr/>
        <a:lstStyle/>
        <a:p>
          <a:endParaRPr lang="en-US"/>
        </a:p>
      </dgm:t>
    </dgm:pt>
    <dgm:pt modelId="{6419769D-16D4-45CB-A8E5-3F1CC54A4669}" type="sibTrans" cxnId="{03D5574B-C551-4D6C-991C-A55CFDD19570}">
      <dgm:prSet/>
      <dgm:spPr/>
      <dgm:t>
        <a:bodyPr/>
        <a:lstStyle/>
        <a:p>
          <a:endParaRPr lang="en-US"/>
        </a:p>
      </dgm:t>
    </dgm:pt>
    <dgm:pt modelId="{8C00D4F3-9801-4582-BE49-F212B7AA4C5F}">
      <dgm:prSet phldrT="[Text]"/>
      <dgm:spPr/>
      <dgm:t>
        <a:bodyPr/>
        <a:lstStyle/>
        <a:p>
          <a:r>
            <a:rPr lang="en-US" dirty="0"/>
            <a:t>Strengths positive characteristics of the business </a:t>
          </a:r>
        </a:p>
      </dgm:t>
    </dgm:pt>
    <dgm:pt modelId="{4CCF856A-8B66-486F-A99E-204062E1A581}" type="parTrans" cxnId="{C6F18461-7905-4380-BBB0-1E35C416CD73}">
      <dgm:prSet/>
      <dgm:spPr/>
      <dgm:t>
        <a:bodyPr/>
        <a:lstStyle/>
        <a:p>
          <a:endParaRPr lang="en-US"/>
        </a:p>
      </dgm:t>
    </dgm:pt>
    <dgm:pt modelId="{EA0CFB3E-BA2E-4905-9C78-430D450AF0A7}" type="sibTrans" cxnId="{C6F18461-7905-4380-BBB0-1E35C416CD73}">
      <dgm:prSet/>
      <dgm:spPr/>
      <dgm:t>
        <a:bodyPr/>
        <a:lstStyle/>
        <a:p>
          <a:endParaRPr lang="en-US"/>
        </a:p>
      </dgm:t>
    </dgm:pt>
    <dgm:pt modelId="{51FC965A-BBA1-4461-B461-8F0676D86715}">
      <dgm:prSet phldrT="[Text]"/>
      <dgm:spPr/>
      <dgm:t>
        <a:bodyPr/>
        <a:lstStyle/>
        <a:p>
          <a:r>
            <a:rPr lang="en-US" dirty="0"/>
            <a:t>Weaknesses negative characteristics of the business </a:t>
          </a:r>
        </a:p>
      </dgm:t>
    </dgm:pt>
    <dgm:pt modelId="{FC0EF0E1-2235-4CA1-8C6B-44A60A1CD1D0}" type="parTrans" cxnId="{39550E41-F922-4C66-93AD-2804347C422E}">
      <dgm:prSet/>
      <dgm:spPr/>
      <dgm:t>
        <a:bodyPr/>
        <a:lstStyle/>
        <a:p>
          <a:endParaRPr lang="en-US"/>
        </a:p>
      </dgm:t>
    </dgm:pt>
    <dgm:pt modelId="{53F5E702-8481-4AD5-8090-57395D4F2FB6}" type="sibTrans" cxnId="{39550E41-F922-4C66-93AD-2804347C422E}">
      <dgm:prSet/>
      <dgm:spPr/>
      <dgm:t>
        <a:bodyPr/>
        <a:lstStyle/>
        <a:p>
          <a:endParaRPr lang="en-US"/>
        </a:p>
      </dgm:t>
    </dgm:pt>
    <dgm:pt modelId="{53C6A203-E315-46C9-A9B2-435D381CDB09}">
      <dgm:prSet phldrT="[Text]"/>
      <dgm:spPr/>
      <dgm:t>
        <a:bodyPr/>
        <a:lstStyle/>
        <a:p>
          <a:r>
            <a:rPr lang="en-US" dirty="0"/>
            <a:t>Threats negative environmental influences </a:t>
          </a:r>
        </a:p>
      </dgm:t>
    </dgm:pt>
    <dgm:pt modelId="{E52725D8-74BE-490E-8B06-334397C33DFA}" type="parTrans" cxnId="{B757F5FE-658D-48A4-98D4-51FCC4357865}">
      <dgm:prSet/>
      <dgm:spPr/>
      <dgm:t>
        <a:bodyPr/>
        <a:lstStyle/>
        <a:p>
          <a:endParaRPr lang="en-US"/>
        </a:p>
      </dgm:t>
    </dgm:pt>
    <dgm:pt modelId="{8CA1713F-8567-41E3-8B0B-BA8F9A37F2A4}" type="sibTrans" cxnId="{B757F5FE-658D-48A4-98D4-51FCC4357865}">
      <dgm:prSet/>
      <dgm:spPr/>
      <dgm:t>
        <a:bodyPr/>
        <a:lstStyle/>
        <a:p>
          <a:endParaRPr lang="en-US"/>
        </a:p>
      </dgm:t>
    </dgm:pt>
    <dgm:pt modelId="{09918B13-B7C5-406E-86BF-8411A87E986F}">
      <dgm:prSet phldrT="[Text]"/>
      <dgm:spPr/>
      <dgm:t>
        <a:bodyPr/>
        <a:lstStyle/>
        <a:p>
          <a:r>
            <a:rPr lang="en-US" dirty="0"/>
            <a:t>Opportunities positive environmental influences </a:t>
          </a:r>
        </a:p>
      </dgm:t>
    </dgm:pt>
    <dgm:pt modelId="{90EDEF5C-2A65-4E0A-B808-291AB86031C5}" type="parTrans" cxnId="{81FB9F6D-7427-40E0-8E61-1A95AC5EBC3F}">
      <dgm:prSet/>
      <dgm:spPr/>
      <dgm:t>
        <a:bodyPr/>
        <a:lstStyle/>
        <a:p>
          <a:endParaRPr lang="en-US"/>
        </a:p>
      </dgm:t>
    </dgm:pt>
    <dgm:pt modelId="{35EAD6E4-4953-4266-91AD-710940417EE3}" type="sibTrans" cxnId="{81FB9F6D-7427-40E0-8E61-1A95AC5EBC3F}">
      <dgm:prSet/>
      <dgm:spPr/>
      <dgm:t>
        <a:bodyPr/>
        <a:lstStyle/>
        <a:p>
          <a:endParaRPr lang="en-US"/>
        </a:p>
      </dgm:t>
    </dgm:pt>
    <dgm:pt modelId="{CF3FAB63-78D2-4B52-961B-8D31B5B462AC}" type="pres">
      <dgm:prSet presAssocID="{9FA5A7B2-B4C2-4306-815F-04D2655116A6}" presName="diagram" presStyleCnt="0">
        <dgm:presLayoutVars>
          <dgm:chMax val="1"/>
          <dgm:dir/>
          <dgm:animLvl val="ctr"/>
          <dgm:resizeHandles val="exact"/>
        </dgm:presLayoutVars>
      </dgm:prSet>
      <dgm:spPr/>
    </dgm:pt>
    <dgm:pt modelId="{EA214913-94E6-461D-A4A1-243A9594A380}" type="pres">
      <dgm:prSet presAssocID="{9FA5A7B2-B4C2-4306-815F-04D2655116A6}" presName="matrix" presStyleCnt="0"/>
      <dgm:spPr/>
    </dgm:pt>
    <dgm:pt modelId="{D7559504-7D5A-45A7-B5BD-16E8E4A119AE}" type="pres">
      <dgm:prSet presAssocID="{9FA5A7B2-B4C2-4306-815F-04D2655116A6}" presName="tile1" presStyleLbl="node1" presStyleIdx="0" presStyleCnt="4"/>
      <dgm:spPr/>
    </dgm:pt>
    <dgm:pt modelId="{C4067B05-2EA9-4996-AB5B-31F28D2227B1}" type="pres">
      <dgm:prSet presAssocID="{9FA5A7B2-B4C2-4306-815F-04D2655116A6}" presName="tile1text" presStyleLbl="node1" presStyleIdx="0" presStyleCnt="4">
        <dgm:presLayoutVars>
          <dgm:chMax val="0"/>
          <dgm:chPref val="0"/>
          <dgm:bulletEnabled val="1"/>
        </dgm:presLayoutVars>
      </dgm:prSet>
      <dgm:spPr/>
    </dgm:pt>
    <dgm:pt modelId="{DADA4E26-86FE-4710-B278-49565E44E8E0}" type="pres">
      <dgm:prSet presAssocID="{9FA5A7B2-B4C2-4306-815F-04D2655116A6}" presName="tile2" presStyleLbl="node1" presStyleIdx="1" presStyleCnt="4"/>
      <dgm:spPr/>
    </dgm:pt>
    <dgm:pt modelId="{CCE97FC7-A54C-476B-AAA6-F7CE93189CD1}" type="pres">
      <dgm:prSet presAssocID="{9FA5A7B2-B4C2-4306-815F-04D2655116A6}" presName="tile2text" presStyleLbl="node1" presStyleIdx="1" presStyleCnt="4">
        <dgm:presLayoutVars>
          <dgm:chMax val="0"/>
          <dgm:chPref val="0"/>
          <dgm:bulletEnabled val="1"/>
        </dgm:presLayoutVars>
      </dgm:prSet>
      <dgm:spPr/>
    </dgm:pt>
    <dgm:pt modelId="{161422A3-9288-457D-AD3E-56FEDE2753BB}" type="pres">
      <dgm:prSet presAssocID="{9FA5A7B2-B4C2-4306-815F-04D2655116A6}" presName="tile3" presStyleLbl="node1" presStyleIdx="2" presStyleCnt="4"/>
      <dgm:spPr/>
    </dgm:pt>
    <dgm:pt modelId="{96C49B0D-6176-4391-A38F-9CD7B04F0959}" type="pres">
      <dgm:prSet presAssocID="{9FA5A7B2-B4C2-4306-815F-04D2655116A6}" presName="tile3text" presStyleLbl="node1" presStyleIdx="2" presStyleCnt="4">
        <dgm:presLayoutVars>
          <dgm:chMax val="0"/>
          <dgm:chPref val="0"/>
          <dgm:bulletEnabled val="1"/>
        </dgm:presLayoutVars>
      </dgm:prSet>
      <dgm:spPr/>
    </dgm:pt>
    <dgm:pt modelId="{14F5BB54-E401-4870-B911-A91BAE639742}" type="pres">
      <dgm:prSet presAssocID="{9FA5A7B2-B4C2-4306-815F-04D2655116A6}" presName="tile4" presStyleLbl="node1" presStyleIdx="3" presStyleCnt="4"/>
      <dgm:spPr/>
    </dgm:pt>
    <dgm:pt modelId="{0C53838C-6C3A-4EC3-AB38-2C972006DC15}" type="pres">
      <dgm:prSet presAssocID="{9FA5A7B2-B4C2-4306-815F-04D2655116A6}" presName="tile4text" presStyleLbl="node1" presStyleIdx="3" presStyleCnt="4">
        <dgm:presLayoutVars>
          <dgm:chMax val="0"/>
          <dgm:chPref val="0"/>
          <dgm:bulletEnabled val="1"/>
        </dgm:presLayoutVars>
      </dgm:prSet>
      <dgm:spPr/>
    </dgm:pt>
    <dgm:pt modelId="{370AE499-E5E4-4FBE-8F86-ADCF5BD9D284}" type="pres">
      <dgm:prSet presAssocID="{9FA5A7B2-B4C2-4306-815F-04D2655116A6}" presName="centerTile" presStyleLbl="fgShp" presStyleIdx="0" presStyleCnt="1">
        <dgm:presLayoutVars>
          <dgm:chMax val="0"/>
          <dgm:chPref val="0"/>
        </dgm:presLayoutVars>
      </dgm:prSet>
      <dgm:spPr/>
    </dgm:pt>
  </dgm:ptLst>
  <dgm:cxnLst>
    <dgm:cxn modelId="{68A97C01-7C0E-4E88-BCA4-2C8FA7375913}" type="presOf" srcId="{51FC965A-BBA1-4461-B461-8F0676D86715}" destId="{CCE97FC7-A54C-476B-AAA6-F7CE93189CD1}" srcOrd="1" destOrd="0" presId="urn:microsoft.com/office/officeart/2005/8/layout/matrix1"/>
    <dgm:cxn modelId="{F5933804-BD0B-4328-847B-270372DD0A5F}" type="presOf" srcId="{8C00D4F3-9801-4582-BE49-F212B7AA4C5F}" destId="{D7559504-7D5A-45A7-B5BD-16E8E4A119AE}" srcOrd="0" destOrd="0" presId="urn:microsoft.com/office/officeart/2005/8/layout/matrix1"/>
    <dgm:cxn modelId="{613ABD26-1C56-4089-9EFC-43FDD20154AE}" type="presOf" srcId="{53C6A203-E315-46C9-A9B2-435D381CDB09}" destId="{96C49B0D-6176-4391-A38F-9CD7B04F0959}" srcOrd="1" destOrd="0" presId="urn:microsoft.com/office/officeart/2005/8/layout/matrix1"/>
    <dgm:cxn modelId="{AFF95D28-AADE-4144-B8E8-383F5076E3EE}" type="presOf" srcId="{52EABE29-6365-48C0-8092-E64DB095310C}" destId="{370AE499-E5E4-4FBE-8F86-ADCF5BD9D284}" srcOrd="0" destOrd="0" presId="urn:microsoft.com/office/officeart/2005/8/layout/matrix1"/>
    <dgm:cxn modelId="{39550E41-F922-4C66-93AD-2804347C422E}" srcId="{52EABE29-6365-48C0-8092-E64DB095310C}" destId="{51FC965A-BBA1-4461-B461-8F0676D86715}" srcOrd="1" destOrd="0" parTransId="{FC0EF0E1-2235-4CA1-8C6B-44A60A1CD1D0}" sibTransId="{53F5E702-8481-4AD5-8090-57395D4F2FB6}"/>
    <dgm:cxn modelId="{C6F18461-7905-4380-BBB0-1E35C416CD73}" srcId="{52EABE29-6365-48C0-8092-E64DB095310C}" destId="{8C00D4F3-9801-4582-BE49-F212B7AA4C5F}" srcOrd="0" destOrd="0" parTransId="{4CCF856A-8B66-486F-A99E-204062E1A581}" sibTransId="{EA0CFB3E-BA2E-4905-9C78-430D450AF0A7}"/>
    <dgm:cxn modelId="{03D5574B-C551-4D6C-991C-A55CFDD19570}" srcId="{9FA5A7B2-B4C2-4306-815F-04D2655116A6}" destId="{52EABE29-6365-48C0-8092-E64DB095310C}" srcOrd="0" destOrd="0" parTransId="{7D011C67-F9DD-4590-AD81-85880AB0A4C9}" sibTransId="{6419769D-16D4-45CB-A8E5-3F1CC54A4669}"/>
    <dgm:cxn modelId="{81FB9F6D-7427-40E0-8E61-1A95AC5EBC3F}" srcId="{52EABE29-6365-48C0-8092-E64DB095310C}" destId="{09918B13-B7C5-406E-86BF-8411A87E986F}" srcOrd="3" destOrd="0" parTransId="{90EDEF5C-2A65-4E0A-B808-291AB86031C5}" sibTransId="{35EAD6E4-4953-4266-91AD-710940417EE3}"/>
    <dgm:cxn modelId="{C52D6D89-F153-4D6E-B0F6-96A4F177F5A1}" type="presOf" srcId="{8C00D4F3-9801-4582-BE49-F212B7AA4C5F}" destId="{C4067B05-2EA9-4996-AB5B-31F28D2227B1}" srcOrd="1" destOrd="0" presId="urn:microsoft.com/office/officeart/2005/8/layout/matrix1"/>
    <dgm:cxn modelId="{43AC9D9F-CA5D-4A38-85FD-050C65A44399}" type="presOf" srcId="{09918B13-B7C5-406E-86BF-8411A87E986F}" destId="{14F5BB54-E401-4870-B911-A91BAE639742}" srcOrd="0" destOrd="0" presId="urn:microsoft.com/office/officeart/2005/8/layout/matrix1"/>
    <dgm:cxn modelId="{64C094AB-A858-49C2-A31C-3D7343186950}" type="presOf" srcId="{51FC965A-BBA1-4461-B461-8F0676D86715}" destId="{DADA4E26-86FE-4710-B278-49565E44E8E0}" srcOrd="0" destOrd="0" presId="urn:microsoft.com/office/officeart/2005/8/layout/matrix1"/>
    <dgm:cxn modelId="{020603C2-D590-44E8-A742-76B5193C4207}" type="presOf" srcId="{09918B13-B7C5-406E-86BF-8411A87E986F}" destId="{0C53838C-6C3A-4EC3-AB38-2C972006DC15}" srcOrd="1" destOrd="0" presId="urn:microsoft.com/office/officeart/2005/8/layout/matrix1"/>
    <dgm:cxn modelId="{703CFBF4-D600-4640-A588-C6BD0C41F2C4}" type="presOf" srcId="{9FA5A7B2-B4C2-4306-815F-04D2655116A6}" destId="{CF3FAB63-78D2-4B52-961B-8D31B5B462AC}" srcOrd="0" destOrd="0" presId="urn:microsoft.com/office/officeart/2005/8/layout/matrix1"/>
    <dgm:cxn modelId="{E0939EFC-F432-4032-84C4-9AFC229EF5E1}" type="presOf" srcId="{53C6A203-E315-46C9-A9B2-435D381CDB09}" destId="{161422A3-9288-457D-AD3E-56FEDE2753BB}" srcOrd="0" destOrd="0" presId="urn:microsoft.com/office/officeart/2005/8/layout/matrix1"/>
    <dgm:cxn modelId="{B757F5FE-658D-48A4-98D4-51FCC4357865}" srcId="{52EABE29-6365-48C0-8092-E64DB095310C}" destId="{53C6A203-E315-46C9-A9B2-435D381CDB09}" srcOrd="2" destOrd="0" parTransId="{E52725D8-74BE-490E-8B06-334397C33DFA}" sibTransId="{8CA1713F-8567-41E3-8B0B-BA8F9A37F2A4}"/>
    <dgm:cxn modelId="{9155CBF2-892E-4E80-B3A9-691848004298}" type="presParOf" srcId="{CF3FAB63-78D2-4B52-961B-8D31B5B462AC}" destId="{EA214913-94E6-461D-A4A1-243A9594A380}" srcOrd="0" destOrd="0" presId="urn:microsoft.com/office/officeart/2005/8/layout/matrix1"/>
    <dgm:cxn modelId="{EFACA45C-11AA-4B78-A8DE-23FB1198831E}" type="presParOf" srcId="{EA214913-94E6-461D-A4A1-243A9594A380}" destId="{D7559504-7D5A-45A7-B5BD-16E8E4A119AE}" srcOrd="0" destOrd="0" presId="urn:microsoft.com/office/officeart/2005/8/layout/matrix1"/>
    <dgm:cxn modelId="{A7638ACC-05AF-44DE-B483-1940FDC17DD8}" type="presParOf" srcId="{EA214913-94E6-461D-A4A1-243A9594A380}" destId="{C4067B05-2EA9-4996-AB5B-31F28D2227B1}" srcOrd="1" destOrd="0" presId="urn:microsoft.com/office/officeart/2005/8/layout/matrix1"/>
    <dgm:cxn modelId="{33AF8B62-5E2A-4CBC-B069-FB2534BEC352}" type="presParOf" srcId="{EA214913-94E6-461D-A4A1-243A9594A380}" destId="{DADA4E26-86FE-4710-B278-49565E44E8E0}" srcOrd="2" destOrd="0" presId="urn:microsoft.com/office/officeart/2005/8/layout/matrix1"/>
    <dgm:cxn modelId="{4D3FABF9-3CCE-4306-9E44-658C324E29D8}" type="presParOf" srcId="{EA214913-94E6-461D-A4A1-243A9594A380}" destId="{CCE97FC7-A54C-476B-AAA6-F7CE93189CD1}" srcOrd="3" destOrd="0" presId="urn:microsoft.com/office/officeart/2005/8/layout/matrix1"/>
    <dgm:cxn modelId="{E4E20149-3A82-462B-98A3-F9942E888A0D}" type="presParOf" srcId="{EA214913-94E6-461D-A4A1-243A9594A380}" destId="{161422A3-9288-457D-AD3E-56FEDE2753BB}" srcOrd="4" destOrd="0" presId="urn:microsoft.com/office/officeart/2005/8/layout/matrix1"/>
    <dgm:cxn modelId="{5484C00B-A014-4C0E-9000-D97784FFD7D4}" type="presParOf" srcId="{EA214913-94E6-461D-A4A1-243A9594A380}" destId="{96C49B0D-6176-4391-A38F-9CD7B04F0959}" srcOrd="5" destOrd="0" presId="urn:microsoft.com/office/officeart/2005/8/layout/matrix1"/>
    <dgm:cxn modelId="{ECBD6545-2971-4B53-85C4-15A027BBFF56}" type="presParOf" srcId="{EA214913-94E6-461D-A4A1-243A9594A380}" destId="{14F5BB54-E401-4870-B911-A91BAE639742}" srcOrd="6" destOrd="0" presId="urn:microsoft.com/office/officeart/2005/8/layout/matrix1"/>
    <dgm:cxn modelId="{A00CD361-9427-4177-B421-769339E45B4C}" type="presParOf" srcId="{EA214913-94E6-461D-A4A1-243A9594A380}" destId="{0C53838C-6C3A-4EC3-AB38-2C972006DC15}" srcOrd="7" destOrd="0" presId="urn:microsoft.com/office/officeart/2005/8/layout/matrix1"/>
    <dgm:cxn modelId="{87003BB1-449A-4610-8811-17EB87D1A8CE}" type="presParOf" srcId="{CF3FAB63-78D2-4B52-961B-8D31B5B462AC}" destId="{370AE499-E5E4-4FBE-8F86-ADCF5BD9D28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9504-7D5A-45A7-B5BD-16E8E4A119AE}">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Strengths positive characteristics of the business </a:t>
          </a:r>
        </a:p>
      </dsp:txBody>
      <dsp:txXfrm rot="5400000">
        <a:off x="0" y="0"/>
        <a:ext cx="3048000" cy="1524000"/>
      </dsp:txXfrm>
    </dsp:sp>
    <dsp:sp modelId="{DADA4E26-86FE-4710-B278-49565E44E8E0}">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Weaknesses negative characteristics of the business </a:t>
          </a:r>
        </a:p>
      </dsp:txBody>
      <dsp:txXfrm>
        <a:off x="3048000" y="0"/>
        <a:ext cx="3048000" cy="1524000"/>
      </dsp:txXfrm>
    </dsp:sp>
    <dsp:sp modelId="{161422A3-9288-457D-AD3E-56FEDE2753BB}">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Threats negative environmental influences </a:t>
          </a:r>
        </a:p>
      </dsp:txBody>
      <dsp:txXfrm rot="10800000">
        <a:off x="0" y="2539999"/>
        <a:ext cx="3048000" cy="1524000"/>
      </dsp:txXfrm>
    </dsp:sp>
    <dsp:sp modelId="{14F5BB54-E401-4870-B911-A91BAE639742}">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Opportunities positive environmental influences </a:t>
          </a:r>
        </a:p>
      </dsp:txBody>
      <dsp:txXfrm rot="-5400000">
        <a:off x="3048000" y="2539999"/>
        <a:ext cx="3048000" cy="1524000"/>
      </dsp:txXfrm>
    </dsp:sp>
    <dsp:sp modelId="{370AE499-E5E4-4FBE-8F86-ADCF5BD9D284}">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SWOT  </a:t>
          </a: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7FF1D0-5B92-43EA-BEA7-ADFB6803C8FB}" type="datetimeFigureOut">
              <a:rPr lang="en-US" smtClean="0"/>
              <a:t>9/11/2020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712037-5FF2-4E5D-9005-1E0E72BBF19F}" type="slidenum">
              <a:rPr lang="en-US" smtClean="0"/>
              <a:t>‹#›</a:t>
            </a:fld>
            <a:endParaRPr lang="en-US"/>
          </a:p>
        </p:txBody>
      </p:sp>
    </p:spTree>
    <p:extLst>
      <p:ext uri="{BB962C8B-B14F-4D97-AF65-F5344CB8AC3E}">
        <p14:creationId xmlns:p14="http://schemas.microsoft.com/office/powerpoint/2010/main" val="35436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12037-5FF2-4E5D-9005-1E0E72BBF19F}" type="slidenum">
              <a:rPr lang="en-US" smtClean="0"/>
              <a:t>1</a:t>
            </a:fld>
            <a:endParaRPr lang="en-US"/>
          </a:p>
        </p:txBody>
      </p:sp>
    </p:spTree>
    <p:extLst>
      <p:ext uri="{BB962C8B-B14F-4D97-AF65-F5344CB8AC3E}">
        <p14:creationId xmlns:p14="http://schemas.microsoft.com/office/powerpoint/2010/main" val="3815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848AC-F694-4284-AE06-FE91A1B12CD4}"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848AC-F694-4284-AE06-FE91A1B12CD4}"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48AC-F694-4284-AE06-FE91A1B12CD4}"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48AC-F694-4284-AE06-FE91A1B12CD4}" type="datetimeFigureOut">
              <a:rPr lang="en-US" smtClean="0"/>
              <a:pPr/>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B1D8-9CE5-4B42-8A02-F657AF114B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PT template cover"/>
          <p:cNvPicPr>
            <a:picLocks noChangeAspect="1" noChangeArrowheads="1"/>
          </p:cNvPicPr>
          <p:nvPr/>
        </p:nvPicPr>
        <p:blipFill>
          <a:blip r:embed="rId3" cstate="print"/>
          <a:srcRect/>
          <a:stretch>
            <a:fillRect/>
          </a:stretch>
        </p:blipFill>
        <p:spPr bwMode="auto">
          <a:xfrm>
            <a:off x="1772" y="-19493"/>
            <a:ext cx="9144000" cy="6858000"/>
          </a:xfrm>
          <a:prstGeom prst="rect">
            <a:avLst/>
          </a:prstGeom>
          <a:noFill/>
          <a:ln w="9525">
            <a:noFill/>
            <a:miter lim="800000"/>
            <a:headEnd/>
            <a:tailEnd/>
          </a:ln>
        </p:spPr>
      </p:pic>
      <p:sp>
        <p:nvSpPr>
          <p:cNvPr id="4099" name="Rectangle 2"/>
          <p:cNvSpPr>
            <a:spLocks noGrp="1" noChangeArrowheads="1"/>
          </p:cNvSpPr>
          <p:nvPr>
            <p:ph type="ctrTitle"/>
          </p:nvPr>
        </p:nvSpPr>
        <p:spPr>
          <a:xfrm>
            <a:off x="1371600" y="2209800"/>
            <a:ext cx="7696200" cy="3048000"/>
          </a:xfrm>
        </p:spPr>
        <p:txBody>
          <a:bodyPr>
            <a:normAutofit/>
          </a:bodyPr>
          <a:lstStyle/>
          <a:p>
            <a:pPr algn="ctr" eaLnBrk="1" fontAlgn="auto" hangingPunct="1">
              <a:spcAft>
                <a:spcPts val="0"/>
              </a:spcAft>
              <a:defRPr/>
            </a:pPr>
            <a:br>
              <a:rPr lang="en-US" sz="2800" b="1" dirty="0">
                <a:solidFill>
                  <a:srgbClr val="FFFF00"/>
                </a:solidFill>
                <a:latin typeface="Arial" pitchFamily="34" charset="0"/>
                <a:cs typeface="Arial" pitchFamily="34" charset="0"/>
              </a:rPr>
            </a:br>
            <a:br>
              <a:rPr lang="en-US" sz="2800" b="1" dirty="0">
                <a:solidFill>
                  <a:srgbClr val="FFFF00"/>
                </a:solidFill>
                <a:latin typeface="Arial" pitchFamily="34" charset="0"/>
                <a:cs typeface="Arial" pitchFamily="34" charset="0"/>
              </a:rPr>
            </a:br>
            <a:endParaRPr lang="en-US" sz="2800" b="1" dirty="0">
              <a:solidFill>
                <a:srgbClr val="FFFF00"/>
              </a:solidFill>
              <a:latin typeface="Arial" pitchFamily="34" charset="0"/>
              <a:cs typeface="Arial" pitchFamily="34" charset="0"/>
            </a:endParaRPr>
          </a:p>
        </p:txBody>
      </p:sp>
      <p:sp>
        <p:nvSpPr>
          <p:cNvPr id="10244" name="Rectangle 3"/>
          <p:cNvSpPr>
            <a:spLocks noGrp="1" noChangeArrowheads="1"/>
          </p:cNvSpPr>
          <p:nvPr>
            <p:ph type="subTitle" idx="1"/>
          </p:nvPr>
        </p:nvSpPr>
        <p:spPr>
          <a:xfrm>
            <a:off x="1488558" y="2114106"/>
            <a:ext cx="7696200" cy="4058093"/>
          </a:xfrm>
        </p:spPr>
        <p:txBody>
          <a:bodyPr>
            <a:normAutofit/>
          </a:bodyPr>
          <a:lstStyle/>
          <a:p>
            <a:pPr marR="0" algn="ctr" eaLnBrk="1" hangingPunct="1"/>
            <a:r>
              <a:rPr lang="en-US" sz="2800" b="1" dirty="0">
                <a:solidFill>
                  <a:srgbClr val="FFFF00"/>
                </a:solidFill>
              </a:rPr>
              <a:t>DIRECTORATE CURRICULUM FET PROGRAMMES</a:t>
            </a:r>
          </a:p>
          <a:p>
            <a:pPr marR="0" algn="ctr" eaLnBrk="1" hangingPunct="1"/>
            <a:r>
              <a:rPr lang="en-US" sz="3600" b="1" dirty="0">
                <a:solidFill>
                  <a:srgbClr val="FFFF00"/>
                </a:solidFill>
              </a:rPr>
              <a:t>Agricultural sciences</a:t>
            </a:r>
          </a:p>
          <a:p>
            <a:pPr marR="0" algn="ctr" eaLnBrk="1" hangingPunct="1"/>
            <a:r>
              <a:rPr lang="en-US" sz="3600" b="1" dirty="0">
                <a:solidFill>
                  <a:srgbClr val="FFFF00"/>
                </a:solidFill>
              </a:rPr>
              <a:t>Virtual Revision </a:t>
            </a:r>
          </a:p>
          <a:p>
            <a:pPr marR="0" algn="ctr" eaLnBrk="1" hangingPunct="1"/>
            <a:r>
              <a:rPr lang="en-US" sz="3600" b="1" dirty="0">
                <a:solidFill>
                  <a:srgbClr val="FFFF00"/>
                </a:solidFill>
              </a:rPr>
              <a:t>Paper 2</a:t>
            </a:r>
          </a:p>
        </p:txBody>
      </p:sp>
    </p:spTree>
    <p:extLst>
      <p:ext uri="{BB962C8B-B14F-4D97-AF65-F5344CB8AC3E}">
        <p14:creationId xmlns:p14="http://schemas.microsoft.com/office/powerpoint/2010/main" val="199794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prstClr val="black"/>
                </a:solidFill>
              </a:rPr>
              <a:t>The law of supply </a:t>
            </a:r>
            <a:endParaRPr lang="af-ZA" sz="3200" dirty="0"/>
          </a:p>
        </p:txBody>
      </p:sp>
      <p:sp>
        <p:nvSpPr>
          <p:cNvPr id="4" name="Content Placeholder 2">
            <a:extLst>
              <a:ext uri="{FF2B5EF4-FFF2-40B4-BE49-F238E27FC236}">
                <a16:creationId xmlns:a16="http://schemas.microsoft.com/office/drawing/2014/main" id="{4A50BF36-3CC5-4D6C-B4D2-460310EF8949}"/>
              </a:ext>
            </a:extLst>
          </p:cNvPr>
          <p:cNvSpPr>
            <a:spLocks noGrp="1"/>
          </p:cNvSpPr>
          <p:nvPr>
            <p:ph idx="1"/>
          </p:nvPr>
        </p:nvSpPr>
        <p:spPr>
          <a:xfrm>
            <a:off x="457200" y="1600200"/>
            <a:ext cx="8229600" cy="4525963"/>
          </a:xfrm>
        </p:spPr>
        <p:txBody>
          <a:bodyPr/>
          <a:lstStyle/>
          <a:p>
            <a:pPr marL="0" indent="0">
              <a:buNone/>
            </a:pPr>
            <a:r>
              <a:rPr lang="en-ZA" dirty="0"/>
              <a:t>The </a:t>
            </a:r>
            <a:r>
              <a:rPr lang="en-ZA" b="1" dirty="0"/>
              <a:t>supply curve </a:t>
            </a:r>
            <a:r>
              <a:rPr lang="en-ZA" dirty="0"/>
              <a:t>shows the maximum quantities of a product that sellers would offer on a market at different prices per time unit. </a:t>
            </a:r>
          </a:p>
          <a:p>
            <a:pPr marL="0" indent="0">
              <a:buNone/>
            </a:pPr>
            <a:r>
              <a:rPr lang="en-ZA" dirty="0"/>
              <a:t>the </a:t>
            </a:r>
            <a:r>
              <a:rPr lang="en-ZA" b="1" dirty="0"/>
              <a:t>supply curve </a:t>
            </a:r>
            <a:r>
              <a:rPr lang="en-ZA" dirty="0"/>
              <a:t>increases </a:t>
            </a:r>
            <a:r>
              <a:rPr lang="en-ZA" b="1" dirty="0"/>
              <a:t>upward to the right</a:t>
            </a:r>
            <a:r>
              <a:rPr lang="en-ZA" dirty="0"/>
              <a:t>, because a higher price will result in more of the product being offered on the market and more of the specific product will be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solidFill>
                  <a:prstClr val="black"/>
                </a:solidFill>
              </a:rPr>
              <a:t>Factors that influence demand </a:t>
            </a:r>
            <a:endParaRPr lang="af-ZA" sz="3200" dirty="0"/>
          </a:p>
        </p:txBody>
      </p:sp>
      <p:sp>
        <p:nvSpPr>
          <p:cNvPr id="4" name="Content Placeholder 2">
            <a:extLst>
              <a:ext uri="{FF2B5EF4-FFF2-40B4-BE49-F238E27FC236}">
                <a16:creationId xmlns:a16="http://schemas.microsoft.com/office/drawing/2014/main" id="{81161D4A-50E1-4F09-A7CA-33C72D9B5EBE}"/>
              </a:ext>
            </a:extLst>
          </p:cNvPr>
          <p:cNvSpPr>
            <a:spLocks noGrp="1"/>
          </p:cNvSpPr>
          <p:nvPr>
            <p:ph idx="1"/>
          </p:nvPr>
        </p:nvSpPr>
        <p:spPr>
          <a:xfrm>
            <a:off x="457200" y="1600200"/>
            <a:ext cx="8229600" cy="4525963"/>
          </a:xfrm>
        </p:spPr>
        <p:txBody>
          <a:bodyPr>
            <a:normAutofit fontScale="70000" lnSpcReduction="20000"/>
          </a:bodyPr>
          <a:lstStyle/>
          <a:p>
            <a:r>
              <a:rPr lang="en-ZA" dirty="0"/>
              <a:t>Consumer income spending </a:t>
            </a:r>
          </a:p>
          <a:p>
            <a:r>
              <a:rPr lang="en-ZA" dirty="0"/>
              <a:t>Changes in preferences </a:t>
            </a:r>
          </a:p>
          <a:p>
            <a:r>
              <a:rPr lang="en-ZA" dirty="0"/>
              <a:t>Research </a:t>
            </a:r>
          </a:p>
          <a:p>
            <a:r>
              <a:rPr lang="en-ZA" dirty="0"/>
              <a:t>Advertising/Fashion </a:t>
            </a:r>
          </a:p>
          <a:p>
            <a:r>
              <a:rPr lang="en-ZA" dirty="0"/>
              <a:t>Number of consumers </a:t>
            </a:r>
          </a:p>
          <a:p>
            <a:r>
              <a:rPr lang="en-ZA" dirty="0"/>
              <a:t>Sociological factors </a:t>
            </a:r>
          </a:p>
          <a:p>
            <a:r>
              <a:rPr lang="en-ZA" dirty="0"/>
              <a:t>Legislation</a:t>
            </a:r>
          </a:p>
          <a:p>
            <a:r>
              <a:rPr lang="en-ZA" dirty="0"/>
              <a:t>Price of competing and complementing </a:t>
            </a:r>
          </a:p>
          <a:p>
            <a:r>
              <a:rPr lang="en-ZA" dirty="0"/>
              <a:t>The range of products available to consumers:</a:t>
            </a:r>
          </a:p>
          <a:p>
            <a:r>
              <a:rPr lang="en-ZA" dirty="0"/>
              <a:t>Use of the product</a:t>
            </a:r>
          </a:p>
          <a:p>
            <a:r>
              <a:rPr lang="en-ZA" dirty="0"/>
              <a:t>Price expectation </a:t>
            </a:r>
          </a:p>
          <a:p>
            <a:r>
              <a:rPr lang="en-ZA" dirty="0"/>
              <a:t>Festive season </a:t>
            </a:r>
          </a:p>
          <a:p>
            <a:r>
              <a:rPr lang="en-ZA" dirty="0"/>
              <a:t>Substitutes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rPr>
              <a:t>Factors affecting the supply of a product </a:t>
            </a:r>
            <a:endParaRPr lang="af-ZA" dirty="0"/>
          </a:p>
        </p:txBody>
      </p:sp>
      <p:sp>
        <p:nvSpPr>
          <p:cNvPr id="4" name="Content Placeholder 2">
            <a:extLst>
              <a:ext uri="{FF2B5EF4-FFF2-40B4-BE49-F238E27FC236}">
                <a16:creationId xmlns:a16="http://schemas.microsoft.com/office/drawing/2014/main" id="{37FF7536-BB6A-4CFC-9A32-2F292ABD9E4A}"/>
              </a:ext>
            </a:extLst>
          </p:cNvPr>
          <p:cNvSpPr>
            <a:spLocks noGrp="1"/>
          </p:cNvSpPr>
          <p:nvPr>
            <p:ph idx="1"/>
          </p:nvPr>
        </p:nvSpPr>
        <p:spPr>
          <a:xfrm>
            <a:off x="457200" y="1600200"/>
            <a:ext cx="8229600" cy="4525963"/>
          </a:xfrm>
        </p:spPr>
        <p:txBody>
          <a:bodyPr>
            <a:normAutofit fontScale="70000" lnSpcReduction="20000"/>
          </a:bodyPr>
          <a:lstStyle/>
          <a:p>
            <a:r>
              <a:rPr lang="en-US" dirty="0"/>
              <a:t>Cost of </a:t>
            </a:r>
            <a:r>
              <a:rPr lang="en-US" dirty="0" err="1"/>
              <a:t>labour</a:t>
            </a:r>
            <a:endParaRPr lang="en-US" dirty="0"/>
          </a:p>
          <a:p>
            <a:r>
              <a:rPr lang="en-US" dirty="0"/>
              <a:t>Natural disasters </a:t>
            </a:r>
          </a:p>
          <a:p>
            <a:r>
              <a:rPr lang="en-US" dirty="0"/>
              <a:t>Input costs </a:t>
            </a:r>
          </a:p>
          <a:p>
            <a:r>
              <a:rPr lang="en-US" dirty="0"/>
              <a:t>Technology </a:t>
            </a:r>
          </a:p>
          <a:p>
            <a:r>
              <a:rPr lang="en-US" dirty="0"/>
              <a:t>Legislation </a:t>
            </a:r>
          </a:p>
          <a:p>
            <a:r>
              <a:rPr lang="en-US" dirty="0"/>
              <a:t>Seasonality </a:t>
            </a:r>
          </a:p>
          <a:p>
            <a:r>
              <a:rPr lang="en-US" dirty="0"/>
              <a:t>Changes in the price of similar goods </a:t>
            </a:r>
          </a:p>
          <a:p>
            <a:r>
              <a:rPr lang="en-US" dirty="0"/>
              <a:t>Political instability </a:t>
            </a:r>
          </a:p>
          <a:p>
            <a:r>
              <a:rPr lang="en-US" dirty="0"/>
              <a:t>Expectations of future price change </a:t>
            </a:r>
          </a:p>
          <a:p>
            <a:r>
              <a:rPr lang="en-US" dirty="0"/>
              <a:t>Demand for the product</a:t>
            </a:r>
          </a:p>
          <a:p>
            <a:r>
              <a:rPr lang="en-US" dirty="0"/>
              <a:t>Possibilities of increasing the supply of goods </a:t>
            </a:r>
          </a:p>
          <a:p>
            <a:r>
              <a:rPr lang="en-US" dirty="0"/>
              <a:t>Subsidies</a:t>
            </a:r>
          </a:p>
          <a:p>
            <a:r>
              <a:rPr lang="en-US" dirty="0"/>
              <a:t>Use of the product.</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Price elasticity </a:t>
            </a:r>
            <a:endParaRPr lang="en-ZA" dirty="0"/>
          </a:p>
        </p:txBody>
      </p:sp>
      <p:sp>
        <p:nvSpPr>
          <p:cNvPr id="4" name="Content Placeholder 2">
            <a:extLst>
              <a:ext uri="{FF2B5EF4-FFF2-40B4-BE49-F238E27FC236}">
                <a16:creationId xmlns:a16="http://schemas.microsoft.com/office/drawing/2014/main" id="{81B9B2B2-5A9D-48AB-8445-A2B57D1DAB09}"/>
              </a:ext>
            </a:extLst>
          </p:cNvPr>
          <p:cNvSpPr>
            <a:spLocks noGrp="1"/>
          </p:cNvSpPr>
          <p:nvPr>
            <p:ph idx="1"/>
          </p:nvPr>
        </p:nvSpPr>
        <p:spPr>
          <a:xfrm>
            <a:off x="457200" y="1600200"/>
            <a:ext cx="8229600" cy="4525963"/>
          </a:xfrm>
        </p:spPr>
        <p:txBody>
          <a:bodyPr>
            <a:normAutofit fontScale="92500" lnSpcReduction="10000"/>
          </a:bodyPr>
          <a:lstStyle/>
          <a:p>
            <a:r>
              <a:rPr lang="en-US" dirty="0"/>
              <a:t>The extent to which a change in price influences the demand and supply , of a product is called the price elasticity of the product. </a:t>
            </a:r>
          </a:p>
          <a:p>
            <a:r>
              <a:rPr lang="en-US" dirty="0"/>
              <a:t>Products have flexibility in demand in response to a change in price.</a:t>
            </a:r>
          </a:p>
          <a:p>
            <a:pPr>
              <a:buNone/>
            </a:pPr>
            <a:r>
              <a:rPr lang="en-US" dirty="0"/>
              <a:t>Elasticity can be calculated as follows: </a:t>
            </a:r>
          </a:p>
          <a:p>
            <a:pPr>
              <a:buNone/>
            </a:pPr>
            <a:r>
              <a:rPr lang="en-US" dirty="0"/>
              <a:t>			      </a:t>
            </a:r>
            <a:r>
              <a:rPr lang="en-US" sz="2800" dirty="0"/>
              <a:t>percentage change in demand </a:t>
            </a:r>
          </a:p>
          <a:p>
            <a:pPr>
              <a:buNone/>
            </a:pPr>
            <a:r>
              <a:rPr lang="en-US" dirty="0"/>
              <a:t>Elasticity Ed = ---------------------------------------</a:t>
            </a:r>
          </a:p>
          <a:p>
            <a:pPr>
              <a:buNone/>
            </a:pPr>
            <a:r>
              <a:rPr lang="en-US" dirty="0"/>
              <a:t>			      </a:t>
            </a:r>
            <a:r>
              <a:rPr lang="en-US" sz="2800" dirty="0"/>
              <a:t>   percentage change in price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p:spPr>
        <p:txBody>
          <a:bodyPr>
            <a:normAutofit/>
          </a:bodyPr>
          <a:lstStyle/>
          <a:p>
            <a:r>
              <a:rPr lang="en-US" sz="2800" dirty="0">
                <a:solidFill>
                  <a:prstClr val="black"/>
                </a:solidFill>
              </a:rPr>
              <a:t>Concept: Market equilibrium</a:t>
            </a:r>
            <a:endParaRPr lang="en-ZA" dirty="0"/>
          </a:p>
        </p:txBody>
      </p:sp>
      <p:sp>
        <p:nvSpPr>
          <p:cNvPr id="5" name="Content Placeholder 2">
            <a:extLst>
              <a:ext uri="{FF2B5EF4-FFF2-40B4-BE49-F238E27FC236}">
                <a16:creationId xmlns:a16="http://schemas.microsoft.com/office/drawing/2014/main" id="{17356926-E826-47CF-AF7D-878155FB34F0}"/>
              </a:ext>
            </a:extLst>
          </p:cNvPr>
          <p:cNvSpPr>
            <a:spLocks noGrp="1"/>
          </p:cNvSpPr>
          <p:nvPr>
            <p:ph idx="1"/>
          </p:nvPr>
        </p:nvSpPr>
        <p:spPr>
          <a:xfrm>
            <a:off x="457200" y="1219200"/>
            <a:ext cx="8229600" cy="5638800"/>
          </a:xfrm>
        </p:spPr>
        <p:txBody>
          <a:bodyPr>
            <a:normAutofit/>
          </a:bodyPr>
          <a:lstStyle/>
          <a:p>
            <a:r>
              <a:rPr lang="en-US" sz="2800" b="1" dirty="0"/>
              <a:t>Market equilibrium </a:t>
            </a:r>
            <a:r>
              <a:rPr lang="en-US" sz="2800" dirty="0"/>
              <a:t>is when the demand for a product at a specific </a:t>
            </a:r>
            <a:r>
              <a:rPr lang="en-US" sz="2800" b="1" dirty="0"/>
              <a:t>price  is equal to the supply </a:t>
            </a:r>
            <a:r>
              <a:rPr lang="en-US" sz="2800" dirty="0"/>
              <a:t>of that product at the same specific price. </a:t>
            </a:r>
          </a:p>
          <a:p>
            <a:r>
              <a:rPr lang="en-US" sz="2800" dirty="0"/>
              <a:t>At this point the demand and supply is balanced and the price is stable.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 of buyers </a:t>
            </a:r>
          </a:p>
        </p:txBody>
      </p:sp>
      <p:sp>
        <p:nvSpPr>
          <p:cNvPr id="3" name="Content Placeholder 2"/>
          <p:cNvSpPr>
            <a:spLocks noGrp="1"/>
          </p:cNvSpPr>
          <p:nvPr>
            <p:ph idx="1"/>
          </p:nvPr>
        </p:nvSpPr>
        <p:spPr/>
        <p:txBody>
          <a:bodyPr/>
          <a:lstStyle/>
          <a:p>
            <a:r>
              <a:rPr lang="en-ZA" dirty="0"/>
              <a:t>Retailers </a:t>
            </a:r>
          </a:p>
          <a:p>
            <a:r>
              <a:rPr lang="en-ZA" dirty="0"/>
              <a:t>Food processing companies </a:t>
            </a:r>
          </a:p>
          <a:p>
            <a:r>
              <a:rPr lang="en-ZA" dirty="0"/>
              <a:t>Exporters and importers . </a:t>
            </a:r>
          </a:p>
          <a:p>
            <a:r>
              <a:rPr lang="en-ZA" dirty="0"/>
              <a:t>Brokers </a:t>
            </a:r>
          </a:p>
          <a:p>
            <a:r>
              <a:rPr lang="en-ZA" dirty="0"/>
              <a:t>Consumer </a:t>
            </a:r>
          </a:p>
          <a:p>
            <a:r>
              <a:rPr lang="en-ZA" dirty="0"/>
              <a:t>Buyers in more traditional commodities</a:t>
            </a:r>
          </a:p>
          <a:p>
            <a:endParaRPr lang="en-ZA" dirty="0"/>
          </a:p>
        </p:txBody>
      </p:sp>
    </p:spTree>
    <p:extLst>
      <p:ext uri="{BB962C8B-B14F-4D97-AF65-F5344CB8AC3E}">
        <p14:creationId xmlns:p14="http://schemas.microsoft.com/office/powerpoint/2010/main" val="244165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used to promote products </a:t>
            </a:r>
          </a:p>
        </p:txBody>
      </p:sp>
      <p:sp>
        <p:nvSpPr>
          <p:cNvPr id="3" name="Content Placeholder 2"/>
          <p:cNvSpPr>
            <a:spLocks noGrp="1"/>
          </p:cNvSpPr>
          <p:nvPr>
            <p:ph idx="1"/>
          </p:nvPr>
        </p:nvSpPr>
        <p:spPr/>
        <p:txBody>
          <a:bodyPr>
            <a:normAutofit fontScale="70000" lnSpcReduction="20000"/>
          </a:bodyPr>
          <a:lstStyle/>
          <a:p>
            <a:r>
              <a:rPr lang="en-US" dirty="0"/>
              <a:t>Advertising: </a:t>
            </a:r>
          </a:p>
          <a:p>
            <a:r>
              <a:rPr lang="en-US" dirty="0"/>
              <a:t>Personal selling: </a:t>
            </a:r>
          </a:p>
          <a:p>
            <a:r>
              <a:rPr lang="en-US" dirty="0"/>
              <a:t>Sales promotion: </a:t>
            </a:r>
          </a:p>
          <a:p>
            <a:r>
              <a:rPr lang="en-US" dirty="0"/>
              <a:t>Public relations: </a:t>
            </a:r>
          </a:p>
          <a:p>
            <a:r>
              <a:rPr lang="en-US" dirty="0"/>
              <a:t>Direct marketing: </a:t>
            </a:r>
          </a:p>
          <a:p>
            <a:r>
              <a:rPr lang="en-US" dirty="0"/>
              <a:t>Catalogues </a:t>
            </a:r>
          </a:p>
          <a:p>
            <a:r>
              <a:rPr lang="en-US" dirty="0"/>
              <a:t>Visual tools: brochures, posters and packaging </a:t>
            </a:r>
          </a:p>
          <a:p>
            <a:r>
              <a:rPr lang="en-US" dirty="0"/>
              <a:t>Online directories </a:t>
            </a:r>
          </a:p>
          <a:p>
            <a:r>
              <a:rPr lang="en-US" dirty="0"/>
              <a:t>Use of telecommunication media </a:t>
            </a:r>
          </a:p>
          <a:p>
            <a:r>
              <a:rPr lang="en-US" dirty="0"/>
              <a:t>Business pages of your telephone book  </a:t>
            </a:r>
          </a:p>
          <a:p>
            <a:r>
              <a:rPr lang="en-US" dirty="0"/>
              <a:t>Trade fairs and exhibitions: </a:t>
            </a:r>
          </a:p>
          <a:p>
            <a:r>
              <a:rPr lang="en-US" dirty="0"/>
              <a:t>Personal selling: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Types of marketing: 1.Niche marketing </a:t>
            </a:r>
          </a:p>
        </p:txBody>
      </p:sp>
      <p:sp>
        <p:nvSpPr>
          <p:cNvPr id="3" name="Content Placeholder 2"/>
          <p:cNvSpPr>
            <a:spLocks noGrp="1"/>
          </p:cNvSpPr>
          <p:nvPr>
            <p:ph idx="1"/>
          </p:nvPr>
        </p:nvSpPr>
        <p:spPr/>
        <p:txBody>
          <a:bodyPr>
            <a:normAutofit fontScale="77500" lnSpcReduction="20000"/>
          </a:bodyPr>
          <a:lstStyle/>
          <a:p>
            <a:r>
              <a:rPr lang="en-US" dirty="0"/>
              <a:t>Niche marketing focuses on a specific group of consumers in a market place. </a:t>
            </a:r>
          </a:p>
          <a:p>
            <a:r>
              <a:rPr lang="en-US" dirty="0"/>
              <a:t>A niche market is usually a small section of the market, comprising consumers who share a preference and who are willing to pay a premium for a product or service that satisfies that specific preference. </a:t>
            </a:r>
          </a:p>
          <a:p>
            <a:r>
              <a:rPr lang="en-US" dirty="0"/>
              <a:t>A business can create a niche market by: </a:t>
            </a:r>
          </a:p>
          <a:p>
            <a:r>
              <a:rPr lang="en-US" dirty="0"/>
              <a:t>Identifying a shortfall in the products currently available in the market </a:t>
            </a:r>
          </a:p>
          <a:p>
            <a:r>
              <a:rPr lang="en-US" dirty="0"/>
              <a:t>Calculating the degree to which consumers are willing to pay extra . </a:t>
            </a:r>
          </a:p>
          <a:p>
            <a:r>
              <a:rPr lang="en-US" dirty="0"/>
              <a:t>Establishing if there are enough consumers who are willing to do so.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 Mass marketing </a:t>
            </a:r>
          </a:p>
        </p:txBody>
      </p:sp>
      <p:sp>
        <p:nvSpPr>
          <p:cNvPr id="3" name="Content Placeholder 2"/>
          <p:cNvSpPr>
            <a:spLocks noGrp="1"/>
          </p:cNvSpPr>
          <p:nvPr>
            <p:ph idx="1"/>
          </p:nvPr>
        </p:nvSpPr>
        <p:spPr/>
        <p:txBody>
          <a:bodyPr>
            <a:normAutofit fontScale="85000" lnSpcReduction="10000"/>
          </a:bodyPr>
          <a:lstStyle/>
          <a:p>
            <a:r>
              <a:rPr lang="en-US" dirty="0"/>
              <a:t>Mass marketing reach most consumers than targeting a particular market segment. </a:t>
            </a:r>
          </a:p>
          <a:p>
            <a:r>
              <a:rPr lang="en-US" dirty="0"/>
              <a:t>It targets the whole market with a single offer. </a:t>
            </a:r>
          </a:p>
          <a:p>
            <a:r>
              <a:rPr lang="en-US" dirty="0"/>
              <a:t>Such a strategy is effective only for products such as maize and fruit that appeal to a broad cross-section of consumers. </a:t>
            </a:r>
          </a:p>
          <a:p>
            <a:r>
              <a:rPr lang="en-US" dirty="0"/>
              <a:t>It cannot be used for products with limited appeal. </a:t>
            </a:r>
          </a:p>
          <a:p>
            <a:r>
              <a:rPr lang="en-US" dirty="0"/>
              <a:t>It is generally more expensive than direct marketing. </a:t>
            </a:r>
          </a:p>
          <a:p>
            <a:r>
              <a:rPr lang="en-US" dirty="0"/>
              <a:t>Mass marketing is done through radio, television and newspaper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Multi-segment marketing</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ZA" dirty="0"/>
              <a:t>Multi-segment marketing is when the same product is offered to different groups or segments in a market.</a:t>
            </a:r>
          </a:p>
          <a:p>
            <a:r>
              <a:rPr lang="en-ZA" dirty="0"/>
              <a:t> This is typically done by offering different levels of quality to different levels of income, for example offering Class 1 fruit to consumers with high income and Class 3 fruit to consumers with low income.</a:t>
            </a:r>
          </a:p>
          <a:p>
            <a:pPr>
              <a:buNone/>
            </a:pPr>
            <a:r>
              <a:rPr lang="en-ZA" dirty="0"/>
              <a:t>Advantages and disadvantages of multi-segment marketing </a:t>
            </a:r>
          </a:p>
          <a:p>
            <a:pPr>
              <a:buNone/>
            </a:pPr>
            <a:r>
              <a:rPr lang="en-ZA" dirty="0"/>
              <a:t>An advantage of this type of marketing is that producers will have a market for all their produce. </a:t>
            </a:r>
          </a:p>
          <a:p>
            <a:pPr>
              <a:buNone/>
            </a:pPr>
            <a:r>
              <a:rPr lang="en-ZA" dirty="0"/>
              <a:t>A disadvantage of this type of marketing is that consumers with higher income might opt to buy a lower quality of produce due to its lower price.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8599"/>
            <a:ext cx="8229600" cy="762001"/>
          </a:xfrm>
        </p:spPr>
        <p:txBody>
          <a:bodyPr>
            <a:normAutofit/>
          </a:bodyPr>
          <a:lstStyle/>
          <a:p>
            <a:r>
              <a:rPr lang="en-US" dirty="0">
                <a:solidFill>
                  <a:prstClr val="black"/>
                </a:solidFill>
              </a:rPr>
              <a:t>The concept of marketing</a:t>
            </a:r>
            <a:endParaRPr lang="en-US" b="1" dirty="0">
              <a:solidFill>
                <a:srgbClr val="FF0000"/>
              </a:solidFill>
            </a:endParaRPr>
          </a:p>
        </p:txBody>
      </p:sp>
      <p:sp>
        <p:nvSpPr>
          <p:cNvPr id="3" name="Content Placeholder 2"/>
          <p:cNvSpPr>
            <a:spLocks noGrp="1"/>
          </p:cNvSpPr>
          <p:nvPr>
            <p:ph idx="1"/>
          </p:nvPr>
        </p:nvSpPr>
        <p:spPr>
          <a:xfrm>
            <a:off x="457200" y="990601"/>
            <a:ext cx="8229600" cy="4724400"/>
          </a:xfrm>
        </p:spPr>
        <p:txBody>
          <a:bodyPr>
            <a:normAutofit/>
          </a:bodyPr>
          <a:lstStyle/>
          <a:p>
            <a:pPr marL="0" indent="0">
              <a:buNone/>
            </a:pPr>
            <a:endParaRPr lang="en-US" dirty="0"/>
          </a:p>
          <a:p>
            <a:pPr marL="514350" indent="-514350">
              <a:buFont typeface="+mj-lt"/>
              <a:buAutoNum type="arabicPeriod"/>
            </a:pPr>
            <a:r>
              <a:rPr lang="en-US" dirty="0"/>
              <a:t>Marketing is the </a:t>
            </a:r>
            <a:r>
              <a:rPr lang="en-US" b="1" dirty="0"/>
              <a:t>process</a:t>
            </a:r>
            <a:r>
              <a:rPr lang="en-US" dirty="0"/>
              <a:t> of determining which products the consumer wants</a:t>
            </a:r>
          </a:p>
          <a:p>
            <a:pPr marL="514350" indent="-514350">
              <a:buFont typeface="+mj-lt"/>
              <a:buAutoNum type="arabicPeriod"/>
            </a:pPr>
            <a:r>
              <a:rPr lang="en-US" dirty="0"/>
              <a:t> How consumer wants these products,</a:t>
            </a:r>
          </a:p>
          <a:p>
            <a:pPr marL="514350" indent="-514350">
              <a:buFont typeface="+mj-lt"/>
              <a:buAutoNum type="arabicPeriod"/>
            </a:pPr>
            <a:r>
              <a:rPr lang="en-US" dirty="0"/>
              <a:t> Where the consumer wants them, </a:t>
            </a:r>
          </a:p>
          <a:p>
            <a:pPr marL="514350" indent="-514350">
              <a:buFont typeface="+mj-lt"/>
              <a:buAutoNum type="arabicPeriod"/>
            </a:pPr>
            <a:r>
              <a:rPr lang="en-US" dirty="0"/>
              <a:t>Getting the consumer to buy the product and</a:t>
            </a:r>
          </a:p>
          <a:p>
            <a:pPr marL="514350" indent="-514350">
              <a:buFont typeface="+mj-lt"/>
              <a:buAutoNum type="arabicPeriod"/>
            </a:pPr>
            <a:r>
              <a:rPr lang="en-US" dirty="0"/>
              <a:t> Keep  the consumer coming back for more. </a:t>
            </a:r>
          </a:p>
          <a:p>
            <a:endParaRPr lang="en-US" dirty="0"/>
          </a:p>
        </p:txBody>
      </p:sp>
    </p:spTree>
    <p:extLst>
      <p:ext uri="{BB962C8B-B14F-4D97-AF65-F5344CB8AC3E}">
        <p14:creationId xmlns:p14="http://schemas.microsoft.com/office/powerpoint/2010/main" val="2146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Sustainable agricultural marketing . </a:t>
            </a: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pPr>
              <a:buNone/>
            </a:pPr>
            <a:r>
              <a:rPr lang="en-US" dirty="0"/>
              <a:t>Sustainable agricultural marketing entails adapting activities on every level of operation to be more ecologically friendly and safe, as well as socially acceptable and healthy. The activities on the different levels include the following: </a:t>
            </a:r>
          </a:p>
          <a:p>
            <a:r>
              <a:rPr lang="en-US" dirty="0"/>
              <a:t>Product: developing a product that is naturally healthy, instead of genetically modified crops </a:t>
            </a:r>
          </a:p>
          <a:p>
            <a:r>
              <a:rPr lang="en-US" dirty="0"/>
              <a:t>Changes to production process: using sustainable agricultural practices: </a:t>
            </a:r>
          </a:p>
          <a:p>
            <a:r>
              <a:rPr lang="en-US" dirty="0"/>
              <a:t>Packaging: using recycled or recyclable materials in packaging instead of materials such as plastic. </a:t>
            </a:r>
          </a:p>
          <a:p>
            <a:r>
              <a:rPr lang="en-US" dirty="0"/>
              <a:t>Advertising: aiming to better communicate the sustainable agricultural ‘ practices employed in production is called eco-</a:t>
            </a:r>
            <a:r>
              <a:rPr lang="en-US" dirty="0" err="1"/>
              <a:t>Iabelling</a:t>
            </a:r>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Agricultural marketing systems: 1 The free-marketing concept </a:t>
            </a:r>
          </a:p>
        </p:txBody>
      </p:sp>
      <p:sp>
        <p:nvSpPr>
          <p:cNvPr id="3" name="Content Placeholder 2"/>
          <p:cNvSpPr>
            <a:spLocks noGrp="1"/>
          </p:cNvSpPr>
          <p:nvPr>
            <p:ph idx="1"/>
          </p:nvPr>
        </p:nvSpPr>
        <p:spPr/>
        <p:txBody>
          <a:bodyPr>
            <a:normAutofit/>
          </a:bodyPr>
          <a:lstStyle/>
          <a:p>
            <a:pPr algn="just">
              <a:buNone/>
            </a:pPr>
            <a:r>
              <a:rPr lang="en-US" sz="2800" dirty="0"/>
              <a:t>A free-market system is where: </a:t>
            </a:r>
          </a:p>
          <a:p>
            <a:pPr algn="just">
              <a:buNone/>
            </a:pPr>
            <a:r>
              <a:rPr lang="en-US" sz="2800" dirty="0"/>
              <a:t>The general population is free to produce goods and to offer goods for sale to the rest of the population </a:t>
            </a:r>
          </a:p>
          <a:p>
            <a:pPr algn="just">
              <a:buNone/>
            </a:pPr>
            <a:r>
              <a:rPr lang="en-US" sz="2800" dirty="0"/>
              <a:t>The rest of the population is free to buy these goods </a:t>
            </a:r>
          </a:p>
          <a:p>
            <a:pPr algn="just">
              <a:buNone/>
            </a:pPr>
            <a:r>
              <a:rPr lang="en-US" sz="2800" dirty="0"/>
              <a:t>The price of goods is determined by demand and supply </a:t>
            </a:r>
          </a:p>
          <a:p>
            <a:pPr algn="just">
              <a:buNone/>
            </a:pPr>
            <a:r>
              <a:rPr lang="en-US" sz="2800" dirty="0"/>
              <a:t>There is no government intervention in any stage.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t>
            </a:r>
          </a:p>
        </p:txBody>
      </p:sp>
      <p:sp>
        <p:nvSpPr>
          <p:cNvPr id="3" name="Content Placeholder 2"/>
          <p:cNvSpPr>
            <a:spLocks noGrp="1"/>
          </p:cNvSpPr>
          <p:nvPr>
            <p:ph idx="1"/>
          </p:nvPr>
        </p:nvSpPr>
        <p:spPr>
          <a:xfrm>
            <a:off x="152400" y="1219200"/>
            <a:ext cx="8915400" cy="5486400"/>
          </a:xfrm>
        </p:spPr>
        <p:txBody>
          <a:bodyPr>
            <a:normAutofit fontScale="70000" lnSpcReduction="20000"/>
          </a:bodyPr>
          <a:lstStyle/>
          <a:p>
            <a:r>
              <a:rPr lang="en-US" dirty="0"/>
              <a:t>Producers are free to produce what they want and consumers are free to buy what they want. </a:t>
            </a:r>
          </a:p>
          <a:p>
            <a:r>
              <a:rPr lang="en-US" dirty="0"/>
              <a:t>Price is determined by demand and supply. </a:t>
            </a:r>
          </a:p>
          <a:p>
            <a:r>
              <a:rPr lang="en-US" dirty="0"/>
              <a:t>There are no barriers to stop new producers, which leads to better competition. </a:t>
            </a:r>
          </a:p>
          <a:p>
            <a:r>
              <a:rPr lang="en-US" dirty="0"/>
              <a:t>Better competition can lead to better products and 	better prices. New products and ideas are easily developed. </a:t>
            </a:r>
          </a:p>
          <a:p>
            <a:r>
              <a:rPr lang="en-US" dirty="0"/>
              <a:t>Entrepreneurs have the opportunity to grow their businesses and create wealth. </a:t>
            </a:r>
          </a:p>
          <a:p>
            <a:r>
              <a:rPr lang="en-US" dirty="0"/>
              <a:t>A free-market economy can encourage agricultural production. This contributes to national economic growth and an increase in employment. </a:t>
            </a:r>
          </a:p>
          <a:p>
            <a:r>
              <a:rPr lang="en-US" dirty="0"/>
              <a:t>The products are usually of a high quality. </a:t>
            </a:r>
          </a:p>
          <a:p>
            <a:r>
              <a:rPr lang="en-US" dirty="0"/>
              <a:t>Payment is usually in the form of cash. </a:t>
            </a:r>
          </a:p>
          <a:p>
            <a:r>
              <a:rPr lang="en-US" dirty="0"/>
              <a:t>The middlemen in the marketing I process are limited or eliminated. </a:t>
            </a:r>
          </a:p>
          <a:p>
            <a:r>
              <a:rPr lang="en-US" dirty="0"/>
              <a:t>Free marketing stimulates the entrepreneur to work harder. </a:t>
            </a:r>
          </a:p>
          <a:p>
            <a:r>
              <a:rPr lang="en-US" dirty="0"/>
              <a:t>There is usually very little delay in receiving payment.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Disadvantages</a:t>
            </a:r>
          </a:p>
        </p:txBody>
      </p:sp>
      <p:sp>
        <p:nvSpPr>
          <p:cNvPr id="3" name="Content Placeholder 2"/>
          <p:cNvSpPr>
            <a:spLocks noGrp="1"/>
          </p:cNvSpPr>
          <p:nvPr>
            <p:ph idx="1"/>
          </p:nvPr>
        </p:nvSpPr>
        <p:spPr>
          <a:xfrm>
            <a:off x="457200" y="838200"/>
            <a:ext cx="8229600" cy="5867400"/>
          </a:xfrm>
        </p:spPr>
        <p:txBody>
          <a:bodyPr>
            <a:normAutofit fontScale="77500" lnSpcReduction="20000"/>
          </a:bodyPr>
          <a:lstStyle/>
          <a:p>
            <a:r>
              <a:rPr lang="en-US" dirty="0"/>
              <a:t>No regulation of products can lead to harmful products being sold. </a:t>
            </a:r>
          </a:p>
          <a:p>
            <a:r>
              <a:rPr lang="en-US" dirty="0"/>
              <a:t>Overproduction can lead to big surpluses: </a:t>
            </a:r>
          </a:p>
          <a:p>
            <a:r>
              <a:rPr lang="en-US" dirty="0"/>
              <a:t>In a free market there are no barriers to stop foreign countries dumping their overproduced goods </a:t>
            </a:r>
          </a:p>
          <a:p>
            <a:r>
              <a:rPr lang="en-US" dirty="0"/>
              <a:t>Producers try to form monopolies </a:t>
            </a:r>
          </a:p>
          <a:p>
            <a:r>
              <a:rPr lang="en-US" dirty="0"/>
              <a:t>Necessary products such as electricity can become too expensive if the price is not fixed. </a:t>
            </a:r>
          </a:p>
          <a:p>
            <a:r>
              <a:rPr lang="en-US" dirty="0"/>
              <a:t>The desire for big profits can lead to lower wages for workers. </a:t>
            </a:r>
          </a:p>
          <a:p>
            <a:r>
              <a:rPr lang="en-US" dirty="0"/>
              <a:t>Prices fluctuate considerably, </a:t>
            </a:r>
          </a:p>
          <a:p>
            <a:r>
              <a:rPr lang="en-US" dirty="0"/>
              <a:t>Market costs are high </a:t>
            </a:r>
          </a:p>
          <a:p>
            <a:r>
              <a:rPr lang="en-US" dirty="0"/>
              <a:t>The producer is responsible for  the marketing of the product. </a:t>
            </a:r>
          </a:p>
          <a:p>
            <a:r>
              <a:rPr lang="en-US" dirty="0"/>
              <a:t>The producer has a limited bargaining power </a:t>
            </a:r>
          </a:p>
          <a:p>
            <a:r>
              <a:rPr lang="en-US" dirty="0"/>
              <a:t>The producer runs a great risk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main channels of a free-market system </a:t>
            </a:r>
          </a:p>
        </p:txBody>
      </p:sp>
      <p:sp>
        <p:nvSpPr>
          <p:cNvPr id="3" name="Content Placeholder 2"/>
          <p:cNvSpPr>
            <a:spLocks noGrp="1"/>
          </p:cNvSpPr>
          <p:nvPr>
            <p:ph idx="1"/>
          </p:nvPr>
        </p:nvSpPr>
        <p:spPr>
          <a:xfrm>
            <a:off x="457200" y="1828800"/>
            <a:ext cx="8229600" cy="4800600"/>
          </a:xfrm>
        </p:spPr>
        <p:txBody>
          <a:bodyPr>
            <a:normAutofit/>
          </a:bodyPr>
          <a:lstStyle/>
          <a:p>
            <a:r>
              <a:rPr lang="en-US" sz="2800" dirty="0"/>
              <a:t>Farm-gate markets </a:t>
            </a:r>
          </a:p>
          <a:p>
            <a:r>
              <a:rPr lang="en-US" sz="2800" dirty="0"/>
              <a:t>Fresh produce markets . </a:t>
            </a:r>
          </a:p>
          <a:p>
            <a:r>
              <a:rPr lang="en-US" sz="2800" dirty="0"/>
              <a:t>Stock sales </a:t>
            </a:r>
          </a:p>
          <a:p>
            <a:r>
              <a:rPr lang="en-US" sz="2800" dirty="0"/>
              <a:t>Direct marketing </a:t>
            </a:r>
          </a:p>
          <a:p>
            <a:r>
              <a:rPr lang="en-US" sz="2800" dirty="0"/>
              <a:t>Internet marketing.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a:t>
            </a:r>
            <a:r>
              <a:rPr lang="en-US" sz="2800" dirty="0"/>
              <a:t>Co-operative marketing </a:t>
            </a:r>
          </a:p>
        </p:txBody>
      </p:sp>
      <p:sp>
        <p:nvSpPr>
          <p:cNvPr id="3" name="Content Placeholder 2"/>
          <p:cNvSpPr>
            <a:spLocks noGrp="1"/>
          </p:cNvSpPr>
          <p:nvPr>
            <p:ph idx="1"/>
          </p:nvPr>
        </p:nvSpPr>
        <p:spPr/>
        <p:txBody>
          <a:bodyPr>
            <a:normAutofit fontScale="92500" lnSpcReduction="10000"/>
          </a:bodyPr>
          <a:lstStyle/>
          <a:p>
            <a:r>
              <a:rPr lang="en-US" sz="2800" dirty="0"/>
              <a:t>An agricultural co-operative (often known as a ‘co-op’) is a business that is formed by agro-producers to combine their resources for the benefit of all. </a:t>
            </a:r>
          </a:p>
          <a:p>
            <a:r>
              <a:rPr lang="en-US" sz="2800" dirty="0"/>
              <a:t>The purpose of a co-op is to benefit the members and not to make a profit. </a:t>
            </a:r>
          </a:p>
          <a:p>
            <a:r>
              <a:rPr lang="en-US" sz="2800" dirty="0"/>
              <a:t>This differs from other businesses that have shareholders and who are profit-driven. </a:t>
            </a:r>
          </a:p>
          <a:p>
            <a:r>
              <a:rPr lang="en-US" sz="2800" dirty="0"/>
              <a:t>Some examples of South African companies that were formed as co-ops and still operate with the same goals are GWK (</a:t>
            </a:r>
            <a:r>
              <a:rPr lang="en-US" sz="2800" dirty="0" err="1"/>
              <a:t>Griekwaland-wes</a:t>
            </a:r>
            <a:r>
              <a:rPr lang="en-US" sz="2800" dirty="0"/>
              <a:t> </a:t>
            </a:r>
            <a:r>
              <a:rPr lang="en-US" sz="2800" dirty="0" err="1"/>
              <a:t>Kooperatief</a:t>
            </a:r>
            <a:r>
              <a:rPr lang="en-US" sz="2800" dirty="0"/>
              <a:t>) and Tulbagh Winery.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agricultural co-operatives </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An </a:t>
            </a:r>
            <a:r>
              <a:rPr lang="en-US" dirty="0" err="1"/>
              <a:t>agri</a:t>
            </a:r>
            <a:r>
              <a:rPr lang="en-US" dirty="0"/>
              <a:t>-co-op has members as owners, not shareholders. Every member benefits from the activities of the co-op, rather than shareholders. </a:t>
            </a:r>
          </a:p>
          <a:p>
            <a:r>
              <a:rPr lang="en-US" dirty="0"/>
              <a:t>The purpose of the co-op is not to make profit; it is to serve the members. </a:t>
            </a:r>
          </a:p>
          <a:p>
            <a:r>
              <a:rPr lang="en-US" dirty="0"/>
              <a:t>Risk is shared by all the members. </a:t>
            </a:r>
          </a:p>
          <a:p>
            <a:r>
              <a:rPr lang="en-US" dirty="0"/>
              <a:t>Combining resources in a co-op gives producers economy-of-scale advantages: they can purchase big quantities of goods and get big volume discounts. </a:t>
            </a:r>
          </a:p>
          <a:p>
            <a:r>
              <a:rPr lang="en-US" dirty="0"/>
              <a:t>Combining resources can give producers the chance to purchase for example harvesting or processing equipment that they cannot afford individually. </a:t>
            </a:r>
          </a:p>
          <a:p>
            <a:r>
              <a:rPr lang="en-US" dirty="0"/>
              <a:t>Pooling produce for marketing can give members a competitive advantage as they can fill bigger orders and compete for large contracts.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Principles of agricultural co-operatives (cont.)</a:t>
            </a:r>
            <a:endParaRPr lang="en-ZA" sz="2800"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en-ZA" dirty="0"/>
              <a:t>Membership is voluntary and member must be farmers. </a:t>
            </a:r>
          </a:p>
          <a:p>
            <a:r>
              <a:rPr lang="en-ZA" dirty="0"/>
              <a:t>Each producer who joins the co-operative has a single vote</a:t>
            </a:r>
          </a:p>
          <a:p>
            <a:r>
              <a:rPr lang="en-ZA" dirty="0"/>
              <a:t>The products of each individual member are graded according to quantity and the farmer is paid in advance.</a:t>
            </a:r>
          </a:p>
          <a:p>
            <a:r>
              <a:rPr lang="en-ZA" dirty="0"/>
              <a:t>The directors are democratically elected from the normal members. </a:t>
            </a:r>
          </a:p>
          <a:p>
            <a:r>
              <a:rPr lang="en-ZA" dirty="0"/>
              <a:t>The co-operative works pays members on a commission basis.</a:t>
            </a:r>
          </a:p>
          <a:p>
            <a:r>
              <a:rPr lang="en-ZA" dirty="0"/>
              <a:t>Members receive a limited amount of interest on their share capital. </a:t>
            </a:r>
          </a:p>
          <a:p>
            <a:r>
              <a:rPr lang="en-ZA" dirty="0"/>
              <a:t>After liquidation, surplus funds are divided between the shareholders </a:t>
            </a:r>
          </a:p>
          <a:p>
            <a:r>
              <a:rPr lang="en-ZA" dirty="0"/>
              <a:t>The co-operative and his members are economically integrated. </a:t>
            </a:r>
          </a:p>
          <a:p>
            <a:endParaRPr lang="en-ZA" dirty="0"/>
          </a:p>
        </p:txBody>
      </p:sp>
    </p:spTree>
    <p:extLst>
      <p:ext uri="{BB962C8B-B14F-4D97-AF65-F5344CB8AC3E}">
        <p14:creationId xmlns:p14="http://schemas.microsoft.com/office/powerpoint/2010/main" val="39356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There are three main reasons why producers form co-ops: </a:t>
            </a:r>
          </a:p>
        </p:txBody>
      </p:sp>
      <p:sp>
        <p:nvSpPr>
          <p:cNvPr id="3" name="Content Placeholder 2"/>
          <p:cNvSpPr>
            <a:spLocks noGrp="1"/>
          </p:cNvSpPr>
          <p:nvPr>
            <p:ph idx="1"/>
          </p:nvPr>
        </p:nvSpPr>
        <p:spPr/>
        <p:txBody>
          <a:bodyPr>
            <a:normAutofit/>
          </a:bodyPr>
          <a:lstStyle/>
          <a:p>
            <a:pPr marL="514350" indent="-514350">
              <a:buAutoNum type="arabicPlain"/>
            </a:pPr>
            <a:r>
              <a:rPr lang="en-US" dirty="0"/>
              <a:t>Purchasing </a:t>
            </a:r>
          </a:p>
          <a:p>
            <a:pPr marL="514350" indent="-514350">
              <a:buAutoNum type="arabicPlain"/>
            </a:pPr>
            <a:r>
              <a:rPr lang="en-US" dirty="0"/>
              <a:t>Processing</a:t>
            </a:r>
          </a:p>
          <a:p>
            <a:pPr marL="514350" indent="-514350">
              <a:buAutoNum type="arabicPlain"/>
            </a:pPr>
            <a:r>
              <a:rPr lang="en-US" dirty="0"/>
              <a:t>Marketing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Controlled marketing in South Africa </a:t>
            </a:r>
          </a:p>
        </p:txBody>
      </p:sp>
      <p:sp>
        <p:nvSpPr>
          <p:cNvPr id="3" name="Content Placeholder 2"/>
          <p:cNvSpPr>
            <a:spLocks noGrp="1"/>
          </p:cNvSpPr>
          <p:nvPr>
            <p:ph idx="1"/>
          </p:nvPr>
        </p:nvSpPr>
        <p:spPr/>
        <p:txBody>
          <a:bodyPr>
            <a:normAutofit fontScale="85000" lnSpcReduction="10000"/>
          </a:bodyPr>
          <a:lstStyle/>
          <a:p>
            <a:pPr>
              <a:buNone/>
            </a:pPr>
            <a:r>
              <a:rPr lang="en-US" dirty="0"/>
              <a:t>In 1993, controlled marketing was deemed unsustainable and too expensive, and the process to deregulate agricultural marketing in South Africa was started. </a:t>
            </a:r>
          </a:p>
          <a:p>
            <a:pPr>
              <a:buNone/>
            </a:pPr>
            <a:r>
              <a:rPr lang="en-US" dirty="0"/>
              <a:t>The deregulation of agricultural marketing has led to: </a:t>
            </a:r>
          </a:p>
          <a:p>
            <a:r>
              <a:rPr lang="en-US" dirty="0"/>
              <a:t>A decrease in food price inflation </a:t>
            </a:r>
          </a:p>
          <a:p>
            <a:r>
              <a:rPr lang="en-US" dirty="0"/>
              <a:t>Growth in income from field crops </a:t>
            </a:r>
          </a:p>
          <a:p>
            <a:r>
              <a:rPr lang="en-US" dirty="0"/>
              <a:t>Horticulture and livestock </a:t>
            </a:r>
          </a:p>
          <a:p>
            <a:r>
              <a:rPr lang="en-US" dirty="0"/>
              <a:t>Increased productivity </a:t>
            </a:r>
          </a:p>
          <a:p>
            <a:r>
              <a:rPr lang="en-US" dirty="0"/>
              <a:t>More investment in agriculture in South Africa.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153400" cy="1143000"/>
          </a:xfrm>
        </p:spPr>
        <p:txBody>
          <a:bodyPr>
            <a:normAutofit fontScale="90000"/>
          </a:bodyPr>
          <a:lstStyle/>
          <a:p>
            <a:r>
              <a:rPr lang="en-US" b="1" dirty="0">
                <a:solidFill>
                  <a:srgbClr val="FF0000"/>
                </a:solidFill>
              </a:rPr>
              <a:t>The differences between marketing and selling </a:t>
            </a:r>
          </a:p>
        </p:txBody>
      </p:sp>
      <p:sp>
        <p:nvSpPr>
          <p:cNvPr id="3" name="Text Placeholder 3">
            <a:extLst>
              <a:ext uri="{FF2B5EF4-FFF2-40B4-BE49-F238E27FC236}">
                <a16:creationId xmlns:a16="http://schemas.microsoft.com/office/drawing/2014/main" id="{02781750-5567-4100-9298-26DE762E64AB}"/>
              </a:ext>
            </a:extLst>
          </p:cNvPr>
          <p:cNvSpPr txBox="1">
            <a:spLocks/>
          </p:cNvSpPr>
          <p:nvPr/>
        </p:nvSpPr>
        <p:spPr>
          <a:xfrm>
            <a:off x="457200" y="1564193"/>
            <a:ext cx="4040188" cy="5816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a:t>Selling </a:t>
            </a:r>
            <a:endParaRPr lang="en-ZA" dirty="0"/>
          </a:p>
        </p:txBody>
      </p:sp>
      <p:sp>
        <p:nvSpPr>
          <p:cNvPr id="4" name="Text Placeholder 5">
            <a:extLst>
              <a:ext uri="{FF2B5EF4-FFF2-40B4-BE49-F238E27FC236}">
                <a16:creationId xmlns:a16="http://schemas.microsoft.com/office/drawing/2014/main" id="{531E2380-DFA8-4102-A506-2E896D6BBA88}"/>
              </a:ext>
            </a:extLst>
          </p:cNvPr>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a:t>Marketing </a:t>
            </a:r>
            <a:endParaRPr lang="en-ZA" dirty="0"/>
          </a:p>
        </p:txBody>
      </p:sp>
      <p:sp>
        <p:nvSpPr>
          <p:cNvPr id="5" name="Content Placeholder 4">
            <a:extLst>
              <a:ext uri="{FF2B5EF4-FFF2-40B4-BE49-F238E27FC236}">
                <a16:creationId xmlns:a16="http://schemas.microsoft.com/office/drawing/2014/main" id="{6F2A4778-8E4B-40EA-95B3-86032E7E39AD}"/>
              </a:ext>
            </a:extLst>
          </p:cNvPr>
          <p:cNvSpPr txBox="1">
            <a:spLocks/>
          </p:cNvSpPr>
          <p:nvPr/>
        </p:nvSpPr>
        <p:spPr>
          <a:xfrm>
            <a:off x="457200" y="2174875"/>
            <a:ext cx="4040188" cy="331152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Emphasis is on the agricultural product </a:t>
            </a:r>
          </a:p>
          <a:p>
            <a:r>
              <a:rPr lang="en-ZA" dirty="0"/>
              <a:t>The farm or agricultural business produces the product, and then decides how to sell it </a:t>
            </a:r>
          </a:p>
          <a:p>
            <a:r>
              <a:rPr lang="en-ZA" b="1" dirty="0"/>
              <a:t>Management is sales-volume oriented </a:t>
            </a:r>
          </a:p>
          <a:p>
            <a:r>
              <a:rPr lang="en-ZA" dirty="0"/>
              <a:t>Planning is </a:t>
            </a:r>
            <a:r>
              <a:rPr lang="en-ZA" b="1" dirty="0"/>
              <a:t>short-term</a:t>
            </a:r>
            <a:r>
              <a:rPr lang="en-ZA" dirty="0"/>
              <a:t>, based on current	products and market </a:t>
            </a:r>
          </a:p>
          <a:p>
            <a:r>
              <a:rPr lang="en-ZA" dirty="0"/>
              <a:t>Focuses on the needs of seller </a:t>
            </a:r>
          </a:p>
        </p:txBody>
      </p:sp>
      <p:sp>
        <p:nvSpPr>
          <p:cNvPr id="6" name="Content Placeholder 6">
            <a:extLst>
              <a:ext uri="{FF2B5EF4-FFF2-40B4-BE49-F238E27FC236}">
                <a16:creationId xmlns:a16="http://schemas.microsoft.com/office/drawing/2014/main" id="{1C931501-8390-4D75-8604-C176D59D2704}"/>
              </a:ext>
            </a:extLst>
          </p:cNvPr>
          <p:cNvSpPr txBox="1">
            <a:spLocks/>
          </p:cNvSpPr>
          <p:nvPr/>
        </p:nvSpPr>
        <p:spPr>
          <a:xfrm>
            <a:off x="4645025" y="2174875"/>
            <a:ext cx="4041775" cy="323532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Emphasis is on customers’ wants </a:t>
            </a:r>
          </a:p>
          <a:p>
            <a:r>
              <a:rPr lang="en-ZA" dirty="0"/>
              <a:t>The farm or agricultural business determines I customers’ wants, and then decides how to produce I and deliver a product to satisfy those wants 	</a:t>
            </a:r>
          </a:p>
          <a:p>
            <a:r>
              <a:rPr lang="en-ZA" b="1" dirty="0"/>
              <a:t>Management is profit-oriented</a:t>
            </a:r>
          </a:p>
          <a:p>
            <a:r>
              <a:rPr lang="en-ZA" dirty="0"/>
              <a:t> Planning Is </a:t>
            </a:r>
            <a:r>
              <a:rPr lang="en-ZA" b="1" dirty="0"/>
              <a:t>long-term</a:t>
            </a:r>
            <a:r>
              <a:rPr lang="en-ZA" dirty="0"/>
              <a:t>, based on new products, tomorrow’s markets and future growth 	</a:t>
            </a:r>
          </a:p>
          <a:p>
            <a:r>
              <a:rPr lang="en-ZA" dirty="0"/>
              <a:t>Focuses on the wants of buyers </a:t>
            </a:r>
          </a:p>
        </p:txBody>
      </p:sp>
    </p:spTree>
    <p:extLst>
      <p:ext uri="{BB962C8B-B14F-4D97-AF65-F5344CB8AC3E}">
        <p14:creationId xmlns:p14="http://schemas.microsoft.com/office/powerpoint/2010/main" val="1126509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Agricultural marketing chain, concept of a marketing chain </a:t>
            </a:r>
          </a:p>
        </p:txBody>
      </p:sp>
      <p:sp>
        <p:nvSpPr>
          <p:cNvPr id="3" name="Content Placeholder 2"/>
          <p:cNvSpPr>
            <a:spLocks noGrp="1"/>
          </p:cNvSpPr>
          <p:nvPr>
            <p:ph idx="1"/>
          </p:nvPr>
        </p:nvSpPr>
        <p:spPr/>
        <p:txBody>
          <a:bodyPr>
            <a:normAutofit fontScale="92500" lnSpcReduction="10000"/>
          </a:bodyPr>
          <a:lstStyle/>
          <a:p>
            <a:r>
              <a:rPr lang="en-ZA" dirty="0"/>
              <a:t>An agricultural marketing chain is the path an agricultural product follows from the farmer to the consumer. </a:t>
            </a:r>
          </a:p>
          <a:p>
            <a:r>
              <a:rPr lang="en-ZA" dirty="0"/>
              <a:t>The first link in the chain is the production on the farm Marketing chains are sometimes called agri-business chains or supply chains. </a:t>
            </a:r>
          </a:p>
          <a:p>
            <a:r>
              <a:rPr lang="en-ZA" dirty="0"/>
              <a:t>All these terms are used interchangeably to describe the various activities and actors involved in producing and marketing the product to the consumer. </a:t>
            </a:r>
          </a:p>
        </p:txBody>
      </p:sp>
    </p:spTree>
    <p:extLst>
      <p:ext uri="{BB962C8B-B14F-4D97-AF65-F5344CB8AC3E}">
        <p14:creationId xmlns:p14="http://schemas.microsoft.com/office/powerpoint/2010/main" val="135012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Ways to streamline and improve the agribusiness chain. </a:t>
            </a:r>
          </a:p>
        </p:txBody>
      </p:sp>
      <p:sp>
        <p:nvSpPr>
          <p:cNvPr id="3" name="Content Placeholder 2"/>
          <p:cNvSpPr>
            <a:spLocks noGrp="1"/>
          </p:cNvSpPr>
          <p:nvPr>
            <p:ph idx="1"/>
          </p:nvPr>
        </p:nvSpPr>
        <p:spPr/>
        <p:txBody>
          <a:bodyPr>
            <a:normAutofit fontScale="85000" lnSpcReduction="10000"/>
          </a:bodyPr>
          <a:lstStyle/>
          <a:p>
            <a:r>
              <a:rPr lang="en-ZA" dirty="0"/>
              <a:t>Harvest fruit and vegetables at the correct stage of ripeness and grain at correct moisture content to increase their shelf life. </a:t>
            </a:r>
          </a:p>
          <a:p>
            <a:r>
              <a:rPr lang="en-ZA" dirty="0"/>
              <a:t>Improve infrastructure of farm and public roads.</a:t>
            </a:r>
          </a:p>
          <a:p>
            <a:r>
              <a:rPr lang="en-ZA" dirty="0"/>
              <a:t>Have cooling facilities on the farm to store fruit and vegetables during periods of over supply to market out of season. </a:t>
            </a:r>
          </a:p>
          <a:p>
            <a:r>
              <a:rPr lang="en-ZA" dirty="0"/>
              <a:t>Qualified packers with knowledge of how to handle fruit should be used in the grading process. </a:t>
            </a:r>
          </a:p>
          <a:p>
            <a:r>
              <a:rPr lang="en-ZA" dirty="0"/>
              <a:t>Sophisticated grading machines of a high standard prevent damage to fruit. </a:t>
            </a:r>
          </a:p>
        </p:txBody>
      </p:sp>
    </p:spTree>
    <p:extLst>
      <p:ext uri="{BB962C8B-B14F-4D97-AF65-F5344CB8AC3E}">
        <p14:creationId xmlns:p14="http://schemas.microsoft.com/office/powerpoint/2010/main" val="3307670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Role of legislation in agricultural marketing </a:t>
            </a: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ZA" dirty="0"/>
              <a:t>Marketing of Agricultural Products Act (No. 47 of 1996). This Act aims to increase market access for all participants, and enhance the viability of the agricultural sector.</a:t>
            </a:r>
          </a:p>
          <a:p>
            <a:r>
              <a:rPr lang="en-ZA" dirty="0"/>
              <a:t>Agricultural Product Standards Act (No. 119 of 1990). This Act controls the sale and export of certain agricultural products, and some imported products. </a:t>
            </a:r>
          </a:p>
          <a:p>
            <a:r>
              <a:rPr lang="en-ZA" dirty="0"/>
              <a:t>Perishable Products Export Control Act (No. 9 of 1983). This Act controls the export of perishable products from South Africa. </a:t>
            </a:r>
          </a:p>
          <a:p>
            <a:r>
              <a:rPr lang="en-ZA" dirty="0"/>
              <a:t>Meat Safety Act (No. 40 of 2000). This Act sets and maintains national standards at abattoirs, promotes meat safety, and regulates the import and export of meat. </a:t>
            </a:r>
          </a:p>
          <a:p>
            <a:r>
              <a:rPr lang="en-ZA" dirty="0"/>
              <a:t>Agricultural Produce Agents Act (No. 12 of 1992). This Act, which was amended in 2003, led to the establishment of a council representing agricultural produce agents. </a:t>
            </a:r>
          </a:p>
          <a:p>
            <a:r>
              <a:rPr lang="en-ZA" dirty="0"/>
              <a:t>Consumer Protection Act (No. 68 of 2008). This Act aims to promote a fair, accessible and sustainable marketplace for consumer products and services. </a:t>
            </a:r>
          </a:p>
        </p:txBody>
      </p:sp>
    </p:spTree>
    <p:extLst>
      <p:ext uri="{BB962C8B-B14F-4D97-AF65-F5344CB8AC3E}">
        <p14:creationId xmlns:p14="http://schemas.microsoft.com/office/powerpoint/2010/main" val="552364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Agricultural entrepreneurship Important aspects of being an entrepreneur and entrepreneurship </a:t>
            </a:r>
          </a:p>
        </p:txBody>
      </p:sp>
      <p:sp>
        <p:nvSpPr>
          <p:cNvPr id="3" name="Content Placeholder 2"/>
          <p:cNvSpPr>
            <a:spLocks noGrp="1"/>
          </p:cNvSpPr>
          <p:nvPr>
            <p:ph idx="1"/>
          </p:nvPr>
        </p:nvSpPr>
        <p:spPr/>
        <p:txBody>
          <a:bodyPr>
            <a:normAutofit fontScale="92500"/>
          </a:bodyPr>
          <a:lstStyle/>
          <a:p>
            <a:r>
              <a:rPr lang="en-US" dirty="0"/>
              <a:t>Identifying an opportunity: </a:t>
            </a:r>
          </a:p>
          <a:p>
            <a:r>
              <a:rPr lang="en-US" dirty="0"/>
              <a:t>Innovation and creativity:  </a:t>
            </a:r>
          </a:p>
          <a:p>
            <a:r>
              <a:rPr lang="en-US" dirty="0"/>
              <a:t>Identifying the need for and obtaining resources: </a:t>
            </a:r>
          </a:p>
          <a:p>
            <a:r>
              <a:rPr lang="en-US" dirty="0"/>
              <a:t>Creating and growing a business:</a:t>
            </a:r>
          </a:p>
          <a:p>
            <a:r>
              <a:rPr lang="en-US" dirty="0"/>
              <a:t>Taking risks: </a:t>
            </a:r>
          </a:p>
          <a:p>
            <a:r>
              <a:rPr lang="en-US" dirty="0"/>
              <a:t>Being rewarded </a:t>
            </a:r>
          </a:p>
          <a:p>
            <a:r>
              <a:rPr lang="en-US" dirty="0"/>
              <a:t>Managing the business: </a:t>
            </a:r>
          </a:p>
          <a:p>
            <a:r>
              <a:rPr lang="en-US" dirty="0"/>
              <a:t>Getting resources: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characteristics of entrepreneurs </a:t>
            </a:r>
          </a:p>
        </p:txBody>
      </p:sp>
      <p:sp>
        <p:nvSpPr>
          <p:cNvPr id="3" name="Content Placeholder 2"/>
          <p:cNvSpPr>
            <a:spLocks noGrp="1"/>
          </p:cNvSpPr>
          <p:nvPr>
            <p:ph idx="1"/>
          </p:nvPr>
        </p:nvSpPr>
        <p:spPr/>
        <p:txBody>
          <a:bodyPr>
            <a:normAutofit fontScale="85000" lnSpcReduction="20000"/>
          </a:bodyPr>
          <a:lstStyle/>
          <a:p>
            <a:r>
              <a:rPr lang="en-US" dirty="0"/>
              <a:t>Passion and a positive attitude: 	</a:t>
            </a:r>
          </a:p>
          <a:p>
            <a:r>
              <a:rPr lang="en-US" dirty="0"/>
              <a:t>Strong leadership: </a:t>
            </a:r>
          </a:p>
          <a:p>
            <a:r>
              <a:rPr lang="en-US" dirty="0"/>
              <a:t>Control: </a:t>
            </a:r>
          </a:p>
          <a:p>
            <a:r>
              <a:rPr lang="en-US" dirty="0"/>
              <a:t>Need for independence:</a:t>
            </a:r>
          </a:p>
          <a:p>
            <a:r>
              <a:rPr lang="en-US" dirty="0"/>
              <a:t>Need for achievement </a:t>
            </a:r>
          </a:p>
          <a:p>
            <a:r>
              <a:rPr lang="en-US" dirty="0"/>
              <a:t>Risk taking: </a:t>
            </a:r>
          </a:p>
          <a:p>
            <a:r>
              <a:rPr lang="en-US" dirty="0"/>
              <a:t>Creative and innovative thinking: </a:t>
            </a:r>
          </a:p>
          <a:p>
            <a:r>
              <a:rPr lang="en-US" dirty="0"/>
              <a:t>Adaptability, determination and perseverance:</a:t>
            </a:r>
          </a:p>
          <a:p>
            <a:r>
              <a:rPr lang="en-US" dirty="0"/>
              <a:t>Confidence: </a:t>
            </a:r>
          </a:p>
          <a:p>
            <a:r>
              <a:rPr lang="en-US" dirty="0"/>
              <a:t>Responsible: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77500" lnSpcReduction="20000"/>
          </a:bodyPr>
          <a:lstStyle/>
          <a:p>
            <a:r>
              <a:rPr lang="en-ZA" dirty="0"/>
              <a:t>Entrepreneurs have more energy than the average person </a:t>
            </a:r>
          </a:p>
          <a:p>
            <a:r>
              <a:rPr lang="en-ZA" dirty="0"/>
              <a:t>Organising: </a:t>
            </a:r>
          </a:p>
          <a:p>
            <a:r>
              <a:rPr lang="en-ZA" dirty="0"/>
              <a:t>Achievement: </a:t>
            </a:r>
          </a:p>
          <a:p>
            <a:r>
              <a:rPr lang="en-ZA" dirty="0"/>
              <a:t>Immediate feedback</a:t>
            </a:r>
          </a:p>
          <a:p>
            <a:r>
              <a:rPr lang="en-ZA" dirty="0"/>
              <a:t>Leadership. </a:t>
            </a:r>
          </a:p>
          <a:p>
            <a:r>
              <a:rPr lang="en-ZA" dirty="0"/>
              <a:t>Self-confidence. </a:t>
            </a:r>
          </a:p>
          <a:p>
            <a:r>
              <a:rPr lang="en-ZA" dirty="0"/>
              <a:t>Commitment. </a:t>
            </a:r>
          </a:p>
          <a:p>
            <a:r>
              <a:rPr lang="en-ZA" dirty="0"/>
              <a:t>Hard-working. </a:t>
            </a:r>
          </a:p>
          <a:p>
            <a:r>
              <a:rPr lang="en-ZA" dirty="0"/>
              <a:t>Objectivity. </a:t>
            </a:r>
          </a:p>
          <a:p>
            <a:r>
              <a:rPr lang="en-ZA" dirty="0"/>
              <a:t>Perseverance. </a:t>
            </a:r>
          </a:p>
          <a:p>
            <a:r>
              <a:rPr lang="en-ZA" dirty="0"/>
              <a:t>Market driven. </a:t>
            </a:r>
          </a:p>
          <a:p>
            <a:r>
              <a:rPr lang="en-ZA" dirty="0"/>
              <a:t>Positive attitude. </a:t>
            </a:r>
          </a:p>
          <a:p>
            <a:r>
              <a:rPr lang="en-ZA" dirty="0"/>
              <a:t>Vision. </a:t>
            </a:r>
          </a:p>
          <a:p>
            <a:r>
              <a:rPr lang="en-ZA" dirty="0"/>
              <a:t>Dynamic. </a:t>
            </a:r>
          </a:p>
          <a:p>
            <a:r>
              <a:rPr lang="en-ZA" dirty="0"/>
              <a:t>Courage. </a:t>
            </a:r>
          </a:p>
          <a:p>
            <a:endParaRPr lang="en-ZA" dirty="0"/>
          </a:p>
        </p:txBody>
      </p:sp>
    </p:spTree>
    <p:extLst>
      <p:ext uri="{BB962C8B-B14F-4D97-AF65-F5344CB8AC3E}">
        <p14:creationId xmlns:p14="http://schemas.microsoft.com/office/powerpoint/2010/main" val="85248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Phases of the entrepreneurial process </a:t>
            </a:r>
          </a:p>
        </p:txBody>
      </p:sp>
      <p:sp>
        <p:nvSpPr>
          <p:cNvPr id="3" name="Content Placeholder 2"/>
          <p:cNvSpPr>
            <a:spLocks noGrp="1"/>
          </p:cNvSpPr>
          <p:nvPr>
            <p:ph idx="1"/>
          </p:nvPr>
        </p:nvSpPr>
        <p:spPr/>
        <p:txBody>
          <a:bodyPr/>
          <a:lstStyle/>
          <a:p>
            <a:r>
              <a:rPr lang="en-US" dirty="0"/>
              <a:t>Phase 1: Identifying a opportunity </a:t>
            </a:r>
          </a:p>
          <a:p>
            <a:r>
              <a:rPr lang="en-US" dirty="0"/>
              <a:t>Phase 2 : Evaluating the opportunity </a:t>
            </a:r>
          </a:p>
          <a:p>
            <a:r>
              <a:rPr lang="en-US" dirty="0"/>
              <a:t>Phase 3: Determining the resources required </a:t>
            </a:r>
          </a:p>
          <a:p>
            <a:r>
              <a:rPr lang="en-US" dirty="0"/>
              <a:t>Phase 4: Developing the business plan .</a:t>
            </a:r>
          </a:p>
          <a:p>
            <a:r>
              <a:rPr lang="en-US" dirty="0"/>
              <a:t>Phase 5: Starting and managing the enterprise</a:t>
            </a:r>
          </a:p>
          <a:p>
            <a:r>
              <a:rPr lang="en-US" dirty="0"/>
              <a:t>Phase 6 : Growing of the business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Questions to ask in the entrepreneurial process </a:t>
            </a:r>
          </a:p>
        </p:txBody>
      </p:sp>
      <p:sp>
        <p:nvSpPr>
          <p:cNvPr id="3" name="Content Placeholder 2"/>
          <p:cNvSpPr>
            <a:spLocks noGrp="1"/>
          </p:cNvSpPr>
          <p:nvPr>
            <p:ph idx="1"/>
          </p:nvPr>
        </p:nvSpPr>
        <p:spPr/>
        <p:txBody>
          <a:bodyPr>
            <a:normAutofit fontScale="85000" lnSpcReduction="20000"/>
          </a:bodyPr>
          <a:lstStyle/>
          <a:p>
            <a:r>
              <a:rPr lang="en-ZA" dirty="0"/>
              <a:t>Entrepreneurial skills: Do I have the necessary entrepreneurial abilities and skills to enter a business or not? </a:t>
            </a:r>
          </a:p>
          <a:p>
            <a:r>
              <a:rPr lang="en-ZA" dirty="0"/>
              <a:t>Opportunities and ideas: Is there an above average chance that the business will meet a specific demand · and be successful? </a:t>
            </a:r>
          </a:p>
          <a:p>
            <a:r>
              <a:rPr lang="en-ZA" dirty="0"/>
              <a:t>Resources: Do I have the necessary resources or will I be able to access resources? </a:t>
            </a:r>
          </a:p>
          <a:p>
            <a:r>
              <a:rPr lang="en-ZA" dirty="0"/>
              <a:t>Business plan: Does my business plan convince investors, banks and suppliers that the business  will be successful? </a:t>
            </a:r>
          </a:p>
          <a:p>
            <a:r>
              <a:rPr lang="en-ZA" dirty="0"/>
              <a:t>Decision making: Do I start the business or not? </a:t>
            </a:r>
          </a:p>
        </p:txBody>
      </p:sp>
    </p:spTree>
    <p:extLst>
      <p:ext uri="{BB962C8B-B14F-4D97-AF65-F5344CB8AC3E}">
        <p14:creationId xmlns:p14="http://schemas.microsoft.com/office/powerpoint/2010/main" val="142735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agri-business plan </a:t>
            </a:r>
          </a:p>
        </p:txBody>
      </p:sp>
      <p:sp>
        <p:nvSpPr>
          <p:cNvPr id="3" name="Content Placeholder 2"/>
          <p:cNvSpPr>
            <a:spLocks noGrp="1"/>
          </p:cNvSpPr>
          <p:nvPr>
            <p:ph idx="1"/>
          </p:nvPr>
        </p:nvSpPr>
        <p:spPr/>
        <p:txBody>
          <a:bodyPr>
            <a:normAutofit fontScale="92500" lnSpcReduction="20000"/>
          </a:bodyPr>
          <a:lstStyle/>
          <a:p>
            <a:r>
              <a:rPr lang="en-US" dirty="0"/>
              <a:t>What is a business plan? </a:t>
            </a:r>
          </a:p>
          <a:p>
            <a:r>
              <a:rPr lang="en-US" dirty="0"/>
              <a:t>A business plan is a document that sets out the objectives, target market, needs and financial requirements of a business. </a:t>
            </a:r>
          </a:p>
          <a:p>
            <a:pPr>
              <a:buNone/>
            </a:pPr>
            <a:r>
              <a:rPr lang="en-US" dirty="0"/>
              <a:t>Reasons for drawing up a business plan in the agricultural sector </a:t>
            </a:r>
          </a:p>
          <a:p>
            <a:r>
              <a:rPr lang="en-US" dirty="0"/>
              <a:t>Mapping out the direction your business; </a:t>
            </a:r>
          </a:p>
          <a:p>
            <a:r>
              <a:rPr lang="en-US" dirty="0"/>
              <a:t>Setting out you objectives </a:t>
            </a:r>
          </a:p>
          <a:p>
            <a:r>
              <a:rPr lang="en-US" dirty="0"/>
              <a:t>Attracting investors </a:t>
            </a:r>
          </a:p>
          <a:p>
            <a:r>
              <a:rPr lang="en-US" dirty="0"/>
              <a:t>Obtaining financing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Reasons for drawing up a business plan in the agricultural sector  </a:t>
            </a:r>
          </a:p>
        </p:txBody>
      </p:sp>
      <p:sp>
        <p:nvSpPr>
          <p:cNvPr id="3" name="Content Placeholder 2"/>
          <p:cNvSpPr>
            <a:spLocks noGrp="1"/>
          </p:cNvSpPr>
          <p:nvPr>
            <p:ph idx="1"/>
          </p:nvPr>
        </p:nvSpPr>
        <p:spPr/>
        <p:txBody>
          <a:bodyPr>
            <a:normAutofit fontScale="77500" lnSpcReduction="20000"/>
          </a:bodyPr>
          <a:lstStyle/>
          <a:p>
            <a:r>
              <a:rPr lang="en-ZA" dirty="0"/>
              <a:t>Helps the manager to think through the financial details </a:t>
            </a:r>
          </a:p>
          <a:p>
            <a:r>
              <a:rPr lang="en-ZA" dirty="0"/>
              <a:t>Helps define goals </a:t>
            </a:r>
          </a:p>
          <a:p>
            <a:r>
              <a:rPr lang="en-ZA" dirty="0"/>
              <a:t>Outlines the roles and responsibilities of individuals involved </a:t>
            </a:r>
          </a:p>
          <a:p>
            <a:r>
              <a:rPr lang="en-ZA" dirty="0"/>
              <a:t>Provides time frames for completion of projects or activities </a:t>
            </a:r>
          </a:p>
          <a:p>
            <a:r>
              <a:rPr lang="en-ZA" dirty="0"/>
              <a:t>Provides guidelines for decision making and to compare progress </a:t>
            </a:r>
          </a:p>
          <a:p>
            <a:r>
              <a:rPr lang="en-ZA" dirty="0"/>
              <a:t>Provides information that financial institutions and government assistance programmes require </a:t>
            </a:r>
          </a:p>
          <a:p>
            <a:r>
              <a:rPr lang="en-ZA" dirty="0"/>
              <a:t>Provides clear strategies and objectives to follow </a:t>
            </a:r>
          </a:p>
        </p:txBody>
      </p:sp>
    </p:spTree>
    <p:extLst>
      <p:ext uri="{BB962C8B-B14F-4D97-AF65-F5344CB8AC3E}">
        <p14:creationId xmlns:p14="http://schemas.microsoft.com/office/powerpoint/2010/main" val="227513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a:t>The marketing mix </a:t>
            </a:r>
            <a:endParaRPr lang="en-US" sz="2800" b="1" dirty="0">
              <a:solidFill>
                <a:srgbClr val="FF0000"/>
              </a:solidFill>
            </a:endParaRPr>
          </a:p>
        </p:txBody>
      </p:sp>
      <p:sp>
        <p:nvSpPr>
          <p:cNvPr id="5" name="Rectangle 4">
            <a:extLst>
              <a:ext uri="{FF2B5EF4-FFF2-40B4-BE49-F238E27FC236}">
                <a16:creationId xmlns:a16="http://schemas.microsoft.com/office/drawing/2014/main" id="{DE83A12D-CB31-4D2E-87DE-98EFD77B29D5}"/>
              </a:ext>
            </a:extLst>
          </p:cNvPr>
          <p:cNvSpPr/>
          <p:nvPr/>
        </p:nvSpPr>
        <p:spPr>
          <a:xfrm>
            <a:off x="838200" y="2413338"/>
            <a:ext cx="7391400" cy="1754326"/>
          </a:xfrm>
          <a:prstGeom prst="rect">
            <a:avLst/>
          </a:prstGeom>
        </p:spPr>
        <p:txBody>
          <a:bodyPr wrap="square">
            <a:spAutoFit/>
          </a:bodyPr>
          <a:lstStyle/>
          <a:p>
            <a:pPr>
              <a:buNone/>
            </a:pPr>
            <a:r>
              <a:rPr lang="en-US" dirty="0"/>
              <a:t>The approach that a company takes to marketing its products is called the marketing mix. The marketing mix consists of the four Ps</a:t>
            </a:r>
          </a:p>
          <a:p>
            <a:r>
              <a:rPr lang="en-US" dirty="0"/>
              <a:t>Product </a:t>
            </a:r>
          </a:p>
          <a:p>
            <a:r>
              <a:rPr lang="en-US" dirty="0"/>
              <a:t>Prices</a:t>
            </a:r>
          </a:p>
          <a:p>
            <a:r>
              <a:rPr lang="en-US" dirty="0"/>
              <a:t>Place</a:t>
            </a:r>
          </a:p>
          <a:p>
            <a:r>
              <a:rPr lang="en-US" dirty="0"/>
              <a:t>Promotion</a:t>
            </a:r>
          </a:p>
        </p:txBody>
      </p:sp>
    </p:spTree>
    <p:extLst>
      <p:ext uri="{BB962C8B-B14F-4D97-AF65-F5344CB8AC3E}">
        <p14:creationId xmlns:p14="http://schemas.microsoft.com/office/powerpoint/2010/main" val="115085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ZA" dirty="0"/>
              <a:t>Provides managers and staff with direction and focus </a:t>
            </a:r>
          </a:p>
          <a:p>
            <a:r>
              <a:rPr lang="en-ZA" dirty="0"/>
              <a:t>Helps management save money by identifying mistakes before the plans are implemented </a:t>
            </a:r>
          </a:p>
          <a:p>
            <a:r>
              <a:rPr lang="en-ZA" dirty="0"/>
              <a:t>Helps the manager to foresee problems and take appropriate action in time </a:t>
            </a:r>
          </a:p>
          <a:p>
            <a:r>
              <a:rPr lang="en-ZA" dirty="0"/>
              <a:t>Provides information about the external and internal business environment.</a:t>
            </a:r>
          </a:p>
          <a:p>
            <a:r>
              <a:rPr lang="en-ZA" dirty="0"/>
              <a:t>Helps the manager to identify opportunities </a:t>
            </a:r>
          </a:p>
          <a:p>
            <a:r>
              <a:rPr lang="en-ZA" dirty="0"/>
              <a:t>Helps the manager to analyse the life cycle of the business and each activity in the business </a:t>
            </a:r>
          </a:p>
          <a:p>
            <a:r>
              <a:rPr lang="en-ZA" dirty="0"/>
              <a:t>Helps the manager to plan for capital requirements </a:t>
            </a:r>
          </a:p>
        </p:txBody>
      </p:sp>
    </p:spTree>
    <p:extLst>
      <p:ext uri="{BB962C8B-B14F-4D97-AF65-F5344CB8AC3E}">
        <p14:creationId xmlns:p14="http://schemas.microsoft.com/office/powerpoint/2010/main" val="3130925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format and lay-out of an agri-business plan </a:t>
            </a:r>
          </a:p>
        </p:txBody>
      </p:sp>
      <p:sp>
        <p:nvSpPr>
          <p:cNvPr id="5" name="Content Placeholder 4"/>
          <p:cNvSpPr>
            <a:spLocks noGrp="1"/>
          </p:cNvSpPr>
          <p:nvPr>
            <p:ph idx="1"/>
          </p:nvPr>
        </p:nvSpPr>
        <p:spPr/>
        <p:txBody>
          <a:bodyPr>
            <a:normAutofit fontScale="85000" lnSpcReduction="20000"/>
          </a:bodyPr>
          <a:lstStyle/>
          <a:p>
            <a:r>
              <a:rPr lang="en-ZA" dirty="0"/>
              <a:t>The title page</a:t>
            </a:r>
          </a:p>
          <a:p>
            <a:r>
              <a:rPr lang="en-ZA" dirty="0"/>
              <a:t>Content page </a:t>
            </a:r>
          </a:p>
          <a:p>
            <a:r>
              <a:rPr lang="en-ZA" dirty="0"/>
              <a:t>Executive summary </a:t>
            </a:r>
          </a:p>
          <a:p>
            <a:r>
              <a:rPr lang="en-ZA" dirty="0"/>
              <a:t>Business profile or Management team: </a:t>
            </a:r>
          </a:p>
          <a:p>
            <a:r>
              <a:rPr lang="en-ZA" dirty="0"/>
              <a:t>Business objectives: </a:t>
            </a:r>
          </a:p>
          <a:p>
            <a:r>
              <a:rPr lang="en-ZA" dirty="0"/>
              <a:t>Business concept</a:t>
            </a:r>
          </a:p>
          <a:p>
            <a:r>
              <a:rPr lang="en-ZA" dirty="0"/>
              <a:t>The marketing plan  </a:t>
            </a:r>
          </a:p>
          <a:p>
            <a:r>
              <a:rPr lang="en-ZA" dirty="0"/>
              <a:t>Production plan </a:t>
            </a:r>
          </a:p>
          <a:p>
            <a:r>
              <a:rPr lang="en-ZA" dirty="0"/>
              <a:t>The human resources plan </a:t>
            </a:r>
          </a:p>
          <a:p>
            <a:r>
              <a:rPr lang="en-ZA" dirty="0"/>
              <a:t> Financial plan  </a:t>
            </a:r>
          </a:p>
          <a:p>
            <a:endParaRPr lang="en-Z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2</a:t>
            </a:r>
            <a:r>
              <a:rPr lang="en-ZA" baseline="30000" dirty="0"/>
              <a:t>nd</a:t>
            </a:r>
            <a:r>
              <a:rPr lang="en-ZA" dirty="0"/>
              <a:t> Format of an agricultural business plan</a:t>
            </a:r>
          </a:p>
        </p:txBody>
      </p:sp>
      <p:sp>
        <p:nvSpPr>
          <p:cNvPr id="3" name="Content Placeholder 2"/>
          <p:cNvSpPr>
            <a:spLocks noGrp="1"/>
          </p:cNvSpPr>
          <p:nvPr>
            <p:ph idx="1"/>
          </p:nvPr>
        </p:nvSpPr>
        <p:spPr>
          <a:xfrm>
            <a:off x="304800" y="1447800"/>
            <a:ext cx="8229600" cy="4525963"/>
          </a:xfrm>
        </p:spPr>
        <p:txBody>
          <a:bodyPr>
            <a:normAutofit fontScale="70000" lnSpcReduction="20000"/>
          </a:bodyPr>
          <a:lstStyle/>
          <a:p>
            <a:r>
              <a:rPr lang="en-ZA" dirty="0"/>
              <a:t>Title page </a:t>
            </a:r>
          </a:p>
          <a:p>
            <a:r>
              <a:rPr lang="en-ZA" dirty="0"/>
              <a:t>Summary of enterprise details </a:t>
            </a:r>
          </a:p>
          <a:p>
            <a:r>
              <a:rPr lang="en-ZA" dirty="0"/>
              <a:t>Executive summary </a:t>
            </a:r>
          </a:p>
          <a:p>
            <a:r>
              <a:rPr lang="en-ZA" dirty="0"/>
              <a:t>Overview of the industry </a:t>
            </a:r>
          </a:p>
          <a:p>
            <a:r>
              <a:rPr lang="en-ZA" dirty="0"/>
              <a:t>An overview of the business </a:t>
            </a:r>
          </a:p>
          <a:p>
            <a:r>
              <a:rPr lang="en-ZA" dirty="0"/>
              <a:t>Operational production plan for the proposed business </a:t>
            </a:r>
          </a:p>
          <a:p>
            <a:r>
              <a:rPr lang="en-ZA" dirty="0"/>
              <a:t>Organisational structure and ownership </a:t>
            </a:r>
          </a:p>
          <a:p>
            <a:r>
              <a:rPr lang="en-ZA" dirty="0"/>
              <a:t>Human resources plan </a:t>
            </a:r>
          </a:p>
          <a:p>
            <a:r>
              <a:rPr lang="en-ZA" dirty="0"/>
              <a:t>Marketing plan </a:t>
            </a:r>
          </a:p>
          <a:p>
            <a:r>
              <a:rPr lang="en-ZA" dirty="0"/>
              <a:t>SWOT analysis </a:t>
            </a:r>
          </a:p>
          <a:p>
            <a:r>
              <a:rPr lang="en-ZA" dirty="0"/>
              <a:t>Potential risks </a:t>
            </a:r>
          </a:p>
          <a:p>
            <a:r>
              <a:rPr lang="en-ZA" dirty="0"/>
              <a:t>Financial plan </a:t>
            </a:r>
          </a:p>
          <a:p>
            <a:r>
              <a:rPr lang="en-ZA" dirty="0"/>
              <a:t>Supporting documents </a:t>
            </a:r>
          </a:p>
        </p:txBody>
      </p:sp>
    </p:spTree>
    <p:extLst>
      <p:ext uri="{BB962C8B-B14F-4D97-AF65-F5344CB8AC3E}">
        <p14:creationId xmlns:p14="http://schemas.microsoft.com/office/powerpoint/2010/main" val="353041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encountered when drawing up a business plan </a:t>
            </a:r>
          </a:p>
        </p:txBody>
      </p:sp>
      <p:sp>
        <p:nvSpPr>
          <p:cNvPr id="3" name="Content Placeholder 2"/>
          <p:cNvSpPr>
            <a:spLocks noGrp="1"/>
          </p:cNvSpPr>
          <p:nvPr>
            <p:ph sz="half" idx="1"/>
          </p:nvPr>
        </p:nvSpPr>
        <p:spPr/>
        <p:txBody>
          <a:bodyPr>
            <a:normAutofit fontScale="77500" lnSpcReduction="20000"/>
          </a:bodyPr>
          <a:lstStyle/>
          <a:p>
            <a:r>
              <a:rPr lang="en-US" dirty="0"/>
              <a:t>Poor writing </a:t>
            </a:r>
          </a:p>
          <a:p>
            <a:r>
              <a:rPr lang="en-US" dirty="0"/>
              <a:t>Incomplete plan </a:t>
            </a:r>
          </a:p>
          <a:p>
            <a:r>
              <a:rPr lang="en-US" dirty="0"/>
              <a:t>Budget and cash flow errors </a:t>
            </a:r>
          </a:p>
          <a:p>
            <a:r>
              <a:rPr lang="en-US" dirty="0"/>
              <a:t>Unclear or unrealistic goals </a:t>
            </a:r>
          </a:p>
          <a:p>
            <a:r>
              <a:rPr lang="en-US" dirty="0"/>
              <a:t>Not identifying potential risks </a:t>
            </a:r>
          </a:p>
          <a:p>
            <a:r>
              <a:rPr lang="en-US" dirty="0"/>
              <a:t>Poor research </a:t>
            </a:r>
          </a:p>
          <a:p>
            <a:r>
              <a:rPr lang="en-US" dirty="0"/>
              <a:t>Not competitive </a:t>
            </a:r>
          </a:p>
          <a:p>
            <a:r>
              <a:rPr lang="en-US" dirty="0"/>
              <a:t>Unenthusiastic </a:t>
            </a:r>
          </a:p>
          <a:p>
            <a:r>
              <a:rPr lang="en-US" dirty="0"/>
              <a:t>Too generic </a:t>
            </a:r>
          </a:p>
          <a:p>
            <a:r>
              <a:rPr lang="en-US" dirty="0"/>
              <a:t>No or weak planning </a:t>
            </a:r>
          </a:p>
          <a:p>
            <a:r>
              <a:rPr lang="en-US" dirty="0"/>
              <a:t>Risks</a:t>
            </a:r>
          </a:p>
          <a:p>
            <a:pPr lvl="1">
              <a:buNone/>
            </a:pPr>
            <a:r>
              <a:rPr lang="en-US" dirty="0"/>
              <a:t>  </a:t>
            </a:r>
          </a:p>
        </p:txBody>
      </p:sp>
      <p:sp>
        <p:nvSpPr>
          <p:cNvPr id="4" name="Content Placeholder 3"/>
          <p:cNvSpPr>
            <a:spLocks noGrp="1"/>
          </p:cNvSpPr>
          <p:nvPr>
            <p:ph sz="half" idx="2"/>
          </p:nvPr>
        </p:nvSpPr>
        <p:spPr/>
        <p:txBody>
          <a:bodyPr>
            <a:normAutofit fontScale="77500" lnSpcReduction="20000"/>
          </a:bodyPr>
          <a:lstStyle/>
          <a:p>
            <a:r>
              <a:rPr lang="en-US" dirty="0"/>
              <a:t>Competition</a:t>
            </a:r>
          </a:p>
          <a:p>
            <a:r>
              <a:rPr lang="en-US" dirty="0"/>
              <a:t>Supplies Insufficient research .. </a:t>
            </a:r>
          </a:p>
          <a:p>
            <a:r>
              <a:rPr lang="en-US" dirty="0"/>
              <a:t>Leaving gaps, being vague or providing too much information. </a:t>
            </a:r>
          </a:p>
          <a:p>
            <a:r>
              <a:rPr lang="en-US" dirty="0"/>
              <a:t>Insufficient technical detail. </a:t>
            </a:r>
          </a:p>
          <a:p>
            <a:r>
              <a:rPr lang="en-US" dirty="0"/>
              <a:t>Overambitious or unrealistic assumptions c and projections.  </a:t>
            </a:r>
          </a:p>
          <a:p>
            <a:r>
              <a:rPr lang="en-US" dirty="0"/>
              <a:t>Incomplete financials</a:t>
            </a:r>
          </a:p>
          <a:p>
            <a:r>
              <a:rPr lang="en-US" dirty="0"/>
              <a:t>Not highlighting potential competition </a:t>
            </a:r>
          </a:p>
          <a:p>
            <a:r>
              <a:rPr lang="en-US" dirty="0"/>
              <a:t>Hiding weaknesses and risks. </a:t>
            </a:r>
          </a:p>
          <a:p>
            <a:r>
              <a:rPr lang="en-US" dirty="0"/>
              <a:t>Using the incorrect format. </a:t>
            </a:r>
          </a:p>
          <a:p>
            <a:endParaRPr lang="en-Z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SWOT analysis  </a:t>
            </a:r>
          </a:p>
        </p:txBody>
      </p:sp>
      <p:sp>
        <p:nvSpPr>
          <p:cNvPr id="3" name="Content Placeholder 2"/>
          <p:cNvSpPr>
            <a:spLocks noGrp="1"/>
          </p:cNvSpPr>
          <p:nvPr>
            <p:ph idx="1"/>
          </p:nvPr>
        </p:nvSpPr>
        <p:spPr/>
        <p:txBody>
          <a:bodyPr/>
          <a:lstStyle/>
          <a:p>
            <a:pPr marL="0" indent="0">
              <a:buNone/>
            </a:pPr>
            <a:r>
              <a:rPr lang="en-US" dirty="0"/>
              <a:t>SWOT stands for Strengths, Weaknesses, Opportunity and Threats. The evaluation  of the strengths and weaknesses of the internal environment and the opportunities and threats of the external environment of a business is called the ! SWOT analysis.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ZA" sz="2400" dirty="0">
                <a:solidFill>
                  <a:prstClr val="black"/>
                </a:solidFill>
              </a:rPr>
              <a:t>Functions of agricultural marketing, physical functions includes </a:t>
            </a:r>
            <a:endParaRPr lang="en-US" b="1" dirty="0">
              <a:solidFill>
                <a:srgbClr val="FF0000"/>
              </a:solidFill>
            </a:endParaRPr>
          </a:p>
        </p:txBody>
      </p:sp>
      <p:sp>
        <p:nvSpPr>
          <p:cNvPr id="4" name="Rectangle 3">
            <a:extLst>
              <a:ext uri="{FF2B5EF4-FFF2-40B4-BE49-F238E27FC236}">
                <a16:creationId xmlns:a16="http://schemas.microsoft.com/office/drawing/2014/main" id="{D215DC32-1B7E-43F3-9A83-526FED69C240}"/>
              </a:ext>
            </a:extLst>
          </p:cNvPr>
          <p:cNvSpPr/>
          <p:nvPr/>
        </p:nvSpPr>
        <p:spPr>
          <a:xfrm>
            <a:off x="457200" y="1305342"/>
            <a:ext cx="7696200" cy="3416320"/>
          </a:xfrm>
          <a:prstGeom prst="rect">
            <a:avLst/>
          </a:prstGeom>
        </p:spPr>
        <p:txBody>
          <a:bodyPr wrap="square">
            <a:spAutoFit/>
          </a:bodyPr>
          <a:lstStyle/>
          <a:p>
            <a:pPr marL="342900" indent="-342900">
              <a:buFont typeface="+mj-lt"/>
              <a:buAutoNum type="arabicPeriod"/>
            </a:pPr>
            <a:r>
              <a:rPr lang="en-ZA" b="1" dirty="0"/>
              <a:t>Transportation and handling i.e. </a:t>
            </a:r>
            <a:r>
              <a:rPr lang="en-ZA" dirty="0"/>
              <a:t>rail, road, air and sea </a:t>
            </a:r>
          </a:p>
          <a:p>
            <a:pPr marL="342900" indent="-342900">
              <a:buFont typeface="+mj-lt"/>
              <a:buAutoNum type="arabicPeriod"/>
            </a:pPr>
            <a:r>
              <a:rPr lang="en-ZA" b="1" dirty="0"/>
              <a:t>Storage</a:t>
            </a:r>
            <a:r>
              <a:rPr lang="en-ZA" dirty="0"/>
              <a:t>. Storage includes holding raw products and supplies of finished products until they are needed. Suitable facilities are required to ensure that the produce does not deteriorate during storage.  </a:t>
            </a:r>
          </a:p>
          <a:p>
            <a:pPr marL="342900" indent="-342900">
              <a:buFont typeface="+mj-lt"/>
              <a:buAutoNum type="arabicPeriod"/>
            </a:pPr>
            <a:r>
              <a:rPr lang="en-ZA" b="1" dirty="0"/>
              <a:t>Processing</a:t>
            </a:r>
            <a:r>
              <a:rPr lang="en-ZA" dirty="0"/>
              <a:t> (value adding and packaging). </a:t>
            </a: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a:p>
            <a:r>
              <a:rPr lang="en-ZA" dirty="0"/>
              <a:t>Most agricultural produce is not in a suitable form for direct delivery to the consumer when it is harvested, and must be changed in some way before it can be consumed.  Activities involved include milling (e.g. maize meal). Fermenting (e.g. beer), blending (e.g. fruit juice and milk in certain beverages)</a:t>
            </a:r>
          </a:p>
        </p:txBody>
      </p:sp>
    </p:spTree>
    <p:extLst>
      <p:ext uri="{BB962C8B-B14F-4D97-AF65-F5344CB8AC3E}">
        <p14:creationId xmlns:p14="http://schemas.microsoft.com/office/powerpoint/2010/main" val="23732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ZA" dirty="0">
                <a:solidFill>
                  <a:prstClr val="black"/>
                </a:solidFill>
              </a:rPr>
              <a:t>Guidelines for packaging fresh produce </a:t>
            </a:r>
            <a:endParaRPr lang="en-US" b="1" dirty="0">
              <a:solidFill>
                <a:srgbClr val="FF0000"/>
              </a:solidFill>
            </a:endParaRPr>
          </a:p>
        </p:txBody>
      </p:sp>
      <p:sp>
        <p:nvSpPr>
          <p:cNvPr id="3" name="Content Placeholder 2">
            <a:extLst>
              <a:ext uri="{FF2B5EF4-FFF2-40B4-BE49-F238E27FC236}">
                <a16:creationId xmlns:a16="http://schemas.microsoft.com/office/drawing/2014/main" id="{0440E8E9-D30E-4CB5-B2CE-EB1DE421E76D}"/>
              </a:ext>
            </a:extLst>
          </p:cNvPr>
          <p:cNvSpPr>
            <a:spLocks noGrp="1"/>
          </p:cNvSpPr>
          <p:nvPr>
            <p:ph idx="1"/>
          </p:nvPr>
        </p:nvSpPr>
        <p:spPr>
          <a:xfrm>
            <a:off x="457200" y="685800"/>
            <a:ext cx="8229600" cy="5440363"/>
          </a:xfrm>
        </p:spPr>
        <p:txBody>
          <a:bodyPr>
            <a:normAutofit fontScale="85000" lnSpcReduction="20000"/>
          </a:bodyPr>
          <a:lstStyle/>
          <a:p>
            <a:r>
              <a:rPr lang="en-ZA" b="1" dirty="0"/>
              <a:t>Product identification</a:t>
            </a:r>
            <a:r>
              <a:rPr lang="en-ZA" dirty="0"/>
              <a:t>: The package must identify and provide useful information about the produce </a:t>
            </a:r>
          </a:p>
          <a:p>
            <a:r>
              <a:rPr lang="en-ZA" b="1" dirty="0"/>
              <a:t>Recyclability (biodegradability</a:t>
            </a:r>
            <a:r>
              <a:rPr lang="en-ZA" dirty="0"/>
              <a:t>): A growing number of local and international markets have waste disposal restrictions for packaging materials. </a:t>
            </a:r>
          </a:p>
          <a:p>
            <a:r>
              <a:rPr lang="en-ZA" b="1" dirty="0"/>
              <a:t>Containment: </a:t>
            </a:r>
            <a:r>
              <a:rPr lang="en-ZA" dirty="0"/>
              <a:t>The container should enclose the produce in more convenient units for handling and distribution. </a:t>
            </a:r>
          </a:p>
          <a:p>
            <a:r>
              <a:rPr lang="en-ZA" b="1" dirty="0"/>
              <a:t>Protection</a:t>
            </a:r>
            <a:r>
              <a:rPr lang="en-ZA" dirty="0"/>
              <a:t>: The package must protect the produce from mechanical damage and poor environmental conditions during handling and distribution. </a:t>
            </a:r>
          </a:p>
          <a:p>
            <a:r>
              <a:rPr lang="en-ZA" b="1" dirty="0"/>
              <a:t>Health risk</a:t>
            </a:r>
            <a:r>
              <a:rPr lang="en-ZA" dirty="0"/>
              <a:t>: The material used for packaging construction must not contain chemicals that could transfer to the produce and be toxic. </a:t>
            </a:r>
          </a:p>
        </p:txBody>
      </p:sp>
    </p:spTree>
    <p:extLst>
      <p:ext uri="{BB962C8B-B14F-4D97-AF65-F5344CB8AC3E}">
        <p14:creationId xmlns:p14="http://schemas.microsoft.com/office/powerpoint/2010/main" val="120763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7" y="0"/>
            <a:ext cx="8229600" cy="639762"/>
          </a:xfrm>
        </p:spPr>
        <p:txBody>
          <a:bodyPr>
            <a:normAutofit fontScale="90000"/>
          </a:bodyPr>
          <a:lstStyle/>
          <a:p>
            <a:r>
              <a:rPr lang="en-US" sz="2800" dirty="0">
                <a:solidFill>
                  <a:prstClr val="black"/>
                </a:solidFill>
              </a:rPr>
              <a:t>Price determination and demand/supply </a:t>
            </a:r>
            <a:r>
              <a:rPr lang="en-ZA" sz="2800" dirty="0">
                <a:solidFill>
                  <a:prstClr val="black"/>
                </a:solidFill>
              </a:rPr>
              <a:t>Demand and supply </a:t>
            </a:r>
            <a:endParaRPr lang="en-US" sz="3600" b="1" dirty="0">
              <a:solidFill>
                <a:srgbClr val="FF0000"/>
              </a:solidFill>
            </a:endParaRPr>
          </a:p>
        </p:txBody>
      </p:sp>
      <p:sp>
        <p:nvSpPr>
          <p:cNvPr id="5" name="Content Placeholder 2">
            <a:extLst>
              <a:ext uri="{FF2B5EF4-FFF2-40B4-BE49-F238E27FC236}">
                <a16:creationId xmlns:a16="http://schemas.microsoft.com/office/drawing/2014/main" id="{052D04D9-EB05-43B5-8F72-D0372550216F}"/>
              </a:ext>
            </a:extLst>
          </p:cNvPr>
          <p:cNvSpPr>
            <a:spLocks noGrp="1"/>
          </p:cNvSpPr>
          <p:nvPr>
            <p:ph idx="1"/>
          </p:nvPr>
        </p:nvSpPr>
        <p:spPr>
          <a:xfrm>
            <a:off x="476654" y="838200"/>
            <a:ext cx="8210145" cy="5287963"/>
          </a:xfrm>
        </p:spPr>
        <p:txBody>
          <a:bodyPr>
            <a:normAutofit/>
          </a:bodyPr>
          <a:lstStyle/>
          <a:p>
            <a:pPr marL="514350" indent="-514350">
              <a:buFont typeface="+mj-lt"/>
              <a:buAutoNum type="arabicPeriod"/>
            </a:pPr>
            <a:r>
              <a:rPr lang="en-ZA" sz="2800" b="1" dirty="0"/>
              <a:t>Demand</a:t>
            </a:r>
            <a:r>
              <a:rPr lang="en-ZA" sz="2800" dirty="0"/>
              <a:t>: can be defined as the amount or quantity of a particular economic good or product or the service that a consumer or group of consumers wants to purchase at a given price. </a:t>
            </a:r>
          </a:p>
          <a:p>
            <a:pPr marL="514350" indent="-514350">
              <a:buFont typeface="+mj-lt"/>
              <a:buAutoNum type="arabicPeriod"/>
            </a:pPr>
            <a:r>
              <a:rPr lang="en-ZA" sz="2800" b="1" dirty="0"/>
              <a:t>Supply</a:t>
            </a:r>
            <a:r>
              <a:rPr lang="en-ZA" sz="2800" dirty="0"/>
              <a:t>: can be defined as the various quantities of a product that are produced or offered by the sellers at varying prices</a:t>
            </a:r>
          </a:p>
        </p:txBody>
      </p:sp>
    </p:spTree>
    <p:extLst>
      <p:ext uri="{BB962C8B-B14F-4D97-AF65-F5344CB8AC3E}">
        <p14:creationId xmlns:p14="http://schemas.microsoft.com/office/powerpoint/2010/main" val="350058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The law of demand </a:t>
            </a:r>
            <a:endParaRPr lang="af-ZA" sz="2800" dirty="0"/>
          </a:p>
        </p:txBody>
      </p:sp>
      <p:sp>
        <p:nvSpPr>
          <p:cNvPr id="7" name="Content Placeholder 6"/>
          <p:cNvSpPr>
            <a:spLocks noGrp="1"/>
          </p:cNvSpPr>
          <p:nvPr>
            <p:ph idx="1"/>
          </p:nvPr>
        </p:nvSpPr>
        <p:spPr>
          <a:xfrm>
            <a:off x="457200" y="1600200"/>
            <a:ext cx="8229600" cy="5257800"/>
          </a:xfrm>
        </p:spPr>
        <p:txBody>
          <a:bodyPr>
            <a:normAutofit/>
          </a:bodyPr>
          <a:lstStyle/>
          <a:p>
            <a:endParaRPr lang="af-ZA" dirty="0"/>
          </a:p>
          <a:p>
            <a:endParaRPr lang="af-ZA" dirty="0"/>
          </a:p>
        </p:txBody>
      </p:sp>
      <p:sp>
        <p:nvSpPr>
          <p:cNvPr id="4" name="Content Placeholder 4">
            <a:extLst>
              <a:ext uri="{FF2B5EF4-FFF2-40B4-BE49-F238E27FC236}">
                <a16:creationId xmlns:a16="http://schemas.microsoft.com/office/drawing/2014/main" id="{59C443F0-58AA-4F2E-9822-5EEBD4F836B8}"/>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800" dirty="0"/>
              <a:t>As the price of a good rises, the quantity demanded of the good falls. </a:t>
            </a:r>
          </a:p>
          <a:p>
            <a:r>
              <a:rPr lang="en-ZA" sz="2800" dirty="0"/>
              <a:t>As the price of a good falls, the quantity demanded of a good rises. </a:t>
            </a:r>
          </a:p>
          <a:p>
            <a:r>
              <a:rPr lang="en-ZA" sz="2800" dirty="0"/>
              <a:t>the price of a good and the quantity demanded of the good are inversely related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solidFill>
                  <a:prstClr val="black"/>
                </a:solidFill>
              </a:rPr>
              <a:t>The interpretation of the demand curve</a:t>
            </a:r>
            <a:endParaRPr lang="en-ZA" dirty="0"/>
          </a:p>
        </p:txBody>
      </p:sp>
      <p:sp>
        <p:nvSpPr>
          <p:cNvPr id="4" name="Content Placeholder 2">
            <a:extLst>
              <a:ext uri="{FF2B5EF4-FFF2-40B4-BE49-F238E27FC236}">
                <a16:creationId xmlns:a16="http://schemas.microsoft.com/office/drawing/2014/main" id="{E14D9F2B-9E94-482F-9858-BEB9B4CF5CDA}"/>
              </a:ext>
            </a:extLst>
          </p:cNvPr>
          <p:cNvSpPr>
            <a:spLocks noGrp="1"/>
          </p:cNvSpPr>
          <p:nvPr>
            <p:ph idx="1"/>
          </p:nvPr>
        </p:nvSpPr>
        <p:spPr>
          <a:xfrm>
            <a:off x="457200" y="1600200"/>
            <a:ext cx="8229600" cy="4525963"/>
          </a:xfrm>
        </p:spPr>
        <p:txBody>
          <a:bodyPr>
            <a:normAutofit/>
          </a:bodyPr>
          <a:lstStyle/>
          <a:p>
            <a:r>
              <a:rPr lang="en-ZA" sz="3000" dirty="0"/>
              <a:t>The</a:t>
            </a:r>
            <a:r>
              <a:rPr lang="en-ZA" sz="3000" b="1" dirty="0"/>
              <a:t> demand</a:t>
            </a:r>
            <a:r>
              <a:rPr lang="en-ZA" sz="3000" dirty="0"/>
              <a:t> curve is usually </a:t>
            </a:r>
            <a:r>
              <a:rPr lang="en-ZA" sz="3000" b="1" dirty="0"/>
              <a:t>downward</a:t>
            </a:r>
            <a:r>
              <a:rPr lang="en-ZA" sz="3000" dirty="0"/>
              <a:t> sloping </a:t>
            </a:r>
          </a:p>
          <a:p>
            <a:r>
              <a:rPr lang="en-ZA" sz="3000" dirty="0"/>
              <a:t>consumers will want to buy more as the price decreases. </a:t>
            </a:r>
          </a:p>
          <a:p>
            <a:r>
              <a:rPr lang="en-ZA" sz="3000" dirty="0"/>
              <a:t>The lower the price of the product the more the product will be bought by the consumer, provided that all the other factors that influence the demand remain equal or constant</a:t>
            </a:r>
            <a:r>
              <a:rPr lang="en-ZA" dirty="0"/>
              <a:t>. </a:t>
            </a:r>
          </a:p>
        </p:txBody>
      </p:sp>
    </p:spTree>
    <p:extLst>
      <p:ext uri="{BB962C8B-B14F-4D97-AF65-F5344CB8AC3E}">
        <p14:creationId xmlns:p14="http://schemas.microsoft.com/office/powerpoint/2010/main" val="34192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2897</Words>
  <Application>Microsoft Office PowerPoint</Application>
  <PresentationFormat>On-screen Show (4:3)</PresentationFormat>
  <Paragraphs>355</Paragraphs>
  <Slides>45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  </vt:lpstr>
      <vt:lpstr>The concept of marketing</vt:lpstr>
      <vt:lpstr>The differences between marketing and selling </vt:lpstr>
      <vt:lpstr>The marketing mix </vt:lpstr>
      <vt:lpstr>Functions of agricultural marketing, physical functions includes </vt:lpstr>
      <vt:lpstr>Guidelines for packaging fresh produce </vt:lpstr>
      <vt:lpstr>Price determination and demand/supply Demand and supply </vt:lpstr>
      <vt:lpstr>The law of demand </vt:lpstr>
      <vt:lpstr>The interpretation of the demand curve</vt:lpstr>
      <vt:lpstr>The law of supply </vt:lpstr>
      <vt:lpstr>Factors that influence demand </vt:lpstr>
      <vt:lpstr>Factors affecting the supply of a product </vt:lpstr>
      <vt:lpstr>Price elasticity </vt:lpstr>
      <vt:lpstr>Concept: Market equilibrium</vt:lpstr>
      <vt:lpstr>Type of buyers </vt:lpstr>
      <vt:lpstr>Methods used to promote products </vt:lpstr>
      <vt:lpstr>Types of marketing: 1.Niche marketing </vt:lpstr>
      <vt:lpstr>2 Mass marketing </vt:lpstr>
      <vt:lpstr>3 Multi-segment marketing</vt:lpstr>
      <vt:lpstr>Sustainable agricultural marketing . </vt:lpstr>
      <vt:lpstr>Agricultural marketing systems: 1 The free-marketing concept </vt:lpstr>
      <vt:lpstr>Advantages </vt:lpstr>
      <vt:lpstr>Disadvantages</vt:lpstr>
      <vt:lpstr>The main channels of a free-market system </vt:lpstr>
      <vt:lpstr>2 Co-operative marketing </vt:lpstr>
      <vt:lpstr>Principles of agricultural co-operatives </vt:lpstr>
      <vt:lpstr>Principles of agricultural co-operatives (cont.)</vt:lpstr>
      <vt:lpstr>There are three main reasons why producers form co-ops: </vt:lpstr>
      <vt:lpstr>Controlled marketing in South Africa </vt:lpstr>
      <vt:lpstr>Agricultural marketing chain, concept of a marketing chain </vt:lpstr>
      <vt:lpstr>Ways to streamline and improve the agribusiness chain. </vt:lpstr>
      <vt:lpstr>Role of legislation in agricultural marketing </vt:lpstr>
      <vt:lpstr>Agricultural entrepreneurship Important aspects of being an entrepreneur and entrepreneurship </vt:lpstr>
      <vt:lpstr>Personal characteristics of entrepreneurs </vt:lpstr>
      <vt:lpstr>PowerPoint Presentation</vt:lpstr>
      <vt:lpstr>Phases of the entrepreneurial process </vt:lpstr>
      <vt:lpstr>Questions to ask in the entrepreneurial process </vt:lpstr>
      <vt:lpstr>The agri-business plan </vt:lpstr>
      <vt:lpstr>Reasons for drawing up a business plan in the agricultural sector  </vt:lpstr>
      <vt:lpstr>PowerPoint Presentation</vt:lpstr>
      <vt:lpstr>The format and lay-out of an agri-business plan </vt:lpstr>
      <vt:lpstr>2nd Format of an agricultural business plan</vt:lpstr>
      <vt:lpstr>Problems encountered when drawing up a business plan </vt:lpstr>
      <vt:lpstr>SWOT analysis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MacMaster</dc:creator>
  <cp:lastModifiedBy>Solomon Mdaka</cp:lastModifiedBy>
  <cp:revision>78</cp:revision>
  <dcterms:created xsi:type="dcterms:W3CDTF">2009-04-29T10:12:29Z</dcterms:created>
  <dcterms:modified xsi:type="dcterms:W3CDTF">2020-09-11T14:55:57Z</dcterms:modified>
</cp:coreProperties>
</file>