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2" r:id="rId2"/>
    <p:sldId id="256" r:id="rId3"/>
    <p:sldId id="257" r:id="rId4"/>
    <p:sldId id="327" r:id="rId5"/>
    <p:sldId id="262" r:id="rId6"/>
    <p:sldId id="260" r:id="rId7"/>
    <p:sldId id="642" r:id="rId8"/>
    <p:sldId id="333" r:id="rId9"/>
    <p:sldId id="334" r:id="rId10"/>
    <p:sldId id="335" r:id="rId11"/>
    <p:sldId id="336" r:id="rId12"/>
    <p:sldId id="269" r:id="rId13"/>
    <p:sldId id="304" r:id="rId14"/>
    <p:sldId id="279" r:id="rId15"/>
    <p:sldId id="280" r:id="rId16"/>
    <p:sldId id="305" r:id="rId17"/>
    <p:sldId id="643" r:id="rId18"/>
    <p:sldId id="283" r:id="rId19"/>
    <p:sldId id="344" r:id="rId20"/>
    <p:sldId id="347" r:id="rId21"/>
    <p:sldId id="355" r:id="rId22"/>
    <p:sldId id="285" r:id="rId23"/>
    <p:sldId id="366" r:id="rId24"/>
    <p:sldId id="357" r:id="rId25"/>
    <p:sldId id="367" r:id="rId26"/>
    <p:sldId id="358" r:id="rId27"/>
    <p:sldId id="644" r:id="rId28"/>
    <p:sldId id="645" r:id="rId29"/>
    <p:sldId id="361" r:id="rId3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51E9"/>
    <a:srgbClr val="FE592C"/>
    <a:srgbClr val="722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FF1D0-5B92-43EA-BEA7-ADFB6803C8F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12037-5FF2-4E5D-9005-1E0E72BBF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6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12037-5FF2-4E5D-9005-1E0E72BBF1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2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48AC-F694-4284-AE06-FE91A1B12CD4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48AC-F694-4284-AE06-FE91A1B12CD4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48AC-F694-4284-AE06-FE91A1B12CD4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48AC-F694-4284-AE06-FE91A1B12CD4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48AC-F694-4284-AE06-FE91A1B12CD4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48AC-F694-4284-AE06-FE91A1B12CD4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48AC-F694-4284-AE06-FE91A1B12CD4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48AC-F694-4284-AE06-FE91A1B12CD4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48AC-F694-4284-AE06-FE91A1B12CD4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48AC-F694-4284-AE06-FE91A1B12CD4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48AC-F694-4284-AE06-FE91A1B12CD4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848AC-F694-4284-AE06-FE91A1B12CD4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PT template 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2" y="-1949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209800"/>
            <a:ext cx="7696200" cy="3048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b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8558" y="2114106"/>
            <a:ext cx="7696200" cy="4058093"/>
          </a:xfrm>
        </p:spPr>
        <p:txBody>
          <a:bodyPr>
            <a:normAutofit/>
          </a:bodyPr>
          <a:lstStyle/>
          <a:p>
            <a:pPr marR="0" algn="ctr" eaLnBrk="1" hangingPunct="1"/>
            <a:r>
              <a:rPr lang="en-US" sz="2800" b="1" dirty="0">
                <a:solidFill>
                  <a:srgbClr val="FFFF00"/>
                </a:solidFill>
              </a:rPr>
              <a:t>DIRECTORATE CURRICULUM FET PROGRAMMES</a:t>
            </a:r>
          </a:p>
          <a:p>
            <a:pPr marR="0" algn="ctr" eaLnBrk="1" hangingPunct="1"/>
            <a:r>
              <a:rPr lang="en-US" sz="3600" b="1" dirty="0">
                <a:solidFill>
                  <a:srgbClr val="FFFF00"/>
                </a:solidFill>
              </a:rPr>
              <a:t>Agricultural sciences</a:t>
            </a:r>
          </a:p>
          <a:p>
            <a:pPr marR="0" algn="ctr" eaLnBrk="1" hangingPunct="1"/>
            <a:r>
              <a:rPr lang="en-US" sz="3600" b="1" dirty="0">
                <a:solidFill>
                  <a:srgbClr val="FFFF00"/>
                </a:solidFill>
              </a:rPr>
              <a:t>Virtual Revision </a:t>
            </a:r>
          </a:p>
          <a:p>
            <a:pPr marR="0" algn="ctr" eaLnBrk="1" hangingPunct="1"/>
            <a:r>
              <a:rPr lang="en-US" sz="3600" b="1" dirty="0">
                <a:solidFill>
                  <a:srgbClr val="FFFF00"/>
                </a:solidFill>
              </a:rPr>
              <a:t>Paper 2</a:t>
            </a:r>
          </a:p>
          <a:p>
            <a:pPr marR="0" algn="ctr" eaLnBrk="1" hangingPunct="1"/>
            <a:r>
              <a:rPr lang="en-US" sz="3600" b="1" dirty="0">
                <a:solidFill>
                  <a:srgbClr val="FFFF00"/>
                </a:solidFill>
              </a:rPr>
              <a:t>Production factors</a:t>
            </a:r>
          </a:p>
        </p:txBody>
      </p:sp>
    </p:spTree>
    <p:extLst>
      <p:ext uri="{BB962C8B-B14F-4D97-AF65-F5344CB8AC3E}">
        <p14:creationId xmlns:p14="http://schemas.microsoft.com/office/powerpoint/2010/main" val="1997948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prstClr val="black"/>
                </a:solidFill>
              </a:rPr>
              <a:t>Problems  associated with labour in agriculture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ZA" dirty="0"/>
              <a:t>Theft </a:t>
            </a:r>
          </a:p>
          <a:p>
            <a:r>
              <a:rPr lang="en-ZA" dirty="0"/>
              <a:t>Damage to expensive equipment . </a:t>
            </a:r>
          </a:p>
          <a:p>
            <a:r>
              <a:rPr lang="en-ZA" dirty="0"/>
              <a:t>Abuse of alcohol and drugs. </a:t>
            </a:r>
          </a:p>
          <a:p>
            <a:r>
              <a:rPr lang="en-ZA" dirty="0"/>
              <a:t>Economic migrants </a:t>
            </a:r>
          </a:p>
          <a:p>
            <a:r>
              <a:rPr lang="en-ZA" dirty="0"/>
              <a:t>Workers’ rights </a:t>
            </a:r>
          </a:p>
          <a:p>
            <a:r>
              <a:rPr lang="en-ZA" dirty="0"/>
              <a:t>Safety </a:t>
            </a:r>
          </a:p>
          <a:p>
            <a:r>
              <a:rPr lang="en-ZA" dirty="0"/>
              <a:t>Social problems </a:t>
            </a:r>
          </a:p>
          <a:p>
            <a:r>
              <a:rPr lang="en-ZA" dirty="0"/>
              <a:t>Scarcity of labour </a:t>
            </a:r>
          </a:p>
          <a:p>
            <a:r>
              <a:rPr lang="en-ZA" dirty="0"/>
              <a:t>Competition from industries </a:t>
            </a:r>
          </a:p>
          <a:p>
            <a:r>
              <a:rPr lang="en-ZA" dirty="0"/>
              <a:t>Lack of training  </a:t>
            </a:r>
          </a:p>
          <a:p>
            <a:r>
              <a:rPr lang="en-ZA" dirty="0"/>
              <a:t>Poor labour management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31675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/>
              <a:t>Improving economic conditions for the  workers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800" dirty="0"/>
              <a:t>Providing incentives for workers </a:t>
            </a:r>
          </a:p>
          <a:p>
            <a:r>
              <a:rPr lang="en-ZA" sz="2800" dirty="0"/>
              <a:t>Paying higher salaries </a:t>
            </a:r>
          </a:p>
          <a:p>
            <a:r>
              <a:rPr lang="en-ZA" sz="2800" dirty="0"/>
              <a:t>Paying bonuses </a:t>
            </a:r>
          </a:p>
          <a:p>
            <a:r>
              <a:rPr lang="en-ZA" sz="2800" dirty="0"/>
              <a:t>Entering into partnership deals with workers</a:t>
            </a:r>
          </a:p>
          <a:p>
            <a:r>
              <a:rPr lang="en-ZA" sz="2800" dirty="0"/>
              <a:t>Providing medical insurance and pension </a:t>
            </a:r>
          </a:p>
          <a:p>
            <a:r>
              <a:rPr lang="en-ZA" sz="2800" dirty="0"/>
              <a:t>Supplying farm products, such as oranges or milk, to workers at reduced prices. </a:t>
            </a:r>
          </a:p>
        </p:txBody>
      </p:sp>
    </p:spTree>
    <p:extLst>
      <p:ext uri="{BB962C8B-B14F-4D97-AF65-F5344CB8AC3E}">
        <p14:creationId xmlns:p14="http://schemas.microsoft.com/office/powerpoint/2010/main" val="3267894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Labour legislation acts affecting farm workers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Occupational Health and Safety Act (OHSA) No. 130 of 1993 </a:t>
            </a:r>
          </a:p>
          <a:p>
            <a:r>
              <a:rPr lang="en-US" sz="2800" dirty="0"/>
              <a:t>Compensation for Occupational Injuries and Diseases Act (COIDA) No. 85 of 1993 </a:t>
            </a:r>
          </a:p>
          <a:p>
            <a:r>
              <a:rPr lang="en-US" sz="2800" dirty="0"/>
              <a:t>Basic Conditions of Employment Act (BCEA) No. 75 of 1997</a:t>
            </a:r>
          </a:p>
          <a:p>
            <a:r>
              <a:rPr lang="en-US" sz="2800" dirty="0"/>
              <a:t>Employment Equity Act (EEA) No. 46 of 1998 </a:t>
            </a:r>
          </a:p>
          <a:p>
            <a:r>
              <a:rPr lang="en-US" sz="2800" dirty="0"/>
              <a:t>Skills Development Act (SDA) No. 56 of 1998</a:t>
            </a:r>
          </a:p>
          <a:p>
            <a:r>
              <a:rPr lang="en-US" sz="2800" dirty="0"/>
              <a:t> Unemployment Insurance Act (UIA) No. 30 of 2001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f-ZA" dirty="0"/>
              <a:t>Labour contract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f-ZA" dirty="0"/>
              <a:t>Address of employer: </a:t>
            </a:r>
          </a:p>
          <a:p>
            <a:r>
              <a:rPr lang="af-ZA" dirty="0"/>
              <a:t>Address of employer: </a:t>
            </a:r>
          </a:p>
          <a:p>
            <a:r>
              <a:rPr lang="af-ZA" dirty="0"/>
              <a:t>Commencement . </a:t>
            </a:r>
          </a:p>
          <a:p>
            <a:r>
              <a:rPr lang="af-ZA" dirty="0"/>
              <a:t>Place of work . </a:t>
            </a:r>
          </a:p>
          <a:p>
            <a:r>
              <a:rPr lang="af-ZA" dirty="0"/>
              <a:t>Job description </a:t>
            </a:r>
          </a:p>
          <a:p>
            <a:r>
              <a:rPr lang="af-ZA" dirty="0"/>
              <a:t>Termination of employment</a:t>
            </a:r>
          </a:p>
          <a:p>
            <a:r>
              <a:rPr lang="af-ZA" dirty="0"/>
              <a:t>Wage </a:t>
            </a:r>
          </a:p>
          <a:p>
            <a:r>
              <a:rPr lang="af-ZA" dirty="0"/>
              <a:t>Hours of work</a:t>
            </a:r>
          </a:p>
          <a:p>
            <a:r>
              <a:rPr lang="af-ZA" dirty="0"/>
              <a:t>Meal intervals </a:t>
            </a:r>
          </a:p>
          <a:p>
            <a:r>
              <a:rPr lang="af-ZA" dirty="0"/>
              <a:t>Sunday work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600200"/>
            <a:ext cx="4800600" cy="4525963"/>
          </a:xfrm>
        </p:spPr>
        <p:txBody>
          <a:bodyPr>
            <a:normAutofit fontScale="92500" lnSpcReduction="20000"/>
          </a:bodyPr>
          <a:lstStyle/>
          <a:p>
            <a:r>
              <a:rPr lang="af-ZA" dirty="0"/>
              <a:t>Public holidays </a:t>
            </a:r>
          </a:p>
          <a:p>
            <a:r>
              <a:rPr lang="af-ZA" dirty="0"/>
              <a:t>Annual leave</a:t>
            </a:r>
          </a:p>
          <a:p>
            <a:r>
              <a:rPr lang="af-ZA" dirty="0"/>
              <a:t>Sick leave </a:t>
            </a:r>
          </a:p>
          <a:p>
            <a:r>
              <a:rPr lang="af-ZA" dirty="0"/>
              <a:t>Maternity leave </a:t>
            </a:r>
          </a:p>
          <a:p>
            <a:r>
              <a:rPr lang="af-ZA" dirty="0"/>
              <a:t>Family responsibility leave </a:t>
            </a:r>
          </a:p>
          <a:p>
            <a:r>
              <a:rPr lang="af-ZA" dirty="0"/>
              <a:t>Deductions from remuneration </a:t>
            </a:r>
          </a:p>
          <a:p>
            <a:r>
              <a:rPr lang="af-ZA" dirty="0"/>
              <a:t>Accommodation _ </a:t>
            </a:r>
          </a:p>
          <a:p>
            <a:r>
              <a:rPr lang="af-ZA" dirty="0"/>
              <a:t>Clothing </a:t>
            </a:r>
          </a:p>
          <a:p>
            <a:r>
              <a:rPr lang="af-ZA" dirty="0"/>
              <a:t>Other conditions of employment or benefits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Capital: types of capital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r>
              <a:rPr lang="en-US" sz="2800" b="1" dirty="0"/>
              <a:t>Fixed capital</a:t>
            </a:r>
            <a:r>
              <a:rPr lang="en-US" sz="2800" dirty="0"/>
              <a:t>.is invested in durable assets that have a long lifespan (e.g. buildings and land). </a:t>
            </a:r>
          </a:p>
          <a:p>
            <a:r>
              <a:rPr lang="en-US" sz="2800" b="1" dirty="0"/>
              <a:t>Movable capital</a:t>
            </a:r>
            <a:r>
              <a:rPr lang="en-US" sz="2800" dirty="0"/>
              <a:t>. is invested in medium-term assets, such as livestock, vehicles, machinery, and equipment.</a:t>
            </a:r>
          </a:p>
          <a:p>
            <a:r>
              <a:rPr lang="en-US" sz="2800" b="1" dirty="0"/>
              <a:t>Working capital </a:t>
            </a:r>
            <a:r>
              <a:rPr lang="en-US" sz="2800" dirty="0"/>
              <a:t>(short-term, floating or production capital). Working capital is invested in short-term assets and used to pay short-term operating costs,  includes feed, </a:t>
            </a:r>
            <a:r>
              <a:rPr lang="en-US" sz="2800" dirty="0" err="1"/>
              <a:t>fertiliser</a:t>
            </a:r>
            <a:r>
              <a:rPr lang="en-US" sz="2800" dirty="0"/>
              <a:t>, chemicals, seed and fuel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The methods of creating capital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Creating capital from savings </a:t>
            </a:r>
          </a:p>
          <a:p>
            <a:r>
              <a:rPr lang="en-US" sz="3000" dirty="0"/>
              <a:t>cash from the farming operation to invest in extra livestock, more land or to improve the facilities on the farm. </a:t>
            </a:r>
          </a:p>
          <a:p>
            <a:r>
              <a:rPr lang="en-US" sz="3000" dirty="0"/>
              <a:t>extra investment must yield enough extra income to make spending the capital worthwhile. A farmer must decide:</a:t>
            </a:r>
          </a:p>
          <a:p>
            <a:r>
              <a:rPr lang="en-US" sz="3000" dirty="0"/>
              <a:t> if it is better simply to leave the money in the bank and earn interest</a:t>
            </a:r>
          </a:p>
          <a:p>
            <a:r>
              <a:rPr lang="en-US" sz="3000" dirty="0"/>
              <a:t> whether the investment in the farming operation will earn a better return </a:t>
            </a:r>
          </a:p>
          <a:p>
            <a:endParaRPr lang="en-US" sz="3000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Credit is classified as: </a:t>
            </a:r>
            <a:br>
              <a:rPr lang="en-US" dirty="0"/>
            </a:br>
            <a:endParaRPr lang="af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ZA" b="1" dirty="0"/>
              <a:t>Long-term</a:t>
            </a:r>
            <a:r>
              <a:rPr lang="en-ZA" dirty="0"/>
              <a:t> finance over a period of between 10-35 years. A farmer should use long-term finance for assets that last a long time, such as land.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ZA" b="1" dirty="0"/>
              <a:t>Medium-term, period</a:t>
            </a:r>
            <a:r>
              <a:rPr lang="en-ZA" dirty="0"/>
              <a:t> of between 2-10 years, suitable to buy items such as vehicles, livestock and machinery. 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ZA" b="1" dirty="0"/>
              <a:t>Short-</a:t>
            </a:r>
            <a:r>
              <a:rPr lang="en-ZA" b="1" dirty="0" err="1"/>
              <a:t>term,</a:t>
            </a:r>
            <a:r>
              <a:rPr lang="en-ZA" dirty="0" err="1"/>
              <a:t>period</a:t>
            </a:r>
            <a:r>
              <a:rPr lang="en-ZA" dirty="0"/>
              <a:t> of less than two years. A farmer should use  short-term finance for short-term assets, such as feed or seed.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Problems associated with capital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800" dirty="0"/>
              <a:t>Over-capitalisation </a:t>
            </a:r>
          </a:p>
          <a:p>
            <a:r>
              <a:rPr lang="en-ZA" sz="2800" dirty="0"/>
              <a:t>Under-capitalisation </a:t>
            </a:r>
          </a:p>
          <a:p>
            <a:r>
              <a:rPr lang="en-ZA" sz="2800" dirty="0"/>
              <a:t>Capital is scarce </a:t>
            </a:r>
          </a:p>
          <a:p>
            <a:r>
              <a:rPr lang="en-ZA" sz="2800" dirty="0"/>
              <a:t>Capital is subject to high risk </a:t>
            </a:r>
          </a:p>
          <a:p>
            <a:r>
              <a:rPr lang="en-ZA" sz="2800" dirty="0"/>
              <a:t>Interest rates may change </a:t>
            </a:r>
          </a:p>
          <a:p>
            <a:r>
              <a:rPr lang="en-ZA" sz="2800" dirty="0"/>
              <a:t>The law of diminishing returns</a:t>
            </a:r>
          </a:p>
          <a:p>
            <a:r>
              <a:rPr lang="en-ZA" sz="2800" dirty="0"/>
              <a:t>Depreciation: 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Capital/financial management 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Financial records</a:t>
            </a:r>
            <a:r>
              <a:rPr lang="en-US" sz="2800" dirty="0"/>
              <a:t>: Financial records are documents such as paper invoices and computer  · files that show all the money spent on the operation, as well as all the  income of the farm.  </a:t>
            </a:r>
          </a:p>
          <a:p>
            <a:r>
              <a:rPr lang="en-US" sz="2800" b="1" dirty="0"/>
              <a:t>Farm asset records </a:t>
            </a:r>
            <a:r>
              <a:rPr lang="en-US" sz="2800" dirty="0"/>
              <a:t>: Asset records are documents such as paper documents or computer files that show all the assets on the farm. This includes livestock, plantations and machinery. </a:t>
            </a:r>
          </a:p>
          <a:p>
            <a:r>
              <a:rPr lang="en-ZA" sz="2800" b="1" dirty="0"/>
              <a:t>Farm budgets</a:t>
            </a:r>
            <a:endParaRPr lang="en-US" sz="2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Different types of budgets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b="1" dirty="0"/>
              <a:t>Enterprise budget</a:t>
            </a:r>
            <a:r>
              <a:rPr lang="en-ZA" dirty="0"/>
              <a:t>: is a plan or record of the money spent on and earned by only one enterprise on the farm. </a:t>
            </a:r>
          </a:p>
          <a:p>
            <a:r>
              <a:rPr lang="en-ZA" b="1" dirty="0"/>
              <a:t>Whole-farm budget </a:t>
            </a:r>
            <a:r>
              <a:rPr lang="en-ZA" dirty="0"/>
              <a:t>: is a combination of the budgets of an the fanning operations on one farm. </a:t>
            </a:r>
          </a:p>
          <a:p>
            <a:r>
              <a:rPr lang="en-ZA" b="1" dirty="0"/>
              <a:t>Partial  budget </a:t>
            </a:r>
            <a:r>
              <a:rPr lang="en-ZA" dirty="0"/>
              <a:t>is a budget that is used to investigate the effect on profitability if you make a change to your farm operations (e.g. buying a combine harvester rather than hiring a contractor). </a:t>
            </a:r>
          </a:p>
        </p:txBody>
      </p:sp>
    </p:spTree>
    <p:extLst>
      <p:ext uri="{BB962C8B-B14F-4D97-AF65-F5344CB8AC3E}">
        <p14:creationId xmlns:p14="http://schemas.microsoft.com/office/powerpoint/2010/main" val="2357170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Agricultural production factors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038600" cy="4525963"/>
          </a:xfrm>
        </p:spPr>
        <p:txBody>
          <a:bodyPr/>
          <a:lstStyle/>
          <a:p>
            <a:r>
              <a:rPr lang="en-ZA" dirty="0"/>
              <a:t>Land </a:t>
            </a:r>
          </a:p>
          <a:p>
            <a:r>
              <a:rPr lang="en-ZA" dirty="0"/>
              <a:t>Labour </a:t>
            </a:r>
          </a:p>
          <a:p>
            <a:r>
              <a:rPr lang="en-ZA" dirty="0"/>
              <a:t>Capital </a:t>
            </a:r>
          </a:p>
          <a:p>
            <a:r>
              <a:rPr lang="en-ZA" dirty="0"/>
              <a:t>Management. </a:t>
            </a:r>
            <a:endParaRPr lang="af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33402"/>
            <a:ext cx="6284823" cy="469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cash flow statement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800" dirty="0"/>
              <a:t>A cash flow statement shows all </a:t>
            </a:r>
            <a:r>
              <a:rPr lang="en-ZA" sz="2800" b="1" dirty="0"/>
              <a:t>income</a:t>
            </a:r>
            <a:r>
              <a:rPr lang="en-ZA" sz="2800" dirty="0"/>
              <a:t> and </a:t>
            </a:r>
            <a:r>
              <a:rPr lang="en-ZA" sz="2800" b="1" dirty="0"/>
              <a:t>expenditure</a:t>
            </a:r>
          </a:p>
          <a:p>
            <a:pPr marL="0" indent="0">
              <a:buNone/>
            </a:pPr>
            <a:r>
              <a:rPr lang="en-ZA" sz="2800" dirty="0"/>
              <a:t>Aspects of a cash flow statement </a:t>
            </a:r>
          </a:p>
          <a:p>
            <a:r>
              <a:rPr lang="en-ZA" sz="2800" dirty="0"/>
              <a:t>All the normal income and expenditures of the farming operation. </a:t>
            </a:r>
          </a:p>
          <a:p>
            <a:r>
              <a:rPr lang="en-ZA" sz="2800" dirty="0"/>
              <a:t>Any payments to the bank 	</a:t>
            </a:r>
          </a:p>
          <a:p>
            <a:r>
              <a:rPr lang="en-ZA" sz="2800" dirty="0"/>
              <a:t>Any improvements that are necessary 	</a:t>
            </a:r>
          </a:p>
          <a:p>
            <a:r>
              <a:rPr lang="en-ZA" sz="2800" dirty="0"/>
              <a:t>Any income that the farm may get from the sale of assets. </a:t>
            </a:r>
          </a:p>
        </p:txBody>
      </p:sp>
    </p:spTree>
    <p:extLst>
      <p:ext uri="{BB962C8B-B14F-4D97-AF65-F5344CB8AC3E}">
        <p14:creationId xmlns:p14="http://schemas.microsoft.com/office/powerpoint/2010/main" val="1786243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dirty="0"/>
              <a:t>Main components of a cash flow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Autofit/>
          </a:bodyPr>
          <a:lstStyle/>
          <a:p>
            <a:r>
              <a:rPr lang="en-ZA" sz="2400" b="1" dirty="0"/>
              <a:t>Income</a:t>
            </a:r>
            <a:r>
              <a:rPr lang="en-ZA" sz="2400" dirty="0"/>
              <a:t> – receipts from operating income and capital sales . </a:t>
            </a:r>
          </a:p>
          <a:p>
            <a:r>
              <a:rPr lang="en-ZA" sz="2400" b="1" dirty="0"/>
              <a:t>Expenditure</a:t>
            </a:r>
            <a:r>
              <a:rPr lang="en-ZA" sz="2400" dirty="0"/>
              <a:t> – payments made for operating costs (wages and inputs), capital expenditure and non-farm expenses (e.g. household expenses) </a:t>
            </a:r>
          </a:p>
          <a:p>
            <a:r>
              <a:rPr lang="en-ZA" sz="2400" b="1" dirty="0"/>
              <a:t>Profit or loss </a:t>
            </a:r>
            <a:r>
              <a:rPr lang="en-ZA" sz="2400" dirty="0"/>
              <a:t>– the difference between income and expenditure. If income is greater than expenditure, there is a profit for that month </a:t>
            </a:r>
          </a:p>
          <a:p>
            <a:r>
              <a:rPr lang="en-ZA" sz="2400" b="1" dirty="0"/>
              <a:t>Opening balance </a:t>
            </a:r>
            <a:r>
              <a:rPr lang="en-ZA" sz="2400" dirty="0"/>
              <a:t>– cash available at the start of each month </a:t>
            </a:r>
          </a:p>
          <a:p>
            <a:r>
              <a:rPr lang="en-ZA" sz="2400" b="1" dirty="0"/>
              <a:t>Closing balance </a:t>
            </a:r>
            <a:r>
              <a:rPr lang="en-ZA" sz="2400" dirty="0"/>
              <a:t>– cash available end of each month. It is made up of the opening balance plus the profit (or less the loss) </a:t>
            </a:r>
          </a:p>
        </p:txBody>
      </p:sp>
    </p:spTree>
    <p:extLst>
      <p:ext uri="{BB962C8B-B14F-4D97-AF65-F5344CB8AC3E}">
        <p14:creationId xmlns:p14="http://schemas.microsoft.com/office/powerpoint/2010/main" val="3065979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Concept of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/>
              <a:t>Management is the art of getting other people to do work in a coordinated effort. </a:t>
            </a:r>
          </a:p>
          <a:p>
            <a:r>
              <a:rPr lang="en-US" sz="2800" dirty="0"/>
              <a:t>It is the process of designing and maintaining an environment in which individual workers to accomplish a specific aim. </a:t>
            </a:r>
          </a:p>
          <a:p>
            <a:r>
              <a:rPr lang="en-US" sz="2800" dirty="0"/>
              <a:t>Management is a key ingredient for a successful business. </a:t>
            </a:r>
          </a:p>
          <a:p>
            <a:r>
              <a:rPr lang="en-US" sz="2800" dirty="0"/>
              <a:t>Farm management is about applying basic business principles and the scientific principles of agriculture to the farm business.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/>
              <a:t>Managerial principles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800" dirty="0"/>
              <a:t>Planning </a:t>
            </a:r>
          </a:p>
          <a:p>
            <a:r>
              <a:rPr lang="en-ZA" sz="2800" dirty="0"/>
              <a:t>Decision making. </a:t>
            </a:r>
          </a:p>
          <a:p>
            <a:r>
              <a:rPr lang="en-ZA" sz="2800" dirty="0"/>
              <a:t>Organising and coordinating.  </a:t>
            </a:r>
          </a:p>
          <a:p>
            <a:r>
              <a:rPr lang="en-ZA" sz="2800" dirty="0"/>
              <a:t>Communicating.</a:t>
            </a:r>
          </a:p>
          <a:p>
            <a:r>
              <a:rPr lang="en-ZA" sz="2800" dirty="0"/>
              <a:t>Motivating. </a:t>
            </a:r>
          </a:p>
          <a:p>
            <a:r>
              <a:rPr lang="en-ZA" sz="2800" dirty="0"/>
              <a:t>Leading or directing. </a:t>
            </a:r>
          </a:p>
          <a:p>
            <a:r>
              <a:rPr lang="en-ZA" sz="2800" dirty="0"/>
              <a:t>Monitoring. </a:t>
            </a:r>
          </a:p>
          <a:p>
            <a:r>
              <a:rPr lang="en-ZA" sz="2800" dirty="0"/>
              <a:t>Controlling.</a:t>
            </a:r>
          </a:p>
        </p:txBody>
      </p:sp>
    </p:spTree>
    <p:extLst>
      <p:ext uri="{BB962C8B-B14F-4D97-AF65-F5344CB8AC3E}">
        <p14:creationId xmlns:p14="http://schemas.microsoft.com/office/powerpoint/2010/main" val="3042623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dirty="0"/>
              <a:t>General management skills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77500" lnSpcReduction="20000"/>
          </a:bodyPr>
          <a:lstStyle/>
          <a:p>
            <a:r>
              <a:rPr lang="en-ZA" dirty="0"/>
              <a:t>Decision-making skills</a:t>
            </a:r>
          </a:p>
          <a:p>
            <a:r>
              <a:rPr lang="en-ZA" dirty="0"/>
              <a:t>Delegating skills </a:t>
            </a:r>
          </a:p>
          <a:p>
            <a:r>
              <a:rPr lang="en-ZA" dirty="0"/>
              <a:t>Leadership skills</a:t>
            </a:r>
          </a:p>
          <a:p>
            <a:r>
              <a:rPr lang="en-ZA" dirty="0"/>
              <a:t>Coordinating skills </a:t>
            </a:r>
          </a:p>
          <a:p>
            <a:r>
              <a:rPr lang="en-ZA" dirty="0"/>
              <a:t>Communication and interpersonal skills </a:t>
            </a:r>
          </a:p>
          <a:p>
            <a:r>
              <a:rPr lang="en-ZA" dirty="0"/>
              <a:t>Conceptual skills. </a:t>
            </a:r>
          </a:p>
          <a:p>
            <a:r>
              <a:rPr lang="en-ZA" dirty="0"/>
              <a:t>Analytical skills. </a:t>
            </a:r>
          </a:p>
          <a:p>
            <a:r>
              <a:rPr lang="en-ZA" dirty="0"/>
              <a:t>Ability to apply new knowledge. </a:t>
            </a:r>
          </a:p>
          <a:p>
            <a:r>
              <a:rPr lang="en-ZA" dirty="0"/>
              <a:t>Planning skills. </a:t>
            </a:r>
          </a:p>
          <a:p>
            <a:r>
              <a:rPr lang="en-ZA" dirty="0"/>
              <a:t>Problem-solving and decision-making skills  </a:t>
            </a:r>
          </a:p>
          <a:p>
            <a:r>
              <a:rPr lang="en-ZA" dirty="0"/>
              <a:t>Organisation skills.  </a:t>
            </a:r>
          </a:p>
          <a:p>
            <a:r>
              <a:rPr lang="en-ZA" dirty="0"/>
              <a:t>Entrepreneurial skills </a:t>
            </a:r>
          </a:p>
          <a:p>
            <a:r>
              <a:rPr lang="en-ZA" dirty="0"/>
              <a:t>Production and operation skills</a:t>
            </a:r>
          </a:p>
          <a:p>
            <a:r>
              <a:rPr lang="en-ZA" dirty="0"/>
              <a:t>Ability to adapt. </a:t>
            </a:r>
          </a:p>
        </p:txBody>
      </p:sp>
    </p:spTree>
    <p:extLst>
      <p:ext uri="{BB962C8B-B14F-4D97-AF65-F5344CB8AC3E}">
        <p14:creationId xmlns:p14="http://schemas.microsoft.com/office/powerpoint/2010/main" val="1769745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Monitoring farm performance and keeping records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Labour records. </a:t>
            </a:r>
          </a:p>
          <a:p>
            <a:r>
              <a:rPr lang="en-ZA" dirty="0"/>
              <a:t>Crop records</a:t>
            </a:r>
          </a:p>
          <a:p>
            <a:r>
              <a:rPr lang="en-ZA" dirty="0"/>
              <a:t>Livestock records</a:t>
            </a:r>
          </a:p>
          <a:p>
            <a:r>
              <a:rPr lang="en-ZA" dirty="0"/>
              <a:t>Mechanisation records. </a:t>
            </a:r>
          </a:p>
          <a:p>
            <a:r>
              <a:rPr lang="en-ZA" dirty="0"/>
              <a:t>Record of sales and purchases. </a:t>
            </a:r>
          </a:p>
          <a:p>
            <a:r>
              <a:rPr lang="en-ZA" dirty="0"/>
              <a:t>Inventory. </a:t>
            </a:r>
          </a:p>
        </p:txBody>
      </p:sp>
    </p:spTree>
    <p:extLst>
      <p:ext uri="{BB962C8B-B14F-4D97-AF65-F5344CB8AC3E}">
        <p14:creationId xmlns:p14="http://schemas.microsoft.com/office/powerpoint/2010/main" val="412774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dirty="0"/>
              <a:t>Internal forces</a:t>
            </a:r>
            <a:r>
              <a:rPr lang="en-US" sz="2800" dirty="0"/>
              <a:t> that affect or influence farming businesses </a:t>
            </a:r>
            <a:endParaRPr lang="en-Z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ZA" b="1" dirty="0"/>
              <a:t>Available resources </a:t>
            </a:r>
            <a:r>
              <a:rPr lang="en-ZA" dirty="0"/>
              <a:t>(e.g. natural resources, equipment, machinery and facilities) and the size and type of farm </a:t>
            </a:r>
          </a:p>
          <a:p>
            <a:r>
              <a:rPr lang="en-ZA" b="1" dirty="0"/>
              <a:t>Available capabilities </a:t>
            </a:r>
            <a:r>
              <a:rPr lang="en-ZA" dirty="0"/>
              <a:t>and competencies of management and the workforce, . Including production, marketing and financial management . </a:t>
            </a:r>
          </a:p>
          <a:p>
            <a:r>
              <a:rPr lang="en-ZA" b="1" dirty="0"/>
              <a:t>Organisational structure </a:t>
            </a:r>
            <a:r>
              <a:rPr lang="en-ZA" dirty="0"/>
              <a:t>and culture. For example, does the farm manager . Provide opportunities for workers to voice their concerns openly, or are the I workers expected to pass their concerns on via the foreman? Is employee morale high? Happy employees are likely to work harder </a:t>
            </a:r>
          </a:p>
        </p:txBody>
      </p:sp>
    </p:spTree>
    <p:extLst>
      <p:ext uri="{BB962C8B-B14F-4D97-AF65-F5344CB8AC3E}">
        <p14:creationId xmlns:p14="http://schemas.microsoft.com/office/powerpoint/2010/main" val="796758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External forces that affect or influence farming businesses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External forces in South Africa and overseas, are forces beyond the direct control of the farm business. </a:t>
            </a:r>
          </a:p>
          <a:p>
            <a:r>
              <a:rPr lang="en-US" dirty="0"/>
              <a:t>Economic forces. Inflation rate, consumer spending, availability of credit, levels of taxation, interest  </a:t>
            </a:r>
          </a:p>
          <a:p>
            <a:r>
              <a:rPr lang="en-US" dirty="0"/>
              <a:t>Political forces. subsidies. </a:t>
            </a:r>
          </a:p>
          <a:p>
            <a:r>
              <a:rPr lang="en-US" dirty="0"/>
              <a:t>Ethical forces. Ethics is about what people regard as wrong or right</a:t>
            </a:r>
          </a:p>
          <a:p>
            <a:r>
              <a:rPr lang="en-US" dirty="0"/>
              <a:t>Legal forces. Legislation </a:t>
            </a:r>
          </a:p>
          <a:p>
            <a:r>
              <a:rPr lang="en-US" dirty="0"/>
              <a:t>Socio-cultural forces. For example: Population demographics, Education levels, Culture and religion, Attitude to environmental issues, HIV and AIDS can affect your consumers</a:t>
            </a:r>
          </a:p>
          <a:p>
            <a:r>
              <a:rPr lang="en-US" dirty="0"/>
              <a:t>Competitive forces (competition). </a:t>
            </a:r>
          </a:p>
          <a:p>
            <a:r>
              <a:rPr lang="en-US" dirty="0"/>
              <a:t>Technological forces. </a:t>
            </a:r>
          </a:p>
          <a:p>
            <a:r>
              <a:rPr lang="en-US" dirty="0"/>
              <a:t>Environmental forces.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primary sources of risk in farming business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/>
          </a:bodyPr>
          <a:lstStyle/>
          <a:p>
            <a:r>
              <a:rPr lang="en-US" sz="2800" b="1" dirty="0"/>
              <a:t>Production risk</a:t>
            </a:r>
            <a:r>
              <a:rPr lang="en-US" sz="2800" dirty="0"/>
              <a:t>: Crop or livestock yields are not a certainty before harvest or final sales. </a:t>
            </a:r>
          </a:p>
          <a:p>
            <a:r>
              <a:rPr lang="en-US" sz="2800" b="1" dirty="0"/>
              <a:t>Technological risk</a:t>
            </a:r>
            <a:r>
              <a:rPr lang="en-US" sz="2800" dirty="0"/>
              <a:t>: Farmers are continually faced with new technology to increase production. </a:t>
            </a:r>
          </a:p>
          <a:p>
            <a:r>
              <a:rPr lang="en-US" sz="2800" b="1" dirty="0"/>
              <a:t>Price or marketing risk</a:t>
            </a:r>
            <a:r>
              <a:rPr lang="en-US" sz="2800" dirty="0"/>
              <a:t>: The price of natural resources varies from year to year and may even vary within a year. </a:t>
            </a:r>
          </a:p>
          <a:p>
            <a:r>
              <a:rPr lang="en-US" sz="2800" b="1" dirty="0"/>
              <a:t>Financial risk</a:t>
            </a:r>
            <a:r>
              <a:rPr lang="en-US" sz="2800" dirty="0"/>
              <a:t>: This is the risk of borrowing money to finance farming operations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/>
              <a:t>Climate risk, flooding, droughts, veld fires or tornadoes can cause substantial losses to farmers in terms of buildings and crops. </a:t>
            </a:r>
          </a:p>
          <a:p>
            <a:r>
              <a:rPr lang="en-ZA" dirty="0"/>
              <a:t>Biological risk of pests and outbreak of diseases, such as foot-and-mouth disease, bird flu, and Newcastle disease among poultry and virus diseases attacking crops.</a:t>
            </a:r>
          </a:p>
          <a:p>
            <a:r>
              <a:rPr lang="en-ZA" dirty="0"/>
              <a:t>Policy or political risk </a:t>
            </a:r>
          </a:p>
          <a:p>
            <a:r>
              <a:rPr lang="en-ZA" dirty="0"/>
              <a:t>Labour or health risks </a:t>
            </a:r>
          </a:p>
        </p:txBody>
      </p:sp>
    </p:spTree>
    <p:extLst>
      <p:ext uri="{BB962C8B-B14F-4D97-AF65-F5344CB8AC3E}">
        <p14:creationId xmlns:p14="http://schemas.microsoft.com/office/powerpoint/2010/main" val="160835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f-ZA" sz="2800" dirty="0"/>
              <a:t>Land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800" dirty="0"/>
              <a:t>The economic characteristics of land </a:t>
            </a:r>
          </a:p>
          <a:p>
            <a:r>
              <a:rPr lang="en-ZA" sz="2800" dirty="0"/>
              <a:t>The techniques or methods used to increase land productivity. </a:t>
            </a:r>
          </a:p>
          <a:p>
            <a:r>
              <a:rPr lang="en-ZA" sz="2800" dirty="0"/>
              <a:t>General strategies for increasing land productivity of farming land </a:t>
            </a:r>
          </a:p>
          <a:p>
            <a:r>
              <a:rPr lang="en-ZA" sz="2800" dirty="0"/>
              <a:t>The law of diminishing return </a:t>
            </a:r>
            <a:endParaRPr lang="en-US" sz="2800" dirty="0"/>
          </a:p>
          <a:p>
            <a:pPr>
              <a:buNone/>
            </a:pPr>
            <a:endParaRPr lang="af-ZA" noProof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dirty="0"/>
              <a:t>Land  uses in agriculture include</a:t>
            </a:r>
            <a:r>
              <a:rPr lang="en-ZA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ZA" sz="2800" dirty="0"/>
              <a:t>Natural or unimproved veld (grazing) </a:t>
            </a:r>
          </a:p>
          <a:p>
            <a:r>
              <a:rPr lang="en-ZA" sz="2800" dirty="0"/>
              <a:t>Pasture (grazing) </a:t>
            </a:r>
          </a:p>
          <a:p>
            <a:r>
              <a:rPr lang="en-ZA" sz="2800" dirty="0" err="1"/>
              <a:t>Dryland</a:t>
            </a:r>
            <a:r>
              <a:rPr lang="en-ZA" sz="2800" dirty="0"/>
              <a:t> agriculture (cultivated crops) </a:t>
            </a:r>
          </a:p>
          <a:p>
            <a:r>
              <a:rPr lang="en-ZA" sz="2800" dirty="0"/>
              <a:t>Irrigation farming (cultivated crops) </a:t>
            </a:r>
          </a:p>
          <a:p>
            <a:r>
              <a:rPr lang="en-ZA" sz="2800" dirty="0"/>
              <a:t>Plantations (sugar, tea) </a:t>
            </a:r>
          </a:p>
          <a:p>
            <a:r>
              <a:rPr lang="en-ZA" sz="2800" dirty="0"/>
              <a:t>Orchards (fruit) </a:t>
            </a:r>
          </a:p>
          <a:p>
            <a:r>
              <a:rPr lang="en-ZA" sz="2800" dirty="0"/>
              <a:t>Vineyards (grapes) </a:t>
            </a:r>
          </a:p>
          <a:p>
            <a:r>
              <a:rPr lang="en-ZA" sz="2800" dirty="0"/>
              <a:t>Feedlots (animals) </a:t>
            </a:r>
          </a:p>
          <a:p>
            <a:r>
              <a:rPr lang="en-ZA" sz="2800" dirty="0"/>
              <a:t>Battery farming (poultry). </a:t>
            </a:r>
          </a:p>
        </p:txBody>
      </p:sp>
    </p:spTree>
    <p:extLst>
      <p:ext uri="{BB962C8B-B14F-4D97-AF65-F5344CB8AC3E}">
        <p14:creationId xmlns:p14="http://schemas.microsoft.com/office/powerpoint/2010/main" val="2439472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law of diminishing returns </a:t>
            </a:r>
            <a:r>
              <a:rPr lang="en-US" dirty="0"/>
              <a:t>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9282" y="1219200"/>
            <a:ext cx="8364548" cy="514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Methods to increase the productivity of soil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Soil analyze</a:t>
            </a:r>
          </a:p>
          <a:p>
            <a:r>
              <a:rPr lang="en-US" sz="2800" dirty="0"/>
              <a:t>Better cultivation practices</a:t>
            </a:r>
          </a:p>
          <a:p>
            <a:r>
              <a:rPr lang="en-US" sz="2800" dirty="0"/>
              <a:t>Measuring of soil water</a:t>
            </a:r>
          </a:p>
          <a:p>
            <a:r>
              <a:rPr lang="en-US" sz="2800" dirty="0"/>
              <a:t>Responsible use of insecticides.</a:t>
            </a:r>
          </a:p>
          <a:p>
            <a:r>
              <a:rPr lang="en-US" sz="2800" dirty="0"/>
              <a:t>Cutting out of uneconomical units</a:t>
            </a:r>
          </a:p>
          <a:p>
            <a:r>
              <a:rPr lang="en-US" sz="2800" dirty="0"/>
              <a:t>Applying of water</a:t>
            </a:r>
          </a:p>
          <a:p>
            <a:r>
              <a:rPr lang="en-US" sz="2800" dirty="0"/>
              <a:t>To share capital items and labour</a:t>
            </a:r>
          </a:p>
          <a:p>
            <a:r>
              <a:rPr lang="en-US" sz="2800" dirty="0"/>
              <a:t>Applying of precision farming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term Labour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Labour is human energy (physical effort) and mental skill </a:t>
            </a:r>
          </a:p>
          <a:p>
            <a:r>
              <a:rPr lang="en-US" sz="2800" dirty="0"/>
              <a:t>it is the ability to do work. </a:t>
            </a:r>
          </a:p>
          <a:p>
            <a:r>
              <a:rPr lang="en-US" sz="2800" dirty="0"/>
              <a:t>Labour is the work that people do with the expectation of being paid (remunerated). </a:t>
            </a:r>
          </a:p>
          <a:p>
            <a:r>
              <a:rPr lang="en-US" sz="2800" dirty="0"/>
              <a:t>Labourers are generally paid a wage or salary. </a:t>
            </a:r>
          </a:p>
          <a:p>
            <a:r>
              <a:rPr lang="en-US" sz="2800" dirty="0"/>
              <a:t>It is one of the largest cost items in the agricultural sector. </a:t>
            </a:r>
          </a:p>
          <a:p>
            <a:r>
              <a:rPr lang="en-US" sz="2800" dirty="0"/>
              <a:t>Labour costs can be reduced by mechanisation, increasing productivity, reducing the labour force, and sending workers for training.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dirty="0"/>
              <a:t>Types according to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800" b="1" dirty="0"/>
              <a:t>Highly educated</a:t>
            </a:r>
            <a:r>
              <a:rPr lang="en-ZA" sz="2800" dirty="0"/>
              <a:t>: such as animal nutritionists, winemakers and lecturers </a:t>
            </a:r>
          </a:p>
          <a:p>
            <a:r>
              <a:rPr lang="en-ZA" sz="2800" b="1" dirty="0"/>
              <a:t>Skilled</a:t>
            </a:r>
            <a:r>
              <a:rPr lang="en-ZA" sz="2800" dirty="0"/>
              <a:t>: such as sheep shearers, wool classers and combine operators </a:t>
            </a:r>
          </a:p>
          <a:p>
            <a:r>
              <a:rPr lang="en-ZA" sz="2800" b="1" dirty="0"/>
              <a:t>Unskilled</a:t>
            </a:r>
            <a:r>
              <a:rPr lang="en-ZA" sz="2800" dirty="0"/>
              <a:t>: such as farm labourers who harvest fruit or work in a milk portal</a:t>
            </a:r>
          </a:p>
        </p:txBody>
      </p:sp>
    </p:spTree>
    <p:extLst>
      <p:ext uri="{BB962C8B-B14F-4D97-AF65-F5344CB8AC3E}">
        <p14:creationId xmlns:p14="http://schemas.microsoft.com/office/powerpoint/2010/main" val="1383487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dirty="0"/>
              <a:t>Types according to their contract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77500" lnSpcReduction="20000"/>
          </a:bodyPr>
          <a:lstStyle/>
          <a:p>
            <a:r>
              <a:rPr lang="en-ZA" b="1" dirty="0"/>
              <a:t>Casual</a:t>
            </a:r>
            <a:r>
              <a:rPr lang="en-ZA" dirty="0"/>
              <a:t>. According to the Basic Conditions of Employment Act (1997), these are workers who work less than 24 hours a month. They do not have contracts with their employers and are not covered by certain provisions of the Act. </a:t>
            </a:r>
          </a:p>
          <a:p>
            <a:r>
              <a:rPr lang="en-ZA" b="1" dirty="0"/>
              <a:t>Permanent (full-time</a:t>
            </a:r>
            <a:r>
              <a:rPr lang="en-ZA" dirty="0"/>
              <a:t>). Workers who work ordinary hours set for the farming, sector (e.g. a foreman or a tractor driver). </a:t>
            </a:r>
          </a:p>
          <a:p>
            <a:r>
              <a:rPr lang="en-ZA" b="1" dirty="0"/>
              <a:t>Seasonal</a:t>
            </a:r>
            <a:r>
              <a:rPr lang="en-ZA" dirty="0"/>
              <a:t>. Workers who are employed during peak periods, often for a specific task such as harvesting. </a:t>
            </a:r>
          </a:p>
          <a:p>
            <a:r>
              <a:rPr lang="en-ZA" b="1" dirty="0"/>
              <a:t>Part-time</a:t>
            </a:r>
            <a:r>
              <a:rPr lang="en-ZA" dirty="0"/>
              <a:t>. Workers who regularly work less than the ordinary hours (e.g. two days a week or mornings only). </a:t>
            </a:r>
          </a:p>
          <a:p>
            <a:r>
              <a:rPr lang="en-ZA" b="1" dirty="0"/>
              <a:t>Temporary</a:t>
            </a:r>
            <a:r>
              <a:rPr lang="en-ZA" dirty="0"/>
              <a:t>. Workers who are employed on a temporary basis until a permanent employee is appointed (e.g. a person who stands in for an administrator at the pack house when they are off sick). </a:t>
            </a:r>
          </a:p>
        </p:txBody>
      </p:sp>
    </p:spTree>
    <p:extLst>
      <p:ext uri="{BB962C8B-B14F-4D97-AF65-F5344CB8AC3E}">
        <p14:creationId xmlns:p14="http://schemas.microsoft.com/office/powerpoint/2010/main" val="2116941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1708</Words>
  <Application>Microsoft Office PowerPoint</Application>
  <PresentationFormat>On-screen Show (4:3)</PresentationFormat>
  <Paragraphs>203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  </vt:lpstr>
      <vt:lpstr>Agricultural production factors </vt:lpstr>
      <vt:lpstr>Land </vt:lpstr>
      <vt:lpstr>Land  uses in agriculture include: </vt:lpstr>
      <vt:lpstr>The law of diminishing returns . </vt:lpstr>
      <vt:lpstr>Methods to increase the productivity of soil</vt:lpstr>
      <vt:lpstr>The term Labour </vt:lpstr>
      <vt:lpstr>Types according to skills</vt:lpstr>
      <vt:lpstr>Types according to their contract</vt:lpstr>
      <vt:lpstr>Problems  associated with labour in agriculture</vt:lpstr>
      <vt:lpstr>Improving economic conditions for the  workers </vt:lpstr>
      <vt:lpstr>Labour legislation acts affecting farm workers</vt:lpstr>
      <vt:lpstr>Labour contract</vt:lpstr>
      <vt:lpstr>Capital: types of capital  </vt:lpstr>
      <vt:lpstr>The methods of creating capital   </vt:lpstr>
      <vt:lpstr>Credit is classified as:  </vt:lpstr>
      <vt:lpstr>Problems associated with capital  </vt:lpstr>
      <vt:lpstr>Capital/financial management systems </vt:lpstr>
      <vt:lpstr>Different types of budgets </vt:lpstr>
      <vt:lpstr>The cash flow statement </vt:lpstr>
      <vt:lpstr>Main components of a cash flow statement</vt:lpstr>
      <vt:lpstr>Concept of management </vt:lpstr>
      <vt:lpstr>Managerial principles </vt:lpstr>
      <vt:lpstr>General management skills </vt:lpstr>
      <vt:lpstr>Monitoring farm performance and keeping records </vt:lpstr>
      <vt:lpstr>Internal forces that affect or influence farming businesses </vt:lpstr>
      <vt:lpstr>External forces that affect or influence farming businesses </vt:lpstr>
      <vt:lpstr>The primary sources of risk in farming business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MacMaster</dc:creator>
  <cp:lastModifiedBy>Solomon Mdaka</cp:lastModifiedBy>
  <cp:revision>76</cp:revision>
  <dcterms:created xsi:type="dcterms:W3CDTF">2009-04-29T10:12:29Z</dcterms:created>
  <dcterms:modified xsi:type="dcterms:W3CDTF">2020-09-11T14:46:05Z</dcterms:modified>
</cp:coreProperties>
</file>