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5" r:id="rId17"/>
    <p:sldId id="271" r:id="rId18"/>
    <p:sldId id="306" r:id="rId19"/>
    <p:sldId id="272" r:id="rId20"/>
    <p:sldId id="307" r:id="rId21"/>
    <p:sldId id="273" r:id="rId22"/>
    <p:sldId id="274" r:id="rId23"/>
    <p:sldId id="308" r:id="rId24"/>
    <p:sldId id="275" r:id="rId25"/>
    <p:sldId id="276" r:id="rId26"/>
    <p:sldId id="277" r:id="rId27"/>
    <p:sldId id="278" r:id="rId28"/>
    <p:sldId id="309" r:id="rId29"/>
    <p:sldId id="279" r:id="rId30"/>
    <p:sldId id="280" r:id="rId31"/>
    <p:sldId id="310" r:id="rId32"/>
    <p:sldId id="281" r:id="rId33"/>
    <p:sldId id="282" r:id="rId34"/>
    <p:sldId id="283" r:id="rId35"/>
    <p:sldId id="284" r:id="rId36"/>
    <p:sldId id="285" r:id="rId37"/>
    <p:sldId id="286" r:id="rId38"/>
    <p:sldId id="287" r:id="rId39"/>
    <p:sldId id="315" r:id="rId40"/>
    <p:sldId id="316" r:id="rId41"/>
    <p:sldId id="318" r:id="rId42"/>
    <p:sldId id="317" r:id="rId43"/>
    <p:sldId id="319" r:id="rId44"/>
    <p:sldId id="320" r:id="rId45"/>
    <p:sldId id="321" r:id="rId46"/>
    <p:sldId id="322" r:id="rId47"/>
    <p:sldId id="323" r:id="rId48"/>
    <p:sldId id="324" r:id="rId49"/>
    <p:sldId id="325"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48" y="9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A502-50F0-430E-A2D7-61CDF83CF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FE32C22-4B10-477C-9D54-3B9C415CD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8D621D1-2245-4C8F-84E4-B13506DE8992}"/>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59D1DFC1-7AD4-4238-90AB-979F8578443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32527AC-76A6-4614-B616-358B95898A81}"/>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270800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821F-9C0C-4024-B7BC-434A3F347AD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F5372D4-4D4B-4976-8531-4C324C71F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2F7D1A2-7C5E-4A3C-B175-2E293BB333BB}"/>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5D3CAAED-1666-49E4-BB1E-8088C6EA52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7F83A75-E127-4693-B01A-BC3A33CF8E20}"/>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83883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CD35-41E6-4B49-838B-4D32D66B27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80417F1-BE2A-42AC-B167-BCCFAA2D2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F84356-B3C5-4EAA-B30A-5E27DEB67902}"/>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95DC31FF-23A1-4B15-BB75-B660DD0BF7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0A5CA59-6174-410E-9558-C4D2C3D1892E}"/>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220027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6F1B-FC20-40E8-9BB5-352F9C84868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B2CA3B9-1A23-43A5-9A02-D4FD7319C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0478D93-FC1C-4A57-BB0C-0F05111EF1B6}"/>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80AD9A09-494E-4F8B-936D-B27AB5E6C1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84C54D0-5CC6-44A8-B85D-B822B1218478}"/>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25804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B744-A294-4501-9DA6-085CB610DF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73DFF20-3E9F-4755-BDC9-F79D8A9B3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3D5653-0897-48FA-802B-91BE52C8B086}"/>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690B283C-318A-4BF2-8A60-DC6FF02DBF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BCC7185-9F50-4AA7-B707-8CBCC5B3641A}"/>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85221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48EB-29BD-48B0-BE6D-12B6FB42339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B2CF6FF-4057-42FF-AB91-8351FBE432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EE0CB70-FF68-42EB-88AC-DD1448C16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4E57866-1FFE-4EAE-ADBF-624DF99A505F}"/>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6" name="Footer Placeholder 5">
            <a:extLst>
              <a:ext uri="{FF2B5EF4-FFF2-40B4-BE49-F238E27FC236}">
                <a16:creationId xmlns:a16="http://schemas.microsoft.com/office/drawing/2014/main" id="{111336F6-32C5-408E-AF2E-3CFE7E910DA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0101D2D-D3A5-47FA-9476-2BA8F48BFEF0}"/>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47876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9C27-A43C-4628-A748-DA9E8DBB412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2E54E2C-6E03-4C6F-AE67-993A47362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F0E338-609B-48BE-88C7-EA32C2D95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AEB05F0-B979-4296-A0F5-CFA3F7A91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8BB50-E18B-4017-9669-FB84D380C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7D2045C-866C-4A61-8FBD-952F62DC054A}"/>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8" name="Footer Placeholder 7">
            <a:extLst>
              <a:ext uri="{FF2B5EF4-FFF2-40B4-BE49-F238E27FC236}">
                <a16:creationId xmlns:a16="http://schemas.microsoft.com/office/drawing/2014/main" id="{51693892-10F0-4873-91EE-2AD0823A83C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F910573-977F-474A-BC5D-4A09877F9EB3}"/>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39118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6CA8-E706-4B65-9351-B4AE7CC8D82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A84C024-5EEF-4851-9DD3-52A9075C3E7E}"/>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4" name="Footer Placeholder 3">
            <a:extLst>
              <a:ext uri="{FF2B5EF4-FFF2-40B4-BE49-F238E27FC236}">
                <a16:creationId xmlns:a16="http://schemas.microsoft.com/office/drawing/2014/main" id="{083121B5-5AD9-40C2-945F-2B69E97904E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95B80C4-988A-4427-BCF4-5B52BC41512D}"/>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3800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B9C87-6A08-4B3F-8F5C-4DD72D7713E4}"/>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3" name="Footer Placeholder 2">
            <a:extLst>
              <a:ext uri="{FF2B5EF4-FFF2-40B4-BE49-F238E27FC236}">
                <a16:creationId xmlns:a16="http://schemas.microsoft.com/office/drawing/2014/main" id="{91A4CEA9-4BEE-4FA2-8110-BFFF52F41EF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DB8E058-A53B-43CF-9EA8-C6C81F4EEF8E}"/>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185375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F3B0-5A7A-459A-B706-54BEEA437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1662D14-8C56-4212-A1A9-A06AAD7DD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D4BFE54-02F4-464A-9097-50485E967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88628-0CA5-42FA-BDC5-BA17620CFB26}"/>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6" name="Footer Placeholder 5">
            <a:extLst>
              <a:ext uri="{FF2B5EF4-FFF2-40B4-BE49-F238E27FC236}">
                <a16:creationId xmlns:a16="http://schemas.microsoft.com/office/drawing/2014/main" id="{60ADBE7A-BA33-4912-B350-1CE067ABEA6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55C8EAB-DD92-4965-80FF-2CF280E4538B}"/>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147134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990D-68F5-453C-A5DD-FAFA6D0A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A19A09F-DED3-4BE1-A039-5FDFE790C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6D557A6-2CE4-4330-88B1-8681F41B7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1C97F-5D20-41A2-9C3E-FECBDA8AB9B2}"/>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6" name="Footer Placeholder 5">
            <a:extLst>
              <a:ext uri="{FF2B5EF4-FFF2-40B4-BE49-F238E27FC236}">
                <a16:creationId xmlns:a16="http://schemas.microsoft.com/office/drawing/2014/main" id="{EE8B88E1-E811-45C6-B967-499AA935095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EAEA826-B119-4607-8C88-EC05F96B419D}"/>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11862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D4683-29AB-4CBF-B0B9-DA23C0503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F6CE39F-48B8-43B4-9BDB-1A568B076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1DC068-BE49-4A81-914B-2128E6070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90647116-D880-40A5-B3E6-84653E608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287D390-E6E6-4BAA-926B-9CA144176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A0178-DB18-4A70-8B2F-1471D923EF60}" type="slidenum">
              <a:rPr lang="en-ZA" smtClean="0"/>
              <a:t>‹#›</a:t>
            </a:fld>
            <a:endParaRPr lang="en-ZA"/>
          </a:p>
        </p:txBody>
      </p:sp>
    </p:spTree>
    <p:extLst>
      <p:ext uri="{BB962C8B-B14F-4D97-AF65-F5344CB8AC3E}">
        <p14:creationId xmlns:p14="http://schemas.microsoft.com/office/powerpoint/2010/main" val="406518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87F-23A1-44DB-B01C-D89B424B19F6}"/>
              </a:ext>
            </a:extLst>
          </p:cNvPr>
          <p:cNvSpPr>
            <a:spLocks noGrp="1"/>
          </p:cNvSpPr>
          <p:nvPr>
            <p:ph type="ctrTitle"/>
          </p:nvPr>
        </p:nvSpPr>
        <p:spPr>
          <a:xfrm>
            <a:off x="1524000" y="1122363"/>
            <a:ext cx="9144000" cy="1947408"/>
          </a:xfrm>
        </p:spPr>
        <p:txBody>
          <a:bodyPr/>
          <a:lstStyle/>
          <a:p>
            <a:r>
              <a:rPr lang="en-ZA" dirty="0" smtClean="0"/>
              <a:t>SAFETY</a:t>
            </a:r>
            <a:endParaRPr lang="en-ZA" dirty="0"/>
          </a:p>
        </p:txBody>
      </p:sp>
      <p:sp>
        <p:nvSpPr>
          <p:cNvPr id="3" name="Subtitle 2">
            <a:extLst>
              <a:ext uri="{FF2B5EF4-FFF2-40B4-BE49-F238E27FC236}">
                <a16:creationId xmlns:a16="http://schemas.microsoft.com/office/drawing/2014/main" id="{72E34F93-EF4A-464C-B17C-A2F0EFA6C7A3}"/>
              </a:ext>
            </a:extLst>
          </p:cNvPr>
          <p:cNvSpPr>
            <a:spLocks noGrp="1"/>
          </p:cNvSpPr>
          <p:nvPr>
            <p:ph type="subTitle" idx="1"/>
          </p:nvPr>
        </p:nvSpPr>
        <p:spPr>
          <a:xfrm>
            <a:off x="1524000" y="3069771"/>
            <a:ext cx="9144000" cy="2188029"/>
          </a:xfrm>
        </p:spPr>
        <p:txBody>
          <a:bodyPr>
            <a:normAutofit/>
          </a:bodyPr>
          <a:lstStyle/>
          <a:p>
            <a:r>
              <a:rPr lang="en-ZA" sz="3600" dirty="0" smtClean="0"/>
              <a:t>AUTOMOTIVE TOOLS AND EQUIPMENT</a:t>
            </a:r>
            <a:endParaRPr lang="en-ZA" sz="3600" dirty="0"/>
          </a:p>
        </p:txBody>
      </p:sp>
    </p:spTree>
    <p:extLst>
      <p:ext uri="{BB962C8B-B14F-4D97-AF65-F5344CB8AC3E}">
        <p14:creationId xmlns:p14="http://schemas.microsoft.com/office/powerpoint/2010/main" val="93386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42E1-701B-4669-8D9C-CC30B7EE07A5}"/>
              </a:ext>
            </a:extLst>
          </p:cNvPr>
          <p:cNvSpPr>
            <a:spLocks noGrp="1"/>
          </p:cNvSpPr>
          <p:nvPr>
            <p:ph type="title"/>
          </p:nvPr>
        </p:nvSpPr>
        <p:spPr>
          <a:xfrm>
            <a:off x="130629" y="87086"/>
            <a:ext cx="11223171" cy="1132114"/>
          </a:xfrm>
        </p:spPr>
        <p:txBody>
          <a:bodyPr/>
          <a:lstStyle/>
          <a:p>
            <a:r>
              <a:rPr lang="en-ZA" b="1" dirty="0">
                <a:effectLst>
                  <a:outerShdw blurRad="38100" dist="38100" dir="2700000" algn="tl">
                    <a:srgbClr val="000000">
                      <a:alpha val="43137"/>
                    </a:srgbClr>
                  </a:outerShdw>
                </a:effectLst>
              </a:rPr>
              <a:t>Recommendations for the application of first aid</a:t>
            </a:r>
          </a:p>
        </p:txBody>
      </p:sp>
      <p:sp>
        <p:nvSpPr>
          <p:cNvPr id="3" name="Content Placeholder 2">
            <a:extLst>
              <a:ext uri="{FF2B5EF4-FFF2-40B4-BE49-F238E27FC236}">
                <a16:creationId xmlns:a16="http://schemas.microsoft.com/office/drawing/2014/main" id="{42A8D8C1-14A9-4239-8DB2-B98A3D12E875}"/>
              </a:ext>
            </a:extLst>
          </p:cNvPr>
          <p:cNvSpPr>
            <a:spLocks noGrp="1"/>
          </p:cNvSpPr>
          <p:nvPr>
            <p:ph idx="1"/>
          </p:nvPr>
        </p:nvSpPr>
        <p:spPr>
          <a:xfrm>
            <a:off x="130628" y="1079500"/>
            <a:ext cx="11974285" cy="5691414"/>
          </a:xfrm>
        </p:spPr>
        <p:txBody>
          <a:bodyPr>
            <a:normAutofit lnSpcReduction="10000"/>
          </a:bodyPr>
          <a:lstStyle/>
          <a:p>
            <a:r>
              <a:rPr lang="en-ZA" sz="2200" dirty="0"/>
              <a:t>It is vital that the person applying first aid remembers his/her limitations and realises that only first aid needs to be applied before the casualty is referred to a medical practitioner.</a:t>
            </a:r>
          </a:p>
          <a:p>
            <a:r>
              <a:rPr lang="en-ZA" sz="2200" dirty="0"/>
              <a:t>If possible, take away the cause of the accident to avoid any further injuries.</a:t>
            </a:r>
          </a:p>
          <a:p>
            <a:r>
              <a:rPr lang="en-ZA" sz="2200" dirty="0"/>
              <a:t>Attention must be given instantly to loss of blood and breathing difficulties.</a:t>
            </a:r>
          </a:p>
          <a:p>
            <a:r>
              <a:rPr lang="en-ZA" sz="2200" dirty="0"/>
              <a:t>The pulse must be checked and the pulse rate counted.</a:t>
            </a:r>
          </a:p>
          <a:p>
            <a:r>
              <a:rPr lang="en-ZA" sz="2200" dirty="0"/>
              <a:t>Determine the state of shock and treat the patient if necessary.</a:t>
            </a:r>
          </a:p>
          <a:p>
            <a:r>
              <a:rPr lang="en-ZA" sz="2200" dirty="0"/>
              <a:t>Investigate for broken limbs and provide the necessary treatment.</a:t>
            </a:r>
          </a:p>
          <a:p>
            <a:r>
              <a:rPr lang="en-ZA" sz="2200" dirty="0"/>
              <a:t>If clothes must be removed, make sure to respect the injured party’s privacy at all times.</a:t>
            </a:r>
          </a:p>
          <a:p>
            <a:r>
              <a:rPr lang="en-ZA" sz="2200" dirty="0"/>
              <a:t>Ensure that the injured person is as comfortable as possible.</a:t>
            </a:r>
          </a:p>
          <a:p>
            <a:r>
              <a:rPr lang="en-ZA" sz="2200" dirty="0"/>
              <a:t>If the injured person is unconscious, ascertain the degree of consciousness and the possible cause and treat accordingly.</a:t>
            </a:r>
          </a:p>
          <a:p>
            <a:r>
              <a:rPr lang="en-ZA" sz="2200" dirty="0"/>
              <a:t>Call an ambulance or the injured person’s doctor and relatives as soon as possible.</a:t>
            </a:r>
          </a:p>
          <a:p>
            <a:r>
              <a:rPr lang="en-ZA" sz="2200" dirty="0"/>
              <a:t>Do not remove anything that is stuck to the wound.</a:t>
            </a:r>
          </a:p>
          <a:p>
            <a:r>
              <a:rPr lang="en-ZA" sz="2200" dirty="0"/>
              <a:t>Never use sticky plaster on the wound.</a:t>
            </a:r>
          </a:p>
          <a:p>
            <a:r>
              <a:rPr lang="en-ZA" sz="2200" dirty="0"/>
              <a:t>Cover the wound with a clean, lint-free cloth.</a:t>
            </a:r>
          </a:p>
          <a:p>
            <a:endParaRPr lang="en-ZA" sz="2200" dirty="0"/>
          </a:p>
          <a:p>
            <a:endParaRPr lang="en-ZA" sz="2200" dirty="0"/>
          </a:p>
          <a:p>
            <a:endParaRPr lang="en-ZA" sz="2200" dirty="0"/>
          </a:p>
          <a:p>
            <a:endParaRPr lang="en-ZA" sz="2200" dirty="0"/>
          </a:p>
        </p:txBody>
      </p:sp>
    </p:spTree>
    <p:extLst>
      <p:ext uri="{BB962C8B-B14F-4D97-AF65-F5344CB8AC3E}">
        <p14:creationId xmlns:p14="http://schemas.microsoft.com/office/powerpoint/2010/main" val="42101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D720-7926-4A1B-85A0-6B0F51C0E720}"/>
              </a:ext>
            </a:extLst>
          </p:cNvPr>
          <p:cNvSpPr>
            <a:spLocks noGrp="1"/>
          </p:cNvSpPr>
          <p:nvPr>
            <p:ph type="title"/>
          </p:nvPr>
        </p:nvSpPr>
        <p:spPr>
          <a:xfrm>
            <a:off x="139700" y="365125"/>
            <a:ext cx="11214100" cy="879475"/>
          </a:xfrm>
        </p:spPr>
        <p:txBody>
          <a:bodyPr/>
          <a:lstStyle/>
          <a:p>
            <a:r>
              <a:rPr lang="en-ZA" b="1" dirty="0">
                <a:effectLst>
                  <a:outerShdw blurRad="38100" dist="38100" dir="2700000" algn="tl">
                    <a:srgbClr val="000000">
                      <a:alpha val="43137"/>
                    </a:srgbClr>
                  </a:outerShdw>
                </a:effectLst>
              </a:rPr>
              <a:t>Recommendations for the application of first aid</a:t>
            </a:r>
            <a:endParaRPr lang="en-ZA" dirty="0"/>
          </a:p>
        </p:txBody>
      </p:sp>
      <p:sp>
        <p:nvSpPr>
          <p:cNvPr id="3" name="Content Placeholder 2">
            <a:extLst>
              <a:ext uri="{FF2B5EF4-FFF2-40B4-BE49-F238E27FC236}">
                <a16:creationId xmlns:a16="http://schemas.microsoft.com/office/drawing/2014/main" id="{03FFB64C-955D-4305-BD9D-6D4EA041E6D1}"/>
              </a:ext>
            </a:extLst>
          </p:cNvPr>
          <p:cNvSpPr>
            <a:spLocks noGrp="1"/>
          </p:cNvSpPr>
          <p:nvPr>
            <p:ph idx="1"/>
          </p:nvPr>
        </p:nvSpPr>
        <p:spPr>
          <a:xfrm>
            <a:off x="139700" y="1244600"/>
            <a:ext cx="11912600" cy="5397500"/>
          </a:xfrm>
        </p:spPr>
        <p:txBody>
          <a:bodyPr>
            <a:normAutofit/>
          </a:bodyPr>
          <a:lstStyle/>
          <a:p>
            <a:r>
              <a:rPr lang="en-ZA" sz="2200" dirty="0"/>
              <a:t>Avoid using any oily substances or lotions on wounds.</a:t>
            </a:r>
          </a:p>
          <a:p>
            <a:r>
              <a:rPr lang="en-ZA" sz="2200" dirty="0"/>
              <a:t>If necessary, cool wounds with cold water.</a:t>
            </a:r>
          </a:p>
          <a:p>
            <a:r>
              <a:rPr lang="en-ZA" sz="2200" dirty="0"/>
              <a:t>With burns, do not under any circumstances puncture the blister or touch the burnt wound.</a:t>
            </a:r>
          </a:p>
          <a:p>
            <a:pPr marL="0" indent="0">
              <a:buNone/>
            </a:pPr>
            <a:r>
              <a:rPr lang="en-ZA" sz="4400" b="1" dirty="0">
                <a:effectLst>
                  <a:outerShdw blurRad="38100" dist="38100" dir="2700000" algn="tl">
                    <a:srgbClr val="000000">
                      <a:alpha val="43137"/>
                    </a:srgbClr>
                  </a:outerShdw>
                </a:effectLst>
                <a:latin typeface="+mj-lt"/>
              </a:rPr>
              <a:t>Grinding machines</a:t>
            </a:r>
          </a:p>
          <a:p>
            <a:pPr marL="0" indent="0">
              <a:buNone/>
            </a:pPr>
            <a:r>
              <a:rPr lang="en-ZA" b="1" dirty="0">
                <a:effectLst>
                  <a:outerShdw blurRad="38100" dist="38100" dir="2700000" algn="tl">
                    <a:srgbClr val="000000">
                      <a:alpha val="43137"/>
                    </a:srgbClr>
                  </a:outerShdw>
                </a:effectLst>
              </a:rPr>
              <a:t>Angle (portable) grinder</a:t>
            </a:r>
          </a:p>
          <a:p>
            <a:pPr marL="0" indent="0">
              <a:buNone/>
            </a:pPr>
            <a:r>
              <a:rPr lang="en-ZA" sz="2200" b="1" dirty="0"/>
              <a:t>Observe the following safety precautions:</a:t>
            </a:r>
          </a:p>
          <a:p>
            <a:r>
              <a:rPr lang="en-ZA" sz="2200" dirty="0"/>
              <a:t>The safety precautions that are applicable to other types of grinders are also applicable to an angle grinder.</a:t>
            </a:r>
          </a:p>
          <a:p>
            <a:r>
              <a:rPr lang="en-ZA" sz="2200" dirty="0"/>
              <a:t>The safety guard must be in place before you can start the grinding process.</a:t>
            </a:r>
          </a:p>
          <a:p>
            <a:r>
              <a:rPr lang="en-ZA" sz="2200" dirty="0"/>
              <a:t>Protective shields must be placed around the object being ground to protect passers-by.</a:t>
            </a:r>
          </a:p>
          <a:p>
            <a:r>
              <a:rPr lang="en-ZA" sz="2200" dirty="0"/>
              <a:t>Use the correct grinding disc for the job.</a:t>
            </a:r>
          </a:p>
          <a:p>
            <a:r>
              <a:rPr lang="en-ZA" sz="2200" dirty="0"/>
              <a:t>Do not use excessive force while grinding and cutting</a:t>
            </a:r>
          </a:p>
          <a:p>
            <a:endParaRPr lang="en-ZA" sz="2200" dirty="0"/>
          </a:p>
          <a:p>
            <a:endParaRPr lang="en-ZA" sz="2200" dirty="0"/>
          </a:p>
        </p:txBody>
      </p:sp>
    </p:spTree>
    <p:extLst>
      <p:ext uri="{BB962C8B-B14F-4D97-AF65-F5344CB8AC3E}">
        <p14:creationId xmlns:p14="http://schemas.microsoft.com/office/powerpoint/2010/main" val="37793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F7050-FE7D-46D8-AFED-9B2A2562FF12}"/>
              </a:ext>
            </a:extLst>
          </p:cNvPr>
          <p:cNvSpPr>
            <a:spLocks noGrp="1"/>
          </p:cNvSpPr>
          <p:nvPr>
            <p:ph idx="1"/>
          </p:nvPr>
        </p:nvSpPr>
        <p:spPr>
          <a:xfrm>
            <a:off x="139700" y="203200"/>
            <a:ext cx="11950700" cy="6477000"/>
          </a:xfrm>
        </p:spPr>
        <p:txBody>
          <a:bodyPr/>
          <a:lstStyle/>
          <a:p>
            <a:pPr marL="0" indent="0">
              <a:buNone/>
            </a:pPr>
            <a:r>
              <a:rPr lang="en-ZA" sz="2200" b="1" dirty="0"/>
              <a:t>Observe the following safety precautions:</a:t>
            </a:r>
          </a:p>
          <a:p>
            <a:r>
              <a:rPr lang="en-ZA" sz="2200" dirty="0"/>
              <a:t>Make certain that there are no cracks on the disc before you start a job.</a:t>
            </a:r>
          </a:p>
          <a:p>
            <a:r>
              <a:rPr lang="en-ZA" sz="2200" dirty="0"/>
              <a:t>Protective clothing and eye protection are essential when working with an angle grinder.</a:t>
            </a:r>
          </a:p>
          <a:p>
            <a:r>
              <a:rPr lang="en-ZA" sz="2200" dirty="0"/>
              <a:t>Beware of lockable switches in the on position when the machine is plugged in and switched on.</a:t>
            </a:r>
          </a:p>
          <a:p>
            <a:r>
              <a:rPr lang="en-ZA" sz="2200" dirty="0"/>
              <a:t>Preferably use a grinder with a double-action safety switch to prevent unintentionally starting of the machine.</a:t>
            </a:r>
          </a:p>
          <a:p>
            <a:pPr marL="0" indent="0">
              <a:buNone/>
            </a:pPr>
            <a:endParaRPr lang="en-ZA" sz="2200" dirty="0"/>
          </a:p>
          <a:p>
            <a:pPr marL="0" indent="0">
              <a:buNone/>
            </a:pPr>
            <a:endParaRPr lang="en-ZA" dirty="0"/>
          </a:p>
        </p:txBody>
      </p:sp>
      <p:pic>
        <p:nvPicPr>
          <p:cNvPr id="4" name="Picture 3">
            <a:extLst>
              <a:ext uri="{FF2B5EF4-FFF2-40B4-BE49-F238E27FC236}">
                <a16:creationId xmlns:a16="http://schemas.microsoft.com/office/drawing/2014/main" id="{C887DA55-C9E5-4B5B-9B1D-CB084A5E072E}"/>
              </a:ext>
            </a:extLst>
          </p:cNvPr>
          <p:cNvPicPr>
            <a:picLocks noChangeAspect="1"/>
          </p:cNvPicPr>
          <p:nvPr/>
        </p:nvPicPr>
        <p:blipFill rotWithShape="1">
          <a:blip r:embed="rId2">
            <a:extLst>
              <a:ext uri="{28A0092B-C50C-407E-A947-70E740481C1C}">
                <a14:useLocalDpi xmlns:a14="http://schemas.microsoft.com/office/drawing/2010/main" val="0"/>
              </a:ext>
            </a:extLst>
          </a:blip>
          <a:srcRect l="7864" t="61746" r="27165" b="17778"/>
          <a:stretch/>
        </p:blipFill>
        <p:spPr>
          <a:xfrm>
            <a:off x="2740478" y="2743198"/>
            <a:ext cx="6711043" cy="3570515"/>
          </a:xfrm>
          <a:prstGeom prst="rect">
            <a:avLst/>
          </a:prstGeom>
        </p:spPr>
      </p:pic>
    </p:spTree>
    <p:extLst>
      <p:ext uri="{BB962C8B-B14F-4D97-AF65-F5344CB8AC3E}">
        <p14:creationId xmlns:p14="http://schemas.microsoft.com/office/powerpoint/2010/main" val="35599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ADAFF-66D0-4AB6-97F7-39F0BBFE0A50}"/>
              </a:ext>
            </a:extLst>
          </p:cNvPr>
          <p:cNvSpPr>
            <a:spLocks noGrp="1"/>
          </p:cNvSpPr>
          <p:nvPr>
            <p:ph idx="1"/>
          </p:nvPr>
        </p:nvSpPr>
        <p:spPr>
          <a:xfrm>
            <a:off x="215900" y="190500"/>
            <a:ext cx="11811000" cy="6527800"/>
          </a:xfrm>
        </p:spPr>
        <p:txBody>
          <a:bodyPr/>
          <a:lstStyle/>
          <a:p>
            <a:pPr marL="0" indent="0">
              <a:buNone/>
            </a:pPr>
            <a:r>
              <a:rPr lang="en-ZA" b="1" dirty="0">
                <a:effectLst>
                  <a:outerShdw blurRad="38100" dist="38100" dir="2700000" algn="tl">
                    <a:srgbClr val="000000">
                      <a:alpha val="43137"/>
                    </a:srgbClr>
                  </a:outerShdw>
                </a:effectLst>
              </a:rPr>
              <a:t>Bench Grinder</a:t>
            </a:r>
          </a:p>
          <a:p>
            <a:pPr marL="0" indent="0">
              <a:buNone/>
            </a:pPr>
            <a:r>
              <a:rPr lang="en-ZA" sz="2200" b="1" dirty="0"/>
              <a:t>Observe the following safety precautions when using a bench grinder:</a:t>
            </a:r>
          </a:p>
          <a:p>
            <a:r>
              <a:rPr lang="en-ZA" sz="2200" dirty="0"/>
              <a:t>Ensure the grinder wheel that is fitted is rated above the revolutions at which it is turned by the motor. If not, the disc will turn faster than the manufacturer’s recommendation.</a:t>
            </a:r>
          </a:p>
          <a:p>
            <a:r>
              <a:rPr lang="en-ZA" sz="2200" dirty="0"/>
              <a:t>Before you turn the machine on, make sure there are no cracks or chips on either wheel, because under speed and grinding force the disc may break.</a:t>
            </a:r>
          </a:p>
          <a:p>
            <a:r>
              <a:rPr lang="en-ZA" sz="2200" dirty="0"/>
              <a:t>Ensure that the space between the tool rest and the emery wheel does not exceed 3 mm. This is to prevent the workpiece that is being ground to come between the wheel and tool rest.</a:t>
            </a:r>
          </a:p>
          <a:p>
            <a:r>
              <a:rPr lang="en-ZA" sz="2200" dirty="0"/>
              <a:t>Rotate the wheel by hand, completing a few turns to make sure it does not touch any machine part before switching on the grinder.</a:t>
            </a:r>
          </a:p>
          <a:p>
            <a:r>
              <a:rPr lang="en-ZA" sz="2200" dirty="0"/>
              <a:t>Ensure that the guards in place are secure, sufficient in size and strength, and in good condition.</a:t>
            </a:r>
          </a:p>
          <a:p>
            <a:r>
              <a:rPr lang="en-ZA" sz="2200" dirty="0"/>
              <a:t>When you do switch on the machine, do not stand in front of the wheels until they have safely reached their full speed without any problems.</a:t>
            </a:r>
          </a:p>
          <a:p>
            <a:r>
              <a:rPr lang="en-ZA" sz="2200" dirty="0"/>
              <a:t>Ensure the wheels are secure and that the thick paper washers separate the metal flanges from the wheel surface.</a:t>
            </a:r>
          </a:p>
          <a:p>
            <a:r>
              <a:rPr lang="en-ZA" sz="2200" dirty="0"/>
              <a:t>Ensure you have the knowledge, permission and experience to operate the grinder and that all the required safety clothing/equipment is worn, such as safety glasses, gloves, overall and leather apron.</a:t>
            </a:r>
          </a:p>
          <a:p>
            <a:endParaRPr lang="en-ZA" sz="2200" dirty="0"/>
          </a:p>
          <a:p>
            <a:endParaRPr lang="en-ZA" sz="2200" dirty="0"/>
          </a:p>
          <a:p>
            <a:endParaRPr lang="en-ZA" sz="2200" dirty="0"/>
          </a:p>
        </p:txBody>
      </p:sp>
    </p:spTree>
    <p:extLst>
      <p:ext uri="{BB962C8B-B14F-4D97-AF65-F5344CB8AC3E}">
        <p14:creationId xmlns:p14="http://schemas.microsoft.com/office/powerpoint/2010/main" val="36777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222F3-BA2E-4560-8291-6C3FC1D99BB2}"/>
              </a:ext>
            </a:extLst>
          </p:cNvPr>
          <p:cNvSpPr>
            <a:spLocks noGrp="1"/>
          </p:cNvSpPr>
          <p:nvPr>
            <p:ph idx="1"/>
          </p:nvPr>
        </p:nvSpPr>
        <p:spPr>
          <a:xfrm>
            <a:off x="190500" y="177800"/>
            <a:ext cx="11823700" cy="6565900"/>
          </a:xfrm>
        </p:spPr>
        <p:txBody>
          <a:bodyPr/>
          <a:lstStyle/>
          <a:p>
            <a:pPr marL="0" indent="0">
              <a:buNone/>
            </a:pPr>
            <a:r>
              <a:rPr lang="en-ZA" sz="2200" b="1" dirty="0"/>
              <a:t>Observe the following safety precautions when using a bench grinder:</a:t>
            </a:r>
          </a:p>
          <a:p>
            <a:r>
              <a:rPr lang="en-ZA" sz="2200" dirty="0"/>
              <a:t>Do not force the workpiece onto or bump it against the emery wheel. This is called jabbing or force grinding, and it can cause damage to the wheel or cause accidents.</a:t>
            </a:r>
          </a:p>
          <a:p>
            <a:r>
              <a:rPr lang="en-ZA" sz="2200" dirty="0"/>
              <a:t>Grind only on the front surface and never on the sides of an emery wheel. Over-confidence with revolving machinery is the cause of many accidents.</a:t>
            </a:r>
          </a:p>
          <a:p>
            <a:r>
              <a:rPr lang="en-ZA" sz="2200" dirty="0"/>
              <a:t>All grinding machines must have a sign that indicates the revolutions at which the spindle, on which the emery wheel is mounted, is turning. This makes it easy for the person fitting a new emery wheel to fit a suitable wheel that is within the allowable revolution range.</a:t>
            </a:r>
          </a:p>
          <a:p>
            <a:pPr marL="0" indent="0">
              <a:buNone/>
            </a:pPr>
            <a:endParaRPr lang="en-ZA" sz="2200" dirty="0"/>
          </a:p>
        </p:txBody>
      </p:sp>
      <p:pic>
        <p:nvPicPr>
          <p:cNvPr id="4" name="Picture 3">
            <a:extLst>
              <a:ext uri="{FF2B5EF4-FFF2-40B4-BE49-F238E27FC236}">
                <a16:creationId xmlns:a16="http://schemas.microsoft.com/office/drawing/2014/main" id="{207665F3-F82F-45D6-BA2A-AFFF95B35540}"/>
              </a:ext>
            </a:extLst>
          </p:cNvPr>
          <p:cNvPicPr>
            <a:picLocks noChangeAspect="1"/>
          </p:cNvPicPr>
          <p:nvPr/>
        </p:nvPicPr>
        <p:blipFill rotWithShape="1">
          <a:blip r:embed="rId2">
            <a:extLst>
              <a:ext uri="{28A0092B-C50C-407E-A947-70E740481C1C}">
                <a14:useLocalDpi xmlns:a14="http://schemas.microsoft.com/office/drawing/2010/main" val="0"/>
              </a:ext>
            </a:extLst>
          </a:blip>
          <a:srcRect l="11459" t="50000" r="32388" b="24603"/>
          <a:stretch/>
        </p:blipFill>
        <p:spPr>
          <a:xfrm>
            <a:off x="849085" y="3429000"/>
            <a:ext cx="4060371" cy="2952996"/>
          </a:xfrm>
          <a:prstGeom prst="rect">
            <a:avLst/>
          </a:prstGeom>
        </p:spPr>
      </p:pic>
      <p:pic>
        <p:nvPicPr>
          <p:cNvPr id="6" name="Picture 5">
            <a:extLst>
              <a:ext uri="{FF2B5EF4-FFF2-40B4-BE49-F238E27FC236}">
                <a16:creationId xmlns:a16="http://schemas.microsoft.com/office/drawing/2014/main" id="{39F599E6-EC0A-465E-99D5-ADFD44A76308}"/>
              </a:ext>
            </a:extLst>
          </p:cNvPr>
          <p:cNvPicPr>
            <a:picLocks noChangeAspect="1"/>
          </p:cNvPicPr>
          <p:nvPr/>
        </p:nvPicPr>
        <p:blipFill rotWithShape="1">
          <a:blip r:embed="rId2">
            <a:extLst>
              <a:ext uri="{28A0092B-C50C-407E-A947-70E740481C1C}">
                <a14:useLocalDpi xmlns:a14="http://schemas.microsoft.com/office/drawing/2010/main" val="0"/>
              </a:ext>
            </a:extLst>
          </a:blip>
          <a:srcRect l="11459" t="74921" r="8651" b="5238"/>
          <a:stretch/>
        </p:blipFill>
        <p:spPr>
          <a:xfrm>
            <a:off x="5791200" y="3460750"/>
            <a:ext cx="5050972" cy="2921246"/>
          </a:xfrm>
          <a:prstGeom prst="rect">
            <a:avLst/>
          </a:prstGeom>
        </p:spPr>
      </p:pic>
    </p:spTree>
    <p:extLst>
      <p:ext uri="{BB962C8B-B14F-4D97-AF65-F5344CB8AC3E}">
        <p14:creationId xmlns:p14="http://schemas.microsoft.com/office/powerpoint/2010/main" val="114781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F284-D9D5-449F-8E1F-1B7A62B0D10F}"/>
              </a:ext>
            </a:extLst>
          </p:cNvPr>
          <p:cNvSpPr>
            <a:spLocks noGrp="1"/>
          </p:cNvSpPr>
          <p:nvPr>
            <p:ph type="title"/>
          </p:nvPr>
        </p:nvSpPr>
        <p:spPr>
          <a:xfrm>
            <a:off x="139700" y="88899"/>
            <a:ext cx="11912600" cy="1016001"/>
          </a:xfrm>
        </p:spPr>
        <p:txBody>
          <a:bodyPr>
            <a:normAutofit/>
          </a:bodyPr>
          <a:lstStyle/>
          <a:p>
            <a:r>
              <a:rPr lang="en-ZA" b="1" dirty="0">
                <a:effectLst>
                  <a:outerShdw blurRad="38100" dist="38100" dir="2700000" algn="tl">
                    <a:srgbClr val="000000">
                      <a:alpha val="43137"/>
                    </a:srgbClr>
                  </a:outerShdw>
                </a:effectLst>
              </a:rPr>
              <a:t>Surface Grinder</a:t>
            </a:r>
          </a:p>
        </p:txBody>
      </p:sp>
      <p:sp>
        <p:nvSpPr>
          <p:cNvPr id="3" name="Content Placeholder 2">
            <a:extLst>
              <a:ext uri="{FF2B5EF4-FFF2-40B4-BE49-F238E27FC236}">
                <a16:creationId xmlns:a16="http://schemas.microsoft.com/office/drawing/2014/main" id="{4DB85983-274C-47F7-9A3E-01C9D5CDA413}"/>
              </a:ext>
            </a:extLst>
          </p:cNvPr>
          <p:cNvSpPr>
            <a:spLocks noGrp="1"/>
          </p:cNvSpPr>
          <p:nvPr>
            <p:ph idx="1"/>
          </p:nvPr>
        </p:nvSpPr>
        <p:spPr>
          <a:xfrm>
            <a:off x="139700" y="990600"/>
            <a:ext cx="11912600" cy="5664200"/>
          </a:xfrm>
        </p:spPr>
        <p:txBody>
          <a:bodyPr>
            <a:normAutofit/>
          </a:bodyPr>
          <a:lstStyle/>
          <a:p>
            <a:pPr marL="0" indent="0">
              <a:buNone/>
            </a:pPr>
            <a:r>
              <a:rPr lang="en-ZA" sz="2200" b="1" dirty="0"/>
              <a:t>Observe the following safety precautions when using a  surface grinder:</a:t>
            </a:r>
          </a:p>
          <a:p>
            <a:r>
              <a:rPr lang="en-ZA" sz="2200" dirty="0"/>
              <a:t>Protective clothing and eye protection are essential when operating a surface grinder.</a:t>
            </a:r>
          </a:p>
          <a:p>
            <a:r>
              <a:rPr lang="en-ZA" sz="2200" dirty="0"/>
              <a:t>Understand the operating instructions applicable to your machine.</a:t>
            </a:r>
          </a:p>
          <a:p>
            <a:r>
              <a:rPr lang="en-ZA" sz="2200" dirty="0"/>
              <a:t>Before operating the surface grinder, ensure you have been properly taught how to control it and that you understand the potential dangers associated with its use.</a:t>
            </a:r>
          </a:p>
          <a:p>
            <a:r>
              <a:rPr lang="en-ZA" sz="2200" dirty="0"/>
              <a:t>Do not operate the surface grinder unless all guards and safety devices are in place and working correctly.</a:t>
            </a:r>
          </a:p>
          <a:p>
            <a:r>
              <a:rPr lang="en-ZA" sz="2200" dirty="0"/>
              <a:t>Never clean or adjust the machine while it is in motion.</a:t>
            </a:r>
          </a:p>
          <a:p>
            <a:r>
              <a:rPr lang="en-ZA" sz="2200" dirty="0"/>
              <a:t>Immediately report any dangerous defects of the machine and stop using it until it has been repaired by a qualified person.</a:t>
            </a:r>
          </a:p>
          <a:p>
            <a:r>
              <a:rPr lang="en-ZA" sz="2200" dirty="0"/>
              <a:t>You may have to stop the machine in an emergency. Learn how to do this without having to stop and think about it.</a:t>
            </a:r>
          </a:p>
          <a:p>
            <a:r>
              <a:rPr lang="en-ZA" sz="2200" dirty="0"/>
              <a:t>Do not use excessive force when grinding into the workpiece.</a:t>
            </a:r>
          </a:p>
          <a:p>
            <a:r>
              <a:rPr lang="en-ZA" sz="2200" dirty="0"/>
              <a:t>When the surface grinder is grinding, the grinding wheel should not be emerged in coolant.</a:t>
            </a:r>
          </a:p>
          <a:p>
            <a:endParaRPr lang="en-ZA" sz="2200" dirty="0"/>
          </a:p>
        </p:txBody>
      </p:sp>
    </p:spTree>
    <p:extLst>
      <p:ext uri="{BB962C8B-B14F-4D97-AF65-F5344CB8AC3E}">
        <p14:creationId xmlns:p14="http://schemas.microsoft.com/office/powerpoint/2010/main" val="78202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2091EB-E78E-49CE-B587-533EC1F760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41" t="34952" r="6995" b="26650"/>
          <a:stretch/>
        </p:blipFill>
        <p:spPr>
          <a:xfrm>
            <a:off x="2645228" y="584808"/>
            <a:ext cx="6901543" cy="5688384"/>
          </a:xfrm>
        </p:spPr>
      </p:pic>
    </p:spTree>
    <p:extLst>
      <p:ext uri="{BB962C8B-B14F-4D97-AF65-F5344CB8AC3E}">
        <p14:creationId xmlns:p14="http://schemas.microsoft.com/office/powerpoint/2010/main" val="400052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E220-9A68-4F93-969A-60386C71C0B5}"/>
              </a:ext>
            </a:extLst>
          </p:cNvPr>
          <p:cNvSpPr>
            <a:spLocks noGrp="1"/>
          </p:cNvSpPr>
          <p:nvPr>
            <p:ph type="title"/>
          </p:nvPr>
        </p:nvSpPr>
        <p:spPr>
          <a:xfrm>
            <a:off x="215900" y="1"/>
            <a:ext cx="11137900" cy="914399"/>
          </a:xfrm>
        </p:spPr>
        <p:txBody>
          <a:bodyPr/>
          <a:lstStyle/>
          <a:p>
            <a:r>
              <a:rPr lang="en-ZA" b="1" dirty="0">
                <a:effectLst>
                  <a:outerShdw blurRad="38100" dist="38100" dir="2700000" algn="tl">
                    <a:srgbClr val="000000">
                      <a:alpha val="43137"/>
                    </a:srgbClr>
                  </a:outerShdw>
                </a:effectLst>
              </a:rPr>
              <a:t>Cutting </a:t>
            </a:r>
          </a:p>
        </p:txBody>
      </p:sp>
      <p:sp>
        <p:nvSpPr>
          <p:cNvPr id="3" name="Content Placeholder 2">
            <a:extLst>
              <a:ext uri="{FF2B5EF4-FFF2-40B4-BE49-F238E27FC236}">
                <a16:creationId xmlns:a16="http://schemas.microsoft.com/office/drawing/2014/main" id="{5B97DFF8-10FA-429A-B2F6-18B9F94D21D5}"/>
              </a:ext>
            </a:extLst>
          </p:cNvPr>
          <p:cNvSpPr>
            <a:spLocks noGrp="1"/>
          </p:cNvSpPr>
          <p:nvPr>
            <p:ph idx="1"/>
          </p:nvPr>
        </p:nvSpPr>
        <p:spPr>
          <a:xfrm>
            <a:off x="215900" y="914400"/>
            <a:ext cx="11760200" cy="5702300"/>
          </a:xfrm>
        </p:spPr>
        <p:txBody>
          <a:bodyPr>
            <a:normAutofit/>
          </a:bodyPr>
          <a:lstStyle/>
          <a:p>
            <a:pPr marL="0" indent="0">
              <a:buNone/>
            </a:pPr>
            <a:r>
              <a:rPr lang="en-ZA" b="1" dirty="0">
                <a:effectLst>
                  <a:outerShdw blurRad="38100" dist="38100" dir="2700000" algn="tl">
                    <a:srgbClr val="000000">
                      <a:alpha val="43137"/>
                    </a:srgbClr>
                  </a:outerShdw>
                </a:effectLst>
              </a:rPr>
              <a:t>Drilling Machines</a:t>
            </a:r>
          </a:p>
          <a:p>
            <a:pPr marL="0" indent="0">
              <a:buNone/>
            </a:pPr>
            <a:r>
              <a:rPr lang="en-ZA" sz="2200" b="1" dirty="0"/>
              <a:t>Observe the following safety precautions when using a drill press:</a:t>
            </a:r>
          </a:p>
          <a:p>
            <a:r>
              <a:rPr lang="en-ZA" sz="2200" dirty="0"/>
              <a:t>Choose a correctly sharpened drill bit for the type of work you need to do and the material of the workpiece.</a:t>
            </a:r>
          </a:p>
          <a:p>
            <a:r>
              <a:rPr lang="en-ZA" sz="2200" dirty="0"/>
              <a:t>Do not leave the key in the chuck when you are not at the machine.</a:t>
            </a:r>
          </a:p>
          <a:p>
            <a:r>
              <a:rPr lang="en-ZA" sz="2200" dirty="0"/>
              <a:t>Never leave the machine running if it is unattended.</a:t>
            </a:r>
          </a:p>
          <a:p>
            <a:r>
              <a:rPr lang="en-ZA" sz="2200" dirty="0"/>
              <a:t>Clamp the workpiece securely to the table and do not hold it by hand.</a:t>
            </a:r>
          </a:p>
          <a:p>
            <a:r>
              <a:rPr lang="en-ZA" sz="2200" dirty="0"/>
              <a:t>Never try to stop the workpiece by hand if it slips from the clamp.</a:t>
            </a:r>
          </a:p>
          <a:p>
            <a:r>
              <a:rPr lang="en-ZA" sz="2200" dirty="0"/>
              <a:t>A drill should run at the correct speed for the job.</a:t>
            </a:r>
          </a:p>
          <a:p>
            <a:r>
              <a:rPr lang="en-ZA" sz="2200" dirty="0"/>
              <a:t>Don’t force a drill bit into the workpiece- this may cause broken or splintered drill bits and possible injuries. </a:t>
            </a:r>
          </a:p>
          <a:p>
            <a:r>
              <a:rPr lang="en-ZA" sz="2200" dirty="0"/>
              <a:t>Use a brush or wooden rod to remove chips from the drill. Do not use your fingers, waste or rags.</a:t>
            </a:r>
          </a:p>
          <a:p>
            <a:r>
              <a:rPr lang="en-ZA" sz="2200" dirty="0"/>
              <a:t>When reaching around a revolving drill, be careful that your clothes do not get caught in the drill or drill chuck.</a:t>
            </a:r>
          </a:p>
          <a:p>
            <a:endParaRPr lang="en-ZA" sz="2200" dirty="0"/>
          </a:p>
        </p:txBody>
      </p:sp>
    </p:spTree>
    <p:extLst>
      <p:ext uri="{BB962C8B-B14F-4D97-AF65-F5344CB8AC3E}">
        <p14:creationId xmlns:p14="http://schemas.microsoft.com/office/powerpoint/2010/main" val="365191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DBA8B1-4D0B-453A-9B45-9BA2458E57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43" t="21250" r="31651" b="36434"/>
          <a:stretch/>
        </p:blipFill>
        <p:spPr>
          <a:xfrm>
            <a:off x="2835728" y="168728"/>
            <a:ext cx="6542315" cy="6542315"/>
          </a:xfrm>
        </p:spPr>
      </p:pic>
    </p:spTree>
    <p:extLst>
      <p:ext uri="{BB962C8B-B14F-4D97-AF65-F5344CB8AC3E}">
        <p14:creationId xmlns:p14="http://schemas.microsoft.com/office/powerpoint/2010/main" val="341709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55F-5E5E-41B8-897E-3FE99EAD05D1}"/>
              </a:ext>
            </a:extLst>
          </p:cNvPr>
          <p:cNvSpPr>
            <a:spLocks noGrp="1"/>
          </p:cNvSpPr>
          <p:nvPr>
            <p:ph type="title"/>
          </p:nvPr>
        </p:nvSpPr>
        <p:spPr>
          <a:xfrm>
            <a:off x="190500" y="1"/>
            <a:ext cx="11163300" cy="1231899"/>
          </a:xfrm>
        </p:spPr>
        <p:txBody>
          <a:bodyPr/>
          <a:lstStyle/>
          <a:p>
            <a:r>
              <a:rPr lang="en-ZA" b="1" dirty="0">
                <a:effectLst>
                  <a:outerShdw blurRad="38100" dist="38100" dir="2700000" algn="tl">
                    <a:srgbClr val="000000">
                      <a:alpha val="43137"/>
                    </a:srgbClr>
                  </a:outerShdw>
                </a:effectLst>
              </a:rPr>
              <a:t>Power Saw</a:t>
            </a:r>
          </a:p>
        </p:txBody>
      </p:sp>
      <p:sp>
        <p:nvSpPr>
          <p:cNvPr id="3" name="Content Placeholder 2">
            <a:extLst>
              <a:ext uri="{FF2B5EF4-FFF2-40B4-BE49-F238E27FC236}">
                <a16:creationId xmlns:a16="http://schemas.microsoft.com/office/drawing/2014/main" id="{42FE05BF-2E34-4DF6-ADC4-E87EE70DA696}"/>
              </a:ext>
            </a:extLst>
          </p:cNvPr>
          <p:cNvSpPr>
            <a:spLocks noGrp="1"/>
          </p:cNvSpPr>
          <p:nvPr>
            <p:ph idx="1"/>
          </p:nvPr>
        </p:nvSpPr>
        <p:spPr>
          <a:xfrm>
            <a:off x="190500" y="1066800"/>
            <a:ext cx="11811000" cy="5664200"/>
          </a:xfrm>
        </p:spPr>
        <p:txBody>
          <a:bodyPr>
            <a:normAutofit/>
          </a:bodyPr>
          <a:lstStyle/>
          <a:p>
            <a:pPr marL="0" indent="0">
              <a:buNone/>
            </a:pPr>
            <a:r>
              <a:rPr lang="en-ZA" sz="2200" b="1" dirty="0"/>
              <a:t>Observe the following precautions when using a power saw:</a:t>
            </a:r>
          </a:p>
          <a:p>
            <a:r>
              <a:rPr lang="en-ZA" sz="2200" dirty="0"/>
              <a:t>See that all guards are in place.</a:t>
            </a:r>
          </a:p>
          <a:p>
            <a:r>
              <a:rPr lang="en-ZA" sz="2200" dirty="0"/>
              <a:t>Make sure that no oil, grease or obstacles are around the machine.</a:t>
            </a:r>
          </a:p>
          <a:p>
            <a:r>
              <a:rPr lang="en-ZA" sz="2200" dirty="0"/>
              <a:t>Select the right blade for the material to be cut.</a:t>
            </a:r>
          </a:p>
          <a:p>
            <a:r>
              <a:rPr lang="en-ZA" sz="2200" dirty="0"/>
              <a:t>When changing blades, ensure that the machine is switched off at the main switch.</a:t>
            </a:r>
          </a:p>
          <a:p>
            <a:r>
              <a:rPr lang="en-ZA" sz="2200" dirty="0"/>
              <a:t>Remove or replace the blade gently. Quick movements, such as pulling off the blade, may result in a badly cut hand.</a:t>
            </a:r>
          </a:p>
          <a:p>
            <a:r>
              <a:rPr lang="en-ZA" sz="2200" dirty="0"/>
              <a:t>Do not adjust guides while the machine is running.</a:t>
            </a:r>
          </a:p>
          <a:p>
            <a:r>
              <a:rPr lang="en-ZA" sz="2200" dirty="0"/>
              <a:t>All materials must be clamped properly before cutting is started.</a:t>
            </a:r>
          </a:p>
          <a:p>
            <a:r>
              <a:rPr lang="en-ZA" sz="2200" dirty="0"/>
              <a:t>Long pieces of material must be supported at the end.</a:t>
            </a:r>
          </a:p>
          <a:p>
            <a:r>
              <a:rPr lang="en-ZA" sz="2200" dirty="0"/>
              <a:t>Always stop the machine when you leave it unattended.</a:t>
            </a:r>
          </a:p>
          <a:p>
            <a:endParaRPr lang="en-ZA" sz="2200" dirty="0"/>
          </a:p>
        </p:txBody>
      </p:sp>
    </p:spTree>
    <p:extLst>
      <p:ext uri="{BB962C8B-B14F-4D97-AF65-F5344CB8AC3E}">
        <p14:creationId xmlns:p14="http://schemas.microsoft.com/office/powerpoint/2010/main" val="299503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82B7-0EA0-49D2-A2F0-72491BD16F0F}"/>
              </a:ext>
            </a:extLst>
          </p:cNvPr>
          <p:cNvSpPr>
            <a:spLocks noGrp="1"/>
          </p:cNvSpPr>
          <p:nvPr>
            <p:ph type="title"/>
          </p:nvPr>
        </p:nvSpPr>
        <p:spPr>
          <a:xfrm>
            <a:off x="206829" y="108857"/>
            <a:ext cx="11146971" cy="1153887"/>
          </a:xfrm>
        </p:spPr>
        <p:txBody>
          <a:bodyPr/>
          <a:lstStyle/>
          <a:p>
            <a:r>
              <a:rPr lang="en-ZA" b="1" dirty="0">
                <a:effectLst>
                  <a:outerShdw blurRad="38100" dist="38100" dir="2700000" algn="tl">
                    <a:srgbClr val="000000">
                      <a:alpha val="43137"/>
                    </a:srgbClr>
                  </a:outerShdw>
                </a:effectLst>
              </a:rPr>
              <a:t>Introduction </a:t>
            </a:r>
          </a:p>
        </p:txBody>
      </p:sp>
      <p:sp>
        <p:nvSpPr>
          <p:cNvPr id="3" name="Content Placeholder 2">
            <a:extLst>
              <a:ext uri="{FF2B5EF4-FFF2-40B4-BE49-F238E27FC236}">
                <a16:creationId xmlns:a16="http://schemas.microsoft.com/office/drawing/2014/main" id="{B29ADB65-C665-4ECB-990A-A951800AFB56}"/>
              </a:ext>
            </a:extLst>
          </p:cNvPr>
          <p:cNvSpPr>
            <a:spLocks noGrp="1"/>
          </p:cNvSpPr>
          <p:nvPr>
            <p:ph idx="1"/>
          </p:nvPr>
        </p:nvSpPr>
        <p:spPr>
          <a:xfrm>
            <a:off x="206829" y="1023257"/>
            <a:ext cx="11778342" cy="5725886"/>
          </a:xfrm>
        </p:spPr>
        <p:txBody>
          <a:bodyPr>
            <a:normAutofit/>
          </a:bodyPr>
          <a:lstStyle/>
          <a:p>
            <a:r>
              <a:rPr lang="en-ZA" sz="2200" dirty="0" smtClean="0"/>
              <a:t>Safety </a:t>
            </a:r>
            <a:r>
              <a:rPr lang="en-ZA" sz="2200" dirty="0"/>
              <a:t>is often not given a second thought while you are performing daily tasks. </a:t>
            </a:r>
            <a:endParaRPr lang="en-ZA" sz="2200" dirty="0" smtClean="0"/>
          </a:p>
          <a:p>
            <a:r>
              <a:rPr lang="en-ZA" sz="2200" dirty="0" smtClean="0"/>
              <a:t>You </a:t>
            </a:r>
            <a:r>
              <a:rPr lang="en-ZA" sz="2200" dirty="0"/>
              <a:t>might often expose yourself and other workers to unnecessary risk just because you have experienced no harmful consequences in the past. </a:t>
            </a:r>
          </a:p>
          <a:p>
            <a:r>
              <a:rPr lang="en-ZA" sz="2200" dirty="0" smtClean="0"/>
              <a:t>Unsafe </a:t>
            </a:r>
            <a:r>
              <a:rPr lang="en-ZA" sz="2200" dirty="0"/>
              <a:t>habits become almost automatic actions. Nobody really likes to think about the possible consequences of unsafe acts.</a:t>
            </a:r>
          </a:p>
          <a:p>
            <a:r>
              <a:rPr lang="en-ZA" sz="2200" dirty="0"/>
              <a:t>However, safety can and does have an important effect on everybody who earns a living in a potentially dangerous environment, such as a machine shop. An accident can shorten or end your hard-earned career as a machinist. You may spend several years learning a trade and more years gaining experience; experience is a particularly valuable asset that can only be gained by spending time on the job.</a:t>
            </a:r>
          </a:p>
          <a:p>
            <a:r>
              <a:rPr lang="en-ZA" sz="2200" dirty="0"/>
              <a:t>This becomes economically valuable to you and your employer. Years spent training and gaining experience can be wasted in an instant should you have an accident, not to mention the potential hardship associated with a loss of life or a permanent physical handicap. Safety is an attitude that should extend far beyond the machine shop into every facet of your life. You should continuously think about safety in everything you do. </a:t>
            </a:r>
          </a:p>
        </p:txBody>
      </p:sp>
    </p:spTree>
    <p:extLst>
      <p:ext uri="{BB962C8B-B14F-4D97-AF65-F5344CB8AC3E}">
        <p14:creationId xmlns:p14="http://schemas.microsoft.com/office/powerpoint/2010/main" val="215208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72DFC0-F176-4BD5-9E60-ECD220E2A1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6" b="57469"/>
          <a:stretch/>
        </p:blipFill>
        <p:spPr>
          <a:xfrm>
            <a:off x="2351817" y="402771"/>
            <a:ext cx="7488365" cy="6052457"/>
          </a:xfrm>
        </p:spPr>
      </p:pic>
    </p:spTree>
    <p:extLst>
      <p:ext uri="{BB962C8B-B14F-4D97-AF65-F5344CB8AC3E}">
        <p14:creationId xmlns:p14="http://schemas.microsoft.com/office/powerpoint/2010/main" val="146664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2BE1-ABA2-480F-A47A-596431754303}"/>
              </a:ext>
            </a:extLst>
          </p:cNvPr>
          <p:cNvSpPr>
            <a:spLocks noGrp="1"/>
          </p:cNvSpPr>
          <p:nvPr>
            <p:ph type="title"/>
          </p:nvPr>
        </p:nvSpPr>
        <p:spPr>
          <a:xfrm>
            <a:off x="203200" y="253999"/>
            <a:ext cx="11150600" cy="927101"/>
          </a:xfrm>
        </p:spPr>
        <p:txBody>
          <a:bodyPr/>
          <a:lstStyle/>
          <a:p>
            <a:r>
              <a:rPr lang="en-ZA" b="1" dirty="0">
                <a:effectLst>
                  <a:outerShdw blurRad="38100" dist="38100" dir="2700000" algn="tl">
                    <a:srgbClr val="000000">
                      <a:alpha val="43137"/>
                    </a:srgbClr>
                  </a:outerShdw>
                </a:effectLst>
              </a:rPr>
              <a:t>Band Saw</a:t>
            </a:r>
          </a:p>
        </p:txBody>
      </p:sp>
      <p:sp>
        <p:nvSpPr>
          <p:cNvPr id="3" name="Content Placeholder 2">
            <a:extLst>
              <a:ext uri="{FF2B5EF4-FFF2-40B4-BE49-F238E27FC236}">
                <a16:creationId xmlns:a16="http://schemas.microsoft.com/office/drawing/2014/main" id="{7AF8FA22-7E24-4624-AB47-1C5B931B7786}"/>
              </a:ext>
            </a:extLst>
          </p:cNvPr>
          <p:cNvSpPr>
            <a:spLocks noGrp="1"/>
          </p:cNvSpPr>
          <p:nvPr>
            <p:ph idx="1"/>
          </p:nvPr>
        </p:nvSpPr>
        <p:spPr>
          <a:xfrm>
            <a:off x="203200" y="1079500"/>
            <a:ext cx="11823700" cy="5524501"/>
          </a:xfrm>
        </p:spPr>
        <p:txBody>
          <a:bodyPr>
            <a:normAutofit lnSpcReduction="10000"/>
          </a:bodyPr>
          <a:lstStyle/>
          <a:p>
            <a:pPr marL="0" indent="0">
              <a:buNone/>
            </a:pPr>
            <a:r>
              <a:rPr lang="en-ZA" sz="2200" b="1" dirty="0"/>
              <a:t>Observe the following precautions when using a band saw:</a:t>
            </a:r>
          </a:p>
          <a:p>
            <a:r>
              <a:rPr lang="en-ZA" sz="2200" dirty="0"/>
              <a:t>Wear safety glasses or a face shield.</a:t>
            </a:r>
          </a:p>
          <a:p>
            <a:r>
              <a:rPr lang="en-ZA" sz="2200" dirty="0"/>
              <a:t>Wear hearing protection that is suitable for the level and frequency of the noise you are exposed to in the woodworking area.</a:t>
            </a:r>
          </a:p>
          <a:p>
            <a:r>
              <a:rPr lang="en-ZA" sz="2200" dirty="0"/>
              <a:t>Wear protective footwear when required.</a:t>
            </a:r>
          </a:p>
          <a:p>
            <a:r>
              <a:rPr lang="en-ZA" sz="2200" dirty="0"/>
              <a:t>Make sure all guards are in place and properly adjusted. Ensure all band wheels are enclosed.</a:t>
            </a:r>
          </a:p>
          <a:p>
            <a:r>
              <a:rPr lang="en-ZA" sz="2200" dirty="0"/>
              <a:t>Adjust blade guard height to about 1/8 inch or 3 mm above the top of the material being cut.</a:t>
            </a:r>
          </a:p>
          <a:p>
            <a:r>
              <a:rPr lang="en-ZA" sz="2200" dirty="0"/>
              <a:t>Ensure the blade is tracking correctly and runs freely in and against the upper and lower guide rollers.</a:t>
            </a:r>
          </a:p>
          <a:p>
            <a:r>
              <a:rPr lang="en-ZA" sz="2200" dirty="0"/>
              <a:t>Ensure the blade is under proper tension. A band saw equipped with automatic tension control is desirable.</a:t>
            </a:r>
          </a:p>
          <a:p>
            <a:r>
              <a:rPr lang="en-ZA" sz="2200" dirty="0"/>
              <a:t>Use band saw blades that are sharp, properly set and otherwise suitable for the job. (e.g., the right tooth pitch; tooth form; blade width)</a:t>
            </a:r>
          </a:p>
          <a:p>
            <a:r>
              <a:rPr lang="en-ZA" sz="2200" dirty="0"/>
              <a:t>Hold stock firmly and flat on the table to prevent the stock from turning and drawing your fingers against the blade. Keep hands braced against the table.</a:t>
            </a:r>
          </a:p>
          <a:p>
            <a:endParaRPr lang="en-ZA" sz="2200" dirty="0"/>
          </a:p>
        </p:txBody>
      </p:sp>
    </p:spTree>
    <p:extLst>
      <p:ext uri="{BB962C8B-B14F-4D97-AF65-F5344CB8AC3E}">
        <p14:creationId xmlns:p14="http://schemas.microsoft.com/office/powerpoint/2010/main" val="66315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077B2-2301-404F-B515-7DFDF63B144B}"/>
              </a:ext>
            </a:extLst>
          </p:cNvPr>
          <p:cNvSpPr>
            <a:spLocks noGrp="1"/>
          </p:cNvSpPr>
          <p:nvPr>
            <p:ph idx="1"/>
          </p:nvPr>
        </p:nvSpPr>
        <p:spPr>
          <a:xfrm>
            <a:off x="165100" y="203200"/>
            <a:ext cx="11823700" cy="6464300"/>
          </a:xfrm>
        </p:spPr>
        <p:txBody>
          <a:bodyPr>
            <a:normAutofit/>
          </a:bodyPr>
          <a:lstStyle/>
          <a:p>
            <a:pPr marL="0" indent="0">
              <a:buNone/>
            </a:pPr>
            <a:r>
              <a:rPr lang="en-ZA" sz="2200" b="1" dirty="0"/>
              <a:t>Observe the following precautions when using a band saw:</a:t>
            </a:r>
          </a:p>
          <a:p>
            <a:r>
              <a:rPr lang="en-ZA" sz="2200" dirty="0"/>
              <a:t>Use a push stick when you remove cut pieces from between the fence and saw blade or when your hands are close to the blade. Keep your hands on either side of the blade – not in line with the cutting line and the blade.</a:t>
            </a:r>
          </a:p>
          <a:p>
            <a:r>
              <a:rPr lang="en-ZA" sz="2200" dirty="0"/>
              <a:t>Make release (relief) cuts before tight curves when doing intricate scroll-type work.</a:t>
            </a:r>
          </a:p>
          <a:p>
            <a:r>
              <a:rPr lang="en-ZA" sz="2200" dirty="0"/>
              <a:t>Keep the floor around a band saw clean and free of obstructions or clutter.</a:t>
            </a:r>
          </a:p>
          <a:p>
            <a:r>
              <a:rPr lang="en-ZA" sz="2200" dirty="0"/>
              <a:t>Keep the machine properly oiled and serviced.</a:t>
            </a:r>
          </a:p>
          <a:p>
            <a:r>
              <a:rPr lang="en-ZA" sz="2200" dirty="0"/>
              <a:t>Provide adequate lighting at the machine table. A light fixture with a flexible connection can provide essential lighting.</a:t>
            </a:r>
          </a:p>
          <a:p>
            <a:pPr marL="0" indent="0">
              <a:buNone/>
            </a:pPr>
            <a:endParaRPr lang="en-ZA" sz="2200" dirty="0"/>
          </a:p>
        </p:txBody>
      </p:sp>
    </p:spTree>
    <p:extLst>
      <p:ext uri="{BB962C8B-B14F-4D97-AF65-F5344CB8AC3E}">
        <p14:creationId xmlns:p14="http://schemas.microsoft.com/office/powerpoint/2010/main" val="26078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16A953-294E-4FE2-A027-A37075B4D9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75" t="8927" r="25353" b="62066"/>
          <a:stretch/>
        </p:blipFill>
        <p:spPr>
          <a:xfrm>
            <a:off x="2547256" y="914399"/>
            <a:ext cx="7533925" cy="5225143"/>
          </a:xfrm>
        </p:spPr>
      </p:pic>
    </p:spTree>
    <p:extLst>
      <p:ext uri="{BB962C8B-B14F-4D97-AF65-F5344CB8AC3E}">
        <p14:creationId xmlns:p14="http://schemas.microsoft.com/office/powerpoint/2010/main" val="317333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26A7-58F5-42D1-A755-B48782AAA878}"/>
              </a:ext>
            </a:extLst>
          </p:cNvPr>
          <p:cNvSpPr>
            <a:spLocks noGrp="1"/>
          </p:cNvSpPr>
          <p:nvPr>
            <p:ph type="title"/>
          </p:nvPr>
        </p:nvSpPr>
        <p:spPr>
          <a:xfrm>
            <a:off x="165100" y="292099"/>
            <a:ext cx="11188700" cy="977901"/>
          </a:xfrm>
        </p:spPr>
        <p:txBody>
          <a:bodyPr/>
          <a:lstStyle/>
          <a:p>
            <a:r>
              <a:rPr lang="en-ZA" b="1" dirty="0">
                <a:effectLst>
                  <a:outerShdw blurRad="38100" dist="38100" dir="2700000" algn="tl">
                    <a:srgbClr val="000000">
                      <a:alpha val="43137"/>
                    </a:srgbClr>
                  </a:outerShdw>
                </a:effectLst>
              </a:rPr>
              <a:t>Shearing Machines</a:t>
            </a:r>
          </a:p>
        </p:txBody>
      </p:sp>
      <p:sp>
        <p:nvSpPr>
          <p:cNvPr id="3" name="Content Placeholder 2">
            <a:extLst>
              <a:ext uri="{FF2B5EF4-FFF2-40B4-BE49-F238E27FC236}">
                <a16:creationId xmlns:a16="http://schemas.microsoft.com/office/drawing/2014/main" id="{933C44B4-C202-4B30-A57F-E0B4B1FC6C7F}"/>
              </a:ext>
            </a:extLst>
          </p:cNvPr>
          <p:cNvSpPr>
            <a:spLocks noGrp="1"/>
          </p:cNvSpPr>
          <p:nvPr>
            <p:ph idx="1"/>
          </p:nvPr>
        </p:nvSpPr>
        <p:spPr>
          <a:xfrm>
            <a:off x="165100" y="1130300"/>
            <a:ext cx="11912600" cy="5562600"/>
          </a:xfrm>
        </p:spPr>
        <p:txBody>
          <a:bodyPr>
            <a:normAutofit/>
          </a:bodyPr>
          <a:lstStyle/>
          <a:p>
            <a:pPr marL="0" indent="0">
              <a:buNone/>
            </a:pPr>
            <a:r>
              <a:rPr lang="en-ZA" b="1" dirty="0">
                <a:effectLst>
                  <a:outerShdw blurRad="38100" dist="38100" dir="2700000" algn="tl">
                    <a:srgbClr val="000000">
                      <a:alpha val="43137"/>
                    </a:srgbClr>
                  </a:outerShdw>
                </a:effectLst>
              </a:rPr>
              <a:t>Always</a:t>
            </a:r>
          </a:p>
          <a:p>
            <a:r>
              <a:rPr lang="en-ZA" sz="2200" dirty="0"/>
              <a:t>Ensure that only trained and competent personnel use the machine.</a:t>
            </a:r>
          </a:p>
          <a:p>
            <a:r>
              <a:rPr lang="en-ZA" sz="2200" dirty="0"/>
              <a:t>Ensure that training of operatives involves ‘on-the-job’ training and not just theory testing.</a:t>
            </a:r>
          </a:p>
          <a:p>
            <a:r>
              <a:rPr lang="en-ZA" sz="2200" dirty="0"/>
              <a:t>Follow the manufacture’s recommendations and operating procedures.</a:t>
            </a:r>
          </a:p>
          <a:p>
            <a:r>
              <a:rPr lang="en-ZA" sz="2200" dirty="0"/>
              <a:t>Ensure that all personnel receive manual handling training.</a:t>
            </a:r>
          </a:p>
          <a:p>
            <a:r>
              <a:rPr lang="en-ZA" sz="2200" dirty="0"/>
              <a:t>Keep the workplace clean and tidy to prevent trip hazards.</a:t>
            </a:r>
          </a:p>
          <a:p>
            <a:r>
              <a:rPr lang="en-ZA" sz="2200" dirty="0"/>
              <a:t>Maintain adequate heating, lighting and ventilation.</a:t>
            </a:r>
          </a:p>
          <a:p>
            <a:r>
              <a:rPr lang="en-ZA" sz="2200" dirty="0"/>
              <a:t>Ensure that all guards are in place and other personnel are a safe distance away before operating the machine.</a:t>
            </a:r>
          </a:p>
          <a:p>
            <a:r>
              <a:rPr lang="en-ZA" sz="2200" dirty="0"/>
              <a:t>Report defects promptly.</a:t>
            </a:r>
          </a:p>
          <a:p>
            <a:r>
              <a:rPr lang="en-ZA" sz="2200" dirty="0"/>
              <a:t>Ensure that storage does not interfere with the safe operation of the machine.</a:t>
            </a:r>
          </a:p>
          <a:p>
            <a:r>
              <a:rPr lang="en-ZA" sz="2200" dirty="0"/>
              <a:t>Keep the machine (and environment) well maintained and keep records of maintenance and repairs.</a:t>
            </a:r>
          </a:p>
          <a:p>
            <a:endParaRPr lang="en-ZA" sz="2200" dirty="0"/>
          </a:p>
        </p:txBody>
      </p:sp>
    </p:spTree>
    <p:extLst>
      <p:ext uri="{BB962C8B-B14F-4D97-AF65-F5344CB8AC3E}">
        <p14:creationId xmlns:p14="http://schemas.microsoft.com/office/powerpoint/2010/main" val="426057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0AD61-641C-4EF8-9FBE-D6C9DD5337DD}"/>
              </a:ext>
            </a:extLst>
          </p:cNvPr>
          <p:cNvSpPr>
            <a:spLocks noGrp="1"/>
          </p:cNvSpPr>
          <p:nvPr>
            <p:ph idx="1"/>
          </p:nvPr>
        </p:nvSpPr>
        <p:spPr>
          <a:xfrm>
            <a:off x="152400" y="206828"/>
            <a:ext cx="11876314" cy="6498771"/>
          </a:xfrm>
        </p:spPr>
        <p:txBody>
          <a:bodyPr/>
          <a:lstStyle/>
          <a:p>
            <a:pPr marL="0" indent="0">
              <a:buNone/>
            </a:pPr>
            <a:r>
              <a:rPr lang="en-ZA" b="1" dirty="0">
                <a:effectLst>
                  <a:outerShdw blurRad="38100" dist="38100" dir="2700000" algn="tl">
                    <a:srgbClr val="000000">
                      <a:alpha val="43137"/>
                    </a:srgbClr>
                  </a:outerShdw>
                </a:effectLst>
              </a:rPr>
              <a:t>Always</a:t>
            </a:r>
          </a:p>
          <a:p>
            <a:r>
              <a:rPr lang="en-ZA" sz="2200" dirty="0"/>
              <a:t>Only competent personnel maintain machines and adjust cutters, etc.</a:t>
            </a:r>
          </a:p>
          <a:p>
            <a:r>
              <a:rPr lang="en-ZA" sz="2200" dirty="0"/>
              <a:t>Keep work material clamped to the machine where practicable to reduce noise and prevent trapping hazards.</a:t>
            </a:r>
          </a:p>
          <a:p>
            <a:r>
              <a:rPr lang="en-ZA" sz="2200" dirty="0"/>
              <a:t>Ensure good storage and correct disposal of waste materials.</a:t>
            </a:r>
          </a:p>
          <a:p>
            <a:r>
              <a:rPr lang="en-ZA" sz="2200" dirty="0"/>
              <a:t>Ensure full isolation of machine when maintaining, adjusting guards/ cutters and collecting waste materials behind the machine.</a:t>
            </a:r>
          </a:p>
          <a:p>
            <a:r>
              <a:rPr lang="en-ZA" sz="2200" dirty="0"/>
              <a:t>Get assistance to handle large sheets of metal.</a:t>
            </a:r>
          </a:p>
          <a:p>
            <a:r>
              <a:rPr lang="en-ZA" sz="2200" dirty="0"/>
              <a:t>Ensure that overhead lighting/ services are high enough/guarded from handling lengths of sheet materials.</a:t>
            </a:r>
          </a:p>
          <a:p>
            <a:r>
              <a:rPr lang="en-ZA" sz="2200" dirty="0"/>
              <a:t>Ensure that adequate space around the operator is maintained during operation of the machine.</a:t>
            </a:r>
          </a:p>
          <a:p>
            <a:r>
              <a:rPr lang="en-ZA" sz="2200" dirty="0"/>
              <a:t>Wear appropriate personal protective equipment (PPE), as identified by the risk assessment.</a:t>
            </a:r>
          </a:p>
          <a:p>
            <a:r>
              <a:rPr lang="en-ZA" sz="2200" dirty="0"/>
              <a:t>Keep PPE in a clean, serviceable condition.</a:t>
            </a:r>
          </a:p>
          <a:p>
            <a:pPr marL="0" indent="0">
              <a:buNone/>
            </a:pPr>
            <a:endParaRPr lang="en-ZA" sz="2200" dirty="0"/>
          </a:p>
        </p:txBody>
      </p:sp>
    </p:spTree>
    <p:extLst>
      <p:ext uri="{BB962C8B-B14F-4D97-AF65-F5344CB8AC3E}">
        <p14:creationId xmlns:p14="http://schemas.microsoft.com/office/powerpoint/2010/main" val="341461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EC8E7-5B2F-41CC-95D1-E9B6F0E5B59A}"/>
              </a:ext>
            </a:extLst>
          </p:cNvPr>
          <p:cNvSpPr>
            <a:spLocks noGrp="1"/>
          </p:cNvSpPr>
          <p:nvPr>
            <p:ph idx="1"/>
          </p:nvPr>
        </p:nvSpPr>
        <p:spPr>
          <a:xfrm>
            <a:off x="228600" y="195942"/>
            <a:ext cx="11734800" cy="6520543"/>
          </a:xfrm>
        </p:spPr>
        <p:txBody>
          <a:bodyPr/>
          <a:lstStyle/>
          <a:p>
            <a:pPr marL="0" indent="0">
              <a:buNone/>
            </a:pPr>
            <a:r>
              <a:rPr lang="en-ZA" b="1" dirty="0">
                <a:effectLst>
                  <a:outerShdw blurRad="38100" dist="38100" dir="2700000" algn="tl">
                    <a:srgbClr val="000000">
                      <a:alpha val="43137"/>
                    </a:srgbClr>
                  </a:outerShdw>
                </a:effectLst>
              </a:rPr>
              <a:t>Never </a:t>
            </a:r>
          </a:p>
          <a:p>
            <a:r>
              <a:rPr lang="en-ZA" sz="2200" dirty="0"/>
              <a:t>Use the machine unless trained to do so.</a:t>
            </a:r>
          </a:p>
          <a:p>
            <a:r>
              <a:rPr lang="en-ZA" sz="2200" dirty="0"/>
              <a:t>By-pass guards to operate the machine.</a:t>
            </a:r>
          </a:p>
          <a:p>
            <a:r>
              <a:rPr lang="en-ZA" sz="2200" dirty="0"/>
              <a:t>Make unauthorised adjustments to the machine.</a:t>
            </a:r>
          </a:p>
          <a:p>
            <a:r>
              <a:rPr lang="en-ZA" sz="2200" dirty="0"/>
              <a:t>Approach danger areas on the machine without first isolating the power to the machine.</a:t>
            </a:r>
          </a:p>
          <a:p>
            <a:r>
              <a:rPr lang="en-ZA" sz="2200" dirty="0"/>
              <a:t>Operate the machine when someone else is in the danger area.</a:t>
            </a:r>
          </a:p>
          <a:p>
            <a:r>
              <a:rPr lang="en-ZA" sz="2200" dirty="0"/>
              <a:t>Distract persons when operating the machine.</a:t>
            </a:r>
          </a:p>
          <a:p>
            <a:r>
              <a:rPr lang="en-ZA" sz="2200" dirty="0"/>
              <a:t>Ignore safety warning notices.</a:t>
            </a:r>
          </a:p>
          <a:p>
            <a:r>
              <a:rPr lang="en-ZA" sz="2200" dirty="0"/>
              <a:t>Use defective equipment.</a:t>
            </a:r>
          </a:p>
          <a:p>
            <a:pPr marL="0" indent="0">
              <a:buNone/>
            </a:pPr>
            <a:endParaRPr lang="en-ZA" sz="2200" dirty="0"/>
          </a:p>
        </p:txBody>
      </p:sp>
    </p:spTree>
    <p:extLst>
      <p:ext uri="{BB962C8B-B14F-4D97-AF65-F5344CB8AC3E}">
        <p14:creationId xmlns:p14="http://schemas.microsoft.com/office/powerpoint/2010/main" val="3506650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1DCA-F94E-4DDF-98F2-84C4A6576D4F}"/>
              </a:ext>
            </a:extLst>
          </p:cNvPr>
          <p:cNvSpPr>
            <a:spLocks noGrp="1"/>
          </p:cNvSpPr>
          <p:nvPr>
            <p:ph type="title"/>
          </p:nvPr>
        </p:nvSpPr>
        <p:spPr>
          <a:xfrm>
            <a:off x="174171" y="130630"/>
            <a:ext cx="11179629" cy="805542"/>
          </a:xfrm>
        </p:spPr>
        <p:txBody>
          <a:bodyPr/>
          <a:lstStyle/>
          <a:p>
            <a:r>
              <a:rPr lang="en-ZA" b="1" dirty="0">
                <a:effectLst>
                  <a:outerShdw blurRad="38100" dist="38100" dir="2700000" algn="tl">
                    <a:srgbClr val="000000">
                      <a:alpha val="43137"/>
                    </a:srgbClr>
                  </a:outerShdw>
                </a:effectLst>
              </a:rPr>
              <a:t>Manual Guillotines</a:t>
            </a:r>
          </a:p>
        </p:txBody>
      </p:sp>
      <p:sp>
        <p:nvSpPr>
          <p:cNvPr id="3" name="Content Placeholder 2">
            <a:extLst>
              <a:ext uri="{FF2B5EF4-FFF2-40B4-BE49-F238E27FC236}">
                <a16:creationId xmlns:a16="http://schemas.microsoft.com/office/drawing/2014/main" id="{A1825BF6-6FB6-4CEC-B68E-B428163E834C}"/>
              </a:ext>
            </a:extLst>
          </p:cNvPr>
          <p:cNvSpPr>
            <a:spLocks noGrp="1"/>
          </p:cNvSpPr>
          <p:nvPr>
            <p:ph idx="1"/>
          </p:nvPr>
        </p:nvSpPr>
        <p:spPr>
          <a:xfrm>
            <a:off x="174171" y="936172"/>
            <a:ext cx="11865429" cy="5791198"/>
          </a:xfrm>
        </p:spPr>
        <p:txBody>
          <a:bodyPr>
            <a:normAutofit lnSpcReduction="10000"/>
          </a:bodyPr>
          <a:lstStyle/>
          <a:p>
            <a:pPr marL="0" indent="0">
              <a:buNone/>
            </a:pPr>
            <a:r>
              <a:rPr lang="en-ZA" b="1" dirty="0">
                <a:effectLst>
                  <a:outerShdw blurRad="38100" dist="38100" dir="2700000" algn="tl">
                    <a:srgbClr val="000000">
                      <a:alpha val="43137"/>
                    </a:srgbClr>
                  </a:outerShdw>
                </a:effectLst>
              </a:rPr>
              <a:t>Introduction</a:t>
            </a:r>
          </a:p>
          <a:p>
            <a:r>
              <a:rPr lang="en-ZA" sz="2200" dirty="0"/>
              <a:t>The guillotine is operated by a foot pedal (treadle), which activates a pressure plate blade guard and then the carbon steel shearing blade, which cuts the material. The cut material is ejected at the back of the machine.</a:t>
            </a:r>
          </a:p>
          <a:p>
            <a:r>
              <a:rPr lang="en-ZA" sz="2200" dirty="0"/>
              <a:t>A manual guillotine is designed to cut sheet metal that is not thicker than 1,2 mm (galvanised sheets or CRCA steel sheers). It is usually able to accommodate sheets no wider than 1,2 m.</a:t>
            </a:r>
          </a:p>
          <a:p>
            <a:pPr marL="0" indent="0">
              <a:buNone/>
            </a:pPr>
            <a:r>
              <a:rPr lang="en-ZA" b="1" dirty="0">
                <a:effectLst>
                  <a:outerShdw blurRad="38100" dist="38100" dir="2700000" algn="tl">
                    <a:srgbClr val="000000">
                      <a:alpha val="43137"/>
                    </a:srgbClr>
                  </a:outerShdw>
                </a:effectLst>
              </a:rPr>
              <a:t>Safety Precautions</a:t>
            </a:r>
          </a:p>
          <a:p>
            <a:r>
              <a:rPr lang="en-ZA" sz="2200" dirty="0"/>
              <a:t>Care must therefore be taken to never bring the operator’s hands near the shearing blade.</a:t>
            </a:r>
          </a:p>
          <a:p>
            <a:r>
              <a:rPr lang="en-ZA" sz="2200" dirty="0"/>
              <a:t>Blade guard or back of the machine to catch the cut material.</a:t>
            </a:r>
          </a:p>
          <a:p>
            <a:r>
              <a:rPr lang="en-ZA" sz="2200" dirty="0"/>
              <a:t>Cut material must therefore be allowed to fall to the floor and collected when safe to do so.</a:t>
            </a:r>
          </a:p>
          <a:p>
            <a:r>
              <a:rPr lang="en-ZA" sz="2200" dirty="0"/>
              <a:t>Care must be taken not to cut material that is thicker than the specified limit or harder materials, such as spring steel, in order to preserve the shearing blade.</a:t>
            </a:r>
          </a:p>
          <a:p>
            <a:r>
              <a:rPr lang="en-ZA" sz="2200" dirty="0"/>
              <a:t>Thicker or harder material will chip the brittle blade and result in poor future cuts or jamming of the guillotine.</a:t>
            </a:r>
          </a:p>
          <a:p>
            <a:r>
              <a:rPr lang="en-ZA" sz="2200" dirty="0"/>
              <a:t>The guillotine must never be adjusted, lubricated or serviced during operation.</a:t>
            </a:r>
          </a:p>
          <a:p>
            <a:pPr marL="0" indent="0">
              <a:buNone/>
            </a:pPr>
            <a:endParaRPr lang="en-ZA" sz="2200" dirty="0"/>
          </a:p>
        </p:txBody>
      </p:sp>
    </p:spTree>
    <p:extLst>
      <p:ext uri="{BB962C8B-B14F-4D97-AF65-F5344CB8AC3E}">
        <p14:creationId xmlns:p14="http://schemas.microsoft.com/office/powerpoint/2010/main" val="3383197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B5522F-647F-4CD3-A931-73A3C131FB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06" r="6989" b="66569"/>
          <a:stretch/>
        </p:blipFill>
        <p:spPr>
          <a:xfrm>
            <a:off x="2515463" y="1028587"/>
            <a:ext cx="7161073" cy="4800825"/>
          </a:xfrm>
        </p:spPr>
      </p:pic>
    </p:spTree>
    <p:extLst>
      <p:ext uri="{BB962C8B-B14F-4D97-AF65-F5344CB8AC3E}">
        <p14:creationId xmlns:p14="http://schemas.microsoft.com/office/powerpoint/2010/main" val="60723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6414-CC24-42AD-A956-3B86D2A065FC}"/>
              </a:ext>
            </a:extLst>
          </p:cNvPr>
          <p:cNvSpPr>
            <a:spLocks noGrp="1"/>
          </p:cNvSpPr>
          <p:nvPr>
            <p:ph type="title"/>
          </p:nvPr>
        </p:nvSpPr>
        <p:spPr>
          <a:xfrm>
            <a:off x="195943" y="108858"/>
            <a:ext cx="11854543" cy="936172"/>
          </a:xfrm>
        </p:spPr>
        <p:txBody>
          <a:bodyPr/>
          <a:lstStyle/>
          <a:p>
            <a:r>
              <a:rPr lang="en-ZA" b="1" dirty="0">
                <a:effectLst>
                  <a:outerShdw blurRad="38100" dist="38100" dir="2700000" algn="tl">
                    <a:srgbClr val="000000">
                      <a:alpha val="43137"/>
                    </a:srgbClr>
                  </a:outerShdw>
                </a:effectLst>
              </a:rPr>
              <a:t>Power-driven Guillotines</a:t>
            </a:r>
          </a:p>
        </p:txBody>
      </p:sp>
      <p:sp>
        <p:nvSpPr>
          <p:cNvPr id="3" name="Content Placeholder 2">
            <a:extLst>
              <a:ext uri="{FF2B5EF4-FFF2-40B4-BE49-F238E27FC236}">
                <a16:creationId xmlns:a16="http://schemas.microsoft.com/office/drawing/2014/main" id="{D4C474C8-91D3-42EC-A642-5312CBFB36A7}"/>
              </a:ext>
            </a:extLst>
          </p:cNvPr>
          <p:cNvSpPr>
            <a:spLocks noGrp="1"/>
          </p:cNvSpPr>
          <p:nvPr>
            <p:ph idx="1"/>
          </p:nvPr>
        </p:nvSpPr>
        <p:spPr>
          <a:xfrm>
            <a:off x="195943" y="914400"/>
            <a:ext cx="11854543" cy="5943600"/>
          </a:xfrm>
        </p:spPr>
        <p:txBody>
          <a:bodyPr>
            <a:normAutofit/>
          </a:bodyPr>
          <a:lstStyle/>
          <a:p>
            <a:pPr marL="0" indent="0">
              <a:buNone/>
            </a:pPr>
            <a:r>
              <a:rPr lang="en-ZA" b="1" dirty="0">
                <a:effectLst>
                  <a:outerShdw blurRad="38100" dist="38100" dir="2700000" algn="tl">
                    <a:srgbClr val="000000">
                      <a:alpha val="43137"/>
                    </a:srgbClr>
                  </a:outerShdw>
                </a:effectLst>
              </a:rPr>
              <a:t>Introduction </a:t>
            </a:r>
          </a:p>
          <a:p>
            <a:r>
              <a:rPr lang="en-ZA" sz="2200" dirty="0"/>
              <a:t>Power-driven guillotines work on the same operating principles as manual guillotines, but instead of being manually operated (by stepping on a foot pedal) they are hydraulically activated. This allows them to exert much greater shearing forces and consequently they are able to cut thicker plate metal.</a:t>
            </a:r>
          </a:p>
          <a:p>
            <a:pPr marL="0" indent="0">
              <a:buNone/>
            </a:pPr>
            <a:r>
              <a:rPr lang="en-ZA" b="1" dirty="0">
                <a:effectLst>
                  <a:outerShdw blurRad="38100" dist="38100" dir="2700000" algn="tl">
                    <a:srgbClr val="000000">
                      <a:alpha val="43137"/>
                    </a:srgbClr>
                  </a:outerShdw>
                </a:effectLst>
              </a:rPr>
              <a:t>Safety devices</a:t>
            </a:r>
          </a:p>
          <a:p>
            <a:r>
              <a:rPr lang="en-ZA" sz="2200" dirty="0"/>
              <a:t>Where the opening of a pair of shears or a guillotine at the point of operation is greater than 10 mm, the machine should have either a fixed guard tat prevents hands or fingers from reaching through, over, under or around the guard, or a self-adjusting guard automatically adjusts to the thickness of the material being cut.</a:t>
            </a:r>
          </a:p>
          <a:p>
            <a:r>
              <a:rPr lang="en-ZA" sz="2200" dirty="0"/>
              <a:t> Some machines have manual or automated guards that completely close the endpoint of operation so that the working stroke cannot be opened unless the ram or blade is stationary.</a:t>
            </a:r>
          </a:p>
          <a:p>
            <a:r>
              <a:rPr lang="en-ZA" sz="2200" dirty="0"/>
              <a:t>Another safety device is the automatic sweep-away or push-away that pushes any part of the operator’s body out of the danger zone when the working stroke starts.</a:t>
            </a:r>
          </a:p>
          <a:p>
            <a:r>
              <a:rPr lang="en-ZA" sz="2200" dirty="0"/>
              <a:t>Some machines have electronic presence-sensing devices (air curtains) that stop the working stroke if the device senses any foreign object in the danger zone.</a:t>
            </a:r>
          </a:p>
          <a:p>
            <a:endParaRPr lang="en-ZA" sz="2200" dirty="0"/>
          </a:p>
        </p:txBody>
      </p:sp>
    </p:spTree>
    <p:extLst>
      <p:ext uri="{BB962C8B-B14F-4D97-AF65-F5344CB8AC3E}">
        <p14:creationId xmlns:p14="http://schemas.microsoft.com/office/powerpoint/2010/main" val="226153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429F-2A62-4149-A6A8-A46C3A6E4897}"/>
              </a:ext>
            </a:extLst>
          </p:cNvPr>
          <p:cNvSpPr>
            <a:spLocks noGrp="1"/>
          </p:cNvSpPr>
          <p:nvPr>
            <p:ph type="title"/>
          </p:nvPr>
        </p:nvSpPr>
        <p:spPr>
          <a:xfrm>
            <a:off x="239486" y="163287"/>
            <a:ext cx="11756570" cy="1197427"/>
          </a:xfrm>
        </p:spPr>
        <p:txBody>
          <a:bodyPr/>
          <a:lstStyle/>
          <a:p>
            <a:r>
              <a:rPr lang="en-ZA" b="1" dirty="0">
                <a:effectLst>
                  <a:outerShdw blurRad="38100" dist="38100" dir="2700000" algn="tl">
                    <a:srgbClr val="000000">
                      <a:alpha val="43137"/>
                    </a:srgbClr>
                  </a:outerShdw>
                </a:effectLst>
              </a:rPr>
              <a:t>HIV/AIDS Awareness </a:t>
            </a:r>
          </a:p>
        </p:txBody>
      </p:sp>
      <p:sp>
        <p:nvSpPr>
          <p:cNvPr id="3" name="Content Placeholder 2">
            <a:extLst>
              <a:ext uri="{FF2B5EF4-FFF2-40B4-BE49-F238E27FC236}">
                <a16:creationId xmlns:a16="http://schemas.microsoft.com/office/drawing/2014/main" id="{2F33D46D-6960-40AE-938E-0FE7482DB9CE}"/>
              </a:ext>
            </a:extLst>
          </p:cNvPr>
          <p:cNvSpPr>
            <a:spLocks noGrp="1"/>
          </p:cNvSpPr>
          <p:nvPr>
            <p:ph idx="1"/>
          </p:nvPr>
        </p:nvSpPr>
        <p:spPr>
          <a:xfrm>
            <a:off x="239485" y="1219200"/>
            <a:ext cx="11756571" cy="5475513"/>
          </a:xfrm>
        </p:spPr>
        <p:txBody>
          <a:bodyPr>
            <a:normAutofit/>
          </a:bodyPr>
          <a:lstStyle/>
          <a:p>
            <a:r>
              <a:rPr lang="en-ZA" sz="2200" dirty="0"/>
              <a:t>HIV is the abbreviation for the Human Immunodeficiency Virus. This virus attacks the body’s defence against disease (immune system). It slowly destroys the body’s ability to fight infections. When this occurs, the body is unable to fight ordinary viruses, such as the flu virus.</a:t>
            </a:r>
          </a:p>
          <a:p>
            <a:r>
              <a:rPr lang="en-ZA" sz="2200" dirty="0"/>
              <a:t>Once a person is infected, the virus can live in the human body for years while the infected person does not look or feel ill at all. It is only when a person’s immune system is so weakened by HIV that AIDS-related opportunistic infections or illnesses develop, causing the person to become very ill. HIV eventually causes AIDS (Acquired Immune Deficiency Syndrome). </a:t>
            </a:r>
          </a:p>
          <a:p>
            <a:r>
              <a:rPr lang="en-ZA" sz="2200" dirty="0"/>
              <a:t>HIV is transmitted through the blood of a person who is already infected (therefore great care must be taken when treating industrial accidents in the workshop). People who are HIV-positive can receive treatment to help then stay healthy for many used. People are still ignorant or may stigmatise people with the HI virus, believing that it will never infect them. It is important to find out the facts about HIV and AIDS so that you can avoid infection, or receive treatment if you are infected. It is recommended that you are tested and know your status. </a:t>
            </a:r>
          </a:p>
        </p:txBody>
      </p:sp>
    </p:spTree>
    <p:extLst>
      <p:ext uri="{BB962C8B-B14F-4D97-AF65-F5344CB8AC3E}">
        <p14:creationId xmlns:p14="http://schemas.microsoft.com/office/powerpoint/2010/main" val="2151399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53852-27B7-4733-B6FA-3D95D5571DF1}"/>
              </a:ext>
            </a:extLst>
          </p:cNvPr>
          <p:cNvSpPr>
            <a:spLocks noGrp="1"/>
          </p:cNvSpPr>
          <p:nvPr>
            <p:ph idx="1"/>
          </p:nvPr>
        </p:nvSpPr>
        <p:spPr>
          <a:xfrm>
            <a:off x="141513" y="174171"/>
            <a:ext cx="11930743" cy="6564086"/>
          </a:xfrm>
        </p:spPr>
        <p:txBody>
          <a:bodyPr/>
          <a:lstStyle/>
          <a:p>
            <a:pPr marL="0" indent="0">
              <a:buNone/>
            </a:pPr>
            <a:r>
              <a:rPr lang="en-ZA" b="1" dirty="0">
                <a:effectLst>
                  <a:outerShdw blurRad="38100" dist="38100" dir="2700000" algn="tl">
                    <a:srgbClr val="000000">
                      <a:alpha val="43137"/>
                    </a:srgbClr>
                  </a:outerShdw>
                </a:effectLst>
              </a:rPr>
              <a:t>Finger Protectors</a:t>
            </a:r>
          </a:p>
          <a:p>
            <a:r>
              <a:rPr lang="en-ZA" sz="2200" dirty="0"/>
              <a:t>The finger protector guards the point of operation between the upper and lower blades and prevents the operator from reaching below the hold-downs and to the blades. The finger protector prevents the hazards of getting the figures cut by the blades or crushed by the hold-downs. </a:t>
            </a:r>
          </a:p>
          <a:p>
            <a:r>
              <a:rPr lang="en-ZA" sz="2200" dirty="0"/>
              <a:t>The maximum opening height of the finger protector is determined from the maximum thickness of worksheets to cut.</a:t>
            </a:r>
          </a:p>
          <a:p>
            <a:r>
              <a:rPr lang="en-ZA" sz="2200" dirty="0"/>
              <a:t>The finger protector is installed at the safety distance that suits this maximum opening height.</a:t>
            </a:r>
          </a:p>
          <a:p>
            <a:r>
              <a:rPr lang="en-ZA" sz="2200" dirty="0"/>
              <a:t>Do not increase its opening height.</a:t>
            </a:r>
          </a:p>
          <a:p>
            <a:r>
              <a:rPr lang="en-ZA" sz="2200" dirty="0"/>
              <a:t>An interlock can be installed to prevent the cutting of worksheets with the finger protector removed.</a:t>
            </a:r>
          </a:p>
          <a:p>
            <a:endParaRPr lang="en-ZA" sz="2200" dirty="0"/>
          </a:p>
        </p:txBody>
      </p:sp>
    </p:spTree>
    <p:extLst>
      <p:ext uri="{BB962C8B-B14F-4D97-AF65-F5344CB8AC3E}">
        <p14:creationId xmlns:p14="http://schemas.microsoft.com/office/powerpoint/2010/main" val="218879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1B1616-1B8A-44D3-BBC0-8AE2F1B40A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934" t="13084" b="38895"/>
          <a:stretch/>
        </p:blipFill>
        <p:spPr>
          <a:xfrm>
            <a:off x="1981200" y="419619"/>
            <a:ext cx="8229600" cy="6018762"/>
          </a:xfrm>
        </p:spPr>
      </p:pic>
    </p:spTree>
    <p:extLst>
      <p:ext uri="{BB962C8B-B14F-4D97-AF65-F5344CB8AC3E}">
        <p14:creationId xmlns:p14="http://schemas.microsoft.com/office/powerpoint/2010/main" val="29567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BF112-E961-49F7-856F-8789C64173A9}"/>
              </a:ext>
            </a:extLst>
          </p:cNvPr>
          <p:cNvSpPr>
            <a:spLocks noGrp="1"/>
          </p:cNvSpPr>
          <p:nvPr>
            <p:ph idx="1"/>
          </p:nvPr>
        </p:nvSpPr>
        <p:spPr>
          <a:xfrm>
            <a:off x="163286" y="195943"/>
            <a:ext cx="11876314" cy="6542314"/>
          </a:xfrm>
        </p:spPr>
        <p:txBody>
          <a:bodyPr/>
          <a:lstStyle/>
          <a:p>
            <a:pPr marL="0" indent="0">
              <a:buNone/>
            </a:pPr>
            <a:r>
              <a:rPr lang="en-ZA" b="1" dirty="0">
                <a:effectLst>
                  <a:outerShdw blurRad="38100" dist="38100" dir="2700000" algn="tl">
                    <a:srgbClr val="000000">
                      <a:alpha val="43137"/>
                    </a:srgbClr>
                  </a:outerShdw>
                </a:effectLst>
              </a:rPr>
              <a:t>Rear Light Curtain</a:t>
            </a:r>
          </a:p>
          <a:p>
            <a:r>
              <a:rPr lang="en-ZA" sz="2200" dirty="0"/>
              <a:t>The rear light curtain system prevents entry from the rear of the machine and reduces the hazards of getting hit by the ram or back gauge and getting pinched in the back gauge.</a:t>
            </a:r>
          </a:p>
          <a:p>
            <a:r>
              <a:rPr lang="en-ZA" sz="2200" dirty="0"/>
              <a:t>As soon as its light beams are obstructed by a part or parts of the body, the light curtain stops the ram or back gauge from moving.</a:t>
            </a:r>
          </a:p>
          <a:p>
            <a:r>
              <a:rPr lang="en-ZA" sz="2200" dirty="0"/>
              <a:t>The rear light curtain is especially effective in protecting operators other than the main and auxiliary operators.</a:t>
            </a:r>
          </a:p>
          <a:p>
            <a:endParaRPr lang="en-ZA" sz="2200" dirty="0"/>
          </a:p>
        </p:txBody>
      </p:sp>
      <p:pic>
        <p:nvPicPr>
          <p:cNvPr id="4" name="Picture 3">
            <a:extLst>
              <a:ext uri="{FF2B5EF4-FFF2-40B4-BE49-F238E27FC236}">
                <a16:creationId xmlns:a16="http://schemas.microsoft.com/office/drawing/2014/main" id="{AB36593E-CC49-4202-A12E-1DD0271F890F}"/>
              </a:ext>
            </a:extLst>
          </p:cNvPr>
          <p:cNvPicPr>
            <a:picLocks noChangeAspect="1"/>
          </p:cNvPicPr>
          <p:nvPr/>
        </p:nvPicPr>
        <p:blipFill rotWithShape="1">
          <a:blip r:embed="rId2">
            <a:extLst>
              <a:ext uri="{28A0092B-C50C-407E-A947-70E740481C1C}">
                <a14:useLocalDpi xmlns:a14="http://schemas.microsoft.com/office/drawing/2010/main" val="0"/>
              </a:ext>
            </a:extLst>
          </a:blip>
          <a:srcRect l="14096" r="16984" b="57301"/>
          <a:stretch/>
        </p:blipFill>
        <p:spPr>
          <a:xfrm>
            <a:off x="947055" y="2917372"/>
            <a:ext cx="4844143" cy="3624943"/>
          </a:xfrm>
          <a:prstGeom prst="rect">
            <a:avLst/>
          </a:prstGeom>
        </p:spPr>
      </p:pic>
      <p:pic>
        <p:nvPicPr>
          <p:cNvPr id="6" name="Picture 5">
            <a:extLst>
              <a:ext uri="{FF2B5EF4-FFF2-40B4-BE49-F238E27FC236}">
                <a16:creationId xmlns:a16="http://schemas.microsoft.com/office/drawing/2014/main" id="{7C491B7F-4C37-48CA-998F-C047ED37C4EA}"/>
              </a:ext>
            </a:extLst>
          </p:cNvPr>
          <p:cNvPicPr>
            <a:picLocks noChangeAspect="1"/>
          </p:cNvPicPr>
          <p:nvPr/>
        </p:nvPicPr>
        <p:blipFill rotWithShape="1">
          <a:blip r:embed="rId2">
            <a:extLst>
              <a:ext uri="{28A0092B-C50C-407E-A947-70E740481C1C}">
                <a14:useLocalDpi xmlns:a14="http://schemas.microsoft.com/office/drawing/2010/main" val="0"/>
              </a:ext>
            </a:extLst>
          </a:blip>
          <a:srcRect l="8965" t="42540" r="13661" b="26667"/>
          <a:stretch/>
        </p:blipFill>
        <p:spPr>
          <a:xfrm>
            <a:off x="6096000" y="3194888"/>
            <a:ext cx="4953000" cy="3069909"/>
          </a:xfrm>
          <a:prstGeom prst="rect">
            <a:avLst/>
          </a:prstGeom>
        </p:spPr>
      </p:pic>
    </p:spTree>
    <p:extLst>
      <p:ext uri="{BB962C8B-B14F-4D97-AF65-F5344CB8AC3E}">
        <p14:creationId xmlns:p14="http://schemas.microsoft.com/office/powerpoint/2010/main" val="700121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7DB70-3951-4470-990D-334C359A2943}"/>
              </a:ext>
            </a:extLst>
          </p:cNvPr>
          <p:cNvSpPr>
            <a:spLocks noGrp="1"/>
          </p:cNvSpPr>
          <p:nvPr>
            <p:ph idx="1"/>
          </p:nvPr>
        </p:nvSpPr>
        <p:spPr>
          <a:xfrm>
            <a:off x="130629" y="174171"/>
            <a:ext cx="11908971" cy="6553200"/>
          </a:xfrm>
        </p:spPr>
        <p:txBody>
          <a:bodyPr>
            <a:normAutofit/>
          </a:bodyPr>
          <a:lstStyle/>
          <a:p>
            <a:pPr marL="0" indent="0">
              <a:buNone/>
            </a:pPr>
            <a:r>
              <a:rPr lang="en-ZA" sz="2400" b="1" dirty="0">
                <a:effectLst>
                  <a:outerShdw blurRad="38100" dist="38100" dir="2700000" algn="tl">
                    <a:srgbClr val="000000">
                      <a:alpha val="43137"/>
                    </a:srgbClr>
                  </a:outerShdw>
                </a:effectLst>
              </a:rPr>
              <a:t>Revolving Warning Lights</a:t>
            </a:r>
          </a:p>
          <a:p>
            <a:r>
              <a:rPr lang="en-ZA" sz="2200" dirty="0"/>
              <a:t>The movement of the back gauge is indicated by light and sound.</a:t>
            </a:r>
          </a:p>
          <a:p>
            <a:r>
              <a:rPr lang="en-ZA" sz="2200" dirty="0"/>
              <a:t>The revolving warning lights alert other operators by light and sound to the movement of the back gauge and reduce the hazard of getting their body pinched between the back gauge and connecting shaft.</a:t>
            </a:r>
          </a:p>
          <a:p>
            <a:endParaRPr lang="en-ZA" sz="2200" dirty="0"/>
          </a:p>
        </p:txBody>
      </p:sp>
      <p:pic>
        <p:nvPicPr>
          <p:cNvPr id="4" name="Picture 3">
            <a:extLst>
              <a:ext uri="{FF2B5EF4-FFF2-40B4-BE49-F238E27FC236}">
                <a16:creationId xmlns:a16="http://schemas.microsoft.com/office/drawing/2014/main" id="{2361DA46-C346-4976-86EF-01A904558D70}"/>
              </a:ext>
            </a:extLst>
          </p:cNvPr>
          <p:cNvPicPr>
            <a:picLocks noChangeAspect="1"/>
          </p:cNvPicPr>
          <p:nvPr/>
        </p:nvPicPr>
        <p:blipFill rotWithShape="1">
          <a:blip r:embed="rId2">
            <a:extLst>
              <a:ext uri="{28A0092B-C50C-407E-A947-70E740481C1C}">
                <a14:useLocalDpi xmlns:a14="http://schemas.microsoft.com/office/drawing/2010/main" val="0"/>
              </a:ext>
            </a:extLst>
          </a:blip>
          <a:srcRect b="71746"/>
          <a:stretch/>
        </p:blipFill>
        <p:spPr>
          <a:xfrm>
            <a:off x="1814239" y="2329543"/>
            <a:ext cx="7438618" cy="3439886"/>
          </a:xfrm>
          <a:prstGeom prst="rect">
            <a:avLst/>
          </a:prstGeom>
        </p:spPr>
      </p:pic>
    </p:spTree>
    <p:extLst>
      <p:ext uri="{BB962C8B-B14F-4D97-AF65-F5344CB8AC3E}">
        <p14:creationId xmlns:p14="http://schemas.microsoft.com/office/powerpoint/2010/main" val="15310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6EF8DC-6D58-4B09-919B-1FB43286C2E6}"/>
              </a:ext>
            </a:extLst>
          </p:cNvPr>
          <p:cNvSpPr>
            <a:spLocks noGrp="1"/>
          </p:cNvSpPr>
          <p:nvPr>
            <p:ph idx="1"/>
          </p:nvPr>
        </p:nvSpPr>
        <p:spPr>
          <a:xfrm>
            <a:off x="142240" y="243840"/>
            <a:ext cx="11948160" cy="6532880"/>
          </a:xfrm>
        </p:spPr>
        <p:txBody>
          <a:bodyPr/>
          <a:lstStyle/>
          <a:p>
            <a:pPr marL="0" indent="0">
              <a:buNone/>
            </a:pPr>
            <a:r>
              <a:rPr lang="en-ZA" b="1" dirty="0">
                <a:effectLst>
                  <a:outerShdw blurRad="38100" dist="38100" dir="2700000" algn="tl">
                    <a:srgbClr val="000000">
                      <a:alpha val="43137"/>
                    </a:srgbClr>
                  </a:outerShdw>
                </a:effectLst>
              </a:rPr>
              <a:t>Rear-view Mirror</a:t>
            </a:r>
          </a:p>
          <a:p>
            <a:r>
              <a:rPr lang="en-ZA" sz="2200" dirty="0"/>
              <a:t>The rear-view mirror is used by the shearing machine operator to check the situation at the rear of the machine and the access of other operators to the rear of the machine.</a:t>
            </a:r>
          </a:p>
          <a:p>
            <a:r>
              <a:rPr lang="en-ZA" sz="2200" dirty="0"/>
              <a:t>It reduces the hazards of the other operators getting hit by the ram or back gauge and getting pinched in the back gauge.</a:t>
            </a:r>
          </a:p>
          <a:p>
            <a:pPr marL="0" indent="0">
              <a:buNone/>
            </a:pPr>
            <a:endParaRPr lang="en-ZA" sz="2200" dirty="0"/>
          </a:p>
        </p:txBody>
      </p:sp>
      <p:pic>
        <p:nvPicPr>
          <p:cNvPr id="4" name="Picture 3">
            <a:extLst>
              <a:ext uri="{FF2B5EF4-FFF2-40B4-BE49-F238E27FC236}">
                <a16:creationId xmlns:a16="http://schemas.microsoft.com/office/drawing/2014/main" id="{4BEDA65F-A9F3-4D86-9994-7B28C3016F12}"/>
              </a:ext>
            </a:extLst>
          </p:cNvPr>
          <p:cNvPicPr>
            <a:picLocks noChangeAspect="1"/>
          </p:cNvPicPr>
          <p:nvPr/>
        </p:nvPicPr>
        <p:blipFill rotWithShape="1">
          <a:blip r:embed="rId2">
            <a:extLst>
              <a:ext uri="{28A0092B-C50C-407E-A947-70E740481C1C}">
                <a14:useLocalDpi xmlns:a14="http://schemas.microsoft.com/office/drawing/2010/main" val="0"/>
              </a:ext>
            </a:extLst>
          </a:blip>
          <a:srcRect l="12502" t="40952" r="13629" b="32857"/>
          <a:stretch/>
        </p:blipFill>
        <p:spPr>
          <a:xfrm>
            <a:off x="2432957" y="2721427"/>
            <a:ext cx="7326085" cy="3810001"/>
          </a:xfrm>
          <a:prstGeom prst="rect">
            <a:avLst/>
          </a:prstGeom>
        </p:spPr>
      </p:pic>
    </p:spTree>
    <p:extLst>
      <p:ext uri="{BB962C8B-B14F-4D97-AF65-F5344CB8AC3E}">
        <p14:creationId xmlns:p14="http://schemas.microsoft.com/office/powerpoint/2010/main" val="1041930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7108B-3516-4850-B801-1381B040C1D1}"/>
              </a:ext>
            </a:extLst>
          </p:cNvPr>
          <p:cNvSpPr>
            <a:spLocks noGrp="1"/>
          </p:cNvSpPr>
          <p:nvPr>
            <p:ph idx="1"/>
          </p:nvPr>
        </p:nvSpPr>
        <p:spPr>
          <a:xfrm>
            <a:off x="132080" y="162560"/>
            <a:ext cx="11887200" cy="6624320"/>
          </a:xfrm>
        </p:spPr>
        <p:txBody>
          <a:bodyPr/>
          <a:lstStyle/>
          <a:p>
            <a:pPr marL="0" indent="0">
              <a:buNone/>
            </a:pPr>
            <a:r>
              <a:rPr lang="en-ZA" b="1" dirty="0">
                <a:effectLst>
                  <a:outerShdw blurRad="38100" dist="38100" dir="2700000" algn="tl">
                    <a:srgbClr val="000000">
                      <a:alpha val="43137"/>
                    </a:srgbClr>
                  </a:outerShdw>
                </a:effectLst>
              </a:rPr>
              <a:t>Additional Emergency Stop Buttons</a:t>
            </a:r>
          </a:p>
          <a:p>
            <a:r>
              <a:rPr lang="en-ZA" sz="2200" dirty="0"/>
              <a:t>The emergency stop buttons are for working at the rear of the machine.</a:t>
            </a:r>
          </a:p>
          <a:p>
            <a:r>
              <a:rPr lang="en-ZA" sz="2200" dirty="0"/>
              <a:t>If the machine does not have emergency stop buttons at its rear, it is recommended to install emergency stop buttons at the left and right rear sides.</a:t>
            </a:r>
          </a:p>
          <a:p>
            <a:pPr marL="0" indent="0">
              <a:buNone/>
            </a:pPr>
            <a:endParaRPr lang="en-ZA" sz="2200" dirty="0"/>
          </a:p>
        </p:txBody>
      </p:sp>
      <p:pic>
        <p:nvPicPr>
          <p:cNvPr id="4" name="Picture 3">
            <a:extLst>
              <a:ext uri="{FF2B5EF4-FFF2-40B4-BE49-F238E27FC236}">
                <a16:creationId xmlns:a16="http://schemas.microsoft.com/office/drawing/2014/main" id="{DF13FE54-8BC0-4413-8EFB-BAAE2BD66A40}"/>
              </a:ext>
            </a:extLst>
          </p:cNvPr>
          <p:cNvPicPr>
            <a:picLocks noChangeAspect="1"/>
          </p:cNvPicPr>
          <p:nvPr/>
        </p:nvPicPr>
        <p:blipFill rotWithShape="1">
          <a:blip r:embed="rId2">
            <a:extLst>
              <a:ext uri="{28A0092B-C50C-407E-A947-70E740481C1C}">
                <a14:useLocalDpi xmlns:a14="http://schemas.microsoft.com/office/drawing/2010/main" val="0"/>
              </a:ext>
            </a:extLst>
          </a:blip>
          <a:srcRect l="5829" r="8721" b="66190"/>
          <a:stretch/>
        </p:blipFill>
        <p:spPr>
          <a:xfrm>
            <a:off x="2321378" y="2275114"/>
            <a:ext cx="7549243" cy="3766457"/>
          </a:xfrm>
          <a:prstGeom prst="rect">
            <a:avLst/>
          </a:prstGeom>
        </p:spPr>
      </p:pic>
    </p:spTree>
    <p:extLst>
      <p:ext uri="{BB962C8B-B14F-4D97-AF65-F5344CB8AC3E}">
        <p14:creationId xmlns:p14="http://schemas.microsoft.com/office/powerpoint/2010/main" val="736740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8629-436C-41CE-9D68-6E48761285C1}"/>
              </a:ext>
            </a:extLst>
          </p:cNvPr>
          <p:cNvSpPr>
            <a:spLocks noGrp="1"/>
          </p:cNvSpPr>
          <p:nvPr>
            <p:ph type="title"/>
          </p:nvPr>
        </p:nvSpPr>
        <p:spPr>
          <a:xfrm>
            <a:off x="101600" y="81281"/>
            <a:ext cx="11252200" cy="822959"/>
          </a:xfrm>
        </p:spPr>
        <p:txBody>
          <a:bodyPr/>
          <a:lstStyle/>
          <a:p>
            <a:r>
              <a:rPr lang="en-ZA" b="1" dirty="0">
                <a:effectLst>
                  <a:outerShdw blurRad="38100" dist="38100" dir="2700000" algn="tl">
                    <a:srgbClr val="000000">
                      <a:alpha val="43137"/>
                    </a:srgbClr>
                  </a:outerShdw>
                </a:effectLst>
              </a:rPr>
              <a:t>Two-hand Control Device</a:t>
            </a:r>
          </a:p>
        </p:txBody>
      </p:sp>
      <p:sp>
        <p:nvSpPr>
          <p:cNvPr id="3" name="Content Placeholder 2">
            <a:extLst>
              <a:ext uri="{FF2B5EF4-FFF2-40B4-BE49-F238E27FC236}">
                <a16:creationId xmlns:a16="http://schemas.microsoft.com/office/drawing/2014/main" id="{00EE46B8-4216-4241-9ED4-F75AD1AC4325}"/>
              </a:ext>
            </a:extLst>
          </p:cNvPr>
          <p:cNvSpPr>
            <a:spLocks noGrp="1"/>
          </p:cNvSpPr>
          <p:nvPr>
            <p:ph idx="1"/>
          </p:nvPr>
        </p:nvSpPr>
        <p:spPr>
          <a:xfrm>
            <a:off x="101600" y="904240"/>
            <a:ext cx="11866880" cy="5872479"/>
          </a:xfrm>
        </p:spPr>
        <p:txBody>
          <a:bodyPr>
            <a:normAutofit/>
          </a:bodyPr>
          <a:lstStyle/>
          <a:p>
            <a:r>
              <a:rPr lang="en-ZA" sz="2200" dirty="0"/>
              <a:t>The A-stand-type control device with two-hand control push buttons allows the operator to work at a distance from the point of operation between the upper and lower blades.</a:t>
            </a:r>
          </a:p>
          <a:p>
            <a:r>
              <a:rPr lang="en-ZA" sz="2200" dirty="0"/>
              <a:t>It helps to reduce the hazard of getting the hands pinched between the upper and lower blades.</a:t>
            </a:r>
          </a:p>
        </p:txBody>
      </p:sp>
      <p:pic>
        <p:nvPicPr>
          <p:cNvPr id="5" name="Picture 4">
            <a:extLst>
              <a:ext uri="{FF2B5EF4-FFF2-40B4-BE49-F238E27FC236}">
                <a16:creationId xmlns:a16="http://schemas.microsoft.com/office/drawing/2014/main" id="{64F0502C-BA36-4215-B342-85F495A114F0}"/>
              </a:ext>
            </a:extLst>
          </p:cNvPr>
          <p:cNvPicPr>
            <a:picLocks noChangeAspect="1"/>
          </p:cNvPicPr>
          <p:nvPr/>
        </p:nvPicPr>
        <p:blipFill rotWithShape="1">
          <a:blip r:embed="rId2">
            <a:extLst>
              <a:ext uri="{28A0092B-C50C-407E-A947-70E740481C1C}">
                <a14:useLocalDpi xmlns:a14="http://schemas.microsoft.com/office/drawing/2010/main" val="0"/>
              </a:ext>
            </a:extLst>
          </a:blip>
          <a:srcRect l="13454" t="48571" r="9248" b="29206"/>
          <a:stretch/>
        </p:blipFill>
        <p:spPr>
          <a:xfrm>
            <a:off x="2612571" y="2558142"/>
            <a:ext cx="6966858" cy="3317553"/>
          </a:xfrm>
          <a:prstGeom prst="rect">
            <a:avLst/>
          </a:prstGeom>
        </p:spPr>
      </p:pic>
    </p:spTree>
    <p:extLst>
      <p:ext uri="{BB962C8B-B14F-4D97-AF65-F5344CB8AC3E}">
        <p14:creationId xmlns:p14="http://schemas.microsoft.com/office/powerpoint/2010/main" val="2447764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AFD5-063A-48AB-A3B0-5E713054D655}"/>
              </a:ext>
            </a:extLst>
          </p:cNvPr>
          <p:cNvSpPr>
            <a:spLocks noGrp="1"/>
          </p:cNvSpPr>
          <p:nvPr>
            <p:ph type="title"/>
          </p:nvPr>
        </p:nvSpPr>
        <p:spPr>
          <a:xfrm>
            <a:off x="81280" y="142241"/>
            <a:ext cx="11272520" cy="904240"/>
          </a:xfrm>
        </p:spPr>
        <p:txBody>
          <a:bodyPr/>
          <a:lstStyle/>
          <a:p>
            <a:r>
              <a:rPr lang="en-ZA" b="1" dirty="0">
                <a:effectLst>
                  <a:outerShdw blurRad="38100" dist="38100" dir="2700000" algn="tl">
                    <a:srgbClr val="000000">
                      <a:alpha val="43137"/>
                    </a:srgbClr>
                  </a:outerShdw>
                </a:effectLst>
              </a:rPr>
              <a:t>Hydraulic-operated Equipment </a:t>
            </a:r>
          </a:p>
        </p:txBody>
      </p:sp>
      <p:sp>
        <p:nvSpPr>
          <p:cNvPr id="3" name="Content Placeholder 2">
            <a:extLst>
              <a:ext uri="{FF2B5EF4-FFF2-40B4-BE49-F238E27FC236}">
                <a16:creationId xmlns:a16="http://schemas.microsoft.com/office/drawing/2014/main" id="{BBF9E562-851E-4EE9-BAB4-401BE06BC7E9}"/>
              </a:ext>
            </a:extLst>
          </p:cNvPr>
          <p:cNvSpPr>
            <a:spLocks noGrp="1"/>
          </p:cNvSpPr>
          <p:nvPr>
            <p:ph idx="1"/>
          </p:nvPr>
        </p:nvSpPr>
        <p:spPr>
          <a:xfrm>
            <a:off x="81280" y="975360"/>
            <a:ext cx="12009120" cy="5740399"/>
          </a:xfrm>
        </p:spPr>
        <p:txBody>
          <a:bodyPr>
            <a:normAutofit lnSpcReduction="10000"/>
          </a:bodyPr>
          <a:lstStyle/>
          <a:p>
            <a:pPr marL="0" indent="0">
              <a:buNone/>
            </a:pPr>
            <a:r>
              <a:rPr lang="en-ZA" b="1" dirty="0">
                <a:effectLst>
                  <a:outerShdw blurRad="38100" dist="38100" dir="2700000" algn="tl">
                    <a:srgbClr val="000000">
                      <a:alpha val="43137"/>
                    </a:srgbClr>
                  </a:outerShdw>
                </a:effectLst>
              </a:rPr>
              <a:t>Hydraulic Press</a:t>
            </a:r>
          </a:p>
          <a:p>
            <a:pPr marL="0" indent="0">
              <a:buNone/>
            </a:pPr>
            <a:r>
              <a:rPr lang="en-ZA" sz="2200" b="1" dirty="0"/>
              <a:t>Observe the following safety precaution when using a hydraulic press:</a:t>
            </a:r>
          </a:p>
          <a:p>
            <a:r>
              <a:rPr lang="en-ZA" sz="2200" dirty="0"/>
              <a:t>Check the floor for oil and apparatus for leaks.</a:t>
            </a:r>
          </a:p>
          <a:p>
            <a:r>
              <a:rPr lang="en-ZA" sz="2200" dirty="0"/>
              <a:t>The safe working pressure must never be exceeded. This operating pressure is always less than the working pressure and is indicated by a pressure gauge on the apparatus.</a:t>
            </a:r>
          </a:p>
          <a:p>
            <a:r>
              <a:rPr lang="en-ZA" sz="2200" dirty="0"/>
              <a:t>Gauges can only be calibrated.</a:t>
            </a:r>
          </a:p>
          <a:p>
            <a:r>
              <a:rPr lang="en-ZA" sz="2200" dirty="0"/>
              <a:t>Pressure gauges must be tested regularly and adjusted or replaced if any malfunction occurs. This is an OHS Act requirement. Maintenance should be recorded and records should be kept in a safe place.</a:t>
            </a:r>
          </a:p>
          <a:p>
            <a:r>
              <a:rPr lang="en-ZA" sz="2200" dirty="0"/>
              <a:t>The platform on which the workpiece rests must be rigid and square with the cylinder of the press.</a:t>
            </a:r>
          </a:p>
          <a:p>
            <a:r>
              <a:rPr lang="en-ZA" sz="2200" dirty="0"/>
              <a:t>The platform must rest on the supporting pins provided and should not be supported by the cable by which it is raised or lowered, in order to supply a stable platform.</a:t>
            </a:r>
          </a:p>
          <a:p>
            <a:r>
              <a:rPr lang="en-ZA" sz="2200" dirty="0"/>
              <a:t>Place objects to be pressed in or out in suitable jigs. Ensure that the direction of pressure is always at 90˚ to the platform. This is to exert perpendicular pressure.</a:t>
            </a:r>
          </a:p>
          <a:p>
            <a:r>
              <a:rPr lang="en-ZA" sz="2200" dirty="0"/>
              <a:t>Special tools and holding devices must be used to prevent damage to soft material.</a:t>
            </a:r>
          </a:p>
          <a:p>
            <a:r>
              <a:rPr lang="en-ZA" sz="2200" dirty="0"/>
              <a:t>Relieve the cylinder of all pressure after use by opening the return valves so that the plunger can return to the home position as well as to release pressure in the press.</a:t>
            </a:r>
          </a:p>
        </p:txBody>
      </p:sp>
    </p:spTree>
    <p:extLst>
      <p:ext uri="{BB962C8B-B14F-4D97-AF65-F5344CB8AC3E}">
        <p14:creationId xmlns:p14="http://schemas.microsoft.com/office/powerpoint/2010/main" val="81039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01952-B01B-43B6-9859-34E8373D228E}"/>
              </a:ext>
            </a:extLst>
          </p:cNvPr>
          <p:cNvSpPr>
            <a:spLocks noGrp="1"/>
          </p:cNvSpPr>
          <p:nvPr>
            <p:ph idx="1"/>
          </p:nvPr>
        </p:nvSpPr>
        <p:spPr>
          <a:xfrm>
            <a:off x="162560" y="152400"/>
            <a:ext cx="11866880" cy="6583680"/>
          </a:xfrm>
        </p:spPr>
        <p:txBody>
          <a:bodyPr/>
          <a:lstStyle/>
          <a:p>
            <a:pPr marL="0" indent="0">
              <a:buNone/>
            </a:pPr>
            <a:r>
              <a:rPr lang="en-ZA" b="1" dirty="0">
                <a:effectLst>
                  <a:outerShdw blurRad="38100" dist="38100" dir="2700000" algn="tl">
                    <a:srgbClr val="000000">
                      <a:alpha val="43137"/>
                    </a:srgbClr>
                  </a:outerShdw>
                </a:effectLst>
              </a:rPr>
              <a:t>Prechecks on the Hydraulic Press</a:t>
            </a:r>
          </a:p>
          <a:p>
            <a:r>
              <a:rPr lang="en-ZA" sz="2200" dirty="0"/>
              <a:t>The level of the hydraulic fluid in the reservoir should be checked regularly. If the fluid has to be added frequently, it is an indication that an internal leakage is present.</a:t>
            </a:r>
          </a:p>
          <a:p>
            <a:r>
              <a:rPr lang="en-ZA" sz="2200" dirty="0"/>
              <a:t>The apparatus should be regularly inspected for rigidity and all bolts and nuts tightened. </a:t>
            </a:r>
          </a:p>
          <a:p>
            <a:r>
              <a:rPr lang="en-ZA" sz="2200" dirty="0"/>
              <a:t>Supporting pins that keep the platform at a desired height on the frame must be inspected for damage.</a:t>
            </a:r>
          </a:p>
          <a:p>
            <a:r>
              <a:rPr lang="en-ZA" sz="2200" dirty="0"/>
              <a:t>When the apparatus is equipped with cables to alter the working height of the platform, the cable and pulleys must be inspected for damage and lubricated with grease.</a:t>
            </a:r>
          </a:p>
          <a:p>
            <a:endParaRPr lang="en-ZA" sz="2200" dirty="0"/>
          </a:p>
        </p:txBody>
      </p:sp>
      <p:pic>
        <p:nvPicPr>
          <p:cNvPr id="4" name="Picture 3">
            <a:extLst>
              <a:ext uri="{FF2B5EF4-FFF2-40B4-BE49-F238E27FC236}">
                <a16:creationId xmlns:a16="http://schemas.microsoft.com/office/drawing/2014/main" id="{83161778-0385-4E95-8C17-729FBAA35A9D}"/>
              </a:ext>
            </a:extLst>
          </p:cNvPr>
          <p:cNvPicPr>
            <a:picLocks noChangeAspect="1"/>
          </p:cNvPicPr>
          <p:nvPr/>
        </p:nvPicPr>
        <p:blipFill rotWithShape="1">
          <a:blip r:embed="rId2">
            <a:extLst>
              <a:ext uri="{28A0092B-C50C-407E-A947-70E740481C1C}">
                <a14:useLocalDpi xmlns:a14="http://schemas.microsoft.com/office/drawing/2010/main" val="0"/>
              </a:ext>
            </a:extLst>
          </a:blip>
          <a:srcRect l="19193" t="52699" r="4834" b="7301"/>
          <a:stretch/>
        </p:blipFill>
        <p:spPr>
          <a:xfrm>
            <a:off x="3499757" y="3429000"/>
            <a:ext cx="5415643" cy="3261360"/>
          </a:xfrm>
          <a:prstGeom prst="rect">
            <a:avLst/>
          </a:prstGeom>
        </p:spPr>
      </p:pic>
    </p:spTree>
    <p:extLst>
      <p:ext uri="{BB962C8B-B14F-4D97-AF65-F5344CB8AC3E}">
        <p14:creationId xmlns:p14="http://schemas.microsoft.com/office/powerpoint/2010/main" val="2604310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25C6-F3C7-4105-96F0-3D9A0D97A7EB}"/>
              </a:ext>
            </a:extLst>
          </p:cNvPr>
          <p:cNvSpPr>
            <a:spLocks noGrp="1"/>
          </p:cNvSpPr>
          <p:nvPr>
            <p:ph type="title"/>
          </p:nvPr>
        </p:nvSpPr>
        <p:spPr>
          <a:xfrm>
            <a:off x="152400" y="97972"/>
            <a:ext cx="11201400" cy="838200"/>
          </a:xfrm>
        </p:spPr>
        <p:txBody>
          <a:bodyPr/>
          <a:lstStyle/>
          <a:p>
            <a:r>
              <a:rPr lang="en-ZA" b="1" dirty="0">
                <a:effectLst>
                  <a:outerShdw blurRad="38100" dist="38100" dir="2700000" algn="tl">
                    <a:srgbClr val="000000">
                      <a:alpha val="43137"/>
                    </a:srgbClr>
                  </a:outerShdw>
                </a:effectLst>
              </a:rPr>
              <a:t>Workshop Layouts</a:t>
            </a:r>
          </a:p>
        </p:txBody>
      </p:sp>
      <p:sp>
        <p:nvSpPr>
          <p:cNvPr id="3" name="Content Placeholder 2">
            <a:extLst>
              <a:ext uri="{FF2B5EF4-FFF2-40B4-BE49-F238E27FC236}">
                <a16:creationId xmlns:a16="http://schemas.microsoft.com/office/drawing/2014/main" id="{3EB9EC4D-32B4-4478-B93A-25C7E61D6EB6}"/>
              </a:ext>
            </a:extLst>
          </p:cNvPr>
          <p:cNvSpPr>
            <a:spLocks noGrp="1"/>
          </p:cNvSpPr>
          <p:nvPr>
            <p:ph idx="1"/>
          </p:nvPr>
        </p:nvSpPr>
        <p:spPr>
          <a:xfrm>
            <a:off x="152399" y="1034142"/>
            <a:ext cx="11908971" cy="5725885"/>
          </a:xfrm>
        </p:spPr>
        <p:txBody>
          <a:bodyPr/>
          <a:lstStyle/>
          <a:p>
            <a:pPr marL="0" indent="0">
              <a:buNone/>
            </a:pPr>
            <a:r>
              <a:rPr lang="en-ZA" b="1" dirty="0">
                <a:effectLst>
                  <a:outerShdw blurRad="38100" dist="38100" dir="2700000" algn="tl">
                    <a:srgbClr val="000000">
                      <a:alpha val="43137"/>
                    </a:srgbClr>
                  </a:outerShdw>
                </a:effectLst>
              </a:rPr>
              <a:t>Product Layout</a:t>
            </a:r>
          </a:p>
          <a:p>
            <a:r>
              <a:rPr lang="en-ZA" sz="2200" dirty="0"/>
              <a:t>The product layout ensures that the machines are arranged in the sequence in which operations are carried out, so that the product of first machine is processed by the adjacent machine, the product of that machine by the next machine in the line, and so on until the finished product leaves the last machine.</a:t>
            </a:r>
          </a:p>
          <a:p>
            <a:pPr marL="0" indent="0">
              <a:buNone/>
            </a:pPr>
            <a:r>
              <a:rPr lang="en-ZA" sz="2200" b="1" dirty="0"/>
              <a:t>Advantages of the product layout of machines:</a:t>
            </a:r>
          </a:p>
          <a:p>
            <a:r>
              <a:rPr lang="en-ZA" sz="2200" dirty="0"/>
              <a:t>Handling of material is limited to a minimum.</a:t>
            </a:r>
          </a:p>
          <a:p>
            <a:r>
              <a:rPr lang="en-ZA" sz="2200" dirty="0"/>
              <a:t>Time period of manufacturing cycle is less.</a:t>
            </a:r>
          </a:p>
          <a:p>
            <a:r>
              <a:rPr lang="en-ZA" sz="2200" dirty="0"/>
              <a:t>Production control is almost automatic.</a:t>
            </a:r>
          </a:p>
          <a:p>
            <a:r>
              <a:rPr lang="en-ZA" sz="2200" dirty="0"/>
              <a:t>Control over operations is easier.</a:t>
            </a:r>
          </a:p>
          <a:p>
            <a:r>
              <a:rPr lang="en-ZA" sz="2200" dirty="0"/>
              <a:t>Greater use of unskilled labour is possible.</a:t>
            </a:r>
          </a:p>
          <a:p>
            <a:r>
              <a:rPr lang="en-ZA" sz="2200" dirty="0"/>
              <a:t>Less total inspection is required.</a:t>
            </a:r>
          </a:p>
          <a:p>
            <a:r>
              <a:rPr lang="en-ZA" sz="2200" dirty="0"/>
              <a:t>Less total floor space is needed per unit of production.</a:t>
            </a:r>
          </a:p>
          <a:p>
            <a:endParaRPr lang="en-ZA" sz="2200" dirty="0"/>
          </a:p>
        </p:txBody>
      </p:sp>
    </p:spTree>
    <p:extLst>
      <p:ext uri="{BB962C8B-B14F-4D97-AF65-F5344CB8AC3E}">
        <p14:creationId xmlns:p14="http://schemas.microsoft.com/office/powerpoint/2010/main" val="65684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9AF8-8176-4789-9FB2-DD9DD5469EC5}"/>
              </a:ext>
            </a:extLst>
          </p:cNvPr>
          <p:cNvSpPr>
            <a:spLocks noGrp="1"/>
          </p:cNvSpPr>
          <p:nvPr>
            <p:ph type="title"/>
          </p:nvPr>
        </p:nvSpPr>
        <p:spPr>
          <a:xfrm>
            <a:off x="141514" y="217715"/>
            <a:ext cx="11832772" cy="957942"/>
          </a:xfrm>
        </p:spPr>
        <p:txBody>
          <a:bodyPr/>
          <a:lstStyle/>
          <a:p>
            <a:r>
              <a:rPr lang="en-ZA" b="1" dirty="0">
                <a:effectLst>
                  <a:outerShdw blurRad="38100" dist="38100" dir="2700000" algn="tl">
                    <a:srgbClr val="000000">
                      <a:alpha val="43137"/>
                    </a:srgbClr>
                  </a:outerShdw>
                </a:effectLst>
              </a:rPr>
              <a:t>Some myths and misconceptions about HIV/AIDS </a:t>
            </a:r>
          </a:p>
        </p:txBody>
      </p:sp>
      <p:sp>
        <p:nvSpPr>
          <p:cNvPr id="3" name="Content Placeholder 2">
            <a:extLst>
              <a:ext uri="{FF2B5EF4-FFF2-40B4-BE49-F238E27FC236}">
                <a16:creationId xmlns:a16="http://schemas.microsoft.com/office/drawing/2014/main" id="{0BC46A18-7321-4383-BC84-0A945A8028DD}"/>
              </a:ext>
            </a:extLst>
          </p:cNvPr>
          <p:cNvSpPr>
            <a:spLocks noGrp="1"/>
          </p:cNvSpPr>
          <p:nvPr>
            <p:ph idx="1"/>
          </p:nvPr>
        </p:nvSpPr>
        <p:spPr>
          <a:xfrm>
            <a:off x="141514" y="1055914"/>
            <a:ext cx="11832772" cy="5584371"/>
          </a:xfrm>
        </p:spPr>
        <p:txBody>
          <a:bodyPr>
            <a:normAutofit fontScale="92500"/>
          </a:bodyPr>
          <a:lstStyle/>
          <a:p>
            <a:r>
              <a:rPr lang="en-ZA" sz="2200" dirty="0"/>
              <a:t>There are many myths and misconceptions regarding HIV/AIDS. This is largely because of ignorance, superstition and fear of the disease, and due to people seeing the effects the disease has had on others in their communities.</a:t>
            </a:r>
          </a:p>
          <a:p>
            <a:r>
              <a:rPr lang="en-ZA" sz="2200" dirty="0"/>
              <a:t>Uninformed people frequently spread incorrect facts about HIV/AIDS and this can have shattering effects (including many sufferers who lose their lives) in a community. Many infected people are rejected by their communities because of the misconceptions that they will infect everyone with who, they come into contact.</a:t>
            </a:r>
          </a:p>
          <a:p>
            <a:pPr marL="0" indent="0">
              <a:buNone/>
            </a:pPr>
            <a:r>
              <a:rPr lang="en-ZA" sz="2400" b="1" dirty="0">
                <a:effectLst>
                  <a:outerShdw blurRad="38100" dist="38100" dir="2700000" algn="tl">
                    <a:srgbClr val="000000">
                      <a:alpha val="43137"/>
                    </a:srgbClr>
                  </a:outerShdw>
                </a:effectLst>
              </a:rPr>
              <a:t>Some common myths about HIV/AIDS</a:t>
            </a:r>
          </a:p>
          <a:p>
            <a:r>
              <a:rPr lang="en-ZA" sz="2200" dirty="0"/>
              <a:t>AIDS is a punishment for wrongdoing.</a:t>
            </a:r>
          </a:p>
          <a:p>
            <a:r>
              <a:rPr lang="en-ZA" sz="2200" dirty="0"/>
              <a:t>Everyone infected by HIV is sick.</a:t>
            </a:r>
          </a:p>
          <a:p>
            <a:r>
              <a:rPr lang="en-ZA" sz="2200" dirty="0"/>
              <a:t>The virus is spread via the air, water or food.</a:t>
            </a:r>
          </a:p>
          <a:p>
            <a:r>
              <a:rPr lang="en-ZA" sz="2200" dirty="0"/>
              <a:t>Penicillin or vitamins can cure the disease.</a:t>
            </a:r>
          </a:p>
          <a:p>
            <a:r>
              <a:rPr lang="en-ZA" sz="2200" dirty="0"/>
              <a:t>Syringes can be cleaned with coconut juice.</a:t>
            </a:r>
          </a:p>
          <a:p>
            <a:r>
              <a:rPr lang="en-ZA" sz="2200" dirty="0"/>
              <a:t>Bad spirits cause AIDS</a:t>
            </a:r>
          </a:p>
          <a:p>
            <a:r>
              <a:rPr lang="en-ZA" sz="2200" dirty="0"/>
              <a:t>AIDS can be cured by magic.</a:t>
            </a:r>
          </a:p>
          <a:p>
            <a:r>
              <a:rPr lang="en-ZA" sz="2200" dirty="0"/>
              <a:t>It can be cured by abusing young girls/virgins.</a:t>
            </a:r>
          </a:p>
        </p:txBody>
      </p:sp>
    </p:spTree>
    <p:extLst>
      <p:ext uri="{BB962C8B-B14F-4D97-AF65-F5344CB8AC3E}">
        <p14:creationId xmlns:p14="http://schemas.microsoft.com/office/powerpoint/2010/main" val="854567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0B1AA-D245-4BDE-A6A3-5808DCC1816E}"/>
              </a:ext>
            </a:extLst>
          </p:cNvPr>
          <p:cNvSpPr>
            <a:spLocks noGrp="1"/>
          </p:cNvSpPr>
          <p:nvPr>
            <p:ph idx="1"/>
          </p:nvPr>
        </p:nvSpPr>
        <p:spPr>
          <a:xfrm>
            <a:off x="130629" y="163286"/>
            <a:ext cx="11941628" cy="6553200"/>
          </a:xfrm>
        </p:spPr>
        <p:txBody>
          <a:bodyPr>
            <a:normAutofit/>
          </a:bodyPr>
          <a:lstStyle/>
          <a:p>
            <a:pPr marL="0" indent="0">
              <a:buNone/>
            </a:pPr>
            <a:r>
              <a:rPr lang="en-ZA" sz="2200" b="1" dirty="0"/>
              <a:t>Disadvantages of product layout of machines:</a:t>
            </a:r>
          </a:p>
          <a:p>
            <a:r>
              <a:rPr lang="en-ZA" sz="2200" dirty="0"/>
              <a:t>Lack of flexibility (layout cannot easily be changed to another type of production).</a:t>
            </a:r>
          </a:p>
          <a:p>
            <a:r>
              <a:rPr lang="en-ZA" sz="2200" dirty="0"/>
              <a:t>Optimum use of equipment is not possible.</a:t>
            </a:r>
          </a:p>
          <a:p>
            <a:endParaRPr lang="en-ZA" sz="2200" dirty="0"/>
          </a:p>
        </p:txBody>
      </p:sp>
      <p:pic>
        <p:nvPicPr>
          <p:cNvPr id="5" name="Picture 4">
            <a:extLst>
              <a:ext uri="{FF2B5EF4-FFF2-40B4-BE49-F238E27FC236}">
                <a16:creationId xmlns:a16="http://schemas.microsoft.com/office/drawing/2014/main" id="{E185B8E5-5C57-4116-AFC2-33405339D6D9}"/>
              </a:ext>
            </a:extLst>
          </p:cNvPr>
          <p:cNvPicPr>
            <a:picLocks noChangeAspect="1"/>
          </p:cNvPicPr>
          <p:nvPr/>
        </p:nvPicPr>
        <p:blipFill rotWithShape="1">
          <a:blip r:embed="rId2">
            <a:extLst>
              <a:ext uri="{28A0092B-C50C-407E-A947-70E740481C1C}">
                <a14:useLocalDpi xmlns:a14="http://schemas.microsoft.com/office/drawing/2010/main" val="0"/>
              </a:ext>
            </a:extLst>
          </a:blip>
          <a:srcRect l="15117" t="42074" r="13795" b="9630"/>
          <a:stretch/>
        </p:blipFill>
        <p:spPr>
          <a:xfrm>
            <a:off x="3281680" y="1397329"/>
            <a:ext cx="5628640" cy="5319157"/>
          </a:xfrm>
          <a:prstGeom prst="rect">
            <a:avLst/>
          </a:prstGeom>
        </p:spPr>
      </p:pic>
    </p:spTree>
    <p:extLst>
      <p:ext uri="{BB962C8B-B14F-4D97-AF65-F5344CB8AC3E}">
        <p14:creationId xmlns:p14="http://schemas.microsoft.com/office/powerpoint/2010/main" val="2196775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C73DE-34C7-4205-8307-3E044B7B59D1}"/>
              </a:ext>
            </a:extLst>
          </p:cNvPr>
          <p:cNvSpPr>
            <a:spLocks noGrp="1"/>
          </p:cNvSpPr>
          <p:nvPr>
            <p:ph idx="1"/>
          </p:nvPr>
        </p:nvSpPr>
        <p:spPr>
          <a:xfrm>
            <a:off x="130629" y="163286"/>
            <a:ext cx="11919857" cy="6574971"/>
          </a:xfrm>
        </p:spPr>
        <p:txBody>
          <a:bodyPr>
            <a:normAutofit/>
          </a:bodyPr>
          <a:lstStyle/>
          <a:p>
            <a:pPr marL="0" indent="0">
              <a:buNone/>
            </a:pPr>
            <a:r>
              <a:rPr lang="en-ZA" sz="2200" b="1" dirty="0"/>
              <a:t>Disadvantage of process layout of machines are:</a:t>
            </a:r>
          </a:p>
          <a:p>
            <a:r>
              <a:rPr lang="en-ZA" sz="2200" dirty="0"/>
              <a:t>Production is not always continuous.</a:t>
            </a:r>
          </a:p>
          <a:p>
            <a:r>
              <a:rPr lang="en-ZA" sz="2200" dirty="0"/>
              <a:t>Transportation costs between process departments may be high.</a:t>
            </a:r>
          </a:p>
          <a:p>
            <a:r>
              <a:rPr lang="en-ZA" sz="2200" dirty="0"/>
              <a:t>Additional time is spent in testing and sorting as the product moves through the different departments.</a:t>
            </a:r>
          </a:p>
          <a:p>
            <a:r>
              <a:rPr lang="en-ZA" sz="2200" dirty="0"/>
              <a:t>Damage to fragile goods may result from extra handling.</a:t>
            </a:r>
          </a:p>
          <a:p>
            <a:endParaRPr lang="en-ZA" sz="2200" dirty="0"/>
          </a:p>
        </p:txBody>
      </p:sp>
      <p:pic>
        <p:nvPicPr>
          <p:cNvPr id="7" name="Picture 6">
            <a:extLst>
              <a:ext uri="{FF2B5EF4-FFF2-40B4-BE49-F238E27FC236}">
                <a16:creationId xmlns:a16="http://schemas.microsoft.com/office/drawing/2014/main" id="{E8509DE3-A99C-4090-9733-17BD451478CA}"/>
              </a:ext>
            </a:extLst>
          </p:cNvPr>
          <p:cNvPicPr>
            <a:picLocks noChangeAspect="1"/>
          </p:cNvPicPr>
          <p:nvPr/>
        </p:nvPicPr>
        <p:blipFill rotWithShape="1">
          <a:blip r:embed="rId2">
            <a:extLst>
              <a:ext uri="{28A0092B-C50C-407E-A947-70E740481C1C}">
                <a14:useLocalDpi xmlns:a14="http://schemas.microsoft.com/office/drawing/2010/main" val="0"/>
              </a:ext>
            </a:extLst>
          </a:blip>
          <a:srcRect l="6927" t="46667" r="20002" b="10853"/>
          <a:stretch/>
        </p:blipFill>
        <p:spPr>
          <a:xfrm>
            <a:off x="3326093" y="2711302"/>
            <a:ext cx="5009833" cy="3848986"/>
          </a:xfrm>
          <a:prstGeom prst="rect">
            <a:avLst/>
          </a:prstGeom>
        </p:spPr>
      </p:pic>
    </p:spTree>
    <p:extLst>
      <p:ext uri="{BB962C8B-B14F-4D97-AF65-F5344CB8AC3E}">
        <p14:creationId xmlns:p14="http://schemas.microsoft.com/office/powerpoint/2010/main" val="4143206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D54F3-5278-4822-B9BD-BE3AEDC59DB1}"/>
              </a:ext>
            </a:extLst>
          </p:cNvPr>
          <p:cNvSpPr>
            <a:spLocks noGrp="1"/>
          </p:cNvSpPr>
          <p:nvPr>
            <p:ph idx="1"/>
          </p:nvPr>
        </p:nvSpPr>
        <p:spPr>
          <a:xfrm>
            <a:off x="152399" y="152400"/>
            <a:ext cx="11908971" cy="6520543"/>
          </a:xfrm>
        </p:spPr>
        <p:txBody>
          <a:bodyPr/>
          <a:lstStyle/>
          <a:p>
            <a:pPr marL="0" indent="0">
              <a:buNone/>
            </a:pPr>
            <a:r>
              <a:rPr lang="en-ZA" b="1" dirty="0">
                <a:effectLst>
                  <a:outerShdw blurRad="38100" dist="38100" dir="2700000" algn="tl">
                    <a:srgbClr val="000000">
                      <a:alpha val="43137"/>
                    </a:srgbClr>
                  </a:outerShdw>
                </a:effectLst>
              </a:rPr>
              <a:t>Process Layout</a:t>
            </a:r>
          </a:p>
          <a:p>
            <a:r>
              <a:rPr lang="en-ZA" sz="2200" dirty="0"/>
              <a:t>The process layout is based on the type of manufacturing process needed in the making of the product. The flow of material is interrupted and machines are grouped according to their type of operation. A product passes through different stages of production, which are carried out in different departments such as turning, machining, drilling and grinding departments.</a:t>
            </a:r>
          </a:p>
          <a:p>
            <a:pPr marL="0" indent="0">
              <a:buNone/>
            </a:pPr>
            <a:r>
              <a:rPr lang="en-ZA" sz="2200" b="1" dirty="0"/>
              <a:t>Advantages of the process layout of machines:</a:t>
            </a:r>
          </a:p>
          <a:p>
            <a:r>
              <a:rPr lang="en-ZA" sz="2200" dirty="0"/>
              <a:t>High machine utilisation because more than one product is manufactured.</a:t>
            </a:r>
          </a:p>
          <a:p>
            <a:r>
              <a:rPr lang="en-ZA" sz="2200" dirty="0"/>
              <a:t>Better supervision as a result of subdivision of processes.</a:t>
            </a:r>
          </a:p>
          <a:p>
            <a:r>
              <a:rPr lang="en-ZA" sz="2200" dirty="0"/>
              <a:t>Less interruption in flow of work when machines become defective.</a:t>
            </a:r>
          </a:p>
          <a:p>
            <a:r>
              <a:rPr lang="en-ZA" sz="2200" dirty="0"/>
              <a:t>Lower equipment cost, since one machine can produce more than one product.</a:t>
            </a:r>
          </a:p>
          <a:p>
            <a:r>
              <a:rPr lang="en-ZA" sz="2200" dirty="0"/>
              <a:t>Better control of total manufacturing cost.</a:t>
            </a:r>
          </a:p>
          <a:p>
            <a:r>
              <a:rPr lang="en-ZA" sz="2200" dirty="0"/>
              <a:t>Greater flexibility in the production process.</a:t>
            </a:r>
          </a:p>
          <a:p>
            <a:pPr marL="0" indent="0">
              <a:buNone/>
            </a:pPr>
            <a:endParaRPr lang="en-ZA" sz="2200" dirty="0"/>
          </a:p>
        </p:txBody>
      </p:sp>
    </p:spTree>
    <p:extLst>
      <p:ext uri="{BB962C8B-B14F-4D97-AF65-F5344CB8AC3E}">
        <p14:creationId xmlns:p14="http://schemas.microsoft.com/office/powerpoint/2010/main" val="927727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C73DE-34C7-4205-8307-3E044B7B59D1}"/>
              </a:ext>
            </a:extLst>
          </p:cNvPr>
          <p:cNvSpPr>
            <a:spLocks noGrp="1"/>
          </p:cNvSpPr>
          <p:nvPr>
            <p:ph idx="1"/>
          </p:nvPr>
        </p:nvSpPr>
        <p:spPr>
          <a:xfrm>
            <a:off x="130629" y="163286"/>
            <a:ext cx="11919857" cy="6574971"/>
          </a:xfrm>
        </p:spPr>
        <p:txBody>
          <a:bodyPr>
            <a:normAutofit/>
          </a:bodyPr>
          <a:lstStyle/>
          <a:p>
            <a:pPr marL="0" indent="0">
              <a:buNone/>
            </a:pPr>
            <a:r>
              <a:rPr lang="en-ZA" sz="2200" b="1" dirty="0"/>
              <a:t>Disadvantage of process layout of machines are:</a:t>
            </a:r>
          </a:p>
          <a:p>
            <a:r>
              <a:rPr lang="en-ZA" sz="2200" dirty="0"/>
              <a:t>Production is not always continuous.</a:t>
            </a:r>
          </a:p>
          <a:p>
            <a:r>
              <a:rPr lang="en-ZA" sz="2200" dirty="0"/>
              <a:t>Transportation costs between process departments may be high.</a:t>
            </a:r>
          </a:p>
          <a:p>
            <a:r>
              <a:rPr lang="en-ZA" sz="2200" dirty="0"/>
              <a:t>Additional time is spent in testing and sorting as the product moves through the different departments.</a:t>
            </a:r>
          </a:p>
          <a:p>
            <a:r>
              <a:rPr lang="en-ZA" sz="2200" dirty="0"/>
              <a:t>Damage to fragile goods may result from extra handling.</a:t>
            </a:r>
          </a:p>
          <a:p>
            <a:endParaRPr lang="en-ZA" sz="2200" dirty="0"/>
          </a:p>
        </p:txBody>
      </p:sp>
      <p:pic>
        <p:nvPicPr>
          <p:cNvPr id="7" name="Picture 6">
            <a:extLst>
              <a:ext uri="{FF2B5EF4-FFF2-40B4-BE49-F238E27FC236}">
                <a16:creationId xmlns:a16="http://schemas.microsoft.com/office/drawing/2014/main" id="{E8509DE3-A99C-4090-9733-17BD451478CA}"/>
              </a:ext>
            </a:extLst>
          </p:cNvPr>
          <p:cNvPicPr>
            <a:picLocks noChangeAspect="1"/>
          </p:cNvPicPr>
          <p:nvPr/>
        </p:nvPicPr>
        <p:blipFill rotWithShape="1">
          <a:blip r:embed="rId2">
            <a:extLst>
              <a:ext uri="{28A0092B-C50C-407E-A947-70E740481C1C}">
                <a14:useLocalDpi xmlns:a14="http://schemas.microsoft.com/office/drawing/2010/main" val="0"/>
              </a:ext>
            </a:extLst>
          </a:blip>
          <a:srcRect l="6927" t="46667" r="20002" b="10853"/>
          <a:stretch/>
        </p:blipFill>
        <p:spPr>
          <a:xfrm>
            <a:off x="3326093" y="2711302"/>
            <a:ext cx="5009833" cy="3848986"/>
          </a:xfrm>
          <a:prstGeom prst="rect">
            <a:avLst/>
          </a:prstGeom>
        </p:spPr>
      </p:pic>
    </p:spTree>
    <p:extLst>
      <p:ext uri="{BB962C8B-B14F-4D97-AF65-F5344CB8AC3E}">
        <p14:creationId xmlns:p14="http://schemas.microsoft.com/office/powerpoint/2010/main" val="1914833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9585-59E2-487B-A044-7E83D13A6DF7}"/>
              </a:ext>
            </a:extLst>
          </p:cNvPr>
          <p:cNvSpPr>
            <a:spLocks noGrp="1"/>
          </p:cNvSpPr>
          <p:nvPr>
            <p:ph type="title"/>
          </p:nvPr>
        </p:nvSpPr>
        <p:spPr>
          <a:xfrm>
            <a:off x="195943" y="119743"/>
            <a:ext cx="11157857" cy="936171"/>
          </a:xfrm>
        </p:spPr>
        <p:txBody>
          <a:bodyPr/>
          <a:lstStyle/>
          <a:p>
            <a:r>
              <a:rPr lang="en-ZA" b="1" dirty="0">
                <a:effectLst>
                  <a:outerShdw blurRad="38100" dist="38100" dir="2700000" algn="tl">
                    <a:srgbClr val="000000">
                      <a:alpha val="43137"/>
                    </a:srgbClr>
                  </a:outerShdw>
                </a:effectLst>
              </a:rPr>
              <a:t>Analysing the OHS Act and Regulations</a:t>
            </a:r>
          </a:p>
        </p:txBody>
      </p:sp>
      <p:sp>
        <p:nvSpPr>
          <p:cNvPr id="3" name="Content Placeholder 2">
            <a:extLst>
              <a:ext uri="{FF2B5EF4-FFF2-40B4-BE49-F238E27FC236}">
                <a16:creationId xmlns:a16="http://schemas.microsoft.com/office/drawing/2014/main" id="{C2C6D1F5-2949-4E0A-BA35-3D2613D3FA4D}"/>
              </a:ext>
            </a:extLst>
          </p:cNvPr>
          <p:cNvSpPr>
            <a:spLocks noGrp="1"/>
          </p:cNvSpPr>
          <p:nvPr>
            <p:ph idx="1"/>
          </p:nvPr>
        </p:nvSpPr>
        <p:spPr>
          <a:xfrm>
            <a:off x="195943" y="957943"/>
            <a:ext cx="11843657" cy="5780314"/>
          </a:xfrm>
        </p:spPr>
        <p:txBody>
          <a:bodyPr>
            <a:normAutofit/>
          </a:bodyPr>
          <a:lstStyle/>
          <a:p>
            <a:r>
              <a:rPr lang="en-ZA" sz="2200" dirty="0"/>
              <a:t>Occupational safety can be divided into two main categories, namely:</a:t>
            </a:r>
          </a:p>
          <a:p>
            <a:pPr>
              <a:buFont typeface="Wingdings" panose="05000000000000000000" pitchFamily="2" charset="2"/>
              <a:buChar char="ü"/>
            </a:pPr>
            <a:r>
              <a:rPr lang="en-ZA" sz="2200" dirty="0"/>
              <a:t> Conditions: the responsibility of the employer</a:t>
            </a:r>
          </a:p>
          <a:p>
            <a:pPr>
              <a:buFont typeface="Wingdings" panose="05000000000000000000" pitchFamily="2" charset="2"/>
              <a:buChar char="ü"/>
            </a:pPr>
            <a:r>
              <a:rPr lang="en-ZA" sz="2200" dirty="0"/>
              <a:t>Actions: the actions and the behaviour of the employee; in other words, you!</a:t>
            </a:r>
          </a:p>
          <a:p>
            <a:pPr marL="0" indent="0">
              <a:buNone/>
            </a:pPr>
            <a:r>
              <a:rPr lang="en-ZA" sz="2200" b="1" dirty="0"/>
              <a:t>Conditions:</a:t>
            </a:r>
          </a:p>
          <a:p>
            <a:r>
              <a:rPr lang="en-ZA" sz="2200" dirty="0"/>
              <a:t>These refer to, for example, the conditions of the workshop building, floor and grounds. The employer must see to it that the aforementioned areas are in a good condition and that workers report any substandard conditions.</a:t>
            </a:r>
          </a:p>
          <a:p>
            <a:pPr marL="0" indent="0">
              <a:buNone/>
            </a:pPr>
            <a:r>
              <a:rPr lang="en-ZA" sz="2200" b="1" dirty="0"/>
              <a:t>Actions</a:t>
            </a:r>
          </a:p>
          <a:p>
            <a:r>
              <a:rPr lang="en-ZA" sz="2200" dirty="0"/>
              <a:t>The actions referred to here are those of the workers. Irresponsible, unsafe or undisciplined actions can lead to accidents or disciplinary actions. You, as an employee, must make a point of finding out what is regarded as acceptable and safe behaviour and what is not. You must be safety-conscious at all times.</a:t>
            </a:r>
          </a:p>
          <a:p>
            <a:pPr marL="0" indent="0">
              <a:buNone/>
            </a:pPr>
            <a:endParaRPr lang="en-ZA" sz="2200" dirty="0"/>
          </a:p>
        </p:txBody>
      </p:sp>
    </p:spTree>
    <p:extLst>
      <p:ext uri="{BB962C8B-B14F-4D97-AF65-F5344CB8AC3E}">
        <p14:creationId xmlns:p14="http://schemas.microsoft.com/office/powerpoint/2010/main" val="1149027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293B-4864-465A-B578-FD027BBA361B}"/>
              </a:ext>
            </a:extLst>
          </p:cNvPr>
          <p:cNvSpPr>
            <a:spLocks noGrp="1"/>
          </p:cNvSpPr>
          <p:nvPr>
            <p:ph type="title"/>
          </p:nvPr>
        </p:nvSpPr>
        <p:spPr>
          <a:xfrm>
            <a:off x="0" y="87087"/>
            <a:ext cx="11353800" cy="925284"/>
          </a:xfrm>
        </p:spPr>
        <p:txBody>
          <a:bodyPr/>
          <a:lstStyle/>
          <a:p>
            <a:r>
              <a:rPr lang="en-ZA" b="1" dirty="0">
                <a:effectLst>
                  <a:outerShdw blurRad="38100" dist="38100" dir="2700000" algn="tl">
                    <a:srgbClr val="000000">
                      <a:alpha val="43137"/>
                    </a:srgbClr>
                  </a:outerShdw>
                </a:effectLst>
              </a:rPr>
              <a:t>OHS Act</a:t>
            </a:r>
          </a:p>
        </p:txBody>
      </p:sp>
      <p:sp>
        <p:nvSpPr>
          <p:cNvPr id="3" name="Content Placeholder 2">
            <a:extLst>
              <a:ext uri="{FF2B5EF4-FFF2-40B4-BE49-F238E27FC236}">
                <a16:creationId xmlns:a16="http://schemas.microsoft.com/office/drawing/2014/main" id="{1878A44F-73C9-4CFE-AFC7-B1D43D86C874}"/>
              </a:ext>
            </a:extLst>
          </p:cNvPr>
          <p:cNvSpPr>
            <a:spLocks noGrp="1"/>
          </p:cNvSpPr>
          <p:nvPr>
            <p:ph idx="1"/>
          </p:nvPr>
        </p:nvSpPr>
        <p:spPr>
          <a:xfrm>
            <a:off x="1" y="870856"/>
            <a:ext cx="12192000" cy="5987144"/>
          </a:xfrm>
        </p:spPr>
        <p:txBody>
          <a:bodyPr>
            <a:normAutofit fontScale="92500" lnSpcReduction="10000"/>
          </a:bodyPr>
          <a:lstStyle/>
          <a:p>
            <a:r>
              <a:rPr lang="en-ZA" sz="2200" dirty="0"/>
              <a:t>The Occupational Health and Safety Act as amended, No 181 of 1993 prescribed responsibilities of employers and employees as follows:</a:t>
            </a:r>
          </a:p>
          <a:p>
            <a:pPr marL="0" indent="0">
              <a:buNone/>
            </a:pPr>
            <a:r>
              <a:rPr lang="en-ZA" b="1" dirty="0">
                <a:effectLst>
                  <a:outerShdw blurRad="38100" dist="38100" dir="2700000" algn="tl">
                    <a:srgbClr val="000000">
                      <a:alpha val="43137"/>
                    </a:srgbClr>
                  </a:outerShdw>
                </a:effectLst>
              </a:rPr>
              <a:t>General duties of employers to their employees</a:t>
            </a:r>
          </a:p>
          <a:p>
            <a:pPr marL="457200" indent="-457200">
              <a:buFont typeface="+mj-lt"/>
              <a:buAutoNum type="arabicPeriod"/>
            </a:pPr>
            <a:r>
              <a:rPr lang="en-ZA" sz="2200" dirty="0"/>
              <a:t>Every employer shall provide and maintain, as far as is reasonable practicable, a working environment that is safe and without risk to the health of his employees.</a:t>
            </a:r>
          </a:p>
          <a:p>
            <a:pPr marL="457200" indent="-457200">
              <a:buFont typeface="+mj-lt"/>
              <a:buAutoNum type="arabicPeriod"/>
            </a:pPr>
            <a:r>
              <a:rPr lang="en-ZA" sz="2200" dirty="0"/>
              <a:t>Without derogating from the generality of an employer’s duties under subsection (1), the matters to which those duties refer include in particular-</a:t>
            </a:r>
          </a:p>
          <a:p>
            <a:r>
              <a:rPr lang="en-ZA" sz="2200" dirty="0"/>
              <a:t>The provision and maintenance of systems of work, plant and machinery that, as far as is reasonably practicable, are safe and without risks to health;</a:t>
            </a:r>
          </a:p>
          <a:p>
            <a:r>
              <a:rPr lang="en-ZA" sz="2200" dirty="0"/>
              <a:t>Taking such steps as may be reasonably practicable to eliminate or mitigate any hazard or potential hazard to the safety or health of employees, before resorting to personal protective equipment;</a:t>
            </a:r>
          </a:p>
          <a:p>
            <a:r>
              <a:rPr lang="en-ZA" sz="2200" dirty="0"/>
              <a:t>Making arrangements for ensuring, as far as is reasonably practicable, the safety and absence of risks to health in connection with the production, processing, use, handling, storage or transport of articles or substances;</a:t>
            </a:r>
          </a:p>
          <a:p>
            <a:r>
              <a:rPr lang="en-ZA" sz="2200" dirty="0"/>
              <a:t>Establishing, as far as is reasonably practicable, what hazards to the health or safety of persons are attached to any work which is performed, any article or substance which is produced, processed, used, handled, stored or transported and any plant or machinery which is used in his business, and he shall, as far as is reasonably practicable, further establish what precautionary measures should be taken with respect to such work, article, substance, plant or machinery in order to protect the health and safety of persons, and he shall provide the necessary means to apply such precautionary measures;</a:t>
            </a:r>
          </a:p>
        </p:txBody>
      </p:sp>
    </p:spTree>
    <p:extLst>
      <p:ext uri="{BB962C8B-B14F-4D97-AF65-F5344CB8AC3E}">
        <p14:creationId xmlns:p14="http://schemas.microsoft.com/office/powerpoint/2010/main" val="2756931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F6DFC-835F-4AED-A3BC-56DDBCEF0B34}"/>
              </a:ext>
            </a:extLst>
          </p:cNvPr>
          <p:cNvSpPr>
            <a:spLocks noGrp="1"/>
          </p:cNvSpPr>
          <p:nvPr>
            <p:ph idx="1"/>
          </p:nvPr>
        </p:nvSpPr>
        <p:spPr>
          <a:xfrm>
            <a:off x="130629" y="174170"/>
            <a:ext cx="11952514" cy="6596743"/>
          </a:xfrm>
        </p:spPr>
        <p:txBody>
          <a:bodyPr>
            <a:normAutofit/>
          </a:bodyPr>
          <a:lstStyle/>
          <a:p>
            <a:r>
              <a:rPr lang="en-ZA" sz="2200" dirty="0"/>
              <a:t>Providing such information, instructions, training and supervision as may be necessary to ensure, as far as is reasonably practicable, the health and safety at work of his employees;</a:t>
            </a:r>
          </a:p>
          <a:p>
            <a:r>
              <a:rPr lang="en-ZA" sz="2200" dirty="0"/>
              <a:t>As far as is reasonably practicable, not permitting any employee to do any work or to produce, process, use, handle, store or transport any article or substance or to operate any plant or machinery, unless the precautionary measures contemplated in paragraph (b) and (d), or any other precautionary measures which may be prescribed, have been taken;</a:t>
            </a:r>
          </a:p>
          <a:p>
            <a:r>
              <a:rPr lang="en-ZA" sz="2200" dirty="0"/>
              <a:t>Taking all necessary measures to ensure that tire requirements of this Act are complied with by every person in his employment or on premises under his control where plant or machinery is used;</a:t>
            </a:r>
          </a:p>
          <a:p>
            <a:r>
              <a:rPr lang="en-ZA" sz="2200" dirty="0"/>
              <a:t>Enforcing such measures as may be necessary in the interest of health and safety;</a:t>
            </a:r>
          </a:p>
          <a:p>
            <a:r>
              <a:rPr lang="en-ZA" sz="2200" dirty="0"/>
              <a:t>Ensuring that work is performed and that plant or machinery is used under the general supervision of a person trained to understand the hazards associated with it and who have the authority to ensure that precautionary measures taken by the employer are implemented; and </a:t>
            </a:r>
          </a:p>
          <a:p>
            <a:r>
              <a:rPr lang="en-ZA" sz="2200" dirty="0"/>
              <a:t>Causing all employees to be informed regarding the scope of their authority as contemplated in section 37 (1) (b).</a:t>
            </a:r>
          </a:p>
          <a:p>
            <a:endParaRPr lang="en-ZA" sz="2200" dirty="0"/>
          </a:p>
          <a:p>
            <a:endParaRPr lang="en-ZA" sz="2200" dirty="0"/>
          </a:p>
        </p:txBody>
      </p:sp>
    </p:spTree>
    <p:extLst>
      <p:ext uri="{BB962C8B-B14F-4D97-AF65-F5344CB8AC3E}">
        <p14:creationId xmlns:p14="http://schemas.microsoft.com/office/powerpoint/2010/main" val="2708164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5A703-2F56-4575-A28F-E89E3232D63D}"/>
              </a:ext>
            </a:extLst>
          </p:cNvPr>
          <p:cNvSpPr>
            <a:spLocks noGrp="1"/>
          </p:cNvSpPr>
          <p:nvPr>
            <p:ph idx="1"/>
          </p:nvPr>
        </p:nvSpPr>
        <p:spPr>
          <a:xfrm>
            <a:off x="141513" y="185057"/>
            <a:ext cx="11952515" cy="6564086"/>
          </a:xfrm>
        </p:spPr>
        <p:txBody>
          <a:bodyPr/>
          <a:lstStyle/>
          <a:p>
            <a:pPr marL="0" indent="0">
              <a:buNone/>
            </a:pPr>
            <a:r>
              <a:rPr lang="en-ZA" b="1" dirty="0">
                <a:effectLst>
                  <a:outerShdw blurRad="38100" dist="38100" dir="2700000" algn="tl">
                    <a:srgbClr val="000000">
                      <a:alpha val="43137"/>
                    </a:srgbClr>
                  </a:outerShdw>
                </a:effectLst>
              </a:rPr>
              <a:t>Duty to inform</a:t>
            </a:r>
          </a:p>
          <a:p>
            <a:pPr marL="0" indent="0">
              <a:buNone/>
            </a:pPr>
            <a:r>
              <a:rPr lang="en-ZA" sz="2200" dirty="0"/>
              <a:t>Without derogating from any specific duty imposed on an employer by this Act, every employer shall-</a:t>
            </a:r>
          </a:p>
          <a:p>
            <a:r>
              <a:rPr lang="en-ZA" sz="2200" dirty="0"/>
              <a:t>As far as is reasonably practicable, cause every employee to be made conversant with the hazards to his health and safety attached to any work which he has to perform, any article or substance which he has to produce, process, use, handle, store or transport and any plant or machinery which he is required or permitted to use, as well as with the precautionary measures which should be taken and observed with respect to those hazards;</a:t>
            </a:r>
          </a:p>
          <a:p>
            <a:r>
              <a:rPr lang="en-ZA" sz="2200" dirty="0"/>
              <a:t>Inform the health and safety representatives concerned beforehand of inspections, investigations or formal inquiries of which he has been notified by an inspector, and of any application for exemption made by him in terms of section 40; and</a:t>
            </a:r>
          </a:p>
          <a:p>
            <a:r>
              <a:rPr lang="en-ZA" sz="2200" dirty="0"/>
              <a:t>Inform a health and safety representative as soon as reasonably practicable of the occurrence of an incident in the workplace or section of the workplace for which such representative has been designated.</a:t>
            </a:r>
          </a:p>
          <a:p>
            <a:endParaRPr lang="en-ZA" sz="2200" dirty="0"/>
          </a:p>
        </p:txBody>
      </p:sp>
    </p:spTree>
    <p:extLst>
      <p:ext uri="{BB962C8B-B14F-4D97-AF65-F5344CB8AC3E}">
        <p14:creationId xmlns:p14="http://schemas.microsoft.com/office/powerpoint/2010/main" val="3240538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1541F-D778-48A8-BEC1-8C7062800985}"/>
              </a:ext>
            </a:extLst>
          </p:cNvPr>
          <p:cNvSpPr>
            <a:spLocks noGrp="1"/>
          </p:cNvSpPr>
          <p:nvPr>
            <p:ph idx="1"/>
          </p:nvPr>
        </p:nvSpPr>
        <p:spPr>
          <a:xfrm>
            <a:off x="97971" y="163286"/>
            <a:ext cx="11952515" cy="6564085"/>
          </a:xfrm>
        </p:spPr>
        <p:txBody>
          <a:bodyPr/>
          <a:lstStyle/>
          <a:p>
            <a:pPr marL="0" indent="0">
              <a:buNone/>
            </a:pPr>
            <a:r>
              <a:rPr lang="en-ZA" b="1" dirty="0">
                <a:effectLst>
                  <a:outerShdw blurRad="38100" dist="38100" dir="2700000" algn="tl">
                    <a:srgbClr val="000000">
                      <a:alpha val="43137"/>
                    </a:srgbClr>
                  </a:outerShdw>
                </a:effectLst>
              </a:rPr>
              <a:t>General duties of employees at work</a:t>
            </a:r>
          </a:p>
          <a:p>
            <a:pPr marL="0" indent="0">
              <a:buNone/>
            </a:pPr>
            <a:r>
              <a:rPr lang="en-ZA" sz="2200" dirty="0"/>
              <a:t>Every employee shall at work-</a:t>
            </a:r>
          </a:p>
          <a:p>
            <a:r>
              <a:rPr lang="en-ZA" sz="2200" dirty="0"/>
              <a:t>Take reasonable care for the health and safety of himself and of other persons who may be affected by his acts or omissions;</a:t>
            </a:r>
          </a:p>
          <a:p>
            <a:r>
              <a:rPr lang="en-ZA" sz="2200" dirty="0"/>
              <a:t>As regards any duty or requirement imposed on his employer or any other person by this Act, co-operate with such employer or person to enable that duty or requirement to be performed or complied with;</a:t>
            </a:r>
          </a:p>
          <a:p>
            <a:r>
              <a:rPr lang="en-ZA" sz="2200" dirty="0"/>
              <a:t>Carry out any lawful order given to him, and obey the health and safety rules and procedures laid down by his employer or by anyone authorized thereto by his employer, in the interest of health or safety;</a:t>
            </a:r>
          </a:p>
          <a:p>
            <a:r>
              <a:rPr lang="en-ZA" sz="2200" dirty="0"/>
              <a:t>If any situation which is unsafe or unhealthy comes to his attention, as soon as practicable report such situation to his employer or to the health and safety representative for his workplace or section thereof, as the case may be, who shall report it to the employer; and</a:t>
            </a:r>
          </a:p>
          <a:p>
            <a:r>
              <a:rPr lang="en-ZA" sz="2200" dirty="0"/>
              <a:t>If he is involved in any incident which may affect his health or which has caused an injury to himself, report such incident to his employer or to anyone authorized thereto by the employer, or to his health and safety representative, as soon as practicable but not later than the end of the particular shift during which the incident occurred, unless the circumstances were such that the reporting of the incident was not possible, in which case he shall report the incident as soon as practicable thereafter.</a:t>
            </a:r>
          </a:p>
          <a:p>
            <a:endParaRPr lang="en-ZA" sz="2200" dirty="0"/>
          </a:p>
          <a:p>
            <a:endParaRPr lang="en-ZA" sz="2200" dirty="0"/>
          </a:p>
        </p:txBody>
      </p:sp>
    </p:spTree>
    <p:extLst>
      <p:ext uri="{BB962C8B-B14F-4D97-AF65-F5344CB8AC3E}">
        <p14:creationId xmlns:p14="http://schemas.microsoft.com/office/powerpoint/2010/main" val="3357385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7DB0C-3D50-4C8B-A77F-A928D3BFADC5}"/>
              </a:ext>
            </a:extLst>
          </p:cNvPr>
          <p:cNvSpPr>
            <a:spLocks noGrp="1"/>
          </p:cNvSpPr>
          <p:nvPr>
            <p:ph idx="1"/>
          </p:nvPr>
        </p:nvSpPr>
        <p:spPr>
          <a:xfrm>
            <a:off x="195943" y="119743"/>
            <a:ext cx="11843657" cy="6607628"/>
          </a:xfrm>
        </p:spPr>
        <p:txBody>
          <a:bodyPr/>
          <a:lstStyle/>
          <a:p>
            <a:pPr marL="0" indent="0">
              <a:buNone/>
            </a:pPr>
            <a:r>
              <a:rPr lang="en-ZA" b="1" dirty="0">
                <a:effectLst>
                  <a:outerShdw blurRad="38100" dist="38100" dir="2700000" algn="tl">
                    <a:srgbClr val="000000">
                      <a:alpha val="43137"/>
                    </a:srgbClr>
                  </a:outerShdw>
                </a:effectLst>
              </a:rPr>
              <a:t>Duty not to interfere with, damage or misuse things</a:t>
            </a:r>
          </a:p>
          <a:p>
            <a:r>
              <a:rPr lang="en-ZA" sz="2200" dirty="0"/>
              <a:t>No person shall intentionally or recklessly interfere with, damage or misuse anything which is provided in the interest of health or safety.</a:t>
            </a:r>
          </a:p>
          <a:p>
            <a:endParaRPr lang="en-ZA" sz="2200" dirty="0"/>
          </a:p>
        </p:txBody>
      </p:sp>
    </p:spTree>
    <p:extLst>
      <p:ext uri="{BB962C8B-B14F-4D97-AF65-F5344CB8AC3E}">
        <p14:creationId xmlns:p14="http://schemas.microsoft.com/office/powerpoint/2010/main" val="238715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2228-3319-4D2A-A365-11E9E316E682}"/>
              </a:ext>
            </a:extLst>
          </p:cNvPr>
          <p:cNvSpPr>
            <a:spLocks noGrp="1"/>
          </p:cNvSpPr>
          <p:nvPr>
            <p:ph type="title"/>
          </p:nvPr>
        </p:nvSpPr>
        <p:spPr>
          <a:xfrm>
            <a:off x="206829" y="365126"/>
            <a:ext cx="11146971" cy="1147988"/>
          </a:xfrm>
        </p:spPr>
        <p:txBody>
          <a:bodyPr>
            <a:normAutofit fontScale="90000"/>
          </a:bodyPr>
          <a:lstStyle/>
          <a:p>
            <a:r>
              <a:rPr lang="en-ZA" b="1" dirty="0">
                <a:effectLst>
                  <a:outerShdw blurRad="38100" dist="38100" dir="2700000" algn="tl">
                    <a:srgbClr val="000000">
                      <a:alpha val="43137"/>
                    </a:srgbClr>
                  </a:outerShdw>
                </a:effectLst>
              </a:rPr>
              <a:t>National policies and procedures dealing with HIV/AIDS</a:t>
            </a:r>
          </a:p>
        </p:txBody>
      </p:sp>
      <p:sp>
        <p:nvSpPr>
          <p:cNvPr id="3" name="Content Placeholder 2">
            <a:extLst>
              <a:ext uri="{FF2B5EF4-FFF2-40B4-BE49-F238E27FC236}">
                <a16:creationId xmlns:a16="http://schemas.microsoft.com/office/drawing/2014/main" id="{575551DE-4436-4A25-A3DF-361F05BA083A}"/>
              </a:ext>
            </a:extLst>
          </p:cNvPr>
          <p:cNvSpPr>
            <a:spLocks noGrp="1"/>
          </p:cNvSpPr>
          <p:nvPr>
            <p:ph idx="1"/>
          </p:nvPr>
        </p:nvSpPr>
        <p:spPr>
          <a:xfrm>
            <a:off x="206829" y="1513114"/>
            <a:ext cx="11778342" cy="5192486"/>
          </a:xfrm>
        </p:spPr>
        <p:txBody>
          <a:bodyPr>
            <a:normAutofit/>
          </a:bodyPr>
          <a:lstStyle/>
          <a:p>
            <a:r>
              <a:rPr lang="en-ZA" sz="2200" dirty="0"/>
              <a:t>South Africa has laws that protect the rights of people living with HIV/AIDS. It is of utmost importance that all employers are fully aware of the laws and how they can protect employees.</a:t>
            </a:r>
          </a:p>
          <a:p>
            <a:pPr marL="0" indent="0">
              <a:buNone/>
            </a:pPr>
            <a:r>
              <a:rPr lang="en-ZA" sz="2200" b="1" dirty="0"/>
              <a:t>The code of good practice on HIV/AIDS and employment </a:t>
            </a:r>
          </a:p>
          <a:p>
            <a:r>
              <a:rPr lang="en-ZA" sz="2200" dirty="0"/>
              <a:t>It contains common guidelines on how employers, employees and trade unions should respond to HIV/AIDS in the workplace.</a:t>
            </a:r>
          </a:p>
          <a:p>
            <a:pPr marL="0" indent="0">
              <a:buNone/>
            </a:pPr>
            <a:r>
              <a:rPr lang="en-ZA" sz="2200" b="1" dirty="0"/>
              <a:t>The Occupational Health and Safety Act (OHS Act No. 85 of 1993)</a:t>
            </a:r>
          </a:p>
          <a:p>
            <a:r>
              <a:rPr lang="en-ZA" sz="2200" dirty="0"/>
              <a:t>The safety laws state that all employers must ensure that the workplace is safe, and that employees are not at risk of becoming infected with HIV at work.</a:t>
            </a:r>
          </a:p>
          <a:p>
            <a:r>
              <a:rPr lang="en-ZA" sz="2200" dirty="0"/>
              <a:t>It is the duty of employers to make sure that rubber gloves and surgical masks are available in all first-aid kits.</a:t>
            </a:r>
          </a:p>
          <a:p>
            <a:pPr marL="0" indent="0">
              <a:buNone/>
            </a:pPr>
            <a:r>
              <a:rPr lang="en-ZA" sz="2200" b="1" dirty="0"/>
              <a:t>The Constitution- Bill of Rights</a:t>
            </a:r>
          </a:p>
          <a:p>
            <a:r>
              <a:rPr lang="en-ZA" sz="2200" dirty="0"/>
              <a:t>The Bill of Rights contains all the basic human rights applicable to the people of South Africa.</a:t>
            </a:r>
          </a:p>
          <a:p>
            <a:r>
              <a:rPr lang="en-ZA" sz="2200" dirty="0"/>
              <a:t>It elaborates how everybody has the right to fair labour practices.</a:t>
            </a:r>
          </a:p>
          <a:p>
            <a:endParaRPr lang="en-ZA" sz="2200" dirty="0"/>
          </a:p>
        </p:txBody>
      </p:sp>
    </p:spTree>
    <p:extLst>
      <p:ext uri="{BB962C8B-B14F-4D97-AF65-F5344CB8AC3E}">
        <p14:creationId xmlns:p14="http://schemas.microsoft.com/office/powerpoint/2010/main" val="1182930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SELF – EVALUATING ACTIVITY 1</a:t>
            </a:r>
            <a:endParaRPr lang="en-US" b="1" dirty="0"/>
          </a:p>
        </p:txBody>
      </p:sp>
      <p:sp>
        <p:nvSpPr>
          <p:cNvPr id="3" name="Content Placeholder 2"/>
          <p:cNvSpPr>
            <a:spLocks noGrp="1"/>
          </p:cNvSpPr>
          <p:nvPr>
            <p:ph idx="1"/>
          </p:nvPr>
        </p:nvSpPr>
        <p:spPr/>
        <p:txBody>
          <a:bodyPr>
            <a:normAutofit fontScale="92500" lnSpcReduction="10000"/>
          </a:bodyPr>
          <a:lstStyle/>
          <a:p>
            <a:pPr marL="457200" lvl="0" indent="-457200">
              <a:buFont typeface="+mj-lt"/>
              <a:buAutoNum type="arabicPeriod"/>
            </a:pPr>
            <a:r>
              <a:rPr lang="en-ZA" sz="1700" dirty="0" smtClean="0">
                <a:solidFill>
                  <a:prstClr val="black"/>
                </a:solidFill>
              </a:rPr>
              <a:t>Give </a:t>
            </a:r>
            <a:r>
              <a:rPr lang="en-ZA" sz="1700" dirty="0">
                <a:solidFill>
                  <a:prstClr val="black"/>
                </a:solidFill>
              </a:rPr>
              <a:t>a brief overview of the legislation that protects the rights of people living with HIV/Aids.</a:t>
            </a:r>
          </a:p>
          <a:p>
            <a:pPr marL="457200" lvl="0" indent="-457200">
              <a:buFont typeface="+mj-lt"/>
              <a:buAutoNum type="arabicPeriod"/>
            </a:pPr>
            <a:r>
              <a:rPr lang="en-ZA" sz="1700" dirty="0">
                <a:solidFill>
                  <a:prstClr val="black"/>
                </a:solidFill>
              </a:rPr>
              <a:t>What are the three typical stages of the first-aid response?</a:t>
            </a:r>
          </a:p>
          <a:p>
            <a:pPr marL="457200" lvl="0" indent="-457200">
              <a:buFont typeface="+mj-lt"/>
              <a:buAutoNum type="arabicPeriod"/>
            </a:pPr>
            <a:r>
              <a:rPr lang="en-ZA" sz="1700" dirty="0">
                <a:solidFill>
                  <a:prstClr val="black"/>
                </a:solidFill>
              </a:rPr>
              <a:t>Describe the typical examination procedures when assessing a first-aid situation.</a:t>
            </a:r>
          </a:p>
          <a:p>
            <a:pPr marL="457200" lvl="0" indent="-457200">
              <a:buFont typeface="+mj-lt"/>
              <a:buAutoNum type="arabicPeriod"/>
            </a:pPr>
            <a:r>
              <a:rPr lang="en-ZA" sz="1700" dirty="0">
                <a:solidFill>
                  <a:prstClr val="black"/>
                </a:solidFill>
              </a:rPr>
              <a:t>State seven recommendations for attending to a first-aid situation.</a:t>
            </a:r>
          </a:p>
          <a:p>
            <a:pPr marL="457200" lvl="0" indent="-457200">
              <a:buFont typeface="+mj-lt"/>
              <a:buAutoNum type="arabicPeriod"/>
            </a:pPr>
            <a:r>
              <a:rPr lang="en-ZA" sz="1700" dirty="0">
                <a:solidFill>
                  <a:prstClr val="black"/>
                </a:solidFill>
              </a:rPr>
              <a:t>Describe the OHS regulations to be observed by the operator of the following equipment:</a:t>
            </a:r>
          </a:p>
          <a:p>
            <a:pPr marL="0" lvl="0" indent="0">
              <a:buNone/>
            </a:pPr>
            <a:r>
              <a:rPr lang="en-ZA" sz="1700" dirty="0">
                <a:solidFill>
                  <a:prstClr val="black"/>
                </a:solidFill>
              </a:rPr>
              <a:t>5.1 Angle Grinder</a:t>
            </a:r>
          </a:p>
          <a:p>
            <a:pPr marL="0" lvl="0" indent="0">
              <a:buNone/>
            </a:pPr>
            <a:r>
              <a:rPr lang="en-ZA" sz="1700" dirty="0">
                <a:solidFill>
                  <a:prstClr val="black"/>
                </a:solidFill>
              </a:rPr>
              <a:t>5.2 Bench Grinder</a:t>
            </a:r>
          </a:p>
          <a:p>
            <a:pPr marL="0" lvl="0" indent="0">
              <a:buNone/>
            </a:pPr>
            <a:r>
              <a:rPr lang="en-ZA" sz="1700" dirty="0">
                <a:solidFill>
                  <a:prstClr val="black"/>
                </a:solidFill>
              </a:rPr>
              <a:t>5.3 Surface Grinder</a:t>
            </a:r>
          </a:p>
          <a:p>
            <a:pPr marL="0" lvl="0" indent="0">
              <a:buNone/>
            </a:pPr>
            <a:r>
              <a:rPr lang="en-ZA" sz="1700" dirty="0">
                <a:solidFill>
                  <a:prstClr val="black"/>
                </a:solidFill>
              </a:rPr>
              <a:t>5.4 Drilling Machine</a:t>
            </a:r>
          </a:p>
          <a:p>
            <a:pPr marL="0" lvl="0" indent="0">
              <a:buNone/>
            </a:pPr>
            <a:r>
              <a:rPr lang="en-ZA" sz="1700" dirty="0">
                <a:solidFill>
                  <a:prstClr val="black"/>
                </a:solidFill>
              </a:rPr>
              <a:t>5.5 Power Saw</a:t>
            </a:r>
          </a:p>
          <a:p>
            <a:pPr marL="0" lvl="0" indent="0">
              <a:buNone/>
            </a:pPr>
            <a:r>
              <a:rPr lang="en-ZA" sz="1700" dirty="0">
                <a:solidFill>
                  <a:prstClr val="black"/>
                </a:solidFill>
              </a:rPr>
              <a:t>5.6 Band Saw</a:t>
            </a:r>
          </a:p>
          <a:p>
            <a:pPr marL="0" lvl="0" indent="0">
              <a:buNone/>
            </a:pPr>
            <a:r>
              <a:rPr lang="en-ZA" sz="1700" dirty="0">
                <a:solidFill>
                  <a:prstClr val="black"/>
                </a:solidFill>
              </a:rPr>
              <a:t>5.7 Manual and power driven shearing machines</a:t>
            </a:r>
          </a:p>
          <a:p>
            <a:pPr marL="0" lvl="0" indent="0">
              <a:buNone/>
            </a:pPr>
            <a:r>
              <a:rPr lang="en-ZA" sz="1700" dirty="0">
                <a:solidFill>
                  <a:prstClr val="black"/>
                </a:solidFill>
              </a:rPr>
              <a:t>5.8 Press machines</a:t>
            </a:r>
          </a:p>
        </p:txBody>
      </p:sp>
    </p:spTree>
    <p:extLst>
      <p:ext uri="{BB962C8B-B14F-4D97-AF65-F5344CB8AC3E}">
        <p14:creationId xmlns:p14="http://schemas.microsoft.com/office/powerpoint/2010/main" val="169231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F0BAD-7B52-48E3-A912-CAA0272F68D3}"/>
              </a:ext>
            </a:extLst>
          </p:cNvPr>
          <p:cNvSpPr>
            <a:spLocks noGrp="1"/>
          </p:cNvSpPr>
          <p:nvPr>
            <p:ph idx="1"/>
          </p:nvPr>
        </p:nvSpPr>
        <p:spPr>
          <a:xfrm>
            <a:off x="141514" y="195943"/>
            <a:ext cx="11963400" cy="6564086"/>
          </a:xfrm>
        </p:spPr>
        <p:txBody>
          <a:bodyPr>
            <a:normAutofit fontScale="92500"/>
          </a:bodyPr>
          <a:lstStyle/>
          <a:p>
            <a:pPr marL="0" indent="0">
              <a:buNone/>
            </a:pPr>
            <a:r>
              <a:rPr lang="en-ZA" sz="2200" b="1" dirty="0"/>
              <a:t>The Labour Relations Act (LRA No. 66 of 1995)</a:t>
            </a:r>
          </a:p>
          <a:p>
            <a:r>
              <a:rPr lang="en-ZA" sz="2200" dirty="0"/>
              <a:t>This Act emphasises the working relationship of employees and employers.</a:t>
            </a:r>
          </a:p>
          <a:p>
            <a:r>
              <a:rPr lang="en-ZA" sz="2200" dirty="0"/>
              <a:t>The Act also protects employees against unfair dismissals and unfair labour practices.</a:t>
            </a:r>
          </a:p>
          <a:p>
            <a:r>
              <a:rPr lang="en-ZA" sz="2200" dirty="0"/>
              <a:t>It states that employers cannot simply dismiss a person who is infected with HIV.</a:t>
            </a:r>
          </a:p>
          <a:p>
            <a:r>
              <a:rPr lang="en-ZA" sz="2200" dirty="0"/>
              <a:t>An employer may dismiss an employee if he/she is too sick due to AIDS-related illnesses to continue working.</a:t>
            </a:r>
          </a:p>
          <a:p>
            <a:pPr marL="0" indent="0">
              <a:buNone/>
            </a:pPr>
            <a:r>
              <a:rPr lang="en-ZA" sz="2200" b="1" dirty="0"/>
              <a:t>The Employment Equity Act (EEA No. 55 of 1998)</a:t>
            </a:r>
          </a:p>
          <a:p>
            <a:r>
              <a:rPr lang="en-ZA" sz="2200" dirty="0"/>
              <a:t>The purpose of this Act is to create an environment of equality in the workplace.</a:t>
            </a:r>
          </a:p>
          <a:p>
            <a:r>
              <a:rPr lang="en-ZA" sz="2200" dirty="0"/>
              <a:t>It promotes non-discrimination in the workplace.</a:t>
            </a:r>
          </a:p>
          <a:p>
            <a:r>
              <a:rPr lang="en-ZA" sz="2200" dirty="0"/>
              <a:t>Employers may not demote or promote an employee because of his/her HIV status.</a:t>
            </a:r>
          </a:p>
          <a:p>
            <a:r>
              <a:rPr lang="en-ZA" sz="2200" dirty="0"/>
              <a:t>Employers may not prevent employees from access to training and development.</a:t>
            </a:r>
          </a:p>
          <a:p>
            <a:pPr marL="0" indent="0">
              <a:buNone/>
            </a:pPr>
            <a:r>
              <a:rPr lang="en-ZA" sz="2200" b="1" dirty="0"/>
              <a:t>The Basic Conditions of Employment Act (BCEA No. 75 of 1997)</a:t>
            </a:r>
          </a:p>
          <a:p>
            <a:r>
              <a:rPr lang="en-ZA" sz="2200" dirty="0"/>
              <a:t>It explains the minimum standards that employees and employers can expect from one another in the workplace.</a:t>
            </a:r>
          </a:p>
          <a:p>
            <a:r>
              <a:rPr lang="en-ZA" sz="2200" dirty="0"/>
              <a:t>If an employee is incapacitated or unable to work, the employer may not dismiss the employee.</a:t>
            </a:r>
          </a:p>
          <a:p>
            <a:r>
              <a:rPr lang="en-ZA" sz="2200" dirty="0"/>
              <a:t>The employee can ask to be moved to a different or less strenuous job. If the employer can accommodate the request, the employee may change jobs. This means that employers must try to accommodate employees.</a:t>
            </a:r>
          </a:p>
          <a:p>
            <a:pPr marL="0" indent="0">
              <a:buNone/>
            </a:pPr>
            <a:endParaRPr lang="en-ZA" sz="2200" dirty="0"/>
          </a:p>
        </p:txBody>
      </p:sp>
    </p:spTree>
    <p:extLst>
      <p:ext uri="{BB962C8B-B14F-4D97-AF65-F5344CB8AC3E}">
        <p14:creationId xmlns:p14="http://schemas.microsoft.com/office/powerpoint/2010/main" val="253116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65EE4-5BE5-4A76-96AD-09CABAD15FD7}"/>
              </a:ext>
            </a:extLst>
          </p:cNvPr>
          <p:cNvSpPr>
            <a:spLocks noGrp="1"/>
          </p:cNvSpPr>
          <p:nvPr>
            <p:ph idx="1"/>
          </p:nvPr>
        </p:nvSpPr>
        <p:spPr>
          <a:xfrm>
            <a:off x="174171" y="250370"/>
            <a:ext cx="11876315" cy="6466115"/>
          </a:xfrm>
        </p:spPr>
        <p:txBody>
          <a:bodyPr>
            <a:normAutofit lnSpcReduction="10000"/>
          </a:bodyPr>
          <a:lstStyle/>
          <a:p>
            <a:pPr marL="0" indent="0">
              <a:buNone/>
            </a:pPr>
            <a:r>
              <a:rPr lang="en-ZA" sz="2200" dirty="0"/>
              <a:t>The Act also contains specifications on the:</a:t>
            </a:r>
          </a:p>
          <a:p>
            <a:r>
              <a:rPr lang="en-ZA" sz="2200" dirty="0"/>
              <a:t>Daily working hours of employees;</a:t>
            </a:r>
          </a:p>
          <a:p>
            <a:r>
              <a:rPr lang="en-ZA" sz="2200" dirty="0"/>
              <a:t>How many breaks an employee may take; and</a:t>
            </a:r>
          </a:p>
          <a:p>
            <a:r>
              <a:rPr lang="en-ZA" sz="2200" dirty="0"/>
              <a:t>How much leave and sick leave an employee is entitled to.</a:t>
            </a:r>
          </a:p>
          <a:p>
            <a:pPr marL="0" indent="0">
              <a:buNone/>
            </a:pPr>
            <a:r>
              <a:rPr lang="en-ZA" sz="2600" b="1" dirty="0">
                <a:effectLst>
                  <a:outerShdw blurRad="38100" dist="38100" dir="2700000" algn="tl">
                    <a:srgbClr val="000000">
                      <a:alpha val="43137"/>
                    </a:srgbClr>
                  </a:outerShdw>
                </a:effectLst>
              </a:rPr>
              <a:t>Knowledge of basic first-aid measures</a:t>
            </a:r>
          </a:p>
          <a:p>
            <a:r>
              <a:rPr lang="en-ZA" sz="2200" dirty="0"/>
              <a:t>It is of the utmost importance that every person working in the workshop be orientated regarding the probable dangers or emergency situations that may arise while they are at work. The safety precautions and required preventative measures in terms of workshop administration must be strictly observed in terms of the OHS Act No. 85 of 1993.</a:t>
            </a:r>
          </a:p>
          <a:p>
            <a:r>
              <a:rPr lang="en-ZA" sz="2200" dirty="0"/>
              <a:t>Injuries and emergencies should be dealt with swiftly and carefully. Where more than five employees are employed at a workplace, the employer must provide an accessible first-aid </a:t>
            </a:r>
            <a:r>
              <a:rPr lang="en-ZA" sz="2200" dirty="0" err="1"/>
              <a:t>boxkit</a:t>
            </a:r>
            <a:r>
              <a:rPr lang="en-ZA" sz="2200" dirty="0"/>
              <a:t>. The Act stipulates what the first-aid </a:t>
            </a:r>
            <a:r>
              <a:rPr lang="en-ZA" sz="2200" dirty="0" err="1"/>
              <a:t>boxkit</a:t>
            </a:r>
            <a:r>
              <a:rPr lang="en-ZA" sz="2200" dirty="0"/>
              <a:t> should contain and states that the position of the first-aid </a:t>
            </a:r>
            <a:r>
              <a:rPr lang="en-ZA" sz="2200" dirty="0" err="1"/>
              <a:t>boxkit</a:t>
            </a:r>
            <a:r>
              <a:rPr lang="en-ZA" sz="2200" dirty="0"/>
              <a:t> should be clearly signposted.</a:t>
            </a:r>
          </a:p>
          <a:p>
            <a:r>
              <a:rPr lang="en-ZA" sz="2200" dirty="0"/>
              <a:t>First aid is basic medical treatment given to effectively help and support an ill or injured person or to prevent death. This usually occurs in three stages:</a:t>
            </a:r>
          </a:p>
          <a:p>
            <a:pPr>
              <a:buFont typeface="Courier New" panose="02070309020205020404" pitchFamily="49" charset="0"/>
              <a:buChar char="o"/>
            </a:pPr>
            <a:r>
              <a:rPr lang="en-ZA" sz="2200" dirty="0"/>
              <a:t>Examination </a:t>
            </a:r>
          </a:p>
          <a:p>
            <a:pPr>
              <a:buFont typeface="Courier New" panose="02070309020205020404" pitchFamily="49" charset="0"/>
              <a:buChar char="o"/>
            </a:pPr>
            <a:r>
              <a:rPr lang="en-ZA" sz="2200" dirty="0"/>
              <a:t>Diagnosis</a:t>
            </a:r>
          </a:p>
          <a:p>
            <a:pPr>
              <a:buFont typeface="Courier New" panose="02070309020205020404" pitchFamily="49" charset="0"/>
              <a:buChar char="o"/>
            </a:pPr>
            <a:r>
              <a:rPr lang="en-ZA" sz="2200" dirty="0"/>
              <a:t>Treatment </a:t>
            </a:r>
          </a:p>
          <a:p>
            <a:pPr marL="0" indent="0">
              <a:buNone/>
            </a:pPr>
            <a:endParaRPr lang="en-Z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30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0DE8B-9FC0-4369-BBD0-4717EA661954}"/>
              </a:ext>
            </a:extLst>
          </p:cNvPr>
          <p:cNvSpPr>
            <a:spLocks noGrp="1"/>
          </p:cNvSpPr>
          <p:nvPr>
            <p:ph idx="1"/>
          </p:nvPr>
        </p:nvSpPr>
        <p:spPr>
          <a:xfrm>
            <a:off x="217713" y="119743"/>
            <a:ext cx="11800115" cy="6890657"/>
          </a:xfrm>
        </p:spPr>
        <p:txBody>
          <a:bodyPr>
            <a:normAutofit/>
          </a:bodyPr>
          <a:lstStyle/>
          <a:p>
            <a:r>
              <a:rPr lang="en-ZA" sz="2200" dirty="0"/>
              <a:t>It is essential that the injured person is properly examined to determine whether there are any visible signs of injury. This examination is used to diagnose possible injuries so as to apply the required first-aid measures:</a:t>
            </a:r>
          </a:p>
          <a:p>
            <a:pPr>
              <a:buFont typeface="Courier New" panose="02070309020205020404" pitchFamily="49" charset="0"/>
              <a:buChar char="o"/>
            </a:pPr>
            <a:r>
              <a:rPr lang="en-ZA" sz="2200" dirty="0"/>
              <a:t>Until a medical practitioner (doctor or, nurse, etc) is available, either on site or after the injured person has been taken away for expert assistance;</a:t>
            </a:r>
          </a:p>
          <a:p>
            <a:pPr>
              <a:buFont typeface="Courier New" panose="02070309020205020404" pitchFamily="49" charset="0"/>
              <a:buChar char="o"/>
            </a:pPr>
            <a:r>
              <a:rPr lang="en-ZA" sz="2200" dirty="0"/>
              <a:t>To prevent and/or ease preventable pain and suffering;</a:t>
            </a:r>
          </a:p>
          <a:p>
            <a:pPr>
              <a:buFont typeface="Courier New" panose="02070309020205020404" pitchFamily="49" charset="0"/>
              <a:buChar char="o"/>
            </a:pPr>
            <a:r>
              <a:rPr lang="en-ZA" sz="2200" dirty="0"/>
              <a:t>To offer opposition to life-threatening situations; and</a:t>
            </a:r>
          </a:p>
          <a:p>
            <a:pPr>
              <a:buFont typeface="Courier New" panose="02070309020205020404" pitchFamily="49" charset="0"/>
              <a:buChar char="o"/>
            </a:pPr>
            <a:r>
              <a:rPr lang="en-ZA" sz="2200" dirty="0"/>
              <a:t>To avoid any further harm and injuries.</a:t>
            </a:r>
          </a:p>
          <a:p>
            <a:pPr marL="0" indent="0">
              <a:buNone/>
            </a:pPr>
            <a:r>
              <a:rPr lang="en-ZA" b="1" dirty="0">
                <a:effectLst>
                  <a:outerShdw blurRad="38100" dist="38100" dir="2700000" algn="tl">
                    <a:srgbClr val="000000">
                      <a:alpha val="43137"/>
                    </a:srgbClr>
                  </a:outerShdw>
                </a:effectLst>
              </a:rPr>
              <a:t>Examination Procedures</a:t>
            </a:r>
          </a:p>
          <a:p>
            <a:pPr marL="0" indent="0">
              <a:buNone/>
            </a:pPr>
            <a:r>
              <a:rPr lang="en-ZA" sz="2400" b="1" dirty="0">
                <a:effectLst>
                  <a:outerShdw blurRad="38100" dist="38100" dir="2700000" algn="tl">
                    <a:srgbClr val="000000">
                      <a:alpha val="43137"/>
                    </a:srgbClr>
                  </a:outerShdw>
                </a:effectLst>
              </a:rPr>
              <a:t>Examination procedures must include:</a:t>
            </a:r>
          </a:p>
          <a:p>
            <a:pPr marL="0" indent="0">
              <a:buNone/>
            </a:pPr>
            <a:r>
              <a:rPr lang="en-ZA" sz="2200" b="1" dirty="0"/>
              <a:t>Environmental observation</a:t>
            </a:r>
          </a:p>
          <a:p>
            <a:r>
              <a:rPr lang="en-ZA" sz="2200" dirty="0"/>
              <a:t>When approaching the injured person, the aider should pay attention to any danger that might exist to the injured person and/or the aider him-or/ herself. Any danger should be removed immediately. If this is not possible, move the injured person to a safe, stable environment where the examination can be conducted. If it is determined that the injured person must be taken to a safer place, </a:t>
            </a:r>
            <a:r>
              <a:rPr lang="en-ZA" sz="2200" i="1" dirty="0">
                <a:effectLst>
                  <a:outerShdw blurRad="38100" dist="38100" dir="2700000" algn="tl">
                    <a:srgbClr val="000000">
                      <a:alpha val="43137"/>
                    </a:srgbClr>
                  </a:outerShdw>
                </a:effectLst>
              </a:rPr>
              <a:t>a transitory examination to determine vital functions and serious injuries, such as head and neck injuries, fractures and internal bleeding, must be carried out. </a:t>
            </a:r>
            <a:r>
              <a:rPr lang="en-ZA" sz="2200" dirty="0"/>
              <a:t>After completion of this examination the injured person may be moved to a location where a thorough examination, can be done.</a:t>
            </a:r>
          </a:p>
          <a:p>
            <a:pPr marL="0" indent="0">
              <a:buNone/>
            </a:pPr>
            <a:endParaRPr lang="en-ZA" sz="2200" dirty="0"/>
          </a:p>
        </p:txBody>
      </p:sp>
    </p:spTree>
    <p:extLst>
      <p:ext uri="{BB962C8B-B14F-4D97-AF65-F5344CB8AC3E}">
        <p14:creationId xmlns:p14="http://schemas.microsoft.com/office/powerpoint/2010/main" val="254560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B5F4D6-8A7D-4BA5-B7C9-48A15788B89B}"/>
              </a:ext>
            </a:extLst>
          </p:cNvPr>
          <p:cNvSpPr>
            <a:spLocks noGrp="1"/>
          </p:cNvSpPr>
          <p:nvPr>
            <p:ph idx="1"/>
          </p:nvPr>
        </p:nvSpPr>
        <p:spPr>
          <a:xfrm>
            <a:off x="152400" y="217714"/>
            <a:ext cx="11898086" cy="6509657"/>
          </a:xfrm>
        </p:spPr>
        <p:txBody>
          <a:bodyPr>
            <a:normAutofit/>
          </a:bodyPr>
          <a:lstStyle/>
          <a:p>
            <a:pPr marL="0" indent="0">
              <a:buNone/>
            </a:pPr>
            <a:r>
              <a:rPr lang="en-ZA" sz="2200" b="1" dirty="0"/>
              <a:t>Visible signs and symptoms</a:t>
            </a:r>
          </a:p>
          <a:p>
            <a:r>
              <a:rPr lang="en-ZA" sz="2200" dirty="0"/>
              <a:t>Before any action is taken, the first-aider must take note of breathing irregularities, abnormal position of the limbs that indicate breakages or any visible signs of bleeding, especially from the nose and ears.</a:t>
            </a:r>
          </a:p>
          <a:p>
            <a:pPr marL="0" indent="0">
              <a:buNone/>
            </a:pPr>
            <a:r>
              <a:rPr lang="en-ZA" sz="2200" b="1" dirty="0"/>
              <a:t>Indicators to diagnosis</a:t>
            </a:r>
          </a:p>
          <a:p>
            <a:r>
              <a:rPr lang="en-ZA" sz="2200" dirty="0"/>
              <a:t>The presence of items – as tools, glass fragments, flammable containers, machines (especially portable) and apparatus, as well as wet or slippery floors- and the closeness thereof to the position of the injured person can give an indication of the potential injuries sustained.</a:t>
            </a:r>
          </a:p>
          <a:p>
            <a:pPr marL="0" indent="0">
              <a:buNone/>
            </a:pPr>
            <a:r>
              <a:rPr lang="en-ZA" sz="2200" b="1" dirty="0"/>
              <a:t>Vital functions</a:t>
            </a:r>
          </a:p>
          <a:p>
            <a:r>
              <a:rPr lang="en-ZA" sz="2200" dirty="0"/>
              <a:t>It is of utmost importance that the vital functions, e.g. breathing, heart rate, etc., are determined immediately. As a rule, address the injured person and tell him/her that you underwent training and that you want to assist him/her. If the injured person replies, it is clear that he/she is not unconscious or dead. The manner of speech also gives an indication of the injured person’s condition, so that brain damage, pain or other injuries can be determined.</a:t>
            </a:r>
          </a:p>
          <a:p>
            <a:r>
              <a:rPr lang="en-ZA" sz="2200" b="1" dirty="0"/>
              <a:t>Please be aware </a:t>
            </a:r>
            <a:r>
              <a:rPr lang="en-ZA" sz="2200" dirty="0"/>
              <a:t>that stopping any serious bleeding is vital, and the immediate treatment of cardiac arrest or impaired breathing is of utmost importance.</a:t>
            </a:r>
          </a:p>
          <a:p>
            <a:pPr marL="0" indent="0">
              <a:buNone/>
            </a:pPr>
            <a:endParaRPr lang="en-ZA" sz="2200" b="1" dirty="0"/>
          </a:p>
        </p:txBody>
      </p:sp>
    </p:spTree>
    <p:extLst>
      <p:ext uri="{BB962C8B-B14F-4D97-AF65-F5344CB8AC3E}">
        <p14:creationId xmlns:p14="http://schemas.microsoft.com/office/powerpoint/2010/main" val="1945681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6205</Words>
  <Application>Microsoft Office PowerPoint</Application>
  <PresentationFormat>Widescreen</PresentationFormat>
  <Paragraphs>347</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Courier New</vt:lpstr>
      <vt:lpstr>Wingdings</vt:lpstr>
      <vt:lpstr>Office Theme</vt:lpstr>
      <vt:lpstr>SAFETY</vt:lpstr>
      <vt:lpstr>Introduction </vt:lpstr>
      <vt:lpstr>HIV/AIDS Awareness </vt:lpstr>
      <vt:lpstr>Some myths and misconceptions about HIV/AIDS </vt:lpstr>
      <vt:lpstr>National policies and procedures dealing with HIV/AIDS</vt:lpstr>
      <vt:lpstr>PowerPoint Presentation</vt:lpstr>
      <vt:lpstr>PowerPoint Presentation</vt:lpstr>
      <vt:lpstr>PowerPoint Presentation</vt:lpstr>
      <vt:lpstr>PowerPoint Presentation</vt:lpstr>
      <vt:lpstr>Recommendations for the application of first aid</vt:lpstr>
      <vt:lpstr>Recommendations for the application of first aid</vt:lpstr>
      <vt:lpstr>PowerPoint Presentation</vt:lpstr>
      <vt:lpstr>PowerPoint Presentation</vt:lpstr>
      <vt:lpstr>PowerPoint Presentation</vt:lpstr>
      <vt:lpstr>Surface Grinder</vt:lpstr>
      <vt:lpstr>PowerPoint Presentation</vt:lpstr>
      <vt:lpstr>Cutting </vt:lpstr>
      <vt:lpstr>PowerPoint Presentation</vt:lpstr>
      <vt:lpstr>Power Saw</vt:lpstr>
      <vt:lpstr>PowerPoint Presentation</vt:lpstr>
      <vt:lpstr>Band Saw</vt:lpstr>
      <vt:lpstr>PowerPoint Presentation</vt:lpstr>
      <vt:lpstr>PowerPoint Presentation</vt:lpstr>
      <vt:lpstr>Shearing Machines</vt:lpstr>
      <vt:lpstr>PowerPoint Presentation</vt:lpstr>
      <vt:lpstr>PowerPoint Presentation</vt:lpstr>
      <vt:lpstr>Manual Guillotines</vt:lpstr>
      <vt:lpstr>PowerPoint Presentation</vt:lpstr>
      <vt:lpstr>Power-driven Guillotines</vt:lpstr>
      <vt:lpstr>PowerPoint Presentation</vt:lpstr>
      <vt:lpstr>PowerPoint Presentation</vt:lpstr>
      <vt:lpstr>PowerPoint Presentation</vt:lpstr>
      <vt:lpstr>PowerPoint Presentation</vt:lpstr>
      <vt:lpstr>PowerPoint Presentation</vt:lpstr>
      <vt:lpstr>PowerPoint Presentation</vt:lpstr>
      <vt:lpstr>Two-hand Control Device</vt:lpstr>
      <vt:lpstr>Hydraulic-operated Equipment </vt:lpstr>
      <vt:lpstr>PowerPoint Presentation</vt:lpstr>
      <vt:lpstr>Workshop Layouts</vt:lpstr>
      <vt:lpstr>PowerPoint Presentation</vt:lpstr>
      <vt:lpstr>PowerPoint Presentation</vt:lpstr>
      <vt:lpstr>PowerPoint Presentation</vt:lpstr>
      <vt:lpstr>PowerPoint Presentation</vt:lpstr>
      <vt:lpstr>Analysing the OHS Act and Regulations</vt:lpstr>
      <vt:lpstr>OHS Act</vt:lpstr>
      <vt:lpstr>PowerPoint Presentation</vt:lpstr>
      <vt:lpstr>PowerPoint Presentation</vt:lpstr>
      <vt:lpstr>PowerPoint Presentation</vt:lpstr>
      <vt:lpstr>PowerPoint Presentation</vt:lpstr>
      <vt:lpstr>SELF – EVALUATING ACTIVITY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Chantelle Beck</dc:creator>
  <cp:lastModifiedBy>Marembo T</cp:lastModifiedBy>
  <cp:revision>135</cp:revision>
  <dcterms:created xsi:type="dcterms:W3CDTF">2020-08-19T13:58:31Z</dcterms:created>
  <dcterms:modified xsi:type="dcterms:W3CDTF">2020-09-12T04:32:36Z</dcterms:modified>
</cp:coreProperties>
</file>