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9" r:id="rId3"/>
    <p:sldId id="676" r:id="rId4"/>
    <p:sldId id="675" r:id="rId5"/>
    <p:sldId id="267" r:id="rId6"/>
    <p:sldId id="532" r:id="rId7"/>
    <p:sldId id="533" r:id="rId8"/>
    <p:sldId id="534" r:id="rId9"/>
    <p:sldId id="277" r:id="rId10"/>
    <p:sldId id="628" r:id="rId11"/>
    <p:sldId id="542" r:id="rId12"/>
    <p:sldId id="484" r:id="rId13"/>
    <p:sldId id="545" r:id="rId14"/>
    <p:sldId id="286" r:id="rId15"/>
    <p:sldId id="306" r:id="rId16"/>
    <p:sldId id="317" r:id="rId17"/>
    <p:sldId id="697" r:id="rId18"/>
    <p:sldId id="698" r:id="rId19"/>
    <p:sldId id="323" r:id="rId20"/>
    <p:sldId id="342" r:id="rId21"/>
    <p:sldId id="347" r:id="rId22"/>
    <p:sldId id="348" r:id="rId23"/>
    <p:sldId id="500" r:id="rId24"/>
    <p:sldId id="349" r:id="rId25"/>
    <p:sldId id="501" r:id="rId26"/>
    <p:sldId id="352" r:id="rId27"/>
    <p:sldId id="355" r:id="rId28"/>
    <p:sldId id="356" r:id="rId29"/>
    <p:sldId id="357" r:id="rId30"/>
    <p:sldId id="360" r:id="rId31"/>
    <p:sldId id="358" r:id="rId32"/>
    <p:sldId id="354" r:id="rId33"/>
    <p:sldId id="359" r:id="rId34"/>
    <p:sldId id="361" r:id="rId35"/>
    <p:sldId id="366" r:id="rId36"/>
    <p:sldId id="369" r:id="rId37"/>
    <p:sldId id="580" r:id="rId38"/>
    <p:sldId id="696" r:id="rId39"/>
    <p:sldId id="581" r:id="rId40"/>
    <p:sldId id="371" r:id="rId41"/>
    <p:sldId id="582" r:id="rId42"/>
    <p:sldId id="583" r:id="rId43"/>
    <p:sldId id="584" r:id="rId44"/>
    <p:sldId id="379" r:id="rId45"/>
    <p:sldId id="587" r:id="rId46"/>
    <p:sldId id="588" r:id="rId47"/>
    <p:sldId id="589" r:id="rId48"/>
    <p:sldId id="383" r:id="rId49"/>
    <p:sldId id="591" r:id="rId50"/>
    <p:sldId id="590" r:id="rId51"/>
    <p:sldId id="385" r:id="rId52"/>
    <p:sldId id="663" r:id="rId53"/>
    <p:sldId id="391" r:id="rId54"/>
    <p:sldId id="392" r:id="rId55"/>
    <p:sldId id="393" r:id="rId56"/>
    <p:sldId id="395" r:id="rId57"/>
    <p:sldId id="502" r:id="rId58"/>
    <p:sldId id="397" r:id="rId59"/>
    <p:sldId id="597" r:id="rId60"/>
    <p:sldId id="409" r:id="rId61"/>
    <p:sldId id="598" r:id="rId62"/>
    <p:sldId id="600" r:id="rId63"/>
    <p:sldId id="601" r:id="rId64"/>
    <p:sldId id="406" r:id="rId65"/>
    <p:sldId id="40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2"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7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971CB-0EBB-434A-9676-4B3272F21F65}" type="datetimeFigureOut">
              <a:rPr lang="en-US" smtClean="0"/>
              <a:pPr/>
              <a:t>2020/07/01</a:t>
            </a:fld>
            <a:endParaRPr lang="af-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af-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af-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E1FF6-5789-4259-8A0D-C5971ED1C3BB}" type="slidenum">
              <a:rPr lang="af-ZA" smtClean="0"/>
              <a:pPr/>
              <a:t>‹#›</a:t>
            </a:fld>
            <a:endParaRPr lang="af-ZA"/>
          </a:p>
        </p:txBody>
      </p:sp>
    </p:spTree>
    <p:extLst>
      <p:ext uri="{BB962C8B-B14F-4D97-AF65-F5344CB8AC3E}">
        <p14:creationId xmlns:p14="http://schemas.microsoft.com/office/powerpoint/2010/main" val="75357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f-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f-ZA"/>
          </a:p>
        </p:txBody>
      </p:sp>
      <p:sp>
        <p:nvSpPr>
          <p:cNvPr id="4" name="Date Placeholder 3"/>
          <p:cNvSpPr>
            <a:spLocks noGrp="1"/>
          </p:cNvSpPr>
          <p:nvPr>
            <p:ph type="dt" sz="half" idx="10"/>
          </p:nvPr>
        </p:nvSpPr>
        <p:spPr/>
        <p:txBody>
          <a:bodyPr/>
          <a:lstStyle/>
          <a:p>
            <a:fld id="{C8FDAC60-43AD-481D-90AA-89D16E816412}" type="datetimeFigureOut">
              <a:rPr lang="en-US" smtClean="0"/>
              <a:pPr/>
              <a:t>2020/07/01</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293A9FBD-2486-4A5B-9B74-D3857F3DB4BF}" type="slidenum">
              <a:rPr lang="af-ZA" smtClean="0"/>
              <a:pPr/>
              <a:t>‹#›</a:t>
            </a:fld>
            <a:endParaRPr lang="af-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f-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p:cNvSpPr>
            <a:spLocks noGrp="1"/>
          </p:cNvSpPr>
          <p:nvPr>
            <p:ph type="dt" sz="half" idx="10"/>
          </p:nvPr>
        </p:nvSpPr>
        <p:spPr/>
        <p:txBody>
          <a:bodyPr/>
          <a:lstStyle/>
          <a:p>
            <a:fld id="{C8FDAC60-43AD-481D-90AA-89D16E816412}" type="datetimeFigureOut">
              <a:rPr lang="en-US" smtClean="0"/>
              <a:pPr/>
              <a:t>2020/07/01</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293A9FBD-2486-4A5B-9B74-D3857F3DB4BF}" type="slidenum">
              <a:rPr lang="af-ZA" smtClean="0"/>
              <a:pPr/>
              <a:t>‹#›</a:t>
            </a:fld>
            <a:endParaRPr lang="af-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f-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p:cNvSpPr>
            <a:spLocks noGrp="1"/>
          </p:cNvSpPr>
          <p:nvPr>
            <p:ph type="dt" sz="half" idx="10"/>
          </p:nvPr>
        </p:nvSpPr>
        <p:spPr/>
        <p:txBody>
          <a:bodyPr/>
          <a:lstStyle/>
          <a:p>
            <a:fld id="{C8FDAC60-43AD-481D-90AA-89D16E816412}" type="datetimeFigureOut">
              <a:rPr lang="en-US" smtClean="0"/>
              <a:pPr/>
              <a:t>2020/07/01</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293A9FBD-2486-4A5B-9B74-D3857F3DB4BF}" type="slidenum">
              <a:rPr lang="af-ZA" smtClean="0"/>
              <a:pPr/>
              <a:t>‹#›</a:t>
            </a:fld>
            <a:endParaRPr lang="af-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49D849-DD28-4121-B528-C0D2BB78C1D4}" type="slidenum">
              <a:rPr lang="en-US"/>
              <a:pPr>
                <a:defRPr/>
              </a:pPr>
              <a:t>‹#›</a:t>
            </a:fld>
            <a:endParaRPr lang="en-US"/>
          </a:p>
        </p:txBody>
      </p:sp>
    </p:spTree>
    <p:extLst>
      <p:ext uri="{BB962C8B-B14F-4D97-AF65-F5344CB8AC3E}">
        <p14:creationId xmlns:p14="http://schemas.microsoft.com/office/powerpoint/2010/main" val="180462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f-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p:cNvSpPr>
            <a:spLocks noGrp="1"/>
          </p:cNvSpPr>
          <p:nvPr>
            <p:ph type="dt" sz="half" idx="10"/>
          </p:nvPr>
        </p:nvSpPr>
        <p:spPr/>
        <p:txBody>
          <a:bodyPr/>
          <a:lstStyle/>
          <a:p>
            <a:fld id="{C8FDAC60-43AD-481D-90AA-89D16E816412}" type="datetimeFigureOut">
              <a:rPr lang="en-US" smtClean="0"/>
              <a:pPr/>
              <a:t>2020/07/01</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293A9FBD-2486-4A5B-9B74-D3857F3DB4BF}" type="slidenum">
              <a:rPr lang="af-ZA" smtClean="0"/>
              <a:pPr/>
              <a:t>‹#›</a:t>
            </a:fld>
            <a:endParaRPr lang="af-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af-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DAC60-43AD-481D-90AA-89D16E816412}" type="datetimeFigureOut">
              <a:rPr lang="en-US" smtClean="0"/>
              <a:pPr/>
              <a:t>2020/07/01</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293A9FBD-2486-4A5B-9B74-D3857F3DB4BF}" type="slidenum">
              <a:rPr lang="af-ZA" smtClean="0"/>
              <a:pPr/>
              <a:t>‹#›</a:t>
            </a:fld>
            <a:endParaRPr lang="af-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f-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p:cNvSpPr>
            <a:spLocks noGrp="1"/>
          </p:cNvSpPr>
          <p:nvPr>
            <p:ph type="dt" sz="half" idx="10"/>
          </p:nvPr>
        </p:nvSpPr>
        <p:spPr/>
        <p:txBody>
          <a:bodyPr/>
          <a:lstStyle/>
          <a:p>
            <a:fld id="{C8FDAC60-43AD-481D-90AA-89D16E816412}" type="datetimeFigureOut">
              <a:rPr lang="en-US" smtClean="0"/>
              <a:pPr/>
              <a:t>2020/07/01</a:t>
            </a:fld>
            <a:endParaRPr lang="af-ZA"/>
          </a:p>
        </p:txBody>
      </p:sp>
      <p:sp>
        <p:nvSpPr>
          <p:cNvPr id="6" name="Footer Placeholder 5"/>
          <p:cNvSpPr>
            <a:spLocks noGrp="1"/>
          </p:cNvSpPr>
          <p:nvPr>
            <p:ph type="ftr" sz="quarter" idx="11"/>
          </p:nvPr>
        </p:nvSpPr>
        <p:spPr/>
        <p:txBody>
          <a:bodyPr/>
          <a:lstStyle/>
          <a:p>
            <a:endParaRPr lang="af-ZA"/>
          </a:p>
        </p:txBody>
      </p:sp>
      <p:sp>
        <p:nvSpPr>
          <p:cNvPr id="7" name="Slide Number Placeholder 6"/>
          <p:cNvSpPr>
            <a:spLocks noGrp="1"/>
          </p:cNvSpPr>
          <p:nvPr>
            <p:ph type="sldNum" sz="quarter" idx="12"/>
          </p:nvPr>
        </p:nvSpPr>
        <p:spPr/>
        <p:txBody>
          <a:bodyPr/>
          <a:lstStyle/>
          <a:p>
            <a:fld id="{293A9FBD-2486-4A5B-9B74-D3857F3DB4BF}" type="slidenum">
              <a:rPr lang="af-ZA" smtClean="0"/>
              <a:pPr/>
              <a:t>‹#›</a:t>
            </a:fld>
            <a:endParaRPr lang="af-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f-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p:cNvSpPr>
            <a:spLocks noGrp="1"/>
          </p:cNvSpPr>
          <p:nvPr>
            <p:ph type="dt" sz="half" idx="10"/>
          </p:nvPr>
        </p:nvSpPr>
        <p:spPr/>
        <p:txBody>
          <a:bodyPr/>
          <a:lstStyle/>
          <a:p>
            <a:fld id="{C8FDAC60-43AD-481D-90AA-89D16E816412}" type="datetimeFigureOut">
              <a:rPr lang="en-US" smtClean="0"/>
              <a:pPr/>
              <a:t>2020/07/01</a:t>
            </a:fld>
            <a:endParaRPr lang="af-ZA"/>
          </a:p>
        </p:txBody>
      </p:sp>
      <p:sp>
        <p:nvSpPr>
          <p:cNvPr id="8" name="Footer Placeholder 7"/>
          <p:cNvSpPr>
            <a:spLocks noGrp="1"/>
          </p:cNvSpPr>
          <p:nvPr>
            <p:ph type="ftr" sz="quarter" idx="11"/>
          </p:nvPr>
        </p:nvSpPr>
        <p:spPr/>
        <p:txBody>
          <a:bodyPr/>
          <a:lstStyle/>
          <a:p>
            <a:endParaRPr lang="af-ZA"/>
          </a:p>
        </p:txBody>
      </p:sp>
      <p:sp>
        <p:nvSpPr>
          <p:cNvPr id="9" name="Slide Number Placeholder 8"/>
          <p:cNvSpPr>
            <a:spLocks noGrp="1"/>
          </p:cNvSpPr>
          <p:nvPr>
            <p:ph type="sldNum" sz="quarter" idx="12"/>
          </p:nvPr>
        </p:nvSpPr>
        <p:spPr/>
        <p:txBody>
          <a:bodyPr/>
          <a:lstStyle/>
          <a:p>
            <a:fld id="{293A9FBD-2486-4A5B-9B74-D3857F3DB4BF}" type="slidenum">
              <a:rPr lang="af-ZA" smtClean="0"/>
              <a:pPr/>
              <a:t>‹#›</a:t>
            </a:fld>
            <a:endParaRPr lang="af-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f-ZA"/>
          </a:p>
        </p:txBody>
      </p:sp>
      <p:sp>
        <p:nvSpPr>
          <p:cNvPr id="3" name="Date Placeholder 2"/>
          <p:cNvSpPr>
            <a:spLocks noGrp="1"/>
          </p:cNvSpPr>
          <p:nvPr>
            <p:ph type="dt" sz="half" idx="10"/>
          </p:nvPr>
        </p:nvSpPr>
        <p:spPr/>
        <p:txBody>
          <a:bodyPr/>
          <a:lstStyle/>
          <a:p>
            <a:fld id="{C8FDAC60-43AD-481D-90AA-89D16E816412}" type="datetimeFigureOut">
              <a:rPr lang="en-US" smtClean="0"/>
              <a:pPr/>
              <a:t>2020/07/01</a:t>
            </a:fld>
            <a:endParaRPr lang="af-ZA"/>
          </a:p>
        </p:txBody>
      </p:sp>
      <p:sp>
        <p:nvSpPr>
          <p:cNvPr id="4" name="Footer Placeholder 3"/>
          <p:cNvSpPr>
            <a:spLocks noGrp="1"/>
          </p:cNvSpPr>
          <p:nvPr>
            <p:ph type="ftr" sz="quarter" idx="11"/>
          </p:nvPr>
        </p:nvSpPr>
        <p:spPr/>
        <p:txBody>
          <a:bodyPr/>
          <a:lstStyle/>
          <a:p>
            <a:endParaRPr lang="af-ZA"/>
          </a:p>
        </p:txBody>
      </p:sp>
      <p:sp>
        <p:nvSpPr>
          <p:cNvPr id="5" name="Slide Number Placeholder 4"/>
          <p:cNvSpPr>
            <a:spLocks noGrp="1"/>
          </p:cNvSpPr>
          <p:nvPr>
            <p:ph type="sldNum" sz="quarter" idx="12"/>
          </p:nvPr>
        </p:nvSpPr>
        <p:spPr/>
        <p:txBody>
          <a:bodyPr/>
          <a:lstStyle/>
          <a:p>
            <a:fld id="{293A9FBD-2486-4A5B-9B74-D3857F3DB4BF}" type="slidenum">
              <a:rPr lang="af-ZA" smtClean="0"/>
              <a:pPr/>
              <a:t>‹#›</a:t>
            </a:fld>
            <a:endParaRPr lang="af-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DAC60-43AD-481D-90AA-89D16E816412}" type="datetimeFigureOut">
              <a:rPr lang="en-US" smtClean="0"/>
              <a:pPr/>
              <a:t>2020/07/01</a:t>
            </a:fld>
            <a:endParaRPr lang="af-ZA"/>
          </a:p>
        </p:txBody>
      </p:sp>
      <p:sp>
        <p:nvSpPr>
          <p:cNvPr id="3" name="Footer Placeholder 2"/>
          <p:cNvSpPr>
            <a:spLocks noGrp="1"/>
          </p:cNvSpPr>
          <p:nvPr>
            <p:ph type="ftr" sz="quarter" idx="11"/>
          </p:nvPr>
        </p:nvSpPr>
        <p:spPr/>
        <p:txBody>
          <a:bodyPr/>
          <a:lstStyle/>
          <a:p>
            <a:endParaRPr lang="af-ZA"/>
          </a:p>
        </p:txBody>
      </p:sp>
      <p:sp>
        <p:nvSpPr>
          <p:cNvPr id="4" name="Slide Number Placeholder 3"/>
          <p:cNvSpPr>
            <a:spLocks noGrp="1"/>
          </p:cNvSpPr>
          <p:nvPr>
            <p:ph type="sldNum" sz="quarter" idx="12"/>
          </p:nvPr>
        </p:nvSpPr>
        <p:spPr/>
        <p:txBody>
          <a:bodyPr/>
          <a:lstStyle/>
          <a:p>
            <a:fld id="{293A9FBD-2486-4A5B-9B74-D3857F3DB4BF}" type="slidenum">
              <a:rPr lang="af-ZA" smtClean="0"/>
              <a:pPr/>
              <a:t>‹#›</a:t>
            </a:fld>
            <a:endParaRPr lang="af-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af-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DAC60-43AD-481D-90AA-89D16E816412}" type="datetimeFigureOut">
              <a:rPr lang="en-US" smtClean="0"/>
              <a:pPr/>
              <a:t>2020/07/01</a:t>
            </a:fld>
            <a:endParaRPr lang="af-ZA"/>
          </a:p>
        </p:txBody>
      </p:sp>
      <p:sp>
        <p:nvSpPr>
          <p:cNvPr id="6" name="Footer Placeholder 5"/>
          <p:cNvSpPr>
            <a:spLocks noGrp="1"/>
          </p:cNvSpPr>
          <p:nvPr>
            <p:ph type="ftr" sz="quarter" idx="11"/>
          </p:nvPr>
        </p:nvSpPr>
        <p:spPr/>
        <p:txBody>
          <a:bodyPr/>
          <a:lstStyle/>
          <a:p>
            <a:endParaRPr lang="af-ZA"/>
          </a:p>
        </p:txBody>
      </p:sp>
      <p:sp>
        <p:nvSpPr>
          <p:cNvPr id="7" name="Slide Number Placeholder 6"/>
          <p:cNvSpPr>
            <a:spLocks noGrp="1"/>
          </p:cNvSpPr>
          <p:nvPr>
            <p:ph type="sldNum" sz="quarter" idx="12"/>
          </p:nvPr>
        </p:nvSpPr>
        <p:spPr/>
        <p:txBody>
          <a:bodyPr/>
          <a:lstStyle/>
          <a:p>
            <a:fld id="{293A9FBD-2486-4A5B-9B74-D3857F3DB4BF}" type="slidenum">
              <a:rPr lang="af-ZA" smtClean="0"/>
              <a:pPr/>
              <a:t>‹#›</a:t>
            </a:fld>
            <a:endParaRPr lang="af-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af-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f-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DAC60-43AD-481D-90AA-89D16E816412}" type="datetimeFigureOut">
              <a:rPr lang="en-US" smtClean="0"/>
              <a:pPr/>
              <a:t>2020/07/01</a:t>
            </a:fld>
            <a:endParaRPr lang="af-ZA"/>
          </a:p>
        </p:txBody>
      </p:sp>
      <p:sp>
        <p:nvSpPr>
          <p:cNvPr id="6" name="Footer Placeholder 5"/>
          <p:cNvSpPr>
            <a:spLocks noGrp="1"/>
          </p:cNvSpPr>
          <p:nvPr>
            <p:ph type="ftr" sz="quarter" idx="11"/>
          </p:nvPr>
        </p:nvSpPr>
        <p:spPr/>
        <p:txBody>
          <a:bodyPr/>
          <a:lstStyle/>
          <a:p>
            <a:endParaRPr lang="af-ZA"/>
          </a:p>
        </p:txBody>
      </p:sp>
      <p:sp>
        <p:nvSpPr>
          <p:cNvPr id="7" name="Slide Number Placeholder 6"/>
          <p:cNvSpPr>
            <a:spLocks noGrp="1"/>
          </p:cNvSpPr>
          <p:nvPr>
            <p:ph type="sldNum" sz="quarter" idx="12"/>
          </p:nvPr>
        </p:nvSpPr>
        <p:spPr/>
        <p:txBody>
          <a:bodyPr/>
          <a:lstStyle/>
          <a:p>
            <a:fld id="{293A9FBD-2486-4A5B-9B74-D3857F3DB4BF}" type="slidenum">
              <a:rPr lang="af-ZA" smtClean="0"/>
              <a:pPr/>
              <a:t>‹#›</a:t>
            </a:fld>
            <a:endParaRPr lang="af-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DAC60-43AD-481D-90AA-89D16E816412}" type="datetimeFigureOut">
              <a:rPr lang="en-US" smtClean="0"/>
              <a:pPr/>
              <a:t>2020/07/01</a:t>
            </a:fld>
            <a:endParaRPr lang="af-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f-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A9FBD-2486-4A5B-9B74-D3857F3DB4BF}" type="slidenum">
              <a:rPr lang="af-ZA" smtClean="0"/>
              <a:pPr/>
              <a:t>‹#›</a:t>
            </a:fld>
            <a:endParaRPr lang="af-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f-ZA" dirty="0"/>
              <a:t>Reproductive organs of cattle  </a:t>
            </a:r>
          </a:p>
        </p:txBody>
      </p:sp>
      <p:sp>
        <p:nvSpPr>
          <p:cNvPr id="3" name="Subtitle 2"/>
          <p:cNvSpPr>
            <a:spLocks noGrp="1"/>
          </p:cNvSpPr>
          <p:nvPr>
            <p:ph type="subTitle" idx="1"/>
          </p:nvPr>
        </p:nvSpPr>
        <p:spPr/>
        <p:txBody>
          <a:bodyPr/>
          <a:lstStyle/>
          <a:p>
            <a:r>
              <a:rPr lang="af-ZA" dirty="0"/>
              <a:t>Paper 1: Question 4 : 35 marks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3348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6477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65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Spermatozoon </a:t>
            </a: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ZA" dirty="0"/>
              <a:t>A spermatozoon consists of: </a:t>
            </a:r>
          </a:p>
          <a:p>
            <a:r>
              <a:rPr lang="en-ZA" b="1" dirty="0"/>
              <a:t>Head with an acrosome </a:t>
            </a:r>
            <a:r>
              <a:rPr lang="en-ZA" dirty="0"/>
              <a:t>(head cap) – contains the cell nucleus with haploid (n) chromosomes containing the DNA. </a:t>
            </a:r>
          </a:p>
          <a:p>
            <a:r>
              <a:rPr lang="en-ZA" dirty="0"/>
              <a:t>Middle contains  Mitochondria to supply energy for the spermatozoon to move.  </a:t>
            </a:r>
          </a:p>
          <a:p>
            <a:r>
              <a:rPr lang="en-ZA" dirty="0"/>
              <a:t>mobile tail/ flagellum – enables the spermatozoon to move by oscillations. </a:t>
            </a:r>
          </a:p>
        </p:txBody>
      </p:sp>
    </p:spTree>
    <p:extLst>
      <p:ext uri="{BB962C8B-B14F-4D97-AF65-F5344CB8AC3E}">
        <p14:creationId xmlns:p14="http://schemas.microsoft.com/office/powerpoint/2010/main" val="967795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Spermatozoon </a:t>
            </a:r>
          </a:p>
        </p:txBody>
      </p:sp>
      <p:pic>
        <p:nvPicPr>
          <p:cNvPr id="1026" name="Picture 2"/>
          <p:cNvPicPr>
            <a:picLocks noGrp="1" noChangeAspect="1" noChangeArrowheads="1"/>
          </p:cNvPicPr>
          <p:nvPr>
            <p:ph idx="1"/>
          </p:nvPr>
        </p:nvPicPr>
        <p:blipFill>
          <a:blip r:embed="rId2"/>
          <a:srcRect/>
          <a:stretch>
            <a:fillRect/>
          </a:stretch>
        </p:blipFill>
        <p:spPr bwMode="auto">
          <a:xfrm>
            <a:off x="990600" y="2057400"/>
            <a:ext cx="7620000" cy="359636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Congenital defects </a:t>
            </a:r>
          </a:p>
        </p:txBody>
      </p:sp>
      <p:sp>
        <p:nvSpPr>
          <p:cNvPr id="3" name="Content Placeholder 2"/>
          <p:cNvSpPr>
            <a:spLocks noGrp="1"/>
          </p:cNvSpPr>
          <p:nvPr>
            <p:ph idx="1"/>
          </p:nvPr>
        </p:nvSpPr>
        <p:spPr/>
        <p:txBody>
          <a:bodyPr>
            <a:normAutofit/>
          </a:bodyPr>
          <a:lstStyle/>
          <a:p>
            <a:r>
              <a:rPr lang="en-ZA" b="1" dirty="0"/>
              <a:t>Hypoplasia</a:t>
            </a:r>
            <a:r>
              <a:rPr lang="en-ZA" dirty="0"/>
              <a:t> is the condition when the testes are underdeveloped. </a:t>
            </a:r>
          </a:p>
          <a:p>
            <a:r>
              <a:rPr lang="en-ZA" b="1" dirty="0"/>
              <a:t>Hermaphroditism</a:t>
            </a:r>
            <a:r>
              <a:rPr lang="en-ZA" dirty="0"/>
              <a:t>  animal has both male and female reproductive organs. </a:t>
            </a:r>
          </a:p>
          <a:p>
            <a:r>
              <a:rPr lang="en-ZA" b="1" dirty="0"/>
              <a:t>Cryptorchidism</a:t>
            </a:r>
            <a:r>
              <a:rPr lang="en-ZA" dirty="0"/>
              <a:t>  one or both testes do not descend from the abdominal cavity into the scrotum. </a:t>
            </a:r>
          </a:p>
        </p:txBody>
      </p:sp>
    </p:spTree>
    <p:extLst>
      <p:ext uri="{BB962C8B-B14F-4D97-AF65-F5344CB8AC3E}">
        <p14:creationId xmlns:p14="http://schemas.microsoft.com/office/powerpoint/2010/main" val="78676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The image “http://cvm.msu.edu/courses/AP/bessie/cowreproorgans3.jpg” cannot be displayed, because it contains errors."/>
          <p:cNvPicPr>
            <a:picLocks noChangeAspect="1" noChangeArrowheads="1"/>
          </p:cNvPicPr>
          <p:nvPr/>
        </p:nvPicPr>
        <p:blipFill>
          <a:blip r:embed="rId2" cstate="print"/>
          <a:srcRect/>
          <a:stretch>
            <a:fillRect/>
          </a:stretch>
        </p:blipFill>
        <p:spPr bwMode="auto">
          <a:xfrm>
            <a:off x="76200" y="152400"/>
            <a:ext cx="6721475" cy="4343400"/>
          </a:xfrm>
          <a:prstGeom prst="rect">
            <a:avLst/>
          </a:prstGeom>
          <a:noFill/>
          <a:ln w="9525">
            <a:noFill/>
            <a:miter lim="800000"/>
            <a:headEnd/>
            <a:tailEnd/>
          </a:ln>
        </p:spPr>
      </p:pic>
      <p:sp>
        <p:nvSpPr>
          <p:cNvPr id="16387" name="Text Box 4"/>
          <p:cNvSpPr txBox="1">
            <a:spLocks noChangeArrowheads="1"/>
          </p:cNvSpPr>
          <p:nvPr/>
        </p:nvSpPr>
        <p:spPr bwMode="auto">
          <a:xfrm>
            <a:off x="152400" y="6091238"/>
            <a:ext cx="5145088" cy="701675"/>
          </a:xfrm>
          <a:prstGeom prst="rect">
            <a:avLst/>
          </a:prstGeom>
          <a:noFill/>
          <a:ln w="9525">
            <a:noFill/>
            <a:miter lim="800000"/>
            <a:headEnd/>
            <a:tailEnd/>
          </a:ln>
        </p:spPr>
        <p:txBody>
          <a:bodyPr wrap="none">
            <a:spAutoFit/>
          </a:bodyPr>
          <a:lstStyle/>
          <a:p>
            <a:r>
              <a:rPr lang="en-US" sz="4000" b="1">
                <a:latin typeface="Bradley Hand ITC" pitchFamily="66" charset="0"/>
              </a:rPr>
              <a:t>Cow Reproductive Tract</a:t>
            </a:r>
          </a:p>
        </p:txBody>
      </p:sp>
      <p:pic>
        <p:nvPicPr>
          <p:cNvPr id="16388" name="Picture 6" descr="The image “http://www.isset.org/library/biology/animal_reproduction/Animal_Repro_ANSC13/images/img0008b.jpg” cannot be displayed, because it contains errors."/>
          <p:cNvPicPr>
            <a:picLocks noChangeAspect="1" noChangeArrowheads="1"/>
          </p:cNvPicPr>
          <p:nvPr/>
        </p:nvPicPr>
        <p:blipFill>
          <a:blip r:embed="rId3" cstate="print"/>
          <a:srcRect/>
          <a:stretch>
            <a:fillRect/>
          </a:stretch>
        </p:blipFill>
        <p:spPr bwMode="auto">
          <a:xfrm>
            <a:off x="5410200" y="2209800"/>
            <a:ext cx="3635375" cy="4572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f-ZA" dirty="0"/>
              <a:t>Ovigenesis/oogenesis </a:t>
            </a:r>
          </a:p>
        </p:txBody>
      </p:sp>
      <p:pic>
        <p:nvPicPr>
          <p:cNvPr id="1026" name="Picture 2"/>
          <p:cNvPicPr>
            <a:picLocks noGrp="1" noChangeAspect="1" noChangeArrowheads="1"/>
          </p:cNvPicPr>
          <p:nvPr>
            <p:ph idx="1"/>
          </p:nvPr>
        </p:nvPicPr>
        <p:blipFill>
          <a:blip r:embed="rId2"/>
          <a:srcRect/>
          <a:stretch>
            <a:fillRect/>
          </a:stretch>
        </p:blipFill>
        <p:spPr bwMode="auto">
          <a:xfrm>
            <a:off x="1447800" y="1524000"/>
            <a:ext cx="5858813" cy="439156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Phases of oestrus in cows </a:t>
            </a:r>
          </a:p>
        </p:txBody>
      </p:sp>
      <p:sp>
        <p:nvSpPr>
          <p:cNvPr id="3" name="Content Placeholder 2"/>
          <p:cNvSpPr>
            <a:spLocks noGrp="1"/>
          </p:cNvSpPr>
          <p:nvPr>
            <p:ph idx="1"/>
          </p:nvPr>
        </p:nvSpPr>
        <p:spPr/>
        <p:txBody>
          <a:bodyPr>
            <a:normAutofit fontScale="85000" lnSpcReduction="10000"/>
          </a:bodyPr>
          <a:lstStyle/>
          <a:p>
            <a:pPr>
              <a:buNone/>
            </a:pPr>
            <a:r>
              <a:rPr lang="af-ZA" dirty="0"/>
              <a:t>Oestrus  cycle is divided into four stages.</a:t>
            </a:r>
          </a:p>
          <a:p>
            <a:r>
              <a:rPr lang="af-ZA" dirty="0"/>
              <a:t>Pro-oestrus (2-3 days) </a:t>
            </a:r>
          </a:p>
          <a:p>
            <a:r>
              <a:rPr lang="af-ZA" dirty="0"/>
              <a:t>Oestrus (in heat) (16-18 hours) </a:t>
            </a:r>
          </a:p>
          <a:p>
            <a:r>
              <a:rPr lang="af-ZA" dirty="0"/>
              <a:t>Meta-oestrus (post-oestrus) (3 days) </a:t>
            </a:r>
          </a:p>
          <a:p>
            <a:r>
              <a:rPr lang="af-ZA" dirty="0"/>
              <a:t>Di-oestrus (final phase) (15 days) </a:t>
            </a:r>
          </a:p>
          <a:p>
            <a:pPr>
              <a:buNone/>
            </a:pPr>
            <a:r>
              <a:rPr lang="af-ZA" dirty="0"/>
              <a:t> This cycle averages 21 days in the cow; the range is 17 to 24 days. Oestrous cycles start at puberty, are mostly controlled by female hormones, and can only be disturbed or interrupted by pregnancy, disease and extreme climatic conditions.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ZA"/>
          </a:p>
        </p:txBody>
      </p:sp>
      <p:sp>
        <p:nvSpPr>
          <p:cNvPr id="8" name="Text Placeholder 7"/>
          <p:cNvSpPr>
            <a:spLocks noGrp="1"/>
          </p:cNvSpPr>
          <p:nvPr>
            <p:ph type="body" idx="1"/>
          </p:nvPr>
        </p:nvSpPr>
        <p:spPr/>
        <p:txBody>
          <a:bodyPr>
            <a:normAutofit fontScale="92500" lnSpcReduction="20000"/>
          </a:bodyPr>
          <a:lstStyle/>
          <a:p>
            <a:r>
              <a:rPr lang="en-ZA" dirty="0"/>
              <a:t>Cow pedometer. Recorded their movements</a:t>
            </a:r>
          </a:p>
        </p:txBody>
      </p:sp>
      <p:sp>
        <p:nvSpPr>
          <p:cNvPr id="9" name="Content Placeholder 8"/>
          <p:cNvSpPr>
            <a:spLocks noGrp="1"/>
          </p:cNvSpPr>
          <p:nvPr>
            <p:ph sz="half" idx="2"/>
          </p:nvPr>
        </p:nvSpPr>
        <p:spPr/>
        <p:txBody>
          <a:bodyPr/>
          <a:lstStyle/>
          <a:p>
            <a:pPr marL="0" indent="0">
              <a:buNone/>
            </a:pPr>
            <a:endParaRPr lang="en-ZA" dirty="0"/>
          </a:p>
        </p:txBody>
      </p:sp>
      <p:sp>
        <p:nvSpPr>
          <p:cNvPr id="10" name="Text Placeholder 9"/>
          <p:cNvSpPr>
            <a:spLocks noGrp="1"/>
          </p:cNvSpPr>
          <p:nvPr>
            <p:ph type="body" sz="quarter" idx="3"/>
          </p:nvPr>
        </p:nvSpPr>
        <p:spPr/>
        <p:txBody>
          <a:bodyPr/>
          <a:lstStyle/>
          <a:p>
            <a:r>
              <a:rPr lang="en-ZA" dirty="0"/>
              <a:t>Chin ball marker</a:t>
            </a:r>
          </a:p>
        </p:txBody>
      </p:sp>
      <p:sp>
        <p:nvSpPr>
          <p:cNvPr id="11" name="Content Placeholder 10"/>
          <p:cNvSpPr>
            <a:spLocks noGrp="1"/>
          </p:cNvSpPr>
          <p:nvPr>
            <p:ph sz="quarter" idx="4"/>
          </p:nvPr>
        </p:nvSpPr>
        <p:spPr/>
        <p:txBody>
          <a:bodyPr/>
          <a:lstStyle/>
          <a:p>
            <a:endParaRPr lang="en-ZA" dirty="0"/>
          </a:p>
        </p:txBody>
      </p:sp>
      <p:pic>
        <p:nvPicPr>
          <p:cNvPr id="348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3019222"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7338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97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ext Placeholder 2"/>
          <p:cNvSpPr>
            <a:spLocks noGrp="1"/>
          </p:cNvSpPr>
          <p:nvPr>
            <p:ph type="body" idx="1"/>
          </p:nvPr>
        </p:nvSpPr>
        <p:spPr/>
        <p:txBody>
          <a:bodyPr/>
          <a:lstStyle/>
          <a:p>
            <a:r>
              <a:rPr lang="en-ZA" dirty="0"/>
              <a:t>Heat mount detector</a:t>
            </a:r>
          </a:p>
        </p:txBody>
      </p:sp>
      <p:sp>
        <p:nvSpPr>
          <p:cNvPr id="4" name="Content Placeholder 3"/>
          <p:cNvSpPr>
            <a:spLocks noGrp="1"/>
          </p:cNvSpPr>
          <p:nvPr>
            <p:ph sz="half" idx="2"/>
          </p:nvPr>
        </p:nvSpPr>
        <p:spPr/>
        <p:txBody>
          <a:bodyPr/>
          <a:lstStyle/>
          <a:p>
            <a:endParaRPr lang="en-ZA" dirty="0"/>
          </a:p>
        </p:txBody>
      </p:sp>
      <p:sp>
        <p:nvSpPr>
          <p:cNvPr id="5" name="Text Placeholder 4"/>
          <p:cNvSpPr>
            <a:spLocks noGrp="1"/>
          </p:cNvSpPr>
          <p:nvPr>
            <p:ph type="body" sz="quarter" idx="3"/>
          </p:nvPr>
        </p:nvSpPr>
        <p:spPr>
          <a:xfrm>
            <a:off x="4645025" y="914400"/>
            <a:ext cx="4041775" cy="1904999"/>
          </a:xfrm>
        </p:spPr>
        <p:txBody>
          <a:bodyPr>
            <a:normAutofit fontScale="92500"/>
          </a:bodyPr>
          <a:lstStyle/>
          <a:p>
            <a:r>
              <a:rPr lang="en-ZA" dirty="0"/>
              <a:t>A vasectomised bull (known as a teaser bull) can therefore be used to detect heat. The bull mounts the cow on heat but fertilisation does not occur.</a:t>
            </a:r>
          </a:p>
        </p:txBody>
      </p:sp>
      <p:sp>
        <p:nvSpPr>
          <p:cNvPr id="6" name="Content Placeholder 5"/>
          <p:cNvSpPr>
            <a:spLocks noGrp="1"/>
          </p:cNvSpPr>
          <p:nvPr>
            <p:ph sz="quarter" idx="4"/>
          </p:nvPr>
        </p:nvSpPr>
        <p:spPr/>
        <p:txBody>
          <a:bodyPr/>
          <a:lstStyle/>
          <a:p>
            <a:endParaRPr lang="en-ZA" dirty="0"/>
          </a:p>
        </p:txBody>
      </p:sp>
      <p:pic>
        <p:nvPicPr>
          <p:cNvPr id="349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3636962"/>
            <a:ext cx="4058586" cy="214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91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9000"/>
            <a:ext cx="357187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167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f-ZA"/>
          </a:p>
        </p:txBody>
      </p:sp>
      <p:pic>
        <p:nvPicPr>
          <p:cNvPr id="5122" name="Picture 2"/>
          <p:cNvPicPr>
            <a:picLocks noGrp="1" noChangeAspect="1" noChangeArrowheads="1"/>
          </p:cNvPicPr>
          <p:nvPr>
            <p:ph idx="1"/>
          </p:nvPr>
        </p:nvPicPr>
        <p:blipFill>
          <a:blip r:embed="rId2"/>
          <a:srcRect/>
          <a:stretch>
            <a:fillRect/>
          </a:stretch>
        </p:blipFill>
        <p:spPr bwMode="auto">
          <a:xfrm>
            <a:off x="533400" y="724733"/>
            <a:ext cx="8077200" cy="543375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GEISERT\redo\male\BWMALEIN.jpg"/>
          <p:cNvPicPr>
            <a:picLocks noChangeAspect="1" noChangeArrowheads="1"/>
          </p:cNvPicPr>
          <p:nvPr/>
        </p:nvPicPr>
        <p:blipFill>
          <a:blip r:embed="rId2" cstate="print"/>
          <a:srcRect/>
          <a:stretch>
            <a:fillRect/>
          </a:stretch>
        </p:blipFill>
        <p:spPr bwMode="auto">
          <a:xfrm>
            <a:off x="1524000" y="228600"/>
            <a:ext cx="6115050" cy="6629400"/>
          </a:xfrm>
          <a:prstGeom prst="rect">
            <a:avLst/>
          </a:prstGeom>
          <a:noFill/>
          <a:ln w="9525">
            <a:noFill/>
            <a:miter lim="800000"/>
            <a:headEnd/>
            <a:tailEnd/>
          </a:ln>
        </p:spPr>
      </p:pic>
      <p:sp>
        <p:nvSpPr>
          <p:cNvPr id="3075" name="Rectangle 3"/>
          <p:cNvSpPr>
            <a:spLocks noChangeArrowheads="1"/>
          </p:cNvSpPr>
          <p:nvPr/>
        </p:nvSpPr>
        <p:spPr bwMode="auto">
          <a:xfrm>
            <a:off x="2209800" y="0"/>
            <a:ext cx="4940300" cy="457200"/>
          </a:xfrm>
          <a:prstGeom prst="rect">
            <a:avLst/>
          </a:prstGeom>
          <a:noFill/>
          <a:ln w="9525">
            <a:noFill/>
            <a:miter lim="800000"/>
            <a:headEnd/>
            <a:tailEnd/>
          </a:ln>
        </p:spPr>
        <p:txBody>
          <a:bodyPr wrap="none" lIns="92075" tIns="46038" rIns="92075" bIns="46038">
            <a:spAutoFit/>
          </a:bodyPr>
          <a:lstStyle/>
          <a:p>
            <a:r>
              <a:rPr lang="en-US" altLang="en-US" b="1">
                <a:latin typeface="Arial" pitchFamily="34" charset="0"/>
              </a:rPr>
              <a:t>Reproductive Organs in the Male</a:t>
            </a:r>
          </a:p>
        </p:txBody>
      </p:sp>
      <p:sp>
        <p:nvSpPr>
          <p:cNvPr id="3076" name="Rectangle 4"/>
          <p:cNvSpPr>
            <a:spLocks noChangeArrowheads="1"/>
          </p:cNvSpPr>
          <p:nvPr/>
        </p:nvSpPr>
        <p:spPr bwMode="auto">
          <a:xfrm>
            <a:off x="7467600" y="1752600"/>
            <a:ext cx="1255713" cy="396875"/>
          </a:xfrm>
          <a:prstGeom prst="rect">
            <a:avLst/>
          </a:prstGeom>
          <a:noFill/>
          <a:ln w="9525">
            <a:noFill/>
            <a:miter lim="800000"/>
            <a:headEnd/>
            <a:tailEnd/>
          </a:ln>
        </p:spPr>
        <p:txBody>
          <a:bodyPr wrap="none" lIns="92075" tIns="46038" rIns="92075" bIns="46038">
            <a:spAutoFit/>
          </a:bodyPr>
          <a:lstStyle/>
          <a:p>
            <a:r>
              <a:rPr lang="en-US" altLang="en-US" sz="2000">
                <a:latin typeface="Arial" pitchFamily="34" charset="0"/>
              </a:rPr>
              <a:t>Crura (pl)</a:t>
            </a:r>
          </a:p>
        </p:txBody>
      </p:sp>
      <p:sp>
        <p:nvSpPr>
          <p:cNvPr id="3077" name="Line 5"/>
          <p:cNvSpPr>
            <a:spLocks noChangeShapeType="1"/>
          </p:cNvSpPr>
          <p:nvPr/>
        </p:nvSpPr>
        <p:spPr bwMode="auto">
          <a:xfrm flipH="1">
            <a:off x="6248400" y="1981200"/>
            <a:ext cx="1219200" cy="152400"/>
          </a:xfrm>
          <a:prstGeom prst="line">
            <a:avLst/>
          </a:prstGeom>
          <a:noFill/>
          <a:ln w="38100">
            <a:solidFill>
              <a:schemeClr val="tx1"/>
            </a:solidFill>
            <a:round/>
            <a:headEnd type="none" w="sm" len="sm"/>
            <a:tailEnd type="stealth" w="med" len="med"/>
          </a:ln>
        </p:spPr>
        <p:txBody>
          <a:bodyPr wrap="none" anchor="ctr"/>
          <a:lstStyle/>
          <a:p>
            <a:endParaRPr lang="en-US"/>
          </a:p>
        </p:txBody>
      </p:sp>
      <p:sp>
        <p:nvSpPr>
          <p:cNvPr id="3078" name="Rectangle 6"/>
          <p:cNvSpPr>
            <a:spLocks noChangeArrowheads="1"/>
          </p:cNvSpPr>
          <p:nvPr/>
        </p:nvSpPr>
        <p:spPr bwMode="auto">
          <a:xfrm>
            <a:off x="7208838" y="2743200"/>
            <a:ext cx="1933575" cy="701675"/>
          </a:xfrm>
          <a:prstGeom prst="rect">
            <a:avLst/>
          </a:prstGeom>
          <a:noFill/>
          <a:ln w="9525">
            <a:noFill/>
            <a:miter lim="800000"/>
            <a:headEnd/>
            <a:tailEnd/>
          </a:ln>
        </p:spPr>
        <p:txBody>
          <a:bodyPr wrap="none" lIns="92075" tIns="46038" rIns="92075" bIns="46038">
            <a:spAutoFit/>
          </a:bodyPr>
          <a:lstStyle/>
          <a:p>
            <a:r>
              <a:rPr lang="en-US" altLang="en-US" sz="2000">
                <a:latin typeface="Arial" pitchFamily="34" charset="0"/>
              </a:rPr>
              <a:t>Retractor Penis</a:t>
            </a:r>
          </a:p>
          <a:p>
            <a:r>
              <a:rPr lang="en-US" altLang="en-US" sz="2000">
                <a:latin typeface="Arial" pitchFamily="34" charset="0"/>
              </a:rPr>
              <a:t>Muscle</a:t>
            </a:r>
          </a:p>
        </p:txBody>
      </p:sp>
      <p:sp>
        <p:nvSpPr>
          <p:cNvPr id="3079" name="Line 7"/>
          <p:cNvSpPr>
            <a:spLocks noChangeShapeType="1"/>
          </p:cNvSpPr>
          <p:nvPr/>
        </p:nvSpPr>
        <p:spPr bwMode="auto">
          <a:xfrm flipH="1">
            <a:off x="6248400" y="3048000"/>
            <a:ext cx="1062038" cy="76200"/>
          </a:xfrm>
          <a:prstGeom prst="line">
            <a:avLst/>
          </a:prstGeom>
          <a:noFill/>
          <a:ln w="38100">
            <a:solidFill>
              <a:schemeClr val="tx1"/>
            </a:solidFill>
            <a:round/>
            <a:headEnd type="none" w="sm" len="sm"/>
            <a:tailEnd type="stealth" w="med" len="med"/>
          </a:ln>
        </p:spPr>
        <p:txBody>
          <a:bodyPr wrap="none" anchor="ctr"/>
          <a:lstStyle/>
          <a:p>
            <a:endParaRPr lang="en-US"/>
          </a:p>
        </p:txBody>
      </p:sp>
      <p:sp>
        <p:nvSpPr>
          <p:cNvPr id="3080" name="Text Box 8"/>
          <p:cNvSpPr txBox="1">
            <a:spLocks noChangeArrowheads="1"/>
          </p:cNvSpPr>
          <p:nvPr/>
        </p:nvSpPr>
        <p:spPr bwMode="auto">
          <a:xfrm>
            <a:off x="6842125" y="468313"/>
            <a:ext cx="1935163" cy="396875"/>
          </a:xfrm>
          <a:prstGeom prst="rect">
            <a:avLst/>
          </a:prstGeom>
          <a:noFill/>
          <a:ln w="12700">
            <a:noFill/>
            <a:miter lim="800000"/>
            <a:headEnd type="none" w="sm" len="sm"/>
            <a:tailEnd type="none" w="sm" len="sm"/>
          </a:ln>
        </p:spPr>
        <p:txBody>
          <a:bodyPr wrap="none">
            <a:spAutoFit/>
          </a:bodyPr>
          <a:lstStyle/>
          <a:p>
            <a:pPr eaLnBrk="1" hangingPunct="1"/>
            <a:r>
              <a:rPr lang="en-US" altLang="en-US" sz="2000">
                <a:latin typeface="Arial" pitchFamily="34" charset="0"/>
              </a:rPr>
              <a:t>Cowpers Gland</a:t>
            </a:r>
          </a:p>
        </p:txBody>
      </p:sp>
      <p:sp>
        <p:nvSpPr>
          <p:cNvPr id="3081" name="Line 9"/>
          <p:cNvSpPr>
            <a:spLocks noChangeShapeType="1"/>
          </p:cNvSpPr>
          <p:nvPr/>
        </p:nvSpPr>
        <p:spPr bwMode="auto">
          <a:xfrm flipV="1">
            <a:off x="6096000" y="838200"/>
            <a:ext cx="762000" cy="11430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082" name="Text Box 10"/>
          <p:cNvSpPr txBox="1">
            <a:spLocks noChangeArrowheads="1"/>
          </p:cNvSpPr>
          <p:nvPr/>
        </p:nvSpPr>
        <p:spPr bwMode="auto">
          <a:xfrm>
            <a:off x="6629400" y="5486400"/>
            <a:ext cx="2162175" cy="396875"/>
          </a:xfrm>
          <a:prstGeom prst="rect">
            <a:avLst/>
          </a:prstGeom>
          <a:noFill/>
          <a:ln w="12700">
            <a:noFill/>
            <a:miter lim="800000"/>
            <a:headEnd type="none" w="sm" len="sm"/>
            <a:tailEnd type="none" w="sm" len="sm"/>
          </a:ln>
        </p:spPr>
        <p:txBody>
          <a:bodyPr wrap="none">
            <a:spAutoFit/>
          </a:bodyPr>
          <a:lstStyle/>
          <a:p>
            <a:pPr eaLnBrk="1" hangingPunct="1"/>
            <a:r>
              <a:rPr lang="en-US" altLang="en-US" sz="2000">
                <a:latin typeface="Arial" pitchFamily="34" charset="0"/>
              </a:rPr>
              <a:t>Caput Epididymis</a:t>
            </a:r>
          </a:p>
        </p:txBody>
      </p:sp>
      <p:sp>
        <p:nvSpPr>
          <p:cNvPr id="3083" name="Line 11"/>
          <p:cNvSpPr>
            <a:spLocks noChangeShapeType="1"/>
          </p:cNvSpPr>
          <p:nvPr/>
        </p:nvSpPr>
        <p:spPr bwMode="auto">
          <a:xfrm>
            <a:off x="5257800" y="4648200"/>
            <a:ext cx="1371600" cy="11430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084" name="Text Box 12"/>
          <p:cNvSpPr txBox="1">
            <a:spLocks noChangeArrowheads="1"/>
          </p:cNvSpPr>
          <p:nvPr/>
        </p:nvSpPr>
        <p:spPr bwMode="auto">
          <a:xfrm>
            <a:off x="6477000" y="6019800"/>
            <a:ext cx="2233613" cy="396875"/>
          </a:xfrm>
          <a:prstGeom prst="rect">
            <a:avLst/>
          </a:prstGeom>
          <a:noFill/>
          <a:ln w="12700">
            <a:noFill/>
            <a:miter lim="800000"/>
            <a:headEnd type="none" w="sm" len="sm"/>
            <a:tailEnd type="none" w="sm" len="sm"/>
          </a:ln>
        </p:spPr>
        <p:txBody>
          <a:bodyPr wrap="none">
            <a:spAutoFit/>
          </a:bodyPr>
          <a:lstStyle/>
          <a:p>
            <a:pPr eaLnBrk="1" hangingPunct="1"/>
            <a:r>
              <a:rPr lang="en-US" altLang="en-US" sz="2000">
                <a:latin typeface="Arial" pitchFamily="34" charset="0"/>
              </a:rPr>
              <a:t>Cauda Epididymis</a:t>
            </a:r>
          </a:p>
        </p:txBody>
      </p:sp>
      <p:sp>
        <p:nvSpPr>
          <p:cNvPr id="3085" name="Line 13"/>
          <p:cNvSpPr>
            <a:spLocks noChangeShapeType="1"/>
          </p:cNvSpPr>
          <p:nvPr/>
        </p:nvSpPr>
        <p:spPr bwMode="auto">
          <a:xfrm>
            <a:off x="5257800" y="5257800"/>
            <a:ext cx="1143000" cy="9144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086" name="Text Box 14"/>
          <p:cNvSpPr txBox="1">
            <a:spLocks noChangeArrowheads="1"/>
          </p:cNvSpPr>
          <p:nvPr/>
        </p:nvSpPr>
        <p:spPr bwMode="auto">
          <a:xfrm>
            <a:off x="3124200" y="6019800"/>
            <a:ext cx="862013" cy="396875"/>
          </a:xfrm>
          <a:prstGeom prst="rect">
            <a:avLst/>
          </a:prstGeom>
          <a:noFill/>
          <a:ln w="12700">
            <a:noFill/>
            <a:miter lim="800000"/>
            <a:headEnd type="none" w="sm" len="sm"/>
            <a:tailEnd type="none" w="sm" len="sm"/>
          </a:ln>
        </p:spPr>
        <p:txBody>
          <a:bodyPr wrap="none">
            <a:spAutoFit/>
          </a:bodyPr>
          <a:lstStyle/>
          <a:p>
            <a:pPr eaLnBrk="1" hangingPunct="1"/>
            <a:r>
              <a:rPr lang="en-US" altLang="en-US" sz="2000">
                <a:latin typeface="Arial" pitchFamily="34" charset="0"/>
              </a:rPr>
              <a:t>Testis</a:t>
            </a:r>
          </a:p>
        </p:txBody>
      </p:sp>
      <p:sp>
        <p:nvSpPr>
          <p:cNvPr id="3087" name="Line 15"/>
          <p:cNvSpPr>
            <a:spLocks noChangeShapeType="1"/>
          </p:cNvSpPr>
          <p:nvPr/>
        </p:nvSpPr>
        <p:spPr bwMode="auto">
          <a:xfrm flipV="1">
            <a:off x="3962400" y="5181600"/>
            <a:ext cx="1066800" cy="10668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088" name="Text Box 16"/>
          <p:cNvSpPr txBox="1">
            <a:spLocks noChangeArrowheads="1"/>
          </p:cNvSpPr>
          <p:nvPr/>
        </p:nvSpPr>
        <p:spPr bwMode="auto">
          <a:xfrm>
            <a:off x="2819400" y="5638800"/>
            <a:ext cx="1128713" cy="396875"/>
          </a:xfrm>
          <a:prstGeom prst="rect">
            <a:avLst/>
          </a:prstGeom>
          <a:noFill/>
          <a:ln w="12700">
            <a:noFill/>
            <a:miter lim="800000"/>
            <a:headEnd type="none" w="sm" len="sm"/>
            <a:tailEnd type="none" w="sm" len="sm"/>
          </a:ln>
        </p:spPr>
        <p:txBody>
          <a:bodyPr wrap="none">
            <a:spAutoFit/>
          </a:bodyPr>
          <a:lstStyle/>
          <a:p>
            <a:pPr eaLnBrk="1" hangingPunct="1"/>
            <a:r>
              <a:rPr lang="en-US" altLang="en-US" sz="2000">
                <a:latin typeface="Arial" pitchFamily="34" charset="0"/>
              </a:rPr>
              <a:t>Scrotum</a:t>
            </a:r>
          </a:p>
        </p:txBody>
      </p:sp>
      <p:sp>
        <p:nvSpPr>
          <p:cNvPr id="3089" name="Line 17"/>
          <p:cNvSpPr>
            <a:spLocks noChangeShapeType="1"/>
          </p:cNvSpPr>
          <p:nvPr/>
        </p:nvSpPr>
        <p:spPr bwMode="auto">
          <a:xfrm flipV="1">
            <a:off x="3581400" y="5181600"/>
            <a:ext cx="1143000" cy="5334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090" name="Text Box 18"/>
          <p:cNvSpPr txBox="1">
            <a:spLocks noChangeArrowheads="1"/>
          </p:cNvSpPr>
          <p:nvPr/>
        </p:nvSpPr>
        <p:spPr bwMode="auto">
          <a:xfrm>
            <a:off x="1752600" y="5638800"/>
            <a:ext cx="847725" cy="701675"/>
          </a:xfrm>
          <a:prstGeom prst="rect">
            <a:avLst/>
          </a:prstGeom>
          <a:noFill/>
          <a:ln w="12700">
            <a:noFill/>
            <a:miter lim="800000"/>
            <a:headEnd type="none" w="sm" len="sm"/>
            <a:tailEnd type="none" w="sm" len="sm"/>
          </a:ln>
        </p:spPr>
        <p:txBody>
          <a:bodyPr wrap="none">
            <a:spAutoFit/>
          </a:bodyPr>
          <a:lstStyle/>
          <a:p>
            <a:pPr algn="ctr" eaLnBrk="1" hangingPunct="1"/>
            <a:r>
              <a:rPr lang="en-US" altLang="en-US" sz="2000">
                <a:latin typeface="Arial" pitchFamily="34" charset="0"/>
              </a:rPr>
              <a:t>Glans</a:t>
            </a:r>
          </a:p>
          <a:p>
            <a:pPr algn="ctr" eaLnBrk="1" hangingPunct="1"/>
            <a:r>
              <a:rPr lang="en-US" altLang="en-US" sz="2000">
                <a:latin typeface="Arial" pitchFamily="34" charset="0"/>
              </a:rPr>
              <a:t>Penis</a:t>
            </a:r>
          </a:p>
        </p:txBody>
      </p:sp>
      <p:sp>
        <p:nvSpPr>
          <p:cNvPr id="3091" name="Line 19"/>
          <p:cNvSpPr>
            <a:spLocks noChangeShapeType="1"/>
          </p:cNvSpPr>
          <p:nvPr/>
        </p:nvSpPr>
        <p:spPr bwMode="auto">
          <a:xfrm flipV="1">
            <a:off x="2590800" y="5181600"/>
            <a:ext cx="609600" cy="6096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092" name="Text Box 20"/>
          <p:cNvSpPr txBox="1">
            <a:spLocks noChangeArrowheads="1"/>
          </p:cNvSpPr>
          <p:nvPr/>
        </p:nvSpPr>
        <p:spPr bwMode="auto">
          <a:xfrm>
            <a:off x="2133600" y="3733800"/>
            <a:ext cx="1695450" cy="701675"/>
          </a:xfrm>
          <a:prstGeom prst="rect">
            <a:avLst/>
          </a:prstGeom>
          <a:noFill/>
          <a:ln w="12700">
            <a:noFill/>
            <a:miter lim="800000"/>
            <a:headEnd type="none" w="sm" len="sm"/>
            <a:tailEnd type="none" w="sm" len="sm"/>
          </a:ln>
        </p:spPr>
        <p:txBody>
          <a:bodyPr wrap="none">
            <a:spAutoFit/>
          </a:bodyPr>
          <a:lstStyle/>
          <a:p>
            <a:pPr eaLnBrk="1" hangingPunct="1"/>
            <a:r>
              <a:rPr lang="en-US" altLang="en-US" sz="2000">
                <a:latin typeface="Arial" pitchFamily="34" charset="0"/>
              </a:rPr>
              <a:t>Retractor</a:t>
            </a:r>
          </a:p>
          <a:p>
            <a:pPr eaLnBrk="1" hangingPunct="1"/>
            <a:r>
              <a:rPr lang="en-US" altLang="en-US" sz="2000">
                <a:latin typeface="Arial" pitchFamily="34" charset="0"/>
              </a:rPr>
              <a:t>Penis Muscle</a:t>
            </a:r>
          </a:p>
        </p:txBody>
      </p:sp>
      <p:sp>
        <p:nvSpPr>
          <p:cNvPr id="3093" name="Line 21"/>
          <p:cNvSpPr>
            <a:spLocks noChangeShapeType="1"/>
          </p:cNvSpPr>
          <p:nvPr/>
        </p:nvSpPr>
        <p:spPr bwMode="auto">
          <a:xfrm flipH="1">
            <a:off x="3352800" y="4038600"/>
            <a:ext cx="1219200"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094" name="Text Box 22"/>
          <p:cNvSpPr txBox="1">
            <a:spLocks noChangeArrowheads="1"/>
          </p:cNvSpPr>
          <p:nvPr/>
        </p:nvSpPr>
        <p:spPr bwMode="auto">
          <a:xfrm>
            <a:off x="3048000" y="3124200"/>
            <a:ext cx="1103313" cy="701675"/>
          </a:xfrm>
          <a:prstGeom prst="rect">
            <a:avLst/>
          </a:prstGeom>
          <a:noFill/>
          <a:ln w="12700">
            <a:noFill/>
            <a:miter lim="800000"/>
            <a:headEnd type="none" w="sm" len="sm"/>
            <a:tailEnd type="none" w="sm" len="sm"/>
          </a:ln>
        </p:spPr>
        <p:txBody>
          <a:bodyPr wrap="none">
            <a:spAutoFit/>
          </a:bodyPr>
          <a:lstStyle/>
          <a:p>
            <a:pPr eaLnBrk="1" hangingPunct="1"/>
            <a:r>
              <a:rPr lang="en-US" altLang="en-US" sz="2000">
                <a:latin typeface="Arial" pitchFamily="34" charset="0"/>
              </a:rPr>
              <a:t>Sigmoid</a:t>
            </a:r>
          </a:p>
          <a:p>
            <a:pPr eaLnBrk="1" hangingPunct="1"/>
            <a:r>
              <a:rPr lang="en-US" altLang="en-US" sz="2000">
                <a:latin typeface="Arial" pitchFamily="34" charset="0"/>
              </a:rPr>
              <a:t>Flexure</a:t>
            </a:r>
          </a:p>
        </p:txBody>
      </p:sp>
      <p:sp>
        <p:nvSpPr>
          <p:cNvPr id="3095" name="Line 23"/>
          <p:cNvSpPr>
            <a:spLocks noChangeShapeType="1"/>
          </p:cNvSpPr>
          <p:nvPr/>
        </p:nvSpPr>
        <p:spPr bwMode="auto">
          <a:xfrm flipH="1">
            <a:off x="4191000" y="3276600"/>
            <a:ext cx="1295400" cy="1524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096" name="Text Box 24"/>
          <p:cNvSpPr txBox="1">
            <a:spLocks noChangeArrowheads="1"/>
          </p:cNvSpPr>
          <p:nvPr/>
        </p:nvSpPr>
        <p:spPr bwMode="auto">
          <a:xfrm>
            <a:off x="3200400" y="2667000"/>
            <a:ext cx="1060450" cy="396875"/>
          </a:xfrm>
          <a:prstGeom prst="rect">
            <a:avLst/>
          </a:prstGeom>
          <a:noFill/>
          <a:ln w="12700">
            <a:noFill/>
            <a:miter lim="800000"/>
            <a:headEnd type="none" w="sm" len="sm"/>
            <a:tailEnd type="none" w="sm" len="sm"/>
          </a:ln>
        </p:spPr>
        <p:txBody>
          <a:bodyPr wrap="none">
            <a:spAutoFit/>
          </a:bodyPr>
          <a:lstStyle/>
          <a:p>
            <a:pPr eaLnBrk="1" hangingPunct="1"/>
            <a:r>
              <a:rPr lang="en-US" altLang="en-US" sz="2000">
                <a:latin typeface="Arial" pitchFamily="34" charset="0"/>
              </a:rPr>
              <a:t>Bladder</a:t>
            </a:r>
          </a:p>
        </p:txBody>
      </p:sp>
      <p:sp>
        <p:nvSpPr>
          <p:cNvPr id="3097" name="Line 25"/>
          <p:cNvSpPr>
            <a:spLocks noChangeShapeType="1"/>
          </p:cNvSpPr>
          <p:nvPr/>
        </p:nvSpPr>
        <p:spPr bwMode="auto">
          <a:xfrm flipV="1">
            <a:off x="4038600" y="2514600"/>
            <a:ext cx="838200" cy="2286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098" name="Text Box 26"/>
          <p:cNvSpPr txBox="1">
            <a:spLocks noChangeArrowheads="1"/>
          </p:cNvSpPr>
          <p:nvPr/>
        </p:nvSpPr>
        <p:spPr bwMode="auto">
          <a:xfrm>
            <a:off x="2057400" y="2438400"/>
            <a:ext cx="1103313" cy="396875"/>
          </a:xfrm>
          <a:prstGeom prst="rect">
            <a:avLst/>
          </a:prstGeom>
          <a:noFill/>
          <a:ln w="12700">
            <a:noFill/>
            <a:miter lim="800000"/>
            <a:headEnd type="none" w="sm" len="sm"/>
            <a:tailEnd type="none" w="sm" len="sm"/>
          </a:ln>
        </p:spPr>
        <p:txBody>
          <a:bodyPr wrap="none">
            <a:spAutoFit/>
          </a:bodyPr>
          <a:lstStyle/>
          <a:p>
            <a:pPr eaLnBrk="1" hangingPunct="1"/>
            <a:r>
              <a:rPr lang="en-US" altLang="en-US" sz="2000">
                <a:latin typeface="Arial" pitchFamily="34" charset="0"/>
              </a:rPr>
              <a:t>Ampulla</a:t>
            </a:r>
          </a:p>
        </p:txBody>
      </p:sp>
      <p:sp>
        <p:nvSpPr>
          <p:cNvPr id="3099" name="Line 27"/>
          <p:cNvSpPr>
            <a:spLocks noChangeShapeType="1"/>
          </p:cNvSpPr>
          <p:nvPr/>
        </p:nvSpPr>
        <p:spPr bwMode="auto">
          <a:xfrm flipV="1">
            <a:off x="3200400" y="2438400"/>
            <a:ext cx="1447800" cy="2286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100" name="Text Box 28"/>
          <p:cNvSpPr txBox="1">
            <a:spLocks noChangeArrowheads="1"/>
          </p:cNvSpPr>
          <p:nvPr/>
        </p:nvSpPr>
        <p:spPr bwMode="auto">
          <a:xfrm>
            <a:off x="1447800" y="2057400"/>
            <a:ext cx="2120900" cy="396875"/>
          </a:xfrm>
          <a:prstGeom prst="rect">
            <a:avLst/>
          </a:prstGeom>
          <a:noFill/>
          <a:ln w="12700">
            <a:noFill/>
            <a:miter lim="800000"/>
            <a:headEnd type="none" w="sm" len="sm"/>
            <a:tailEnd type="none" w="sm" len="sm"/>
          </a:ln>
        </p:spPr>
        <p:txBody>
          <a:bodyPr wrap="none">
            <a:spAutoFit/>
          </a:bodyPr>
          <a:lstStyle/>
          <a:p>
            <a:pPr algn="ctr" eaLnBrk="1" hangingPunct="1"/>
            <a:r>
              <a:rPr lang="en-US" altLang="en-US" sz="2000">
                <a:latin typeface="Arial" pitchFamily="34" charset="0"/>
              </a:rPr>
              <a:t>Seminal Vesicles</a:t>
            </a:r>
          </a:p>
        </p:txBody>
      </p:sp>
      <p:sp>
        <p:nvSpPr>
          <p:cNvPr id="3101" name="Line 29"/>
          <p:cNvSpPr>
            <a:spLocks noChangeShapeType="1"/>
          </p:cNvSpPr>
          <p:nvPr/>
        </p:nvSpPr>
        <p:spPr bwMode="auto">
          <a:xfrm flipV="1">
            <a:off x="3581400" y="2133600"/>
            <a:ext cx="990600" cy="1524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102" name="Text Box 30"/>
          <p:cNvSpPr txBox="1">
            <a:spLocks noChangeArrowheads="1"/>
          </p:cNvSpPr>
          <p:nvPr/>
        </p:nvSpPr>
        <p:spPr bwMode="auto">
          <a:xfrm>
            <a:off x="2667000" y="1752600"/>
            <a:ext cx="1128713" cy="396875"/>
          </a:xfrm>
          <a:prstGeom prst="rect">
            <a:avLst/>
          </a:prstGeom>
          <a:noFill/>
          <a:ln w="12700">
            <a:noFill/>
            <a:miter lim="800000"/>
            <a:headEnd type="none" w="sm" len="sm"/>
            <a:tailEnd type="none" w="sm" len="sm"/>
          </a:ln>
        </p:spPr>
        <p:txBody>
          <a:bodyPr wrap="none">
            <a:spAutoFit/>
          </a:bodyPr>
          <a:lstStyle/>
          <a:p>
            <a:pPr eaLnBrk="1" hangingPunct="1"/>
            <a:r>
              <a:rPr lang="en-US" altLang="en-US" sz="2000">
                <a:latin typeface="Arial" pitchFamily="34" charset="0"/>
              </a:rPr>
              <a:t>Prostate</a:t>
            </a:r>
          </a:p>
        </p:txBody>
      </p:sp>
      <p:sp>
        <p:nvSpPr>
          <p:cNvPr id="3103" name="Line 31"/>
          <p:cNvSpPr>
            <a:spLocks noChangeShapeType="1"/>
          </p:cNvSpPr>
          <p:nvPr/>
        </p:nvSpPr>
        <p:spPr bwMode="auto">
          <a:xfrm>
            <a:off x="3810000" y="1905000"/>
            <a:ext cx="1600200" cy="1524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104" name="Text Box 32"/>
          <p:cNvSpPr txBox="1">
            <a:spLocks noChangeArrowheads="1"/>
          </p:cNvSpPr>
          <p:nvPr/>
        </p:nvSpPr>
        <p:spPr bwMode="auto">
          <a:xfrm>
            <a:off x="2743200" y="1371600"/>
            <a:ext cx="1058863" cy="396875"/>
          </a:xfrm>
          <a:prstGeom prst="rect">
            <a:avLst/>
          </a:prstGeom>
          <a:noFill/>
          <a:ln w="12700">
            <a:noFill/>
            <a:miter lim="800000"/>
            <a:headEnd type="none" w="sm" len="sm"/>
            <a:tailEnd type="none" w="sm" len="sm"/>
          </a:ln>
        </p:spPr>
        <p:txBody>
          <a:bodyPr wrap="none">
            <a:spAutoFit/>
          </a:bodyPr>
          <a:lstStyle/>
          <a:p>
            <a:pPr eaLnBrk="1" hangingPunct="1"/>
            <a:r>
              <a:rPr lang="en-US" altLang="en-US" sz="2000">
                <a:latin typeface="Arial" pitchFamily="34" charset="0"/>
              </a:rPr>
              <a:t>Rectum</a:t>
            </a:r>
          </a:p>
        </p:txBody>
      </p:sp>
      <p:sp>
        <p:nvSpPr>
          <p:cNvPr id="3105" name="Line 33"/>
          <p:cNvSpPr>
            <a:spLocks noChangeShapeType="1"/>
          </p:cNvSpPr>
          <p:nvPr/>
        </p:nvSpPr>
        <p:spPr bwMode="auto">
          <a:xfrm flipH="1">
            <a:off x="3733800" y="1600200"/>
            <a:ext cx="838200"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3106" name="Text Box 34"/>
          <p:cNvSpPr txBox="1">
            <a:spLocks noChangeArrowheads="1"/>
          </p:cNvSpPr>
          <p:nvPr/>
        </p:nvSpPr>
        <p:spPr bwMode="auto">
          <a:xfrm>
            <a:off x="7146925" y="3744913"/>
            <a:ext cx="1722438" cy="396875"/>
          </a:xfrm>
          <a:prstGeom prst="rect">
            <a:avLst/>
          </a:prstGeom>
          <a:noFill/>
          <a:ln w="12700">
            <a:noFill/>
            <a:miter lim="800000"/>
            <a:headEnd type="none" w="sm" len="sm"/>
            <a:tailEnd type="none" w="sm" len="sm"/>
          </a:ln>
        </p:spPr>
        <p:txBody>
          <a:bodyPr wrap="none">
            <a:spAutoFit/>
          </a:bodyPr>
          <a:lstStyle/>
          <a:p>
            <a:pPr eaLnBrk="1" hangingPunct="1"/>
            <a:r>
              <a:rPr lang="en-US" altLang="en-US" sz="2000">
                <a:latin typeface="Arial" pitchFamily="34" charset="0"/>
              </a:rPr>
              <a:t>Vas Deferens</a:t>
            </a:r>
          </a:p>
        </p:txBody>
      </p:sp>
      <p:sp>
        <p:nvSpPr>
          <p:cNvPr id="3107" name="Line 35"/>
          <p:cNvSpPr>
            <a:spLocks noChangeShapeType="1"/>
          </p:cNvSpPr>
          <p:nvPr/>
        </p:nvSpPr>
        <p:spPr bwMode="auto">
          <a:xfrm flipV="1">
            <a:off x="5105400" y="3962400"/>
            <a:ext cx="2057400" cy="0"/>
          </a:xfrm>
          <a:prstGeom prst="line">
            <a:avLst/>
          </a:prstGeom>
          <a:noFill/>
          <a:ln w="38100">
            <a:solidFill>
              <a:schemeClr val="tx1"/>
            </a:solidFill>
            <a:round/>
            <a:headEnd type="none" w="sm" len="sm"/>
            <a:tailEnd type="none" w="sm" len="sm"/>
          </a:ln>
        </p:spPr>
        <p:txBody>
          <a:bodyPr wrap="none" anchor="ct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Mating: Natural mating </a:t>
            </a:r>
          </a:p>
        </p:txBody>
      </p:sp>
      <p:sp>
        <p:nvSpPr>
          <p:cNvPr id="3" name="Content Placeholder 2"/>
          <p:cNvSpPr>
            <a:spLocks noGrp="1"/>
          </p:cNvSpPr>
          <p:nvPr>
            <p:ph idx="1"/>
          </p:nvPr>
        </p:nvSpPr>
        <p:spPr>
          <a:xfrm>
            <a:off x="457200" y="1752600"/>
            <a:ext cx="8229600" cy="4525963"/>
          </a:xfrm>
        </p:spPr>
        <p:txBody>
          <a:bodyPr>
            <a:normAutofit fontScale="92500"/>
          </a:bodyPr>
          <a:lstStyle/>
          <a:p>
            <a:pPr>
              <a:buNone/>
            </a:pPr>
            <a:r>
              <a:rPr lang="af-ZA" dirty="0"/>
              <a:t>Mating terminology </a:t>
            </a:r>
          </a:p>
          <a:p>
            <a:r>
              <a:rPr lang="af-ZA" dirty="0"/>
              <a:t>Copulation: insertion of a male’s penis into a female’s vagina for the purposes of reproduction </a:t>
            </a:r>
          </a:p>
          <a:p>
            <a:r>
              <a:rPr lang="af-ZA" dirty="0"/>
              <a:t>Ejaculation: the ejection of semen from the male’s penis </a:t>
            </a:r>
          </a:p>
          <a:p>
            <a:r>
              <a:rPr lang="af-ZA" dirty="0"/>
              <a:t>Pheromones: chemical substances produced and released by an animal that affects the behaviour or physiology of others of the same species.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The five main stages of mating </a:t>
            </a:r>
          </a:p>
        </p:txBody>
      </p:sp>
      <p:sp>
        <p:nvSpPr>
          <p:cNvPr id="3" name="Content Placeholder 2"/>
          <p:cNvSpPr>
            <a:spLocks noGrp="1"/>
          </p:cNvSpPr>
          <p:nvPr>
            <p:ph idx="1"/>
          </p:nvPr>
        </p:nvSpPr>
        <p:spPr/>
        <p:txBody>
          <a:bodyPr/>
          <a:lstStyle/>
          <a:p>
            <a:pPr marL="514350" indent="-514350">
              <a:buFont typeface="+mj-lt"/>
              <a:buAutoNum type="arabicPeriod"/>
            </a:pPr>
            <a:r>
              <a:rPr lang="af-ZA" dirty="0"/>
              <a:t>Courtship: </a:t>
            </a:r>
          </a:p>
          <a:p>
            <a:pPr marL="514350" indent="-514350">
              <a:buFont typeface="+mj-lt"/>
              <a:buAutoNum type="arabicPeriod"/>
            </a:pPr>
            <a:r>
              <a:rPr lang="af-ZA" dirty="0"/>
              <a:t>Mounting: </a:t>
            </a:r>
          </a:p>
          <a:p>
            <a:pPr marL="514350" indent="-514350">
              <a:buFont typeface="+mj-lt"/>
              <a:buAutoNum type="arabicPeriod"/>
            </a:pPr>
            <a:r>
              <a:rPr lang="af-ZA" dirty="0"/>
              <a:t>Intromission /Copulation:</a:t>
            </a:r>
          </a:p>
          <a:p>
            <a:pPr marL="514350" indent="-514350">
              <a:buFont typeface="+mj-lt"/>
              <a:buAutoNum type="arabicPeriod"/>
            </a:pPr>
            <a:r>
              <a:rPr lang="af-ZA" dirty="0"/>
              <a:t>Ejaculation:  </a:t>
            </a:r>
          </a:p>
          <a:p>
            <a:pPr marL="514350" indent="-514350">
              <a:buFont typeface="+mj-lt"/>
              <a:buAutoNum type="arabicPeriod"/>
            </a:pPr>
            <a:r>
              <a:rPr lang="af-ZA" dirty="0"/>
              <a:t>Dismounting: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f-ZA" dirty="0"/>
              <a:t>Artificial mating: Artificial insemination (AI) </a:t>
            </a:r>
          </a:p>
        </p:txBody>
      </p:sp>
      <p:sp>
        <p:nvSpPr>
          <p:cNvPr id="3" name="Content Placeholder 2"/>
          <p:cNvSpPr>
            <a:spLocks noGrp="1"/>
          </p:cNvSpPr>
          <p:nvPr>
            <p:ph idx="1"/>
          </p:nvPr>
        </p:nvSpPr>
        <p:spPr/>
        <p:txBody>
          <a:bodyPr>
            <a:normAutofit/>
          </a:bodyPr>
          <a:lstStyle/>
          <a:p>
            <a:pPr>
              <a:buNone/>
            </a:pPr>
            <a:r>
              <a:rPr lang="af-ZA" dirty="0"/>
              <a:t>Artificial insemination (AI) is the process whereby sperm is placed into a female’s uterus or cervix by artificial means rather than through natural mating.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f-ZA" dirty="0"/>
              <a:t/>
            </a:r>
            <a:br>
              <a:rPr lang="af-ZA" dirty="0"/>
            </a:br>
            <a:r>
              <a:rPr lang="af-ZA" sz="4000" dirty="0"/>
              <a:t>The main requirements of successfull AI</a:t>
            </a:r>
          </a:p>
        </p:txBody>
      </p:sp>
      <p:sp>
        <p:nvSpPr>
          <p:cNvPr id="3" name="Content Placeholder 2"/>
          <p:cNvSpPr>
            <a:spLocks noGrp="1"/>
          </p:cNvSpPr>
          <p:nvPr>
            <p:ph idx="1"/>
          </p:nvPr>
        </p:nvSpPr>
        <p:spPr/>
        <p:txBody>
          <a:bodyPr>
            <a:normAutofit fontScale="85000" lnSpcReduction="20000"/>
          </a:bodyPr>
          <a:lstStyle/>
          <a:p>
            <a:r>
              <a:rPr lang="af-ZA" dirty="0"/>
              <a:t>Use healthy, uninfected and viable semen </a:t>
            </a:r>
          </a:p>
          <a:p>
            <a:r>
              <a:rPr lang="af-ZA" dirty="0"/>
              <a:t>Use the correct techniques </a:t>
            </a:r>
          </a:p>
          <a:p>
            <a:r>
              <a:rPr lang="af-ZA" dirty="0"/>
              <a:t>Inseminate at the correct time during the oestrus cycle</a:t>
            </a:r>
          </a:p>
          <a:p>
            <a:r>
              <a:rPr lang="af-ZA" dirty="0"/>
              <a:t>The equipment needed for AI should all be kept in hygienic conditions. </a:t>
            </a:r>
          </a:p>
          <a:p>
            <a:r>
              <a:rPr lang="af-ZA" dirty="0"/>
              <a:t>The cow to be inseminated must be calm and standing still. </a:t>
            </a:r>
          </a:p>
          <a:p>
            <a:r>
              <a:rPr lang="af-ZA" dirty="0"/>
              <a:t>Insemination should be done only with sexually mature heifers.</a:t>
            </a:r>
          </a:p>
          <a:p>
            <a:r>
              <a:rPr lang="af-ZA" dirty="0"/>
              <a:t>The inseminator should touch the sex organs with the hand to stimulate peristaltic movements </a:t>
            </a:r>
          </a:p>
          <a:p>
            <a:endParaRPr lang="af-Z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f-ZA" dirty="0"/>
              <a:t>Advantages of artificial insemination </a:t>
            </a:r>
          </a:p>
        </p:txBody>
      </p:sp>
      <p:sp>
        <p:nvSpPr>
          <p:cNvPr id="3" name="Content Placeholder 2"/>
          <p:cNvSpPr>
            <a:spLocks noGrp="1"/>
          </p:cNvSpPr>
          <p:nvPr>
            <p:ph idx="1"/>
          </p:nvPr>
        </p:nvSpPr>
        <p:spPr>
          <a:xfrm>
            <a:off x="457200" y="1143000"/>
            <a:ext cx="8229600" cy="5562600"/>
          </a:xfrm>
        </p:spPr>
        <p:txBody>
          <a:bodyPr>
            <a:normAutofit/>
          </a:bodyPr>
          <a:lstStyle/>
          <a:p>
            <a:r>
              <a:rPr lang="af-ZA" dirty="0"/>
              <a:t>Efective way of preventing the transfer of diseases </a:t>
            </a:r>
          </a:p>
          <a:p>
            <a:r>
              <a:rPr lang="af-ZA" dirty="0"/>
              <a:t>Economical breeding method</a:t>
            </a:r>
          </a:p>
          <a:p>
            <a:r>
              <a:rPr lang="af-ZA" dirty="0"/>
              <a:t>The semen of the best available bulls can be used</a:t>
            </a:r>
          </a:p>
          <a:p>
            <a:r>
              <a:rPr lang="af-ZA" dirty="0"/>
              <a:t>Thousand cows per year from one bull</a:t>
            </a:r>
          </a:p>
          <a:p>
            <a:r>
              <a:rPr lang="af-ZA" dirty="0"/>
              <a:t>AI results in rapid genetic improvement of the herd. </a:t>
            </a:r>
          </a:p>
          <a:p>
            <a:r>
              <a:rPr lang="af-ZA" dirty="0"/>
              <a:t>Semen from exceptional overseas bulls can be used </a:t>
            </a:r>
          </a:p>
          <a:p>
            <a:endParaRPr lang="af-Z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af-ZA" dirty="0"/>
              <a:t>Disadvantages</a:t>
            </a:r>
          </a:p>
        </p:txBody>
      </p:sp>
      <p:sp>
        <p:nvSpPr>
          <p:cNvPr id="3" name="Content Placeholder 2"/>
          <p:cNvSpPr>
            <a:spLocks noGrp="1"/>
          </p:cNvSpPr>
          <p:nvPr>
            <p:ph idx="1"/>
          </p:nvPr>
        </p:nvSpPr>
        <p:spPr>
          <a:xfrm>
            <a:off x="457200" y="685800"/>
            <a:ext cx="8229600" cy="6172200"/>
          </a:xfrm>
        </p:spPr>
        <p:txBody>
          <a:bodyPr>
            <a:normAutofit fontScale="77500" lnSpcReduction="20000"/>
          </a:bodyPr>
          <a:lstStyle/>
          <a:p>
            <a:r>
              <a:rPr lang="af-ZA" dirty="0"/>
              <a:t>Mating diseases can spread rapidly if infected semen is used. </a:t>
            </a:r>
          </a:p>
          <a:p>
            <a:r>
              <a:rPr lang="af-ZA" dirty="0"/>
              <a:t>Careless handling of semen or insemination done by an inexperienced person will lead to unsatisfactory results and a waste of money. </a:t>
            </a:r>
          </a:p>
          <a:p>
            <a:r>
              <a:rPr lang="af-ZA" dirty="0"/>
              <a:t>There is often a limited number of bulls available for AI. </a:t>
            </a:r>
          </a:p>
          <a:p>
            <a:r>
              <a:rPr lang="af-ZA" dirty="0"/>
              <a:t>Optimal management is required</a:t>
            </a:r>
          </a:p>
          <a:p>
            <a:r>
              <a:rPr lang="af-ZA" dirty="0"/>
              <a:t>Undesirable genetic characteristics can be spread. </a:t>
            </a:r>
          </a:p>
          <a:p>
            <a:r>
              <a:rPr lang="af-ZA" dirty="0"/>
              <a:t>Certain heifers are difficult to inseminate successfully. </a:t>
            </a:r>
          </a:p>
          <a:p>
            <a:r>
              <a:rPr lang="af-ZA" dirty="0"/>
              <a:t>Inexperienced or careless inseminator - injuries</a:t>
            </a:r>
          </a:p>
          <a:p>
            <a:r>
              <a:rPr lang="af-ZA" dirty="0"/>
              <a:t>Proper record keeping of the breeding program is essential</a:t>
            </a:r>
          </a:p>
          <a:p>
            <a:r>
              <a:rPr lang="af-ZA" dirty="0"/>
              <a:t>AI is labour intensive</a:t>
            </a:r>
          </a:p>
          <a:p>
            <a:r>
              <a:rPr lang="af-ZA" dirty="0"/>
              <a:t>Al is more time-consuming </a:t>
            </a:r>
          </a:p>
          <a:p>
            <a:r>
              <a:rPr lang="af-ZA" dirty="0"/>
              <a:t>It is not always successful and then a bull or bulls will beneeded</a:t>
            </a:r>
          </a:p>
          <a:p>
            <a:r>
              <a:rPr lang="af-ZA" dirty="0"/>
              <a:t>The genetic variability in a herd will decrease if the number of offspring produced by one bull increases.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762000"/>
            <a:ext cx="8305800" cy="1143000"/>
          </a:xfrm>
        </p:spPr>
        <p:txBody>
          <a:bodyPr/>
          <a:lstStyle/>
          <a:p>
            <a:pPr eaLnBrk="1" hangingPunct="1"/>
            <a:r>
              <a:rPr lang="en-US" sz="4000"/>
              <a:t>Necessary Equipment for AI (con’t.)</a:t>
            </a:r>
          </a:p>
        </p:txBody>
      </p:sp>
      <p:sp>
        <p:nvSpPr>
          <p:cNvPr id="10243" name="Rectangle 3"/>
          <p:cNvSpPr>
            <a:spLocks noGrp="1" noChangeArrowheads="1"/>
          </p:cNvSpPr>
          <p:nvPr>
            <p:ph type="body" sz="half" idx="1"/>
          </p:nvPr>
        </p:nvSpPr>
        <p:spPr/>
        <p:txBody>
          <a:bodyPr/>
          <a:lstStyle/>
          <a:p>
            <a:pPr eaLnBrk="1" hangingPunct="1"/>
            <a:endParaRPr lang="en-US" sz="2400" dirty="0"/>
          </a:p>
          <a:p>
            <a:pPr eaLnBrk="1" hangingPunct="1"/>
            <a:r>
              <a:rPr lang="en-US" dirty="0" err="1"/>
              <a:t>Pistolette</a:t>
            </a:r>
            <a:r>
              <a:rPr lang="en-US" dirty="0"/>
              <a:t> en sheaths</a:t>
            </a:r>
          </a:p>
          <a:p>
            <a:pPr eaLnBrk="1" hangingPunct="1">
              <a:buFont typeface="Wingdings" pitchFamily="2" charset="2"/>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sz="2400" dirty="0"/>
          </a:p>
          <a:p>
            <a:pPr eaLnBrk="1" hangingPunct="1"/>
            <a:endParaRPr lang="en-US" sz="2400" dirty="0"/>
          </a:p>
          <a:p>
            <a:pPr eaLnBrk="1" hangingPunct="1"/>
            <a:endParaRPr lang="en-US" sz="2400" dirty="0"/>
          </a:p>
        </p:txBody>
      </p:sp>
      <p:pic>
        <p:nvPicPr>
          <p:cNvPr id="3076" name="Picture 4"/>
          <p:cNvPicPr>
            <a:picLocks noChangeAspect="1" noChangeArrowheads="1"/>
          </p:cNvPicPr>
          <p:nvPr/>
        </p:nvPicPr>
        <p:blipFill>
          <a:blip r:embed="rId2"/>
          <a:srcRect/>
          <a:stretch>
            <a:fillRect/>
          </a:stretch>
        </p:blipFill>
        <p:spPr bwMode="auto">
          <a:xfrm>
            <a:off x="5943600" y="1676400"/>
            <a:ext cx="1800225" cy="47625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a:srcRect/>
          <a:stretch>
            <a:fillRect/>
          </a:stretch>
        </p:blipFill>
        <p:spPr bwMode="auto">
          <a:xfrm>
            <a:off x="1066800" y="2895600"/>
            <a:ext cx="4247628" cy="31242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f-ZA"/>
          </a:p>
        </p:txBody>
      </p:sp>
      <p:sp>
        <p:nvSpPr>
          <p:cNvPr id="8" name="Text Placeholder 7"/>
          <p:cNvSpPr>
            <a:spLocks noGrp="1"/>
          </p:cNvSpPr>
          <p:nvPr>
            <p:ph type="body" idx="1"/>
          </p:nvPr>
        </p:nvSpPr>
        <p:spPr/>
        <p:txBody>
          <a:bodyPr/>
          <a:lstStyle/>
          <a:p>
            <a:r>
              <a:rPr lang="af-ZA" dirty="0"/>
              <a:t>Cutter</a:t>
            </a:r>
          </a:p>
        </p:txBody>
      </p:sp>
      <p:pic>
        <p:nvPicPr>
          <p:cNvPr id="5" name="Picture 6" descr="http://www.ag-link.com/PhotoProd/B6-6404.JPG"/>
          <p:cNvPicPr>
            <a:picLocks noGrp="1" noChangeAspect="1" noChangeArrowheads="1"/>
          </p:cNvPicPr>
          <p:nvPr>
            <p:ph sz="half" idx="2"/>
          </p:nvPr>
        </p:nvPicPr>
        <p:blipFill>
          <a:blip r:embed="rId2" cstate="print"/>
          <a:stretch>
            <a:fillRect/>
          </a:stretch>
        </p:blipFill>
        <p:spPr bwMode="auto">
          <a:xfrm>
            <a:off x="1207294" y="3255169"/>
            <a:ext cx="2540000" cy="1790700"/>
          </a:xfrm>
          <a:prstGeom prst="rect">
            <a:avLst/>
          </a:prstGeom>
          <a:noFill/>
          <a:ln w="9525">
            <a:noFill/>
            <a:miter lim="800000"/>
            <a:headEnd/>
            <a:tailEnd/>
          </a:ln>
        </p:spPr>
      </p:pic>
      <p:sp>
        <p:nvSpPr>
          <p:cNvPr id="9" name="Text Placeholder 8"/>
          <p:cNvSpPr>
            <a:spLocks noGrp="1"/>
          </p:cNvSpPr>
          <p:nvPr>
            <p:ph type="body" sz="quarter" idx="3"/>
          </p:nvPr>
        </p:nvSpPr>
        <p:spPr/>
        <p:txBody>
          <a:bodyPr/>
          <a:lstStyle/>
          <a:p>
            <a:r>
              <a:rPr lang="af-ZA" dirty="0"/>
              <a:t>Cloves</a:t>
            </a:r>
          </a:p>
        </p:txBody>
      </p:sp>
      <p:pic>
        <p:nvPicPr>
          <p:cNvPr id="6" name="Picture 8" descr="G:\Artificial Insemination and Embryo Transfer\photos\plastic sleeve1.jpg"/>
          <p:cNvPicPr>
            <a:picLocks noGrp="1" noChangeAspect="1" noChangeArrowheads="1"/>
          </p:cNvPicPr>
          <p:nvPr>
            <p:ph sz="quarter" idx="4"/>
          </p:nvPr>
        </p:nvPicPr>
        <p:blipFill>
          <a:blip r:embed="rId3" cstate="print"/>
          <a:stretch>
            <a:fillRect/>
          </a:stretch>
        </p:blipFill>
        <p:spPr bwMode="auto">
          <a:xfrm>
            <a:off x="4645025" y="3486513"/>
            <a:ext cx="4041775" cy="132801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f-ZA"/>
          </a:p>
        </p:txBody>
      </p:sp>
      <p:sp>
        <p:nvSpPr>
          <p:cNvPr id="8" name="Text Placeholder 7"/>
          <p:cNvSpPr>
            <a:spLocks noGrp="1"/>
          </p:cNvSpPr>
          <p:nvPr>
            <p:ph type="body" idx="1"/>
          </p:nvPr>
        </p:nvSpPr>
        <p:spPr/>
        <p:txBody>
          <a:bodyPr/>
          <a:lstStyle/>
          <a:p>
            <a:r>
              <a:rPr lang="af-ZA" dirty="0"/>
              <a:t>Thanwning flask</a:t>
            </a:r>
          </a:p>
        </p:txBody>
      </p:sp>
      <p:pic>
        <p:nvPicPr>
          <p:cNvPr id="4098" name="Picture 2"/>
          <p:cNvPicPr>
            <a:picLocks noGrp="1" noChangeAspect="1" noChangeArrowheads="1"/>
          </p:cNvPicPr>
          <p:nvPr>
            <p:ph sz="half" idx="2"/>
          </p:nvPr>
        </p:nvPicPr>
        <p:blipFill>
          <a:blip r:embed="rId2"/>
          <a:stretch>
            <a:fillRect/>
          </a:stretch>
        </p:blipFill>
        <p:spPr bwMode="auto">
          <a:xfrm>
            <a:off x="501650" y="2174875"/>
            <a:ext cx="3951288" cy="3951288"/>
          </a:xfrm>
          <a:prstGeom prst="rect">
            <a:avLst/>
          </a:prstGeom>
          <a:noFill/>
          <a:ln w="9525">
            <a:noFill/>
            <a:miter lim="800000"/>
            <a:headEnd/>
            <a:tailEnd/>
          </a:ln>
          <a:effectLst/>
        </p:spPr>
      </p:pic>
      <p:sp>
        <p:nvSpPr>
          <p:cNvPr id="9" name="Text Placeholder 8"/>
          <p:cNvSpPr>
            <a:spLocks noGrp="1"/>
          </p:cNvSpPr>
          <p:nvPr>
            <p:ph type="body" sz="quarter" idx="3"/>
          </p:nvPr>
        </p:nvSpPr>
        <p:spPr/>
        <p:txBody>
          <a:bodyPr/>
          <a:lstStyle/>
          <a:p>
            <a:r>
              <a:rPr lang="af-ZA" dirty="0"/>
              <a:t>AI Flask</a:t>
            </a:r>
          </a:p>
        </p:txBody>
      </p:sp>
      <p:pic>
        <p:nvPicPr>
          <p:cNvPr id="4099" name="Picture 3"/>
          <p:cNvPicPr>
            <a:picLocks noGrp="1" noChangeAspect="1" noChangeArrowheads="1"/>
          </p:cNvPicPr>
          <p:nvPr>
            <p:ph sz="quarter" idx="4"/>
          </p:nvPr>
        </p:nvPicPr>
        <p:blipFill>
          <a:blip r:embed="rId3"/>
          <a:stretch>
            <a:fillRect/>
          </a:stretch>
        </p:blipFill>
        <p:spPr bwMode="auto">
          <a:xfrm>
            <a:off x="5027817" y="2788614"/>
            <a:ext cx="3276191" cy="272381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f-ZA"/>
          </a:p>
        </p:txBody>
      </p:sp>
      <p:sp>
        <p:nvSpPr>
          <p:cNvPr id="8" name="Text Placeholder 7"/>
          <p:cNvSpPr>
            <a:spLocks noGrp="1"/>
          </p:cNvSpPr>
          <p:nvPr>
            <p:ph type="body" idx="1"/>
          </p:nvPr>
        </p:nvSpPr>
        <p:spPr/>
        <p:txBody>
          <a:bodyPr/>
          <a:lstStyle/>
          <a:p>
            <a:r>
              <a:rPr lang="af-ZA" dirty="0"/>
              <a:t>Tweezer</a:t>
            </a:r>
          </a:p>
        </p:txBody>
      </p:sp>
      <p:pic>
        <p:nvPicPr>
          <p:cNvPr id="5122" name="Picture 2"/>
          <p:cNvPicPr>
            <a:picLocks noGrp="1" noChangeAspect="1" noChangeArrowheads="1"/>
          </p:cNvPicPr>
          <p:nvPr>
            <p:ph sz="half" idx="2"/>
          </p:nvPr>
        </p:nvPicPr>
        <p:blipFill>
          <a:blip r:embed="rId2"/>
          <a:stretch>
            <a:fillRect/>
          </a:stretch>
        </p:blipFill>
        <p:spPr bwMode="auto">
          <a:xfrm>
            <a:off x="1524913" y="3007662"/>
            <a:ext cx="1904762" cy="2285714"/>
          </a:xfrm>
          <a:prstGeom prst="rect">
            <a:avLst/>
          </a:prstGeom>
          <a:noFill/>
          <a:ln w="9525">
            <a:noFill/>
            <a:miter lim="800000"/>
            <a:headEnd/>
            <a:tailEnd/>
          </a:ln>
          <a:effectLst/>
        </p:spPr>
      </p:pic>
      <p:sp>
        <p:nvSpPr>
          <p:cNvPr id="9" name="Text Placeholder 8"/>
          <p:cNvSpPr>
            <a:spLocks noGrp="1"/>
          </p:cNvSpPr>
          <p:nvPr>
            <p:ph type="body" sz="quarter" idx="3"/>
          </p:nvPr>
        </p:nvSpPr>
        <p:spPr/>
        <p:txBody>
          <a:bodyPr/>
          <a:lstStyle/>
          <a:p>
            <a:r>
              <a:rPr lang="af-ZA" dirty="0"/>
              <a:t>Rubber funnel</a:t>
            </a:r>
          </a:p>
        </p:txBody>
      </p:sp>
      <p:pic>
        <p:nvPicPr>
          <p:cNvPr id="5123" name="Picture 3"/>
          <p:cNvPicPr>
            <a:picLocks noGrp="1" noChangeAspect="1" noChangeArrowheads="1"/>
          </p:cNvPicPr>
          <p:nvPr>
            <p:ph sz="quarter" idx="4"/>
          </p:nvPr>
        </p:nvPicPr>
        <p:blipFill>
          <a:blip r:embed="rId3"/>
          <a:stretch>
            <a:fillRect/>
          </a:stretch>
        </p:blipFill>
        <p:spPr bwMode="auto">
          <a:xfrm>
            <a:off x="5713531" y="3807662"/>
            <a:ext cx="1904762" cy="68571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pPr marL="0" indent="0">
              <a:buNone/>
            </a:pPr>
            <a:endParaRPr lang="en-ZA" dirty="0"/>
          </a:p>
        </p:txBody>
      </p:sp>
      <p:pic>
        <p:nvPicPr>
          <p:cNvPr id="3440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9"/>
            <a:ext cx="8229600" cy="589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102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f-ZA"/>
          </a:p>
        </p:txBody>
      </p:sp>
      <p:sp>
        <p:nvSpPr>
          <p:cNvPr id="8" name="Text Placeholder 7"/>
          <p:cNvSpPr>
            <a:spLocks noGrp="1"/>
          </p:cNvSpPr>
          <p:nvPr>
            <p:ph type="body" idx="1"/>
          </p:nvPr>
        </p:nvSpPr>
        <p:spPr/>
        <p:txBody>
          <a:bodyPr/>
          <a:lstStyle/>
          <a:p>
            <a:r>
              <a:rPr lang="af-ZA" dirty="0"/>
              <a:t>Spekulum</a:t>
            </a:r>
          </a:p>
        </p:txBody>
      </p:sp>
      <p:pic>
        <p:nvPicPr>
          <p:cNvPr id="8194" name="Picture 2"/>
          <p:cNvPicPr>
            <a:picLocks noGrp="1" noChangeAspect="1" noChangeArrowheads="1"/>
          </p:cNvPicPr>
          <p:nvPr>
            <p:ph sz="half" idx="2"/>
          </p:nvPr>
        </p:nvPicPr>
        <p:blipFill>
          <a:blip r:embed="rId2"/>
          <a:stretch>
            <a:fillRect/>
          </a:stretch>
        </p:blipFill>
        <p:spPr bwMode="auto">
          <a:xfrm>
            <a:off x="572532" y="2793376"/>
            <a:ext cx="3809524" cy="2714286"/>
          </a:xfrm>
          <a:prstGeom prst="rect">
            <a:avLst/>
          </a:prstGeom>
          <a:noFill/>
          <a:ln w="9525">
            <a:noFill/>
            <a:miter lim="800000"/>
            <a:headEnd/>
            <a:tailEnd/>
          </a:ln>
          <a:effectLst/>
        </p:spPr>
      </p:pic>
      <p:sp>
        <p:nvSpPr>
          <p:cNvPr id="9" name="Text Placeholder 8"/>
          <p:cNvSpPr>
            <a:spLocks noGrp="1"/>
          </p:cNvSpPr>
          <p:nvPr>
            <p:ph type="body" sz="quarter" idx="3"/>
          </p:nvPr>
        </p:nvSpPr>
        <p:spPr/>
        <p:txBody>
          <a:bodyPr/>
          <a:lstStyle/>
          <a:p>
            <a:r>
              <a:rPr lang="af-ZA" dirty="0"/>
              <a:t>Paper towls</a:t>
            </a:r>
          </a:p>
        </p:txBody>
      </p:sp>
      <p:pic>
        <p:nvPicPr>
          <p:cNvPr id="8195" name="Picture 3"/>
          <p:cNvPicPr>
            <a:picLocks noGrp="1" noChangeAspect="1" noChangeArrowheads="1"/>
          </p:cNvPicPr>
          <p:nvPr>
            <p:ph sz="quarter" idx="4"/>
          </p:nvPr>
        </p:nvPicPr>
        <p:blipFill>
          <a:blip r:embed="rId3"/>
          <a:stretch>
            <a:fillRect/>
          </a:stretch>
        </p:blipFill>
        <p:spPr bwMode="auto">
          <a:xfrm>
            <a:off x="4761150" y="2245757"/>
            <a:ext cx="3809524" cy="380952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Thermometer</a:t>
            </a:r>
          </a:p>
        </p:txBody>
      </p:sp>
      <p:sp>
        <p:nvSpPr>
          <p:cNvPr id="6" name="Content Placeholder 5"/>
          <p:cNvSpPr>
            <a:spLocks noGrp="1"/>
          </p:cNvSpPr>
          <p:nvPr>
            <p:ph sz="half" idx="1"/>
          </p:nvPr>
        </p:nvSpPr>
        <p:spPr/>
        <p:txBody>
          <a:bodyPr/>
          <a:lstStyle/>
          <a:p>
            <a:endParaRPr lang="af-ZA" dirty="0"/>
          </a:p>
        </p:txBody>
      </p:sp>
      <p:pic>
        <p:nvPicPr>
          <p:cNvPr id="6147" name="Picture 3"/>
          <p:cNvPicPr>
            <a:picLocks noChangeAspect="1" noChangeArrowheads="1"/>
          </p:cNvPicPr>
          <p:nvPr/>
        </p:nvPicPr>
        <p:blipFill>
          <a:blip r:embed="rId2"/>
          <a:srcRect/>
          <a:stretch>
            <a:fillRect/>
          </a:stretch>
        </p:blipFill>
        <p:spPr bwMode="auto">
          <a:xfrm rot="16200000">
            <a:off x="-580292" y="3399692"/>
            <a:ext cx="5307485" cy="946501"/>
          </a:xfrm>
          <a:prstGeom prst="rect">
            <a:avLst/>
          </a:prstGeom>
          <a:noFill/>
          <a:ln w="9525">
            <a:noFill/>
            <a:miter lim="800000"/>
            <a:headEnd/>
            <a:tailEnd/>
          </a:ln>
          <a:effectLst/>
        </p:spPr>
      </p:pic>
      <p:pic>
        <p:nvPicPr>
          <p:cNvPr id="6148" name="Picture 4"/>
          <p:cNvPicPr>
            <a:picLocks noGrp="1" noChangeAspect="1" noChangeArrowheads="1"/>
          </p:cNvPicPr>
          <p:nvPr>
            <p:ph sz="half" idx="2"/>
          </p:nvPr>
        </p:nvPicPr>
        <p:blipFill>
          <a:blip r:embed="rId3"/>
          <a:srcRect/>
          <a:stretch>
            <a:fillRect/>
          </a:stretch>
        </p:blipFill>
        <p:spPr bwMode="auto">
          <a:xfrm>
            <a:off x="4343400" y="1905000"/>
            <a:ext cx="4502022" cy="299062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dirty="0"/>
              <a:t>Necessary Equipment for AI </a:t>
            </a:r>
          </a:p>
        </p:txBody>
      </p:sp>
      <p:sp>
        <p:nvSpPr>
          <p:cNvPr id="9" name="Text Placeholder 8"/>
          <p:cNvSpPr>
            <a:spLocks noGrp="1"/>
          </p:cNvSpPr>
          <p:nvPr>
            <p:ph type="body" idx="1"/>
          </p:nvPr>
        </p:nvSpPr>
        <p:spPr/>
        <p:txBody>
          <a:bodyPr/>
          <a:lstStyle/>
          <a:p>
            <a:r>
              <a:rPr lang="af-ZA" dirty="0"/>
              <a:t>Lubricant</a:t>
            </a:r>
          </a:p>
        </p:txBody>
      </p:sp>
      <p:pic>
        <p:nvPicPr>
          <p:cNvPr id="9219" name="Picture 3"/>
          <p:cNvPicPr>
            <a:picLocks noGrp="1" noChangeAspect="1" noChangeArrowheads="1"/>
          </p:cNvPicPr>
          <p:nvPr>
            <p:ph sz="half" idx="2"/>
          </p:nvPr>
        </p:nvPicPr>
        <p:blipFill>
          <a:blip r:embed="rId2"/>
          <a:stretch>
            <a:fillRect/>
          </a:stretch>
        </p:blipFill>
        <p:spPr bwMode="auto">
          <a:xfrm>
            <a:off x="1295400" y="2514600"/>
            <a:ext cx="2315011" cy="3478843"/>
          </a:xfrm>
          <a:prstGeom prst="rect">
            <a:avLst/>
          </a:prstGeom>
          <a:noFill/>
          <a:ln w="9525">
            <a:noFill/>
            <a:miter lim="800000"/>
            <a:headEnd/>
            <a:tailEnd/>
          </a:ln>
          <a:effectLst/>
        </p:spPr>
      </p:pic>
      <p:sp>
        <p:nvSpPr>
          <p:cNvPr id="10" name="Text Placeholder 9"/>
          <p:cNvSpPr>
            <a:spLocks noGrp="1"/>
          </p:cNvSpPr>
          <p:nvPr>
            <p:ph type="body" sz="quarter" idx="3"/>
          </p:nvPr>
        </p:nvSpPr>
        <p:spPr/>
        <p:txBody>
          <a:bodyPr/>
          <a:lstStyle/>
          <a:p>
            <a:r>
              <a:rPr lang="af-ZA" dirty="0"/>
              <a:t>Test tube</a:t>
            </a:r>
          </a:p>
        </p:txBody>
      </p:sp>
      <p:pic>
        <p:nvPicPr>
          <p:cNvPr id="12" name="Picture 8" descr="G:\Artificial Insemination and Embryo Transfer\photos\tubenew.jpg"/>
          <p:cNvPicPr>
            <a:picLocks noGrp="1" noChangeAspect="1" noChangeArrowheads="1"/>
          </p:cNvPicPr>
          <p:nvPr>
            <p:ph sz="quarter" idx="4"/>
          </p:nvPr>
        </p:nvPicPr>
        <p:blipFill>
          <a:blip r:embed="rId3" cstate="print"/>
          <a:srcRect/>
          <a:stretch>
            <a:fillRect/>
          </a:stretch>
        </p:blipFill>
        <p:spPr bwMode="auto">
          <a:xfrm>
            <a:off x="4645025" y="3626205"/>
            <a:ext cx="4041775" cy="104862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f-ZA"/>
          </a:p>
        </p:txBody>
      </p:sp>
      <p:pic>
        <p:nvPicPr>
          <p:cNvPr id="7170" name="Picture 2"/>
          <p:cNvPicPr>
            <a:picLocks noChangeAspect="1" noChangeArrowheads="1"/>
          </p:cNvPicPr>
          <p:nvPr/>
        </p:nvPicPr>
        <p:blipFill>
          <a:blip r:embed="rId2"/>
          <a:srcRect/>
          <a:stretch>
            <a:fillRect/>
          </a:stretch>
        </p:blipFill>
        <p:spPr bwMode="auto">
          <a:xfrm>
            <a:off x="914400" y="1066800"/>
            <a:ext cx="7407832" cy="52101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Methodes on semen collection </a:t>
            </a:r>
          </a:p>
        </p:txBody>
      </p:sp>
      <p:sp>
        <p:nvSpPr>
          <p:cNvPr id="3" name="Text Placeholder 2"/>
          <p:cNvSpPr>
            <a:spLocks noGrp="1"/>
          </p:cNvSpPr>
          <p:nvPr>
            <p:ph type="body" idx="1"/>
          </p:nvPr>
        </p:nvSpPr>
        <p:spPr/>
        <p:txBody>
          <a:bodyPr/>
          <a:lstStyle/>
          <a:p>
            <a:r>
              <a:rPr lang="af-ZA" b="0" dirty="0"/>
              <a:t>Artificial vagina </a:t>
            </a:r>
          </a:p>
        </p:txBody>
      </p:sp>
      <p:sp>
        <p:nvSpPr>
          <p:cNvPr id="5" name="Text Placeholder 4"/>
          <p:cNvSpPr>
            <a:spLocks noGrp="1"/>
          </p:cNvSpPr>
          <p:nvPr>
            <p:ph type="body" sz="quarter" idx="3"/>
          </p:nvPr>
        </p:nvSpPr>
        <p:spPr/>
        <p:txBody>
          <a:bodyPr/>
          <a:lstStyle/>
          <a:p>
            <a:r>
              <a:rPr lang="af-ZA" b="0" dirty="0"/>
              <a:t>Electrical stimulation</a:t>
            </a:r>
          </a:p>
        </p:txBody>
      </p:sp>
      <p:pic>
        <p:nvPicPr>
          <p:cNvPr id="9" name="Picture 7" descr="F:\Artificial Insemination and Embryo Transfer\photos\bull with AVnew.jpg"/>
          <p:cNvPicPr>
            <a:picLocks noGrp="1" noChangeAspect="1" noChangeArrowheads="1"/>
          </p:cNvPicPr>
          <p:nvPr>
            <p:ph sz="half" idx="2"/>
          </p:nvPr>
        </p:nvPicPr>
        <p:blipFill>
          <a:blip r:embed="rId2" cstate="print"/>
          <a:srcRect/>
          <a:stretch>
            <a:fillRect/>
          </a:stretch>
        </p:blipFill>
        <p:spPr bwMode="auto">
          <a:xfrm>
            <a:off x="457200" y="2635448"/>
            <a:ext cx="4040188" cy="3030141"/>
          </a:xfrm>
          <a:prstGeom prst="rect">
            <a:avLst/>
          </a:prstGeom>
          <a:noFill/>
          <a:ln w="9525">
            <a:noFill/>
            <a:miter lim="800000"/>
            <a:headEnd/>
            <a:tailEnd/>
          </a:ln>
        </p:spPr>
      </p:pic>
      <p:pic>
        <p:nvPicPr>
          <p:cNvPr id="10242" name="Picture 2"/>
          <p:cNvPicPr>
            <a:picLocks noGrp="1" noChangeAspect="1" noChangeArrowheads="1"/>
          </p:cNvPicPr>
          <p:nvPr>
            <p:ph sz="quarter" idx="4"/>
          </p:nvPr>
        </p:nvPicPr>
        <p:blipFill>
          <a:blip r:embed="rId3"/>
          <a:srcRect/>
          <a:stretch>
            <a:fillRect/>
          </a:stretch>
        </p:blipFill>
        <p:spPr bwMode="auto">
          <a:xfrm>
            <a:off x="4645025" y="2569552"/>
            <a:ext cx="4041775" cy="316193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af-ZA" sz="3600" dirty="0"/>
              <a:t>Legal requirements for semen collection </a:t>
            </a:r>
          </a:p>
        </p:txBody>
      </p:sp>
      <p:sp>
        <p:nvSpPr>
          <p:cNvPr id="5" name="Content Placeholder 4"/>
          <p:cNvSpPr>
            <a:spLocks noGrp="1"/>
          </p:cNvSpPr>
          <p:nvPr>
            <p:ph idx="1"/>
          </p:nvPr>
        </p:nvSpPr>
        <p:spPr>
          <a:xfrm>
            <a:off x="457200" y="1143000"/>
            <a:ext cx="8229600" cy="5486400"/>
          </a:xfrm>
        </p:spPr>
        <p:txBody>
          <a:bodyPr>
            <a:normAutofit fontScale="92500" lnSpcReduction="10000"/>
          </a:bodyPr>
          <a:lstStyle/>
          <a:p>
            <a:pPr>
              <a:buNone/>
            </a:pPr>
            <a:r>
              <a:rPr lang="af-ZA" dirty="0"/>
              <a:t>Semen collection is normally done at specialised AI centres by specialised people, although some breeders collect semen from their own animals. The collection of semen is regulated by the Livestock Improvement Act No. 2S of 1977. Semen is only allowed to be collected for the following reasons: </a:t>
            </a:r>
          </a:p>
          <a:p>
            <a:r>
              <a:rPr lang="af-ZA" dirty="0"/>
              <a:t>From licensed bulls for AI purposes </a:t>
            </a:r>
          </a:p>
          <a:p>
            <a:r>
              <a:rPr lang="af-ZA" dirty="0"/>
              <a:t>For testing and examination purposes </a:t>
            </a:r>
          </a:p>
          <a:p>
            <a:r>
              <a:rPr lang="af-ZA" dirty="0"/>
              <a:t>To use in the herd of the owner for AI </a:t>
            </a:r>
          </a:p>
          <a:p>
            <a:r>
              <a:rPr lang="af-ZA" dirty="0"/>
              <a:t>For use in animals of not more than five co-owners or succeeding owners</a:t>
            </a:r>
          </a:p>
          <a:p>
            <a:pPr>
              <a:buNone/>
            </a:pPr>
            <a:endParaRPr lang="af-Z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Semen evaluation  </a:t>
            </a:r>
          </a:p>
        </p:txBody>
      </p:sp>
      <p:sp>
        <p:nvSpPr>
          <p:cNvPr id="3" name="Content Placeholder 2"/>
          <p:cNvSpPr>
            <a:spLocks noGrp="1"/>
          </p:cNvSpPr>
          <p:nvPr>
            <p:ph idx="1"/>
          </p:nvPr>
        </p:nvSpPr>
        <p:spPr>
          <a:xfrm>
            <a:off x="457200" y="1219200"/>
            <a:ext cx="8229600" cy="5334000"/>
          </a:xfrm>
        </p:spPr>
        <p:txBody>
          <a:bodyPr>
            <a:normAutofit fontScale="92500"/>
          </a:bodyPr>
          <a:lstStyle/>
          <a:p>
            <a:pPr>
              <a:buNone/>
            </a:pPr>
            <a:r>
              <a:rPr lang="af-ZA" dirty="0"/>
              <a:t>An investigation with the naked eye should check for colour, density and volume of the semen: </a:t>
            </a:r>
          </a:p>
          <a:p>
            <a:pPr>
              <a:buNone/>
            </a:pPr>
            <a:r>
              <a:rPr lang="af-ZA" dirty="0"/>
              <a:t>Greyish semen has an infection </a:t>
            </a:r>
          </a:p>
          <a:p>
            <a:pPr>
              <a:buNone/>
            </a:pPr>
            <a:r>
              <a:rPr lang="af-ZA" dirty="0"/>
              <a:t>Reddish semen indicates the presence of fresh blood, indicating a possible infection or injury </a:t>
            </a:r>
          </a:p>
          <a:p>
            <a:pPr>
              <a:buNone/>
            </a:pPr>
            <a:r>
              <a:rPr lang="af-ZA" dirty="0"/>
              <a:t>A dark brown colour indicates the presence of old blood </a:t>
            </a:r>
          </a:p>
          <a:p>
            <a:pPr>
              <a:buNone/>
            </a:pPr>
            <a:r>
              <a:rPr lang="af-ZA" dirty="0"/>
              <a:t>Good quality semen is opaque, milky and sticky </a:t>
            </a:r>
          </a:p>
          <a:p>
            <a:pPr>
              <a:buNone/>
            </a:pPr>
            <a:r>
              <a:rPr lang="af-ZA" dirty="0"/>
              <a:t>Volume of semen may vary between 1-15 ml, but an average of 4,5 ml is acceptable.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ZA" dirty="0"/>
              <a:t/>
            </a:r>
            <a:br>
              <a:rPr lang="en-ZA" dirty="0"/>
            </a:br>
            <a:r>
              <a:rPr lang="en-ZA" dirty="0"/>
              <a:t>Investigation of sperm</a:t>
            </a:r>
          </a:p>
        </p:txBody>
      </p:sp>
      <p:sp>
        <p:nvSpPr>
          <p:cNvPr id="10" name="Content Placeholder 9"/>
          <p:cNvSpPr>
            <a:spLocks noGrp="1"/>
          </p:cNvSpPr>
          <p:nvPr>
            <p:ph idx="1"/>
          </p:nvPr>
        </p:nvSpPr>
        <p:spPr/>
        <p:txBody>
          <a:bodyPr/>
          <a:lstStyle/>
          <a:p>
            <a:r>
              <a:rPr lang="en-ZA" dirty="0"/>
              <a:t>The sperm should be at least 80% motile and contain less than 15% dead sperm or non-motile sperm cells. </a:t>
            </a:r>
          </a:p>
          <a:p>
            <a:r>
              <a:rPr lang="en-ZA" dirty="0"/>
              <a:t>As the percentage of abnormal sperm has a great effect on semen quality, less than 20% of the sperm should show any signs of deviation in structure </a:t>
            </a:r>
          </a:p>
        </p:txBody>
      </p:sp>
    </p:spTree>
    <p:extLst>
      <p:ext uri="{BB962C8B-B14F-4D97-AF65-F5344CB8AC3E}">
        <p14:creationId xmlns:p14="http://schemas.microsoft.com/office/powerpoint/2010/main" val="1283287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pic>
        <p:nvPicPr>
          <p:cNvPr id="346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808768"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485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Characteristics of good quality semen </a:t>
            </a:r>
          </a:p>
        </p:txBody>
      </p:sp>
      <p:sp>
        <p:nvSpPr>
          <p:cNvPr id="3" name="Content Placeholder 2"/>
          <p:cNvSpPr>
            <a:spLocks noGrp="1"/>
          </p:cNvSpPr>
          <p:nvPr>
            <p:ph idx="1"/>
          </p:nvPr>
        </p:nvSpPr>
        <p:spPr/>
        <p:txBody>
          <a:bodyPr>
            <a:normAutofit fontScale="70000" lnSpcReduction="20000"/>
          </a:bodyPr>
          <a:lstStyle/>
          <a:p>
            <a:r>
              <a:rPr lang="en-ZA" dirty="0"/>
              <a:t>Good-quality semen must be viable. </a:t>
            </a:r>
          </a:p>
          <a:p>
            <a:r>
              <a:rPr lang="en-ZA" dirty="0"/>
              <a:t>Colour: Semen is a thick whitish to yellowish fluid.</a:t>
            </a:r>
          </a:p>
          <a:p>
            <a:r>
              <a:rPr lang="en-ZA" dirty="0"/>
              <a:t>Morphology (structure) of sperm cell: Spermatozoa should have a normal acrosome, middle piece and tail.</a:t>
            </a:r>
          </a:p>
          <a:p>
            <a:r>
              <a:rPr lang="en-ZA" dirty="0"/>
              <a:t>The volume of an ejaculate is 4-8 ml with a concentration of about 1-1,5 billion sperms / ml. </a:t>
            </a:r>
          </a:p>
          <a:p>
            <a:r>
              <a:rPr lang="en-ZA" dirty="0"/>
              <a:t>The semen should have no odour as this may indicate urine in the semen or infection</a:t>
            </a:r>
          </a:p>
          <a:p>
            <a:r>
              <a:rPr lang="en-ZA" dirty="0"/>
              <a:t>The concentration of spermatozoa determines the opacity of the semen. </a:t>
            </a:r>
          </a:p>
          <a:p>
            <a:r>
              <a:rPr lang="en-ZA" dirty="0"/>
              <a:t>The pH of semen should be between 6,4 and 6,9. </a:t>
            </a:r>
          </a:p>
          <a:p>
            <a:r>
              <a:rPr lang="en-ZA" dirty="0"/>
              <a:t>Semen of good quality as seen under a microscope must show lots of waves moving rapidly. </a:t>
            </a:r>
          </a:p>
          <a:p>
            <a:endParaRPr lang="en-ZA" dirty="0"/>
          </a:p>
        </p:txBody>
      </p:sp>
    </p:spTree>
    <p:extLst>
      <p:ext uri="{BB962C8B-B14F-4D97-AF65-F5344CB8AC3E}">
        <p14:creationId xmlns:p14="http://schemas.microsoft.com/office/powerpoint/2010/main" val="138007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a:t>Sertoli</a:t>
            </a:r>
            <a:r>
              <a:rPr lang="en-ZA" dirty="0"/>
              <a:t> cells </a:t>
            </a:r>
          </a:p>
        </p:txBody>
      </p:sp>
      <p:sp>
        <p:nvSpPr>
          <p:cNvPr id="3" name="Content Placeholder 2"/>
          <p:cNvSpPr>
            <a:spLocks noGrp="1"/>
          </p:cNvSpPr>
          <p:nvPr>
            <p:ph idx="1"/>
          </p:nvPr>
        </p:nvSpPr>
        <p:spPr/>
        <p:txBody>
          <a:bodyPr/>
          <a:lstStyle/>
          <a:p>
            <a:endParaRPr lang="en-ZA" dirty="0"/>
          </a:p>
        </p:txBody>
      </p:sp>
      <p:pic>
        <p:nvPicPr>
          <p:cNvPr id="3430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7388"/>
            <a:ext cx="7772400" cy="5445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224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af-ZA" dirty="0"/>
              <a:t>Diluting semen for storage </a:t>
            </a:r>
          </a:p>
        </p:txBody>
      </p:sp>
      <p:sp>
        <p:nvSpPr>
          <p:cNvPr id="8" name="Content Placeholder 7"/>
          <p:cNvSpPr>
            <a:spLocks noGrp="1"/>
          </p:cNvSpPr>
          <p:nvPr>
            <p:ph idx="1"/>
          </p:nvPr>
        </p:nvSpPr>
        <p:spPr>
          <a:xfrm>
            <a:off x="457200" y="1600200"/>
            <a:ext cx="8229600" cy="5334000"/>
          </a:xfrm>
        </p:spPr>
        <p:txBody>
          <a:bodyPr>
            <a:normAutofit fontScale="77500" lnSpcReduction="20000"/>
          </a:bodyPr>
          <a:lstStyle/>
          <a:p>
            <a:r>
              <a:rPr lang="af-ZA" dirty="0"/>
              <a:t>Step 1 Semen and the dilutant are mixed in a water bath at 32°C. Both the semen and the dilutant should be kept at the same temperature and the dilutant should be added to the semen one drop at a time. </a:t>
            </a:r>
          </a:p>
          <a:p>
            <a:r>
              <a:rPr lang="af-ZA" dirty="0"/>
              <a:t>Step 2 The diluted semen should be cooled to 5°C, at a rate of I-2°C per minute. </a:t>
            </a:r>
          </a:p>
          <a:p>
            <a:r>
              <a:rPr lang="af-ZA" dirty="0"/>
              <a:t>Step 3 The mixture is kept at 5°C for approximately six hours to settle. </a:t>
            </a:r>
          </a:p>
          <a:p>
            <a:r>
              <a:rPr lang="af-ZA" dirty="0"/>
              <a:t>Step 4 Semen straws (also cooled to 5°C) are then filled and frozen in nitrogen for 20 minutes at -186°C. </a:t>
            </a:r>
          </a:p>
          <a:p>
            <a:r>
              <a:rPr lang="af-ZA" dirty="0"/>
              <a:t>Step 5 After dilution at 5°C and storage at -186 5°Cthe semen has to be re-evaluated. This is done by placing a drop of semen on a warm plate (35°C) and observing the movement of individual sperm cells under a microscope.</a:t>
            </a:r>
          </a:p>
          <a:p>
            <a:endParaRPr lang="af-Z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Functions of </a:t>
            </a:r>
            <a:r>
              <a:rPr lang="en-ZA" dirty="0" err="1"/>
              <a:t>dilutants</a:t>
            </a:r>
            <a:r>
              <a:rPr lang="en-ZA" dirty="0"/>
              <a:t> </a:t>
            </a:r>
          </a:p>
        </p:txBody>
      </p:sp>
      <p:sp>
        <p:nvSpPr>
          <p:cNvPr id="3" name="Content Placeholder 2"/>
          <p:cNvSpPr>
            <a:spLocks noGrp="1"/>
          </p:cNvSpPr>
          <p:nvPr>
            <p:ph idx="1"/>
          </p:nvPr>
        </p:nvSpPr>
        <p:spPr>
          <a:xfrm>
            <a:off x="457200" y="1143000"/>
            <a:ext cx="8229600" cy="5562600"/>
          </a:xfrm>
        </p:spPr>
        <p:txBody>
          <a:bodyPr>
            <a:normAutofit fontScale="77500" lnSpcReduction="20000"/>
          </a:bodyPr>
          <a:lstStyle/>
          <a:p>
            <a:r>
              <a:rPr lang="en-ZA" dirty="0"/>
              <a:t>Buffers such as sodium titrate and egg yolk control the pH of diluted semen at between 6,7 and 7,0. </a:t>
            </a:r>
          </a:p>
          <a:p>
            <a:r>
              <a:rPr lang="en-ZA" dirty="0"/>
              <a:t>Lipids such as skim milk and egg yolk protect the sperm membranes from changes in the temperature such as cold shock. </a:t>
            </a:r>
          </a:p>
          <a:p>
            <a:r>
              <a:rPr lang="en-ZA" dirty="0"/>
              <a:t>Nutrients such as fructose and glucose provide energy for the sperm. </a:t>
            </a:r>
          </a:p>
          <a:p>
            <a:r>
              <a:rPr lang="en-ZA" dirty="0"/>
              <a:t>Antibiotics such as penicillin and streptomycin protect the sperm from bacterial growth. </a:t>
            </a:r>
          </a:p>
          <a:p>
            <a:r>
              <a:rPr lang="en-ZA" dirty="0"/>
              <a:t>Glycerol is used as a protective agent that protects the sperm from the lethal effects of freezing and prevents crystallisation of Water within the sperm cells. </a:t>
            </a:r>
          </a:p>
          <a:p>
            <a:r>
              <a:rPr lang="en-ZA" dirty="0" err="1"/>
              <a:t>Dilutants</a:t>
            </a:r>
            <a:r>
              <a:rPr lang="en-ZA" dirty="0"/>
              <a:t> increase the volume </a:t>
            </a:r>
          </a:p>
          <a:p>
            <a:r>
              <a:rPr lang="en-ZA" dirty="0" err="1"/>
              <a:t>Dilutants</a:t>
            </a:r>
            <a:r>
              <a:rPr lang="en-ZA" dirty="0"/>
              <a:t> provide an isotonic environment. </a:t>
            </a:r>
          </a:p>
          <a:p>
            <a:r>
              <a:rPr lang="en-ZA" dirty="0" err="1"/>
              <a:t>Dilutants</a:t>
            </a:r>
            <a:r>
              <a:rPr lang="en-ZA" dirty="0"/>
              <a:t> maintain proper osmotic and electrolyte pressure. </a:t>
            </a:r>
          </a:p>
        </p:txBody>
      </p:sp>
    </p:spTree>
    <p:extLst>
      <p:ext uri="{BB962C8B-B14F-4D97-AF65-F5344CB8AC3E}">
        <p14:creationId xmlns:p14="http://schemas.microsoft.com/office/powerpoint/2010/main" val="822812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a:t>The Insemination Process</a:t>
            </a:r>
          </a:p>
        </p:txBody>
      </p:sp>
      <p:sp>
        <p:nvSpPr>
          <p:cNvPr id="2" name="Text Placeholder 1"/>
          <p:cNvSpPr>
            <a:spLocks noGrp="1"/>
          </p:cNvSpPr>
          <p:nvPr>
            <p:ph type="body" idx="1"/>
          </p:nvPr>
        </p:nvSpPr>
        <p:spPr/>
        <p:txBody>
          <a:bodyPr/>
          <a:lstStyle/>
          <a:p>
            <a:endParaRPr lang="en-ZA"/>
          </a:p>
        </p:txBody>
      </p:sp>
      <p:sp>
        <p:nvSpPr>
          <p:cNvPr id="27651" name="Rectangle 3"/>
          <p:cNvSpPr>
            <a:spLocks noGrp="1" noChangeArrowheads="1"/>
          </p:cNvSpPr>
          <p:nvPr>
            <p:ph sz="half" idx="2"/>
          </p:nvPr>
        </p:nvSpPr>
        <p:spPr/>
        <p:txBody>
          <a:bodyPr>
            <a:normAutofit fontScale="92500" lnSpcReduction="10000"/>
          </a:bodyPr>
          <a:lstStyle/>
          <a:p>
            <a:pPr eaLnBrk="1" hangingPunct="1"/>
            <a:endParaRPr lang="en-US" dirty="0"/>
          </a:p>
          <a:p>
            <a:pPr eaLnBrk="1" hangingPunct="1"/>
            <a:endParaRPr lang="en-US" dirty="0"/>
          </a:p>
          <a:p>
            <a:pPr eaLnBrk="1" hangingPunct="1"/>
            <a:r>
              <a:rPr lang="en-US" sz="3200" dirty="0"/>
              <a:t>The first step of the insemination process is to load the cow into a chute or other holding device.</a:t>
            </a:r>
          </a:p>
          <a:p>
            <a:pPr eaLnBrk="1" hangingPunct="1"/>
            <a:endParaRPr lang="en-US" sz="3200" dirty="0"/>
          </a:p>
          <a:p>
            <a:pPr eaLnBrk="1" hangingPunct="1">
              <a:buFont typeface="Wingdings" pitchFamily="2" charset="2"/>
              <a:buNone/>
            </a:pPr>
            <a:r>
              <a:rPr lang="en-US" dirty="0"/>
              <a:t>		</a:t>
            </a:r>
          </a:p>
        </p:txBody>
      </p:sp>
      <p:sp>
        <p:nvSpPr>
          <p:cNvPr id="3" name="Text Placeholder 2"/>
          <p:cNvSpPr>
            <a:spLocks noGrp="1"/>
          </p:cNvSpPr>
          <p:nvPr>
            <p:ph type="body" sz="quarter" idx="3"/>
          </p:nvPr>
        </p:nvSpPr>
        <p:spPr/>
        <p:txBody>
          <a:bodyPr/>
          <a:lstStyle/>
          <a:p>
            <a:endParaRPr lang="en-ZA"/>
          </a:p>
        </p:txBody>
      </p:sp>
      <p:sp>
        <p:nvSpPr>
          <p:cNvPr id="5" name="Content Placeholder 4"/>
          <p:cNvSpPr>
            <a:spLocks noGrp="1"/>
          </p:cNvSpPr>
          <p:nvPr>
            <p:ph sz="quarter" idx="4"/>
          </p:nvPr>
        </p:nvSpPr>
        <p:spPr/>
        <p:txBody>
          <a:bodyPr/>
          <a:lstStyle/>
          <a:p>
            <a:endParaRPr lang="en-ZA" dirty="0"/>
          </a:p>
        </p:txBody>
      </p:sp>
      <p:pic>
        <p:nvPicPr>
          <p:cNvPr id="3471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540000"/>
            <a:ext cx="4716647" cy="309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120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a:t>Thawing the Semen</a:t>
            </a:r>
          </a:p>
        </p:txBody>
      </p:sp>
      <p:sp>
        <p:nvSpPr>
          <p:cNvPr id="28675" name="Rectangle 3"/>
          <p:cNvSpPr>
            <a:spLocks noGrp="1" noChangeArrowheads="1"/>
          </p:cNvSpPr>
          <p:nvPr>
            <p:ph type="body" idx="1"/>
          </p:nvPr>
        </p:nvSpPr>
        <p:spPr>
          <a:xfrm>
            <a:off x="914400" y="1600200"/>
            <a:ext cx="8001000" cy="4800600"/>
          </a:xfrm>
        </p:spPr>
        <p:txBody>
          <a:bodyPr>
            <a:normAutofit/>
          </a:bodyPr>
          <a:lstStyle/>
          <a:p>
            <a:pPr eaLnBrk="1" hangingPunct="1">
              <a:lnSpc>
                <a:spcPct val="90000"/>
              </a:lnSpc>
            </a:pPr>
            <a:r>
              <a:rPr lang="en-US" dirty="0"/>
              <a:t>Once the cow is in the chute, the technician should thaw the straw of semen.</a:t>
            </a:r>
          </a:p>
          <a:p>
            <a:pPr eaLnBrk="1" hangingPunct="1">
              <a:lnSpc>
                <a:spcPct val="90000"/>
              </a:lnSpc>
            </a:pPr>
            <a:r>
              <a:rPr lang="en-US" dirty="0"/>
              <a:t>Thawing must be done carefully to avoid damage to the sperm.</a:t>
            </a:r>
          </a:p>
          <a:p>
            <a:pPr eaLnBrk="1" hangingPunct="1">
              <a:lnSpc>
                <a:spcPct val="90000"/>
              </a:lnSpc>
            </a:pPr>
            <a:r>
              <a:rPr lang="en-US" dirty="0"/>
              <a:t>Thawing semen too fast or too slow will harm the sperm.</a:t>
            </a:r>
          </a:p>
          <a:p>
            <a:pPr>
              <a:lnSpc>
                <a:spcPct val="90000"/>
              </a:lnSpc>
            </a:pPr>
            <a:r>
              <a:rPr lang="en-US" dirty="0"/>
              <a:t>The straw must be carefully removed from the liquid nitrogen tank to avoid burn injuries from the liquid nitrogen.</a:t>
            </a:r>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p:txBody>
      </p:sp>
    </p:spTree>
    <p:extLst>
      <p:ext uri="{BB962C8B-B14F-4D97-AF65-F5344CB8AC3E}">
        <p14:creationId xmlns:p14="http://schemas.microsoft.com/office/powerpoint/2010/main" val="1998668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f-ZA" dirty="0"/>
              <a:t>Make the pistolette warm and keep it warm</a:t>
            </a:r>
          </a:p>
        </p:txBody>
      </p:sp>
      <p:sp>
        <p:nvSpPr>
          <p:cNvPr id="3" name="Text Placeholder 2"/>
          <p:cNvSpPr>
            <a:spLocks noGrp="1"/>
          </p:cNvSpPr>
          <p:nvPr>
            <p:ph type="body" idx="1"/>
          </p:nvPr>
        </p:nvSpPr>
        <p:spPr/>
        <p:txBody>
          <a:bodyPr/>
          <a:lstStyle/>
          <a:p>
            <a:endParaRPr lang="af-ZA"/>
          </a:p>
        </p:txBody>
      </p:sp>
      <p:sp>
        <p:nvSpPr>
          <p:cNvPr id="5" name="Text Placeholder 4"/>
          <p:cNvSpPr>
            <a:spLocks noGrp="1"/>
          </p:cNvSpPr>
          <p:nvPr>
            <p:ph type="body" sz="quarter" idx="3"/>
          </p:nvPr>
        </p:nvSpPr>
        <p:spPr/>
        <p:txBody>
          <a:bodyPr/>
          <a:lstStyle/>
          <a:p>
            <a:endParaRPr lang="af-ZA"/>
          </a:p>
        </p:txBody>
      </p:sp>
      <p:pic>
        <p:nvPicPr>
          <p:cNvPr id="23554" name="Picture 2"/>
          <p:cNvPicPr>
            <a:picLocks noGrp="1" noChangeAspect="1" noChangeArrowheads="1"/>
          </p:cNvPicPr>
          <p:nvPr>
            <p:ph sz="half" idx="2"/>
          </p:nvPr>
        </p:nvPicPr>
        <p:blipFill>
          <a:blip r:embed="rId2"/>
          <a:srcRect/>
          <a:stretch>
            <a:fillRect/>
          </a:stretch>
        </p:blipFill>
        <p:spPr bwMode="auto">
          <a:xfrm>
            <a:off x="995561" y="2174875"/>
            <a:ext cx="2963466" cy="3951288"/>
          </a:xfrm>
          <a:prstGeom prst="rect">
            <a:avLst/>
          </a:prstGeom>
          <a:noFill/>
          <a:ln w="9525">
            <a:noFill/>
            <a:miter lim="800000"/>
            <a:headEnd/>
            <a:tailEnd/>
          </a:ln>
          <a:effectLst/>
        </p:spPr>
      </p:pic>
      <p:pic>
        <p:nvPicPr>
          <p:cNvPr id="23555" name="Picture 3"/>
          <p:cNvPicPr>
            <a:picLocks noGrp="1" noChangeAspect="1" noChangeArrowheads="1"/>
          </p:cNvPicPr>
          <p:nvPr>
            <p:ph sz="quarter" idx="4"/>
          </p:nvPr>
        </p:nvPicPr>
        <p:blipFill>
          <a:blip r:embed="rId3"/>
          <a:srcRect/>
          <a:stretch>
            <a:fillRect/>
          </a:stretch>
        </p:blipFill>
        <p:spPr bwMode="auto">
          <a:xfrm>
            <a:off x="4038600" y="2514600"/>
            <a:ext cx="4763880" cy="3355014"/>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a:t>Loading the AI Rod</a:t>
            </a:r>
          </a:p>
        </p:txBody>
      </p:sp>
      <p:sp>
        <p:nvSpPr>
          <p:cNvPr id="31747" name="Rectangle 3"/>
          <p:cNvSpPr>
            <a:spLocks noGrp="1" noChangeArrowheads="1"/>
          </p:cNvSpPr>
          <p:nvPr>
            <p:ph type="body" idx="1"/>
          </p:nvPr>
        </p:nvSpPr>
        <p:spPr/>
        <p:txBody>
          <a:bodyPr/>
          <a:lstStyle/>
          <a:p>
            <a:pPr eaLnBrk="1" hangingPunct="1"/>
            <a:r>
              <a:rPr lang="en-US"/>
              <a:t>Using a straw cutter, the end is cut off of the straw of semen.</a:t>
            </a:r>
          </a:p>
          <a:p>
            <a:pPr lvl="2" eaLnBrk="1" hangingPunct="1">
              <a:buFont typeface="Wingdings" pitchFamily="2" charset="2"/>
              <a:buNone/>
            </a:pPr>
            <a:r>
              <a:rPr lang="en-US"/>
              <a:t>		</a:t>
            </a:r>
          </a:p>
        </p:txBody>
      </p:sp>
      <p:pic>
        <p:nvPicPr>
          <p:cNvPr id="31748" name="Picture 4" descr="http://www.ag-link.com/PhotoProd/B6-6404.JPG"/>
          <p:cNvPicPr>
            <a:picLocks noChangeAspect="1" noChangeArrowheads="1"/>
          </p:cNvPicPr>
          <p:nvPr/>
        </p:nvPicPr>
        <p:blipFill>
          <a:blip r:embed="rId2" cstate="print"/>
          <a:srcRect/>
          <a:stretch>
            <a:fillRect/>
          </a:stretch>
        </p:blipFill>
        <p:spPr bwMode="auto">
          <a:xfrm>
            <a:off x="3200400" y="3962400"/>
            <a:ext cx="3352800" cy="2363788"/>
          </a:xfrm>
          <a:prstGeom prst="rect">
            <a:avLst/>
          </a:prstGeom>
          <a:noFill/>
          <a:ln w="9525">
            <a:noFill/>
            <a:miter lim="800000"/>
            <a:headEnd/>
            <a:tailEnd/>
          </a:ln>
        </p:spPr>
      </p:pic>
    </p:spTree>
    <p:extLst>
      <p:ext uri="{BB962C8B-B14F-4D97-AF65-F5344CB8AC3E}">
        <p14:creationId xmlns:p14="http://schemas.microsoft.com/office/powerpoint/2010/main" val="1728714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a:t>Loading the AI Rod (con’t.)</a:t>
            </a:r>
          </a:p>
        </p:txBody>
      </p:sp>
      <p:sp>
        <p:nvSpPr>
          <p:cNvPr id="32771" name="Rectangle 3"/>
          <p:cNvSpPr>
            <a:spLocks noGrp="1" noChangeArrowheads="1"/>
          </p:cNvSpPr>
          <p:nvPr>
            <p:ph type="body" idx="1"/>
          </p:nvPr>
        </p:nvSpPr>
        <p:spPr/>
        <p:txBody>
          <a:bodyPr/>
          <a:lstStyle/>
          <a:p>
            <a:pPr eaLnBrk="1" hangingPunct="1"/>
            <a:r>
              <a:rPr lang="en-US"/>
              <a:t>The straw is placed into the end of the AI rod and a protective sheath is put over the rod.</a:t>
            </a:r>
          </a:p>
          <a:p>
            <a:pPr eaLnBrk="1" hangingPunct="1"/>
            <a:r>
              <a:rPr lang="en-US"/>
              <a:t>The plunger is locked into place.</a:t>
            </a:r>
          </a:p>
          <a:p>
            <a:pPr eaLnBrk="1" hangingPunct="1">
              <a:buFont typeface="Wingdings" pitchFamily="2" charset="2"/>
              <a:buNone/>
            </a:pPr>
            <a:r>
              <a:rPr lang="en-US"/>
              <a:t>			</a:t>
            </a:r>
          </a:p>
        </p:txBody>
      </p:sp>
      <p:pic>
        <p:nvPicPr>
          <p:cNvPr id="32772" name="Picture 4" descr="http://www.ag-link.com/PhotoProd/B6-4400.JPG"/>
          <p:cNvPicPr>
            <a:picLocks noChangeAspect="1" noChangeArrowheads="1"/>
          </p:cNvPicPr>
          <p:nvPr/>
        </p:nvPicPr>
        <p:blipFill>
          <a:blip r:embed="rId2" cstate="print"/>
          <a:srcRect/>
          <a:stretch>
            <a:fillRect/>
          </a:stretch>
        </p:blipFill>
        <p:spPr bwMode="auto">
          <a:xfrm>
            <a:off x="2819400" y="3962400"/>
            <a:ext cx="3886200" cy="2587625"/>
          </a:xfrm>
          <a:prstGeom prst="rect">
            <a:avLst/>
          </a:prstGeom>
          <a:noFill/>
          <a:ln w="9525">
            <a:noFill/>
            <a:miter lim="800000"/>
            <a:headEnd/>
            <a:tailEnd/>
          </a:ln>
        </p:spPr>
      </p:pic>
    </p:spTree>
    <p:extLst>
      <p:ext uri="{BB962C8B-B14F-4D97-AF65-F5344CB8AC3E}">
        <p14:creationId xmlns:p14="http://schemas.microsoft.com/office/powerpoint/2010/main" val="664659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a:t>Transporting the AI Rod</a:t>
            </a:r>
          </a:p>
        </p:txBody>
      </p:sp>
      <p:sp>
        <p:nvSpPr>
          <p:cNvPr id="33795" name="Rectangle 3"/>
          <p:cNvSpPr>
            <a:spLocks noGrp="1" noChangeArrowheads="1"/>
          </p:cNvSpPr>
          <p:nvPr>
            <p:ph type="body" idx="1"/>
          </p:nvPr>
        </p:nvSpPr>
        <p:spPr/>
        <p:txBody>
          <a:bodyPr/>
          <a:lstStyle/>
          <a:p>
            <a:pPr eaLnBrk="1" hangingPunct="1"/>
            <a:r>
              <a:rPr lang="en-US"/>
              <a:t>It is a good idea to wrap the end of the AI rod containing the straw of semen in a paper towel to protect the semen from temperature change and to avoid contamination.</a:t>
            </a:r>
          </a:p>
          <a:p>
            <a:pPr eaLnBrk="1" hangingPunct="1"/>
            <a:r>
              <a:rPr lang="en-US"/>
              <a:t>The rod should be carefully carried by the technician or an assistant to the site where the cow will be inseminated.</a:t>
            </a:r>
          </a:p>
        </p:txBody>
      </p:sp>
      <p:pic>
        <p:nvPicPr>
          <p:cNvPr id="33796" name="Picture 4" descr="G:\Artificial Insemination and Embryo Transfer\photos\rod in paper towel new.jpg"/>
          <p:cNvPicPr>
            <a:picLocks noChangeAspect="1" noChangeArrowheads="1"/>
          </p:cNvPicPr>
          <p:nvPr/>
        </p:nvPicPr>
        <p:blipFill>
          <a:blip r:embed="rId2" cstate="print"/>
          <a:srcRect/>
          <a:stretch>
            <a:fillRect/>
          </a:stretch>
        </p:blipFill>
        <p:spPr bwMode="auto">
          <a:xfrm>
            <a:off x="1600200" y="5530850"/>
            <a:ext cx="7162800" cy="1327150"/>
          </a:xfrm>
          <a:prstGeom prst="rect">
            <a:avLst/>
          </a:prstGeom>
          <a:noFill/>
          <a:ln w="9525">
            <a:noFill/>
            <a:miter lim="800000"/>
            <a:headEnd/>
            <a:tailEnd/>
          </a:ln>
        </p:spPr>
      </p:pic>
    </p:spTree>
    <p:extLst>
      <p:ext uri="{BB962C8B-B14F-4D97-AF65-F5344CB8AC3E}">
        <p14:creationId xmlns:p14="http://schemas.microsoft.com/office/powerpoint/2010/main" val="2265354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af-ZA" sz="3200" dirty="0"/>
              <a:t>The inseminator uses one hand to first remove faeces from the rectum and then pushes this hand down the rectum to locate the cervix. ‚ </a:t>
            </a:r>
          </a:p>
        </p:txBody>
      </p:sp>
      <p:pic>
        <p:nvPicPr>
          <p:cNvPr id="10" name="Picture 5" descr="F:\Artificial Insemination and Embryo Transfer\photos\palpationnew.jpg"/>
          <p:cNvPicPr>
            <a:picLocks noGrp="1" noChangeAspect="1" noChangeArrowheads="1"/>
          </p:cNvPicPr>
          <p:nvPr>
            <p:ph idx="1"/>
          </p:nvPr>
        </p:nvPicPr>
        <p:blipFill>
          <a:blip r:embed="rId2" cstate="print"/>
          <a:stretch>
            <a:fillRect/>
          </a:stretch>
        </p:blipFill>
        <p:spPr bwMode="auto">
          <a:xfrm>
            <a:off x="1524000" y="1676400"/>
            <a:ext cx="6034617" cy="452596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a:t>Cleaning the Vulva</a:t>
            </a:r>
          </a:p>
        </p:txBody>
      </p:sp>
      <p:sp>
        <p:nvSpPr>
          <p:cNvPr id="35843" name="Rectangle 3"/>
          <p:cNvSpPr>
            <a:spLocks noGrp="1" noChangeArrowheads="1"/>
          </p:cNvSpPr>
          <p:nvPr>
            <p:ph type="body" sz="half" idx="1"/>
          </p:nvPr>
        </p:nvSpPr>
        <p:spPr>
          <a:xfrm>
            <a:off x="914400" y="2895600"/>
            <a:ext cx="3924300" cy="4343400"/>
          </a:xfrm>
        </p:spPr>
        <p:txBody>
          <a:bodyPr>
            <a:normAutofit fontScale="92500" lnSpcReduction="10000"/>
          </a:bodyPr>
          <a:lstStyle/>
          <a:p>
            <a:pPr eaLnBrk="1" hangingPunct="1">
              <a:lnSpc>
                <a:spcPct val="90000"/>
              </a:lnSpc>
            </a:pPr>
            <a:r>
              <a:rPr lang="en-US"/>
              <a:t>The skin around the vagina (the vulva) should be cleaned with paper towels to avoid contaminating the cow when inserting the AI rod into the vagina.</a:t>
            </a:r>
          </a:p>
          <a:p>
            <a:pPr eaLnBrk="1" hangingPunct="1">
              <a:lnSpc>
                <a:spcPct val="90000"/>
              </a:lnSpc>
              <a:buFont typeface="Wingdings" pitchFamily="2" charset="2"/>
              <a:buNone/>
            </a:pPr>
            <a:endParaRPr lang="en-US"/>
          </a:p>
          <a:p>
            <a:pPr eaLnBrk="1" hangingPunct="1">
              <a:lnSpc>
                <a:spcPct val="90000"/>
              </a:lnSpc>
              <a:buFont typeface="Wingdings" pitchFamily="2" charset="2"/>
              <a:buNone/>
            </a:pPr>
            <a:r>
              <a:rPr lang="en-US"/>
              <a:t>				</a:t>
            </a:r>
          </a:p>
        </p:txBody>
      </p:sp>
      <p:pic>
        <p:nvPicPr>
          <p:cNvPr id="35844" name="Picture 9" descr="F:\Artificial Insemination and Embryo Transfer\photos\cleaning2.jpg"/>
          <p:cNvPicPr>
            <a:picLocks noChangeAspect="1" noChangeArrowheads="1"/>
          </p:cNvPicPr>
          <p:nvPr/>
        </p:nvPicPr>
        <p:blipFill>
          <a:blip r:embed="rId2" cstate="print"/>
          <a:srcRect/>
          <a:stretch>
            <a:fillRect/>
          </a:stretch>
        </p:blipFill>
        <p:spPr bwMode="auto">
          <a:xfrm>
            <a:off x="4876800" y="2971800"/>
            <a:ext cx="3970338" cy="3124200"/>
          </a:xfrm>
          <a:prstGeom prst="rect">
            <a:avLst/>
          </a:prstGeom>
          <a:noFill/>
          <a:ln w="9525">
            <a:noFill/>
            <a:miter lim="800000"/>
            <a:headEnd/>
            <a:tailEnd/>
          </a:ln>
        </p:spPr>
      </p:pic>
    </p:spTree>
    <p:extLst>
      <p:ext uri="{BB962C8B-B14F-4D97-AF65-F5344CB8AC3E}">
        <p14:creationId xmlns:p14="http://schemas.microsoft.com/office/powerpoint/2010/main" val="274662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Functions of the testes </a:t>
            </a:r>
          </a:p>
        </p:txBody>
      </p:sp>
      <p:sp>
        <p:nvSpPr>
          <p:cNvPr id="3" name="Content Placeholder 2"/>
          <p:cNvSpPr>
            <a:spLocks noGrp="1"/>
          </p:cNvSpPr>
          <p:nvPr>
            <p:ph idx="1"/>
          </p:nvPr>
        </p:nvSpPr>
        <p:spPr/>
        <p:txBody>
          <a:bodyPr/>
          <a:lstStyle/>
          <a:p>
            <a:r>
              <a:rPr lang="af-ZA" dirty="0"/>
              <a:t>The testes are exocrine organs producing the male gametes (spermatozoa). </a:t>
            </a:r>
          </a:p>
          <a:p>
            <a:r>
              <a:rPr lang="af-ZA" dirty="0"/>
              <a:t>The testes are also endocrine organs secreting the male sex hormone testosterone. </a:t>
            </a:r>
          </a:p>
          <a:p>
            <a:r>
              <a:rPr lang="af-ZA" dirty="0"/>
              <a:t>Semen is stored in the testes. </a:t>
            </a:r>
          </a:p>
          <a:p>
            <a:endParaRPr lang="af-ZA"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a:t>Locating the Cervix</a:t>
            </a:r>
          </a:p>
        </p:txBody>
      </p:sp>
      <p:sp>
        <p:nvSpPr>
          <p:cNvPr id="34819" name="Rectangle 3"/>
          <p:cNvSpPr>
            <a:spLocks noGrp="1" noChangeArrowheads="1"/>
          </p:cNvSpPr>
          <p:nvPr>
            <p:ph type="body" idx="1"/>
          </p:nvPr>
        </p:nvSpPr>
        <p:spPr>
          <a:xfrm>
            <a:off x="396766" y="1219200"/>
            <a:ext cx="8001000" cy="5257800"/>
          </a:xfrm>
        </p:spPr>
        <p:txBody>
          <a:bodyPr/>
          <a:lstStyle/>
          <a:p>
            <a:pPr eaLnBrk="1" hangingPunct="1"/>
            <a:r>
              <a:rPr lang="en-US" dirty="0"/>
              <a:t>The technician should insert one hand into the cow’s rectum to locate the reproductive tract and cervix. </a:t>
            </a:r>
          </a:p>
          <a:p>
            <a:pPr eaLnBrk="1" hangingPunct="1"/>
            <a:endParaRPr lang="en-US" dirty="0"/>
          </a:p>
          <a:p>
            <a:pPr eaLnBrk="1" hangingPunct="1">
              <a:buFont typeface="Wingdings" pitchFamily="2" charset="2"/>
              <a:buNone/>
            </a:pPr>
            <a:r>
              <a:rPr lang="en-US" dirty="0"/>
              <a:t>			</a:t>
            </a:r>
            <a:endParaRPr lang="en-US" sz="3200" dirty="0"/>
          </a:p>
        </p:txBody>
      </p:sp>
      <p:pic>
        <p:nvPicPr>
          <p:cNvPr id="34820" name="Picture 5" descr="F:\Artificial Insemination and Embryo Transfer\photos\palpationnew.jpg"/>
          <p:cNvPicPr>
            <a:picLocks noChangeAspect="1" noChangeArrowheads="1"/>
          </p:cNvPicPr>
          <p:nvPr/>
        </p:nvPicPr>
        <p:blipFill>
          <a:blip r:embed="rId2" cstate="print"/>
          <a:srcRect/>
          <a:stretch>
            <a:fillRect/>
          </a:stretch>
        </p:blipFill>
        <p:spPr bwMode="auto">
          <a:xfrm>
            <a:off x="1447800" y="2808890"/>
            <a:ext cx="5181600" cy="3886200"/>
          </a:xfrm>
          <a:prstGeom prst="rect">
            <a:avLst/>
          </a:prstGeom>
          <a:noFill/>
          <a:ln w="9525">
            <a:noFill/>
            <a:miter lim="800000"/>
            <a:headEnd/>
            <a:tailEnd/>
          </a:ln>
        </p:spPr>
      </p:pic>
    </p:spTree>
    <p:extLst>
      <p:ext uri="{BB962C8B-B14F-4D97-AF65-F5344CB8AC3E}">
        <p14:creationId xmlns:p14="http://schemas.microsoft.com/office/powerpoint/2010/main" val="521491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f-ZA" sz="3200" dirty="0"/>
              <a:t>He or she holds the cervix with the hand in the rectum and pushes the cervix forward to stretch the vagina and iron out the folds. </a:t>
            </a:r>
          </a:p>
        </p:txBody>
      </p:sp>
      <p:sp>
        <p:nvSpPr>
          <p:cNvPr id="4" name="Content Placeholder 3"/>
          <p:cNvSpPr>
            <a:spLocks noGrp="1"/>
          </p:cNvSpPr>
          <p:nvPr>
            <p:ph sz="half" idx="2"/>
          </p:nvPr>
        </p:nvSpPr>
        <p:spPr/>
        <p:txBody>
          <a:bodyPr/>
          <a:lstStyle/>
          <a:p>
            <a:endParaRPr lang="af-ZA" dirty="0"/>
          </a:p>
        </p:txBody>
      </p:sp>
      <p:pic>
        <p:nvPicPr>
          <p:cNvPr id="18434" name="Picture 2"/>
          <p:cNvPicPr>
            <a:picLocks noGrp="1" noChangeAspect="1" noChangeArrowheads="1"/>
          </p:cNvPicPr>
          <p:nvPr>
            <p:ph sz="half" idx="1"/>
          </p:nvPr>
        </p:nvPicPr>
        <p:blipFill>
          <a:blip r:embed="rId2"/>
          <a:srcRect/>
          <a:stretch>
            <a:fillRect/>
          </a:stretch>
        </p:blipFill>
        <p:spPr bwMode="auto">
          <a:xfrm>
            <a:off x="1676400" y="2286000"/>
            <a:ext cx="5943600" cy="395621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10	Good distribution of the semen to both uterine horns</a:t>
            </a:r>
          </a:p>
        </p:txBody>
      </p:sp>
      <p:pic>
        <p:nvPicPr>
          <p:cNvPr id="3502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799" y="1752600"/>
            <a:ext cx="6634957" cy="441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686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What is embryonic transfer (ET)? </a:t>
            </a:r>
          </a:p>
        </p:txBody>
      </p:sp>
      <p:sp>
        <p:nvSpPr>
          <p:cNvPr id="3" name="Content Placeholder 2"/>
          <p:cNvSpPr>
            <a:spLocks noGrp="1"/>
          </p:cNvSpPr>
          <p:nvPr>
            <p:ph idx="1"/>
          </p:nvPr>
        </p:nvSpPr>
        <p:spPr/>
        <p:txBody>
          <a:bodyPr/>
          <a:lstStyle/>
          <a:p>
            <a:pPr>
              <a:buNone/>
            </a:pPr>
            <a:r>
              <a:rPr lang="af-ZA" dirty="0"/>
              <a:t>    Embryonic transfer involves removing the fertilised ovum from the uterus of a genetically superior cow during an early stage of ovum development and transferring it to the uterus of a genetically inferior cow where the calf then develops until partuition (birth).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Some key terms</a:t>
            </a:r>
          </a:p>
        </p:txBody>
      </p:sp>
      <p:sp>
        <p:nvSpPr>
          <p:cNvPr id="3" name="Content Placeholder 2"/>
          <p:cNvSpPr>
            <a:spLocks noGrp="1"/>
          </p:cNvSpPr>
          <p:nvPr>
            <p:ph idx="1"/>
          </p:nvPr>
        </p:nvSpPr>
        <p:spPr/>
        <p:txBody>
          <a:bodyPr>
            <a:normAutofit/>
          </a:bodyPr>
          <a:lstStyle/>
          <a:p>
            <a:pPr>
              <a:buNone/>
            </a:pPr>
            <a:r>
              <a:rPr lang="af-ZA" b="1" dirty="0"/>
              <a:t>Superovulation</a:t>
            </a:r>
            <a:r>
              <a:rPr lang="af-ZA" dirty="0"/>
              <a:t>: more than one ovum being released at a singular ovulation </a:t>
            </a:r>
          </a:p>
          <a:p>
            <a:pPr>
              <a:buNone/>
            </a:pPr>
            <a:r>
              <a:rPr lang="af-ZA" b="1" dirty="0"/>
              <a:t>Embryo flushing</a:t>
            </a:r>
            <a:r>
              <a:rPr lang="af-ZA" dirty="0"/>
              <a:t>/harvesting: fertilised ovum, or embryo, is removed from the donor animal </a:t>
            </a:r>
          </a:p>
          <a:p>
            <a:pPr>
              <a:buNone/>
            </a:pPr>
            <a:r>
              <a:rPr lang="af-ZA" b="1" dirty="0"/>
              <a:t>Donor</a:t>
            </a:r>
            <a:r>
              <a:rPr lang="af-ZA" dirty="0"/>
              <a:t>: animal from which the ovum or embryo is harvested </a:t>
            </a:r>
          </a:p>
          <a:p>
            <a:pPr>
              <a:buNone/>
            </a:pPr>
            <a:r>
              <a:rPr lang="af-ZA" b="1" dirty="0"/>
              <a:t>Recipient</a:t>
            </a:r>
            <a:r>
              <a:rPr lang="af-ZA" dirty="0"/>
              <a:t>: animal that receives harvested ovum or embryo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Method </a:t>
            </a:r>
          </a:p>
        </p:txBody>
      </p:sp>
      <p:sp>
        <p:nvSpPr>
          <p:cNvPr id="3" name="Content Placeholder 2"/>
          <p:cNvSpPr>
            <a:spLocks noGrp="1"/>
          </p:cNvSpPr>
          <p:nvPr>
            <p:ph idx="1"/>
          </p:nvPr>
        </p:nvSpPr>
        <p:spPr/>
        <p:txBody>
          <a:bodyPr/>
          <a:lstStyle/>
          <a:p>
            <a:pPr>
              <a:buNone/>
            </a:pPr>
            <a:r>
              <a:rPr lang="af-ZA" dirty="0"/>
              <a:t>Step 1 The oestrus cycle of the donor and a large number of recipients are synchronised. </a:t>
            </a:r>
          </a:p>
          <a:p>
            <a:pPr>
              <a:buNone/>
            </a:pPr>
            <a:endParaRPr lang="af-ZA" dirty="0"/>
          </a:p>
        </p:txBody>
      </p:sp>
      <p:pic>
        <p:nvPicPr>
          <p:cNvPr id="4" name="Picture 8" descr="K:\embryo transfer-valerie\photos\lut2.jpg"/>
          <p:cNvPicPr>
            <a:picLocks noChangeAspect="1" noChangeArrowheads="1"/>
          </p:cNvPicPr>
          <p:nvPr/>
        </p:nvPicPr>
        <p:blipFill>
          <a:blip r:embed="rId2" cstate="print"/>
          <a:srcRect/>
          <a:stretch>
            <a:fillRect/>
          </a:stretch>
        </p:blipFill>
        <p:spPr bwMode="auto">
          <a:xfrm>
            <a:off x="3505200" y="2743200"/>
            <a:ext cx="1720248" cy="3810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f-ZA"/>
          </a:p>
        </p:txBody>
      </p:sp>
      <p:sp>
        <p:nvSpPr>
          <p:cNvPr id="3" name="Content Placeholder 2"/>
          <p:cNvSpPr>
            <a:spLocks noGrp="1"/>
          </p:cNvSpPr>
          <p:nvPr>
            <p:ph idx="1"/>
          </p:nvPr>
        </p:nvSpPr>
        <p:spPr/>
        <p:txBody>
          <a:bodyPr/>
          <a:lstStyle/>
          <a:p>
            <a:pPr>
              <a:buNone/>
            </a:pPr>
            <a:r>
              <a:rPr lang="af-ZA" dirty="0"/>
              <a:t>Step 2. The donor is treated to superovulate and is artificially inseminated. </a:t>
            </a:r>
          </a:p>
        </p:txBody>
      </p:sp>
      <p:pic>
        <p:nvPicPr>
          <p:cNvPr id="4" name="Picture 6" descr="F:\embryo transfer-valerie\line drawing AI.gif"/>
          <p:cNvPicPr>
            <a:picLocks noChangeAspect="1" noChangeArrowheads="1"/>
          </p:cNvPicPr>
          <p:nvPr/>
        </p:nvPicPr>
        <p:blipFill>
          <a:blip r:embed="rId2" cstate="print"/>
          <a:srcRect/>
          <a:stretch>
            <a:fillRect/>
          </a:stretch>
        </p:blipFill>
        <p:spPr>
          <a:xfrm>
            <a:off x="304800" y="3429000"/>
            <a:ext cx="3916363" cy="2990850"/>
          </a:xfrm>
          <a:prstGeom prst="rect">
            <a:avLst/>
          </a:prstGeom>
          <a:noFill/>
        </p:spPr>
      </p:pic>
      <p:pic>
        <p:nvPicPr>
          <p:cNvPr id="5" name="Picture 4" descr="superovulated ovaries"/>
          <p:cNvPicPr>
            <a:picLocks noChangeAspect="1" noChangeArrowheads="1"/>
          </p:cNvPicPr>
          <p:nvPr/>
        </p:nvPicPr>
        <p:blipFill>
          <a:blip r:embed="rId3"/>
          <a:srcRect/>
          <a:stretch>
            <a:fillRect/>
          </a:stretch>
        </p:blipFill>
        <p:spPr bwMode="auto">
          <a:xfrm>
            <a:off x="4648200" y="2895600"/>
            <a:ext cx="4191000" cy="3567723"/>
          </a:xfrm>
          <a:prstGeom prst="rect">
            <a:avLst/>
          </a:prstGeom>
          <a:noFill/>
          <a:ln w="12700">
            <a:solidFill>
              <a:srgbClr val="000000"/>
            </a:solid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f-ZA"/>
          </a:p>
        </p:txBody>
      </p:sp>
      <p:sp>
        <p:nvSpPr>
          <p:cNvPr id="3" name="Content Placeholder 2"/>
          <p:cNvSpPr>
            <a:spLocks noGrp="1"/>
          </p:cNvSpPr>
          <p:nvPr>
            <p:ph idx="1"/>
          </p:nvPr>
        </p:nvSpPr>
        <p:spPr/>
        <p:txBody>
          <a:bodyPr/>
          <a:lstStyle/>
          <a:p>
            <a:pPr>
              <a:buNone/>
            </a:pPr>
            <a:r>
              <a:rPr lang="af-ZA" dirty="0"/>
              <a:t>Step 3. Prostaglandin (PGT) is administered on the third to fourth day after FSH treatment. Oestrus should be noticed 36 to 48 hours later. </a:t>
            </a:r>
          </a:p>
          <a:p>
            <a:pPr>
              <a:buNone/>
            </a:pPr>
            <a:r>
              <a:rPr lang="en-US" dirty="0"/>
              <a:t>Step 4. Chemical treatment is given to the recipient cows (in mid-</a:t>
            </a:r>
            <a:r>
              <a:rPr lang="en-US" dirty="0" err="1"/>
              <a:t>oestrus</a:t>
            </a:r>
            <a:r>
              <a:rPr lang="en-US" dirty="0"/>
              <a:t>) the evening before the donor cow is treated with PGF hormone. </a:t>
            </a:r>
          </a:p>
          <a:p>
            <a:pPr>
              <a:buNone/>
            </a:pPr>
            <a:endParaRPr lang="af-ZA"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f-ZA"/>
          </a:p>
        </p:txBody>
      </p:sp>
      <p:sp>
        <p:nvSpPr>
          <p:cNvPr id="3" name="Content Placeholder 2"/>
          <p:cNvSpPr>
            <a:spLocks noGrp="1"/>
          </p:cNvSpPr>
          <p:nvPr>
            <p:ph idx="1"/>
          </p:nvPr>
        </p:nvSpPr>
        <p:spPr/>
        <p:txBody>
          <a:bodyPr/>
          <a:lstStyle/>
          <a:p>
            <a:pPr>
              <a:buNone/>
            </a:pPr>
            <a:r>
              <a:rPr lang="af-ZA" dirty="0"/>
              <a:t>Step 5. </a:t>
            </a:r>
            <a:r>
              <a:rPr lang="en-ZA" dirty="0"/>
              <a:t>Chemical treatment is given to the recipient cows (in mid-oestrus) the evening before the donor cow is treated with PGF hormone. </a:t>
            </a:r>
            <a:endParaRPr lang="en-US" dirty="0">
              <a:latin typeface="Times New Roman" pitchFamily="18" charset="0"/>
            </a:endParaRPr>
          </a:p>
          <a:p>
            <a:pPr>
              <a:buNone/>
            </a:pPr>
            <a:endParaRPr lang="af-ZA" dirty="0"/>
          </a:p>
        </p:txBody>
      </p:sp>
      <p:pic>
        <p:nvPicPr>
          <p:cNvPr id="4" name="Picture 6" descr="F:\embryo transfer-valerie\photos\lidocaine.jpg"/>
          <p:cNvPicPr>
            <a:picLocks noChangeAspect="1" noChangeArrowheads="1"/>
          </p:cNvPicPr>
          <p:nvPr/>
        </p:nvPicPr>
        <p:blipFill>
          <a:blip r:embed="rId2" cstate="print"/>
          <a:srcRect/>
          <a:stretch>
            <a:fillRect/>
          </a:stretch>
        </p:blipFill>
        <p:spPr>
          <a:xfrm>
            <a:off x="3505200" y="3200400"/>
            <a:ext cx="2160323" cy="3429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marL="0" indent="0">
              <a:buNone/>
            </a:pPr>
            <a:r>
              <a:rPr lang="en-ZA" dirty="0"/>
              <a:t>Step 6. Chemical treatment is given to the recipient cows (in mid-oestrus) the evening before the donor cow is treated with PGF hormone. </a:t>
            </a:r>
          </a:p>
          <a:p>
            <a:pPr marL="0" indent="0">
              <a:buNone/>
            </a:pPr>
            <a:r>
              <a:rPr lang="en-US" dirty="0"/>
              <a:t>Step 7. One week after insemination the fertilized ova are washed from the donor’s uterus using a special salt solution. This process is called recovery of the embryo. </a:t>
            </a:r>
          </a:p>
          <a:p>
            <a:pPr marL="0" indent="0">
              <a:buNone/>
            </a:pPr>
            <a:endParaRPr lang="en-ZA" dirty="0"/>
          </a:p>
        </p:txBody>
      </p:sp>
    </p:spTree>
    <p:extLst>
      <p:ext uri="{BB962C8B-B14F-4D97-AF65-F5344CB8AC3E}">
        <p14:creationId xmlns:p14="http://schemas.microsoft.com/office/powerpoint/2010/main" val="280794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Epididymis </a:t>
            </a:r>
          </a:p>
        </p:txBody>
      </p:sp>
      <p:sp>
        <p:nvSpPr>
          <p:cNvPr id="3" name="Content Placeholder 2"/>
          <p:cNvSpPr>
            <a:spLocks noGrp="1"/>
          </p:cNvSpPr>
          <p:nvPr>
            <p:ph idx="1"/>
          </p:nvPr>
        </p:nvSpPr>
        <p:spPr/>
        <p:txBody>
          <a:bodyPr/>
          <a:lstStyle/>
          <a:p>
            <a:pPr marL="0" indent="0">
              <a:buNone/>
            </a:pPr>
            <a:r>
              <a:rPr lang="en-ZA" dirty="0"/>
              <a:t>Consists  of three parts: </a:t>
            </a:r>
          </a:p>
          <a:p>
            <a:r>
              <a:rPr lang="en-ZA" dirty="0"/>
              <a:t>Head (caput epididymis), which is connected to the vasa </a:t>
            </a:r>
            <a:r>
              <a:rPr lang="en-ZA" dirty="0" err="1"/>
              <a:t>efferentia</a:t>
            </a:r>
            <a:r>
              <a:rPr lang="en-ZA" dirty="0"/>
              <a:t> </a:t>
            </a:r>
          </a:p>
          <a:p>
            <a:r>
              <a:rPr lang="en-ZA" dirty="0"/>
              <a:t>Body ( corpus epididymis) </a:t>
            </a:r>
          </a:p>
          <a:p>
            <a:r>
              <a:rPr lang="en-ZA" dirty="0"/>
              <a:t>Tail (</a:t>
            </a:r>
            <a:r>
              <a:rPr lang="en-ZA" dirty="0" err="1"/>
              <a:t>cauda</a:t>
            </a:r>
            <a:r>
              <a:rPr lang="en-ZA" dirty="0"/>
              <a:t> epididymis), which goes over into the vas defe1ens. </a:t>
            </a:r>
          </a:p>
        </p:txBody>
      </p:sp>
    </p:spTree>
    <p:extLst>
      <p:ext uri="{BB962C8B-B14F-4D97-AF65-F5344CB8AC3E}">
        <p14:creationId xmlns:p14="http://schemas.microsoft.com/office/powerpoint/2010/main" val="42341177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Artificial inseminating</a:t>
            </a:r>
          </a:p>
        </p:txBody>
      </p:sp>
      <p:pic>
        <p:nvPicPr>
          <p:cNvPr id="4" name="Content Placeholder 3"/>
          <p:cNvPicPr>
            <a:picLocks noGrp="1" noChangeAspect="1" noChangeArrowheads="1"/>
          </p:cNvPicPr>
          <p:nvPr>
            <p:ph idx="1"/>
          </p:nvPr>
        </p:nvPicPr>
        <p:blipFill>
          <a:blip r:embed="rId2"/>
          <a:srcRect/>
          <a:stretch>
            <a:fillRect/>
          </a:stretch>
        </p:blipFill>
        <p:spPr bwMode="auto">
          <a:xfrm>
            <a:off x="762000" y="1600200"/>
            <a:ext cx="7467600" cy="505936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Embryo splitting </a:t>
            </a:r>
          </a:p>
        </p:txBody>
      </p:sp>
      <p:sp>
        <p:nvSpPr>
          <p:cNvPr id="8" name="Content Placeholder 7"/>
          <p:cNvSpPr>
            <a:spLocks noGrp="1"/>
          </p:cNvSpPr>
          <p:nvPr>
            <p:ph idx="1"/>
          </p:nvPr>
        </p:nvSpPr>
        <p:spPr/>
        <p:txBody>
          <a:bodyPr>
            <a:normAutofit fontScale="85000" lnSpcReduction="10000"/>
          </a:bodyPr>
          <a:lstStyle/>
          <a:p>
            <a:pPr marL="0" indent="0" algn="just">
              <a:buNone/>
            </a:pPr>
            <a:r>
              <a:rPr lang="en-ZA" dirty="0"/>
              <a:t>Embryo splitting is a method that is used to increase the number of offspring obtained in the process. </a:t>
            </a:r>
          </a:p>
          <a:p>
            <a:pPr marL="0" indent="0" algn="just">
              <a:buNone/>
            </a:pPr>
            <a:r>
              <a:rPr lang="en-ZA" dirty="0"/>
              <a:t>In the early embryonic stage the embryo consists of a number of identical cells before they become specialised to form different tissues and organs. </a:t>
            </a:r>
          </a:p>
          <a:p>
            <a:pPr marL="0" indent="0" algn="just">
              <a:buNone/>
            </a:pPr>
            <a:r>
              <a:rPr lang="en-ZA" dirty="0"/>
              <a:t>The cells of the developing embryo are split apart. Each cell develops into a new embryo, and each new embryo is then transplanted into a different recipient cow. </a:t>
            </a:r>
          </a:p>
          <a:p>
            <a:pPr marL="0" indent="0" algn="just">
              <a:buNone/>
            </a:pPr>
            <a:r>
              <a:rPr lang="en-ZA" dirty="0"/>
              <a:t>These cows will give birth to identical offspring with the desirable characteristics. </a:t>
            </a:r>
          </a:p>
        </p:txBody>
      </p:sp>
    </p:spTree>
    <p:extLst>
      <p:ext uri="{BB962C8B-B14F-4D97-AF65-F5344CB8AC3E}">
        <p14:creationId xmlns:p14="http://schemas.microsoft.com/office/powerpoint/2010/main" val="11486781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Donor cows </a:t>
            </a:r>
          </a:p>
        </p:txBody>
      </p:sp>
      <p:sp>
        <p:nvSpPr>
          <p:cNvPr id="3" name="Content Placeholder 2"/>
          <p:cNvSpPr>
            <a:spLocks noGrp="1"/>
          </p:cNvSpPr>
          <p:nvPr>
            <p:ph idx="1"/>
          </p:nvPr>
        </p:nvSpPr>
        <p:spPr/>
        <p:txBody>
          <a:bodyPr>
            <a:normAutofit fontScale="85000" lnSpcReduction="10000"/>
          </a:bodyPr>
          <a:lstStyle/>
          <a:p>
            <a:r>
              <a:rPr lang="en-ZA" dirty="0"/>
              <a:t>Be genetically superior </a:t>
            </a:r>
          </a:p>
          <a:p>
            <a:r>
              <a:rPr lang="en-ZA" dirty="0"/>
              <a:t>Respond well to superovulation</a:t>
            </a:r>
          </a:p>
          <a:p>
            <a:r>
              <a:rPr lang="en-ZA" dirty="0"/>
              <a:t>Be of a suitable age to produce large numbers of usable embryos </a:t>
            </a:r>
          </a:p>
          <a:p>
            <a:r>
              <a:rPr lang="en-ZA" dirty="0"/>
              <a:t>Be healthy cycling cows with high fertility </a:t>
            </a:r>
          </a:p>
          <a:p>
            <a:r>
              <a:rPr lang="en-ZA" dirty="0"/>
              <a:t>Have no previous calving problems </a:t>
            </a:r>
          </a:p>
          <a:p>
            <a:r>
              <a:rPr lang="en-ZA" dirty="0"/>
              <a:t>Produce offspring that inherit the desirable traits </a:t>
            </a:r>
          </a:p>
          <a:p>
            <a:r>
              <a:rPr lang="en-ZA" dirty="0"/>
              <a:t>Be in good physical condition </a:t>
            </a:r>
          </a:p>
          <a:p>
            <a:r>
              <a:rPr lang="en-ZA" dirty="0"/>
              <a:t>Not have any abnormalities of the reproductive tract </a:t>
            </a:r>
          </a:p>
          <a:p>
            <a:r>
              <a:rPr lang="en-ZA" dirty="0"/>
              <a:t>Not have conformational or detectable genetic defects. </a:t>
            </a:r>
          </a:p>
        </p:txBody>
      </p:sp>
    </p:spTree>
    <p:extLst>
      <p:ext uri="{BB962C8B-B14F-4D97-AF65-F5344CB8AC3E}">
        <p14:creationId xmlns:p14="http://schemas.microsoft.com/office/powerpoint/2010/main" val="2755607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Recipient cows </a:t>
            </a:r>
          </a:p>
        </p:txBody>
      </p:sp>
      <p:sp>
        <p:nvSpPr>
          <p:cNvPr id="3" name="Content Placeholder 2"/>
          <p:cNvSpPr>
            <a:spLocks noGrp="1"/>
          </p:cNvSpPr>
          <p:nvPr>
            <p:ph idx="1"/>
          </p:nvPr>
        </p:nvSpPr>
        <p:spPr/>
        <p:txBody>
          <a:bodyPr>
            <a:normAutofit fontScale="77500" lnSpcReduction="20000"/>
          </a:bodyPr>
          <a:lstStyle/>
          <a:p>
            <a:r>
              <a:rPr lang="en-ZA" dirty="0"/>
              <a:t>Recipient cows are not genetically related to the offspring </a:t>
            </a:r>
          </a:p>
          <a:p>
            <a:r>
              <a:rPr lang="en-ZA" dirty="0"/>
              <a:t>The recipient cow should be a bit larger than the donor cow so that she does not experience calving difficulties. </a:t>
            </a:r>
          </a:p>
          <a:p>
            <a:r>
              <a:rPr lang="en-ZA" dirty="0"/>
              <a:t>She should not have abnormalities such as a twisted cervix </a:t>
            </a:r>
          </a:p>
          <a:p>
            <a:r>
              <a:rPr lang="en-ZA" dirty="0"/>
              <a:t>Should not have experienced calving problems before. </a:t>
            </a:r>
          </a:p>
          <a:p>
            <a:r>
              <a:rPr lang="en-ZA" dirty="0"/>
              <a:t>The recipient cows must be cycling and must be in the correct stage of the oestrus cycle</a:t>
            </a:r>
          </a:p>
          <a:p>
            <a:r>
              <a:rPr lang="en-ZA" dirty="0"/>
              <a:t>Recipient cows must not be exposed to bulls before the embryo is transplanted </a:t>
            </a:r>
          </a:p>
          <a:p>
            <a:r>
              <a:rPr lang="en-ZA" dirty="0"/>
              <a:t>Cows must be kept close to the treatment areas for </a:t>
            </a:r>
            <a:r>
              <a:rPr lang="en-ZA" dirty="0" err="1"/>
              <a:t>synchonisation</a:t>
            </a:r>
            <a:r>
              <a:rPr lang="en-ZA" dirty="0"/>
              <a:t> treatment, oestrus detection and embryo transfer. </a:t>
            </a:r>
          </a:p>
        </p:txBody>
      </p:sp>
    </p:spTree>
    <p:extLst>
      <p:ext uri="{BB962C8B-B14F-4D97-AF65-F5344CB8AC3E}">
        <p14:creationId xmlns:p14="http://schemas.microsoft.com/office/powerpoint/2010/main" val="197524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What is nuclear transfer (NT)? </a:t>
            </a:r>
          </a:p>
        </p:txBody>
      </p:sp>
      <p:sp>
        <p:nvSpPr>
          <p:cNvPr id="3" name="Content Placeholder 2"/>
          <p:cNvSpPr>
            <a:spLocks noGrp="1"/>
          </p:cNvSpPr>
          <p:nvPr>
            <p:ph idx="1"/>
          </p:nvPr>
        </p:nvSpPr>
        <p:spPr/>
        <p:txBody>
          <a:bodyPr/>
          <a:lstStyle/>
          <a:p>
            <a:pPr>
              <a:buNone/>
            </a:pPr>
            <a:r>
              <a:rPr lang="af-ZA" dirty="0"/>
              <a:t>Nucleur transfer (NT), also called cloning, is when the nucleus of a somatic cell is transferred to unfertilised egg that has its nucleus removed. The egg cell then divides to form an embryo. The resultant embryo is then placed inside a surrogate mother where it develops.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Types of NT </a:t>
            </a:r>
          </a:p>
        </p:txBody>
      </p:sp>
      <p:sp>
        <p:nvSpPr>
          <p:cNvPr id="3" name="Content Placeholder 2"/>
          <p:cNvSpPr>
            <a:spLocks noGrp="1"/>
          </p:cNvSpPr>
          <p:nvPr>
            <p:ph idx="1"/>
          </p:nvPr>
        </p:nvSpPr>
        <p:spPr/>
        <p:txBody>
          <a:bodyPr/>
          <a:lstStyle/>
          <a:p>
            <a:pPr>
              <a:buNone/>
            </a:pPr>
            <a:r>
              <a:rPr lang="af-ZA" dirty="0"/>
              <a:t>There are three different types of cloning, namely: </a:t>
            </a:r>
          </a:p>
          <a:p>
            <a:r>
              <a:rPr lang="af-ZA" dirty="0"/>
              <a:t>Reproductive cloning: producing copies of whole animals </a:t>
            </a:r>
          </a:p>
          <a:p>
            <a:r>
              <a:rPr lang="af-ZA" dirty="0"/>
              <a:t>Therapeutic cloning: produces embryonic stern cells for experiments aimed at creating tissues to replace injured or diseased tissues. </a:t>
            </a:r>
          </a:p>
          <a:p>
            <a:r>
              <a:rPr lang="af-ZA" dirty="0"/>
              <a:t>Recombinant DNA Technology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Functions of the epididymis </a:t>
            </a:r>
          </a:p>
        </p:txBody>
      </p:sp>
      <p:sp>
        <p:nvSpPr>
          <p:cNvPr id="3" name="Content Placeholder 2"/>
          <p:cNvSpPr>
            <a:spLocks noGrp="1"/>
          </p:cNvSpPr>
          <p:nvPr>
            <p:ph idx="1"/>
          </p:nvPr>
        </p:nvSpPr>
        <p:spPr/>
        <p:txBody>
          <a:bodyPr>
            <a:normAutofit/>
          </a:bodyPr>
          <a:lstStyle/>
          <a:p>
            <a:r>
              <a:rPr lang="en-ZA" dirty="0"/>
              <a:t>It acts as a transport organ for the developing sperms to the vas deferens </a:t>
            </a:r>
          </a:p>
          <a:p>
            <a:r>
              <a:rPr lang="en-ZA" dirty="0"/>
              <a:t>It is a storage organ for sperm</a:t>
            </a:r>
          </a:p>
          <a:p>
            <a:r>
              <a:rPr lang="en-ZA" dirty="0"/>
              <a:t>The sperm matures and becomes fully mobile in the epididymis</a:t>
            </a:r>
          </a:p>
          <a:p>
            <a:r>
              <a:rPr lang="en-ZA" dirty="0"/>
              <a:t>The epididymis secretes a buffer that protects the sperm from the acid secretions of the female sex organs. </a:t>
            </a:r>
          </a:p>
        </p:txBody>
      </p:sp>
    </p:spTree>
    <p:extLst>
      <p:ext uri="{BB962C8B-B14F-4D97-AF65-F5344CB8AC3E}">
        <p14:creationId xmlns:p14="http://schemas.microsoft.com/office/powerpoint/2010/main" val="823733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Scrotum </a:t>
            </a: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a:buNone/>
            </a:pPr>
            <a:r>
              <a:rPr lang="en-ZA" dirty="0"/>
              <a:t>“The scrotum is a two-lobed sac (layer of skin) that encloses the testes. The scrotum wall consists of three layers: </a:t>
            </a:r>
          </a:p>
          <a:p>
            <a:r>
              <a:rPr lang="en-ZA" dirty="0"/>
              <a:t>The outer skin layer </a:t>
            </a:r>
          </a:p>
          <a:p>
            <a:r>
              <a:rPr lang="en-ZA" dirty="0"/>
              <a:t>The smooth central </a:t>
            </a:r>
          </a:p>
          <a:p>
            <a:r>
              <a:rPr lang="en-ZA" dirty="0"/>
              <a:t>The inner layer</a:t>
            </a:r>
          </a:p>
          <a:p>
            <a:pPr marL="0" indent="0">
              <a:buNone/>
            </a:pPr>
            <a:r>
              <a:rPr lang="en-ZA" dirty="0"/>
              <a:t>Functions of the scrotum </a:t>
            </a:r>
          </a:p>
          <a:p>
            <a:r>
              <a:rPr lang="en-ZA" dirty="0"/>
              <a:t>The scrotum regulates the temperature  for  spermatogenesis. </a:t>
            </a:r>
          </a:p>
          <a:p>
            <a:r>
              <a:rPr lang="en-ZA" dirty="0"/>
              <a:t>The scrotum and spermatic cord hold and support the testes. </a:t>
            </a:r>
          </a:p>
        </p:txBody>
      </p:sp>
    </p:spTree>
    <p:extLst>
      <p:ext uri="{BB962C8B-B14F-4D97-AF65-F5344CB8AC3E}">
        <p14:creationId xmlns:p14="http://schemas.microsoft.com/office/powerpoint/2010/main" val="242251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Accessory sex glands </a:t>
            </a:r>
          </a:p>
        </p:txBody>
      </p:sp>
      <p:sp>
        <p:nvSpPr>
          <p:cNvPr id="3" name="Content Placeholder 2"/>
          <p:cNvSpPr>
            <a:spLocks noGrp="1"/>
          </p:cNvSpPr>
          <p:nvPr>
            <p:ph idx="1"/>
          </p:nvPr>
        </p:nvSpPr>
        <p:spPr/>
        <p:txBody>
          <a:bodyPr>
            <a:normAutofit fontScale="92500" lnSpcReduction="10000"/>
          </a:bodyPr>
          <a:lstStyle/>
          <a:p>
            <a:r>
              <a:rPr lang="en-ZA" dirty="0"/>
              <a:t>Vesicular glands (seminal vesicles) </a:t>
            </a:r>
          </a:p>
          <a:p>
            <a:r>
              <a:rPr lang="en-ZA" dirty="0"/>
              <a:t>Prostate </a:t>
            </a:r>
          </a:p>
          <a:p>
            <a:r>
              <a:rPr lang="en-ZA" dirty="0" err="1"/>
              <a:t>Bulbo</a:t>
            </a:r>
            <a:r>
              <a:rPr lang="en-ZA" dirty="0"/>
              <a:t>-urethral glands (Cowper’s glands)</a:t>
            </a:r>
          </a:p>
          <a:p>
            <a:r>
              <a:rPr lang="en-ZA" b="1" dirty="0"/>
              <a:t>SPERMATOGENESIS PROCESSES: </a:t>
            </a:r>
          </a:p>
          <a:p>
            <a:r>
              <a:rPr lang="en-US" dirty="0"/>
              <a:t>The spermatogonium divides through mitosis to form two primary spermatocytes. This process takes about 15 days. </a:t>
            </a:r>
          </a:p>
          <a:p>
            <a:endParaRPr lang="en-ZA" dirty="0"/>
          </a:p>
          <a:p>
            <a:pPr marL="0" indent="0">
              <a:buNone/>
            </a:pPr>
            <a:r>
              <a:rPr lang="en-ZA" dirty="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6971</TotalTime>
  <Words>2435</Words>
  <Application>Microsoft Office PowerPoint</Application>
  <PresentationFormat>On-screen Show (4:3)</PresentationFormat>
  <Paragraphs>262</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Bradley Hand ITC</vt:lpstr>
      <vt:lpstr>Calibri</vt:lpstr>
      <vt:lpstr>Times New Roman</vt:lpstr>
      <vt:lpstr>Wingdings</vt:lpstr>
      <vt:lpstr>Office Theme</vt:lpstr>
      <vt:lpstr>Reproductive organs of cattle  </vt:lpstr>
      <vt:lpstr>PowerPoint Presentation</vt:lpstr>
      <vt:lpstr>PowerPoint Presentation</vt:lpstr>
      <vt:lpstr>Sertoli cells </vt:lpstr>
      <vt:lpstr>Functions of the testes </vt:lpstr>
      <vt:lpstr>Epididymis </vt:lpstr>
      <vt:lpstr>Functions of the epididymis </vt:lpstr>
      <vt:lpstr>Scrotum </vt:lpstr>
      <vt:lpstr>Accessory sex glands </vt:lpstr>
      <vt:lpstr>PowerPoint Presentation</vt:lpstr>
      <vt:lpstr>Spermatozoon </vt:lpstr>
      <vt:lpstr>Spermatozoon </vt:lpstr>
      <vt:lpstr>Congenital defects </vt:lpstr>
      <vt:lpstr>PowerPoint Presentation</vt:lpstr>
      <vt:lpstr>Ovigenesis/oogenesis </vt:lpstr>
      <vt:lpstr>Phases of oestrus in cows </vt:lpstr>
      <vt:lpstr>PowerPoint Presentation</vt:lpstr>
      <vt:lpstr>PowerPoint Presentation</vt:lpstr>
      <vt:lpstr>PowerPoint Presentation</vt:lpstr>
      <vt:lpstr>Mating: Natural mating </vt:lpstr>
      <vt:lpstr>The five main stages of mating </vt:lpstr>
      <vt:lpstr>Artificial mating: Artificial insemination (AI) </vt:lpstr>
      <vt:lpstr> The main requirements of successfull AI</vt:lpstr>
      <vt:lpstr>Advantages of artificial insemination </vt:lpstr>
      <vt:lpstr>Disadvantages</vt:lpstr>
      <vt:lpstr>Necessary Equipment for AI (con’t.)</vt:lpstr>
      <vt:lpstr>PowerPoint Presentation</vt:lpstr>
      <vt:lpstr>PowerPoint Presentation</vt:lpstr>
      <vt:lpstr>PowerPoint Presentation</vt:lpstr>
      <vt:lpstr>PowerPoint Presentation</vt:lpstr>
      <vt:lpstr>Thermometer</vt:lpstr>
      <vt:lpstr>Necessary Equipment for AI </vt:lpstr>
      <vt:lpstr>PowerPoint Presentation</vt:lpstr>
      <vt:lpstr>Methodes on semen collection </vt:lpstr>
      <vt:lpstr>Legal requirements for semen collection </vt:lpstr>
      <vt:lpstr>Semen evaluation  </vt:lpstr>
      <vt:lpstr> Investigation of sperm</vt:lpstr>
      <vt:lpstr>PowerPoint Presentation</vt:lpstr>
      <vt:lpstr>Characteristics of good quality semen </vt:lpstr>
      <vt:lpstr>Diluting semen for storage </vt:lpstr>
      <vt:lpstr>Functions of dilutants </vt:lpstr>
      <vt:lpstr>The Insemination Process</vt:lpstr>
      <vt:lpstr>Thawing the Semen</vt:lpstr>
      <vt:lpstr>Make the pistolette warm and keep it warm</vt:lpstr>
      <vt:lpstr>Loading the AI Rod</vt:lpstr>
      <vt:lpstr>Loading the AI Rod (con’t.)</vt:lpstr>
      <vt:lpstr>Transporting the AI Rod</vt:lpstr>
      <vt:lpstr>The inseminator uses one hand to first remove faeces from the rectum and then pushes this hand down the rectum to locate the cervix. ‚ </vt:lpstr>
      <vt:lpstr>Cleaning the Vulva</vt:lpstr>
      <vt:lpstr>Locating the Cervix</vt:lpstr>
      <vt:lpstr>He or she holds the cervix with the hand in the rectum and pushes the cervix forward to stretch the vagina and iron out the folds. </vt:lpstr>
      <vt:lpstr>10 Good distribution of the semen to both uterine horns</vt:lpstr>
      <vt:lpstr>What is embryonic transfer (ET)? </vt:lpstr>
      <vt:lpstr>Some key terms</vt:lpstr>
      <vt:lpstr>Method </vt:lpstr>
      <vt:lpstr>PowerPoint Presentation</vt:lpstr>
      <vt:lpstr>PowerPoint Presentation</vt:lpstr>
      <vt:lpstr>PowerPoint Presentation</vt:lpstr>
      <vt:lpstr>PowerPoint Presentation</vt:lpstr>
      <vt:lpstr>Artificial inseminating</vt:lpstr>
      <vt:lpstr>Embryo splitting </vt:lpstr>
      <vt:lpstr>Donor cows </vt:lpstr>
      <vt:lpstr>Recipient cows </vt:lpstr>
      <vt:lpstr>What is nuclear transfer (NT)? </vt:lpstr>
      <vt:lpstr>Types of 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Manlike voortplantingsorgane van beeste</dc:title>
  <dc:creator>user</dc:creator>
  <cp:lastModifiedBy>V.Westphal</cp:lastModifiedBy>
  <cp:revision>445</cp:revision>
  <dcterms:created xsi:type="dcterms:W3CDTF">2013-06-06T13:22:21Z</dcterms:created>
  <dcterms:modified xsi:type="dcterms:W3CDTF">2020-07-01T11:21:19Z</dcterms:modified>
</cp:coreProperties>
</file>