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471" r:id="rId3"/>
    <p:sldId id="472" r:id="rId4"/>
    <p:sldId id="474" r:id="rId5"/>
    <p:sldId id="259" r:id="rId6"/>
    <p:sldId id="506" r:id="rId7"/>
    <p:sldId id="473" r:id="rId8"/>
    <p:sldId id="470" r:id="rId9"/>
    <p:sldId id="264" r:id="rId10"/>
    <p:sldId id="478" r:id="rId11"/>
    <p:sldId id="511" r:id="rId12"/>
    <p:sldId id="512" r:id="rId13"/>
    <p:sldId id="591" r:id="rId14"/>
    <p:sldId id="269" r:id="rId15"/>
    <p:sldId id="516" r:id="rId16"/>
    <p:sldId id="292" r:id="rId17"/>
    <p:sldId id="278" r:id="rId18"/>
    <p:sldId id="287" r:id="rId19"/>
    <p:sldId id="321" r:id="rId20"/>
    <p:sldId id="531" r:id="rId21"/>
    <p:sldId id="325" r:id="rId22"/>
    <p:sldId id="533" r:id="rId23"/>
    <p:sldId id="299" r:id="rId24"/>
    <p:sldId id="550" r:id="rId25"/>
    <p:sldId id="556" r:id="rId26"/>
    <p:sldId id="561" r:id="rId27"/>
    <p:sldId id="562" r:id="rId28"/>
    <p:sldId id="396" r:id="rId29"/>
    <p:sldId id="563" r:id="rId30"/>
    <p:sldId id="397" r:id="rId31"/>
    <p:sldId id="452" r:id="rId32"/>
    <p:sldId id="455" r:id="rId33"/>
    <p:sldId id="589" r:id="rId34"/>
    <p:sldId id="590" r:id="rId35"/>
    <p:sldId id="464" r:id="rId36"/>
    <p:sldId id="46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5" autoAdjust="0"/>
    <p:restoredTop sz="94660"/>
  </p:normalViewPr>
  <p:slideViewPr>
    <p:cSldViewPr>
      <p:cViewPr varScale="1">
        <p:scale>
          <a:sx n="63" d="100"/>
          <a:sy n="63" d="100"/>
        </p:scale>
        <p:origin x="1620" y="72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f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FF68F-E993-4761-84D1-6DDCA4470599}" type="datetimeFigureOut">
              <a:rPr lang="en-US" smtClean="0"/>
              <a:pPr/>
              <a:t>2020/07/07</a:t>
            </a:fld>
            <a:endParaRPr lang="af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f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f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f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B1EFF-B03D-4BCF-B056-FEE685F527D1}" type="slidenum">
              <a:rPr lang="af-ZA" smtClean="0"/>
              <a:pPr/>
              <a:t>‹#›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2172626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f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f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D7C8-C8F3-49E3-91D1-844AF7ED3DB9}" type="datetimeFigureOut">
              <a:rPr lang="en-US" smtClean="0"/>
              <a:pPr/>
              <a:t>2020/07/07</a:t>
            </a:fld>
            <a:endParaRPr lang="af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8CAD-8067-40C8-A6E7-7510E471ACB6}" type="slidenum">
              <a:rPr lang="af-ZA" smtClean="0"/>
              <a:pPr/>
              <a:t>‹#›</a:t>
            </a:fld>
            <a:endParaRPr lang="af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f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f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D7C8-C8F3-49E3-91D1-844AF7ED3DB9}" type="datetimeFigureOut">
              <a:rPr lang="en-US" smtClean="0"/>
              <a:pPr/>
              <a:t>2020/07/07</a:t>
            </a:fld>
            <a:endParaRPr lang="af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8CAD-8067-40C8-A6E7-7510E471ACB6}" type="slidenum">
              <a:rPr lang="af-ZA" smtClean="0"/>
              <a:pPr/>
              <a:t>‹#›</a:t>
            </a:fld>
            <a:endParaRPr lang="af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f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f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D7C8-C8F3-49E3-91D1-844AF7ED3DB9}" type="datetimeFigureOut">
              <a:rPr lang="en-US" smtClean="0"/>
              <a:pPr/>
              <a:t>2020/07/07</a:t>
            </a:fld>
            <a:endParaRPr lang="af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8CAD-8067-40C8-A6E7-7510E471ACB6}" type="slidenum">
              <a:rPr lang="af-ZA" smtClean="0"/>
              <a:pPr/>
              <a:t>‹#›</a:t>
            </a:fld>
            <a:endParaRPr lang="af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f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f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D7C8-C8F3-49E3-91D1-844AF7ED3DB9}" type="datetimeFigureOut">
              <a:rPr lang="en-US" smtClean="0"/>
              <a:pPr/>
              <a:t>2020/07/07</a:t>
            </a:fld>
            <a:endParaRPr lang="af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8CAD-8067-40C8-A6E7-7510E471ACB6}" type="slidenum">
              <a:rPr lang="af-ZA" smtClean="0"/>
              <a:pPr/>
              <a:t>‹#›</a:t>
            </a:fld>
            <a:endParaRPr lang="af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f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D7C8-C8F3-49E3-91D1-844AF7ED3DB9}" type="datetimeFigureOut">
              <a:rPr lang="en-US" smtClean="0"/>
              <a:pPr/>
              <a:t>2020/07/07</a:t>
            </a:fld>
            <a:endParaRPr lang="af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8CAD-8067-40C8-A6E7-7510E471ACB6}" type="slidenum">
              <a:rPr lang="af-ZA" smtClean="0"/>
              <a:pPr/>
              <a:t>‹#›</a:t>
            </a:fld>
            <a:endParaRPr lang="af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f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f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f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D7C8-C8F3-49E3-91D1-844AF7ED3DB9}" type="datetimeFigureOut">
              <a:rPr lang="en-US" smtClean="0"/>
              <a:pPr/>
              <a:t>2020/07/07</a:t>
            </a:fld>
            <a:endParaRPr lang="af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8CAD-8067-40C8-A6E7-7510E471ACB6}" type="slidenum">
              <a:rPr lang="af-ZA" smtClean="0"/>
              <a:pPr/>
              <a:t>‹#›</a:t>
            </a:fld>
            <a:endParaRPr lang="af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f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f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f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D7C8-C8F3-49E3-91D1-844AF7ED3DB9}" type="datetimeFigureOut">
              <a:rPr lang="en-US" smtClean="0"/>
              <a:pPr/>
              <a:t>2020/07/07</a:t>
            </a:fld>
            <a:endParaRPr lang="af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8CAD-8067-40C8-A6E7-7510E471ACB6}" type="slidenum">
              <a:rPr lang="af-ZA" smtClean="0"/>
              <a:pPr/>
              <a:t>‹#›</a:t>
            </a:fld>
            <a:endParaRPr lang="af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f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D7C8-C8F3-49E3-91D1-844AF7ED3DB9}" type="datetimeFigureOut">
              <a:rPr lang="en-US" smtClean="0"/>
              <a:pPr/>
              <a:t>2020/07/07</a:t>
            </a:fld>
            <a:endParaRPr lang="af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8CAD-8067-40C8-A6E7-7510E471ACB6}" type="slidenum">
              <a:rPr lang="af-ZA" smtClean="0"/>
              <a:pPr/>
              <a:t>‹#›</a:t>
            </a:fld>
            <a:endParaRPr lang="af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D7C8-C8F3-49E3-91D1-844AF7ED3DB9}" type="datetimeFigureOut">
              <a:rPr lang="en-US" smtClean="0"/>
              <a:pPr/>
              <a:t>2020/07/07</a:t>
            </a:fld>
            <a:endParaRPr lang="af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8CAD-8067-40C8-A6E7-7510E471ACB6}" type="slidenum">
              <a:rPr lang="af-ZA" smtClean="0"/>
              <a:pPr/>
              <a:t>‹#›</a:t>
            </a:fld>
            <a:endParaRPr lang="af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af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f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D7C8-C8F3-49E3-91D1-844AF7ED3DB9}" type="datetimeFigureOut">
              <a:rPr lang="en-US" smtClean="0"/>
              <a:pPr/>
              <a:t>2020/07/07</a:t>
            </a:fld>
            <a:endParaRPr lang="af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8CAD-8067-40C8-A6E7-7510E471ACB6}" type="slidenum">
              <a:rPr lang="af-ZA" smtClean="0"/>
              <a:pPr/>
              <a:t>‹#›</a:t>
            </a:fld>
            <a:endParaRPr lang="af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af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f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D7C8-C8F3-49E3-91D1-844AF7ED3DB9}" type="datetimeFigureOut">
              <a:rPr lang="en-US" smtClean="0"/>
              <a:pPr/>
              <a:t>2020/07/07</a:t>
            </a:fld>
            <a:endParaRPr lang="af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8CAD-8067-40C8-A6E7-7510E471ACB6}" type="slidenum">
              <a:rPr lang="af-ZA" smtClean="0"/>
              <a:pPr/>
              <a:t>‹#›</a:t>
            </a:fld>
            <a:endParaRPr lang="af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f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f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D7C8-C8F3-49E3-91D1-844AF7ED3DB9}" type="datetimeFigureOut">
              <a:rPr lang="en-US" smtClean="0"/>
              <a:pPr/>
              <a:t>2020/07/07</a:t>
            </a:fld>
            <a:endParaRPr lang="af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f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28CAD-8067-40C8-A6E7-7510E471ACB6}" type="slidenum">
              <a:rPr lang="af-ZA" smtClean="0"/>
              <a:pPr/>
              <a:t>‹#›</a:t>
            </a:fld>
            <a:endParaRPr lang="af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f-ZA" dirty="0"/>
              <a:t>Paper 1:</a:t>
            </a:r>
            <a:br>
              <a:rPr lang="af-ZA" dirty="0"/>
            </a:br>
            <a:r>
              <a:rPr lang="af-ZA" dirty="0"/>
              <a:t>Animal diseases and protection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f-ZA" dirty="0"/>
              <a:t>Animal health</a:t>
            </a:r>
          </a:p>
          <a:p>
            <a:r>
              <a:rPr lang="af-ZA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84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114806"/>
            <a:ext cx="4343400" cy="159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84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657600"/>
            <a:ext cx="3714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84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4191000"/>
            <a:ext cx="362857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sz="3100" b="1" dirty="0"/>
              <a:t>Before giving any treatment, the following precautions must be taken</a:t>
            </a:r>
            <a:r>
              <a:rPr lang="en-ZA" b="1" dirty="0"/>
              <a:t>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ZA" sz="2800" dirty="0"/>
              <a:t>Ensure that medicine is safe to use for the specific animal you want to treat. </a:t>
            </a:r>
          </a:p>
          <a:p>
            <a:r>
              <a:rPr lang="en-ZA" sz="2800" dirty="0"/>
              <a:t>Check the expiry date. </a:t>
            </a:r>
          </a:p>
          <a:p>
            <a:r>
              <a:rPr lang="en-ZA" sz="2800" dirty="0"/>
              <a:t>Ensure that the medicine was stored properly according to the instructions before using it. </a:t>
            </a:r>
          </a:p>
          <a:p>
            <a:r>
              <a:rPr lang="en-ZA" sz="2800" dirty="0"/>
              <a:t>Correct  dosage must be administered according to the weight and  age of the animal. </a:t>
            </a:r>
          </a:p>
          <a:p>
            <a:r>
              <a:rPr lang="en-ZA" sz="2800" dirty="0"/>
              <a:t>Correct  method of administering the medicine must be followed, according to the instructions. </a:t>
            </a:r>
          </a:p>
        </p:txBody>
      </p:sp>
    </p:spTree>
    <p:extLst>
      <p:ext uri="{BB962C8B-B14F-4D97-AF65-F5344CB8AC3E}">
        <p14:creationId xmlns:p14="http://schemas.microsoft.com/office/powerpoint/2010/main" val="734875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b="1" dirty="0"/>
              <a:t>Types of diseases;</a:t>
            </a:r>
            <a:br>
              <a:rPr lang="en-ZA" sz="2800" b="1" dirty="0"/>
            </a:br>
            <a:r>
              <a:rPr lang="en-ZA" sz="2800" b="1" dirty="0"/>
              <a:t>Infectious animal diseases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77500" lnSpcReduction="20000"/>
          </a:bodyPr>
          <a:lstStyle/>
          <a:p>
            <a:r>
              <a:rPr lang="en-ZA" dirty="0"/>
              <a:t>Infectious animal diseases are transmissible. </a:t>
            </a:r>
          </a:p>
          <a:p>
            <a:r>
              <a:rPr lang="en-US" dirty="0"/>
              <a:t>Zoonotic diseases are transmitted from animals to humans i.e. anthrax, rabies, ringworm and tuberculosis. </a:t>
            </a:r>
          </a:p>
          <a:p>
            <a:r>
              <a:rPr lang="en-ZA" dirty="0"/>
              <a:t>Transmitted easily from one host to other host by physical contact, contaminated food, body secretions, contaminated objects, by air inhalation or by vector organisms. </a:t>
            </a:r>
          </a:p>
          <a:p>
            <a:pPr marL="0" indent="0">
              <a:buNone/>
            </a:pPr>
            <a:r>
              <a:rPr lang="en-ZA" b="1" dirty="0"/>
              <a:t>The pathogens causing infectious diseases include</a:t>
            </a:r>
            <a:r>
              <a:rPr lang="en-ZA" dirty="0"/>
              <a:t>: </a:t>
            </a:r>
          </a:p>
          <a:p>
            <a:r>
              <a:rPr lang="en-ZA" dirty="0"/>
              <a:t>viruses </a:t>
            </a:r>
          </a:p>
          <a:p>
            <a:r>
              <a:rPr lang="en-ZA" dirty="0"/>
              <a:t>bacteria</a:t>
            </a:r>
          </a:p>
          <a:p>
            <a:r>
              <a:rPr lang="en-ZA" dirty="0"/>
              <a:t>fungi </a:t>
            </a:r>
          </a:p>
          <a:p>
            <a:r>
              <a:rPr lang="en-ZA" dirty="0"/>
              <a:t>protozoa and</a:t>
            </a:r>
          </a:p>
          <a:p>
            <a:r>
              <a:rPr lang="en-ZA" dirty="0"/>
              <a:t>parasites.</a:t>
            </a:r>
          </a:p>
          <a:p>
            <a:pPr marL="0" indent="0">
              <a:buNone/>
            </a:pPr>
            <a:r>
              <a:rPr lang="en-Z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4811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411B34-AE92-4930-85FD-54CD04BCF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/>
              <a:t>Common micro-organism, causing diseases in farm animals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7A572D78-0B2C-4951-9913-D98DB5CDEC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6622128"/>
              </p:ext>
            </p:extLst>
          </p:nvPr>
        </p:nvGraphicFramePr>
        <p:xfrm>
          <a:off x="457200" y="1600200"/>
          <a:ext cx="8229600" cy="416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xmlns="" val="133725986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52659062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313036034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3954452527"/>
                    </a:ext>
                  </a:extLst>
                </a:gridCol>
              </a:tblGrid>
              <a:tr h="932125">
                <a:tc>
                  <a:txBody>
                    <a:bodyPr/>
                    <a:lstStyle/>
                    <a:p>
                      <a:r>
                        <a:rPr lang="en-US" dirty="0"/>
                        <a:t>VIRAL DISEASES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FUNGAL DISEASES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PROTOZOAL DISEASES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BACTERIAL DISEASES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2904086"/>
                  </a:ext>
                </a:extLst>
              </a:tr>
              <a:tr h="162670">
                <a:tc>
                  <a:txBody>
                    <a:bodyPr/>
                    <a:lstStyle/>
                    <a:p>
                      <a:r>
                        <a:rPr lang="en-US" dirty="0"/>
                        <a:t>Rabies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Ringworm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Elephant-skin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Mastitis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38463313"/>
                  </a:ext>
                </a:extLst>
              </a:tr>
              <a:tr h="308376">
                <a:tc>
                  <a:txBody>
                    <a:bodyPr/>
                    <a:lstStyle/>
                    <a:p>
                      <a:r>
                        <a:rPr lang="en-US" dirty="0"/>
                        <a:t>Bluetongue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Lumpy wool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Anaplasmosis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Brucellosis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6780624"/>
                  </a:ext>
                </a:extLst>
              </a:tr>
              <a:tr h="632864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FMD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Aspergillosis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Gallsickness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Tetanus/lockjaw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4391230"/>
                  </a:ext>
                </a:extLst>
              </a:tr>
              <a:tr h="228299">
                <a:tc>
                  <a:txBody>
                    <a:bodyPr/>
                    <a:lstStyle/>
                    <a:p>
                      <a:r>
                        <a:rPr lang="en-US" dirty="0"/>
                        <a:t>NCD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Redwater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Anthrax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6917402"/>
                  </a:ext>
                </a:extLst>
              </a:tr>
              <a:tr h="618146">
                <a:tc>
                  <a:txBody>
                    <a:bodyPr/>
                    <a:lstStyle/>
                    <a:p>
                      <a:r>
                        <a:rPr lang="en-US" dirty="0"/>
                        <a:t>Avian flue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Actinomycosis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Heartwater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5224370"/>
                  </a:ext>
                </a:extLst>
              </a:tr>
              <a:tr h="353226">
                <a:tc>
                  <a:txBody>
                    <a:bodyPr/>
                    <a:lstStyle/>
                    <a:p>
                      <a:r>
                        <a:rPr lang="en-US" dirty="0"/>
                        <a:t>RVF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Coccidiosis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4588556"/>
                  </a:ext>
                </a:extLst>
              </a:tr>
              <a:tr h="515121">
                <a:tc>
                  <a:txBody>
                    <a:bodyPr/>
                    <a:lstStyle/>
                    <a:p>
                      <a:r>
                        <a:rPr lang="en-US" dirty="0"/>
                        <a:t>Swine flue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9717301"/>
                  </a:ext>
                </a:extLst>
              </a:tr>
            </a:tbl>
          </a:graphicData>
        </a:graphic>
      </p:graphicFrame>
      <p:sp>
        <p:nvSpPr>
          <p:cNvPr id="3" name="Arrow: Down 2">
            <a:extLst>
              <a:ext uri="{FF2B5EF4-FFF2-40B4-BE49-F238E27FC236}">
                <a16:creationId xmlns:a16="http://schemas.microsoft.com/office/drawing/2014/main" xmlns="" id="{D2AC7D8E-8DC2-4F0D-A654-B29AF0F17C35}"/>
              </a:ext>
            </a:extLst>
          </p:cNvPr>
          <p:cNvSpPr/>
          <p:nvPr/>
        </p:nvSpPr>
        <p:spPr>
          <a:xfrm>
            <a:off x="1905000" y="1631673"/>
            <a:ext cx="484632" cy="869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xmlns="" id="{AA052F84-13ED-416C-B36E-73FAD8578A63}"/>
              </a:ext>
            </a:extLst>
          </p:cNvPr>
          <p:cNvSpPr/>
          <p:nvPr/>
        </p:nvSpPr>
        <p:spPr>
          <a:xfrm>
            <a:off x="4191000" y="1595536"/>
            <a:ext cx="484632" cy="9422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xmlns="" id="{73C6B788-BE83-4CBA-8202-694025EA1299}"/>
              </a:ext>
            </a:extLst>
          </p:cNvPr>
          <p:cNvSpPr/>
          <p:nvPr/>
        </p:nvSpPr>
        <p:spPr>
          <a:xfrm>
            <a:off x="6248400" y="155939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xmlns="" id="{1E571A48-30B1-4901-BAB1-F2360B871919}"/>
              </a:ext>
            </a:extLst>
          </p:cNvPr>
          <p:cNvSpPr/>
          <p:nvPr/>
        </p:nvSpPr>
        <p:spPr>
          <a:xfrm>
            <a:off x="8001000" y="1631673"/>
            <a:ext cx="457200" cy="9061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94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f-ZA" sz="2800" b="1" dirty="0"/>
              <a:t>Level of seriousness of animal diseases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r>
              <a:rPr lang="af-ZA" sz="3000" b="1" dirty="0"/>
              <a:t>Per-acute</a:t>
            </a:r>
            <a:r>
              <a:rPr lang="af-ZA" sz="3000" dirty="0"/>
              <a:t>: develops within hours, often fatal and no time to administer treatment eg: anthrax </a:t>
            </a:r>
          </a:p>
          <a:p>
            <a:r>
              <a:rPr lang="af-ZA" sz="3000" b="1" dirty="0"/>
              <a:t>Acute</a:t>
            </a:r>
            <a:r>
              <a:rPr lang="af-ZA" sz="3000" dirty="0"/>
              <a:t>: develops within a day or two mild, severe or fatal, causes more fatality than chronic. Can disappear without being treated e.g. Influenza can cause severe outbreaks  e.g. Foot-and-mouth disease </a:t>
            </a:r>
          </a:p>
          <a:p>
            <a:r>
              <a:rPr lang="af-ZA" sz="3000" b="1" dirty="0"/>
              <a:t>Chronic</a:t>
            </a:r>
            <a:r>
              <a:rPr lang="af-ZA" sz="3000" dirty="0"/>
              <a:t>: develop over time (e.g. weeks, months) and persist for longer mild, severe or fatal can re-occur after treatment  can go undetected and result in lowered production. E.g mastitis  </a:t>
            </a:r>
          </a:p>
          <a:p>
            <a:endParaRPr lang="af-Z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FMD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ZA" dirty="0"/>
              <a:t>FMD is a highly contagious viral disease that spreads rapidly. </a:t>
            </a:r>
          </a:p>
          <a:p>
            <a:r>
              <a:rPr lang="en-ZA" dirty="0"/>
              <a:t>It is notifiable disease and any suspicion of FMD must be reported to the state veterinarian.</a:t>
            </a:r>
          </a:p>
          <a:p>
            <a:r>
              <a:rPr lang="en-ZA" dirty="0"/>
              <a:t>FMD is endemic in Africa where the persistence of the virus in wild African buffalo makes it very difficult to eradicate. </a:t>
            </a:r>
          </a:p>
          <a:p>
            <a:r>
              <a:rPr lang="en-ZA" dirty="0"/>
              <a:t>A herd of buffalo can carry the virus for up to 20 years. </a:t>
            </a:r>
          </a:p>
        </p:txBody>
      </p:sp>
    </p:spTree>
    <p:extLst>
      <p:ext uri="{BB962C8B-B14F-4D97-AF65-F5344CB8AC3E}">
        <p14:creationId xmlns:p14="http://schemas.microsoft.com/office/powerpoint/2010/main" val="669092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f-ZA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229600" cy="5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f-ZA" dirty="0"/>
              <a:t>Anthrax 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f-ZA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42999"/>
            <a:ext cx="8305800" cy="54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af-ZA" sz="2800" b="1" dirty="0"/>
              <a:t>Economic implications of animal diseases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638800"/>
          </a:xfrm>
        </p:spPr>
        <p:txBody>
          <a:bodyPr>
            <a:normAutofit fontScale="85000" lnSpcReduction="20000"/>
          </a:bodyPr>
          <a:lstStyle/>
          <a:p>
            <a:r>
              <a:rPr lang="af-ZA" dirty="0"/>
              <a:t>Banning of export of animals and international trade decreases</a:t>
            </a:r>
          </a:p>
          <a:p>
            <a:r>
              <a:rPr lang="af-ZA" dirty="0"/>
              <a:t>Outbreak of animal diseases impacts on food security.  </a:t>
            </a:r>
          </a:p>
          <a:p>
            <a:r>
              <a:rPr lang="af-ZA" dirty="0"/>
              <a:t>Decreased production and loss of income has an impact on job security and livelihood of the population. </a:t>
            </a:r>
          </a:p>
          <a:p>
            <a:r>
              <a:rPr lang="af-ZA" dirty="0"/>
              <a:t>Decrease in milk production (for example, due to mastitis) causes a loss of income. </a:t>
            </a:r>
          </a:p>
          <a:p>
            <a:r>
              <a:rPr lang="af-ZA" dirty="0"/>
              <a:t>Mastitis causes a change in the composition of milk and therefore reduces the quality of the milk.</a:t>
            </a:r>
          </a:p>
          <a:p>
            <a:r>
              <a:rPr lang="af-ZA" dirty="0"/>
              <a:t>Wool production decreases when sheep are infected with lumpy wool </a:t>
            </a:r>
          </a:p>
          <a:p>
            <a:r>
              <a:rPr lang="af-ZA" dirty="0"/>
              <a:t>Costs to control, prevent and treat animals are high, which increases the costs of production. </a:t>
            </a:r>
          </a:p>
          <a:p>
            <a:r>
              <a:rPr lang="af-ZA" dirty="0"/>
              <a:t>Death of an animal. </a:t>
            </a:r>
          </a:p>
          <a:p>
            <a:pPr>
              <a:buNone/>
            </a:pPr>
            <a:endParaRPr lang="af-ZA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f-ZA" sz="2800" b="1" dirty="0"/>
              <a:t>Prevention/control measures of animal diseases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20000"/>
          </a:bodyPr>
          <a:lstStyle/>
          <a:p>
            <a:r>
              <a:rPr lang="af-ZA" dirty="0"/>
              <a:t>Work closely with state veterinarians. </a:t>
            </a:r>
          </a:p>
          <a:p>
            <a:r>
              <a:rPr lang="af-ZA" dirty="0"/>
              <a:t>Know about diseases in their area and how to diagnose symptoms</a:t>
            </a:r>
          </a:p>
          <a:p>
            <a:r>
              <a:rPr lang="af-ZA" dirty="0"/>
              <a:t>Buy only healthy animals from reliable breeders with good management practices. </a:t>
            </a:r>
          </a:p>
          <a:p>
            <a:r>
              <a:rPr lang="af-ZA" dirty="0"/>
              <a:t>A veterinarian should investigate and declare a male breeding animal free of sexual disease before the farmer buys and introduces the animal to the herd. </a:t>
            </a:r>
          </a:p>
          <a:p>
            <a:r>
              <a:rPr lang="af-ZA" dirty="0"/>
              <a:t>Vaccinate animals before moving animals to regions where certain diseases occur. </a:t>
            </a:r>
          </a:p>
          <a:p>
            <a:r>
              <a:rPr lang="af-ZA" dirty="0"/>
              <a:t>Apply strict hygienic measures on the farm, especially in the shearing shed and calf and pig pens to control the spreading of infectious diseases. </a:t>
            </a:r>
          </a:p>
          <a:p>
            <a:pPr marL="0" indent="0">
              <a:buNone/>
            </a:pPr>
            <a:endParaRPr lang="af-Z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f-ZA" sz="2800" b="1" dirty="0"/>
              <a:t>Signs of healthy animals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sz="2800" dirty="0"/>
              <a:t>Bright eyes, a cold nose, alert ears and good appetite </a:t>
            </a:r>
          </a:p>
          <a:p>
            <a:r>
              <a:rPr lang="en-ZA" sz="2800" dirty="0"/>
              <a:t>Dung of the right consistency and urine of normal colour </a:t>
            </a:r>
          </a:p>
          <a:p>
            <a:r>
              <a:rPr lang="en-ZA" sz="2800" dirty="0"/>
              <a:t>Skin in a good condition </a:t>
            </a:r>
          </a:p>
          <a:p>
            <a:r>
              <a:rPr lang="en-ZA" sz="2800" dirty="0"/>
              <a:t>The correct body temperature  </a:t>
            </a:r>
          </a:p>
          <a:p>
            <a:r>
              <a:rPr lang="en-ZA" sz="2800" dirty="0"/>
              <a:t>Regular breathing and good upright stance</a:t>
            </a:r>
          </a:p>
          <a:p>
            <a:r>
              <a:rPr lang="en-ZA" sz="2800" dirty="0"/>
              <a:t>Undamaged teats and teat tips</a:t>
            </a:r>
          </a:p>
          <a:p>
            <a:r>
              <a:rPr lang="en-ZA" sz="2800" dirty="0"/>
              <a:t>Clean nostrils and closed mouth</a:t>
            </a:r>
          </a:p>
          <a:p>
            <a:r>
              <a:rPr lang="en-ZA" sz="2800" dirty="0"/>
              <a:t>Full belly and straight back</a:t>
            </a:r>
          </a:p>
          <a:p>
            <a:endParaRPr lang="af-Z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b="1" dirty="0"/>
              <a:t>Biosecurity measures include</a:t>
            </a:r>
            <a:r>
              <a:rPr lang="en-ZA" dirty="0"/>
              <a:t>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ZA" dirty="0"/>
              <a:t>Clean and disinfect all equipment, clothes, vehicles and footwear before and after contact with farm animals. </a:t>
            </a:r>
          </a:p>
          <a:p>
            <a:r>
              <a:rPr lang="en-ZA" dirty="0"/>
              <a:t>Restrict and control the movement of people, vehicles and equipment</a:t>
            </a:r>
          </a:p>
          <a:p>
            <a:r>
              <a:rPr lang="en-ZA" dirty="0"/>
              <a:t>Limit access to your farms as diseases can spread through clothes, Footwear, vehicles and any other objects. . </a:t>
            </a:r>
          </a:p>
          <a:p>
            <a:r>
              <a:rPr lang="en-ZA" dirty="0"/>
              <a:t>Foot baths containing disinfectants should be placed at the entrance to animal enclosures, especially poultry houses. </a:t>
            </a:r>
          </a:p>
          <a:p>
            <a:r>
              <a:rPr lang="en-ZA" dirty="0"/>
              <a:t>Avoid contact between different species.</a:t>
            </a:r>
          </a:p>
        </p:txBody>
      </p:sp>
    </p:spTree>
    <p:extLst>
      <p:ext uri="{BB962C8B-B14F-4D97-AF65-F5344CB8AC3E}">
        <p14:creationId xmlns:p14="http://schemas.microsoft.com/office/powerpoint/2010/main" val="609847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f-ZA" sz="2800" b="1" dirty="0"/>
              <a:t>Parasites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Autofit/>
          </a:bodyPr>
          <a:lstStyle/>
          <a:p>
            <a:r>
              <a:rPr lang="af-ZA" sz="2800" dirty="0"/>
              <a:t>Parasites live on another living organism, called the host,extracting nutrients from the host.</a:t>
            </a:r>
          </a:p>
          <a:p>
            <a:r>
              <a:rPr lang="af-ZA" sz="2800" dirty="0"/>
              <a:t> Parasites  may also secrete toxins. </a:t>
            </a:r>
          </a:p>
          <a:p>
            <a:r>
              <a:rPr lang="af-ZA" sz="2800" dirty="0"/>
              <a:t>Toxins have a greater influence on the condition of  the host than the extraction of nutrients. </a:t>
            </a:r>
          </a:p>
          <a:p>
            <a:r>
              <a:rPr lang="af-ZA" sz="2800" dirty="0"/>
              <a:t>Parasites are generally not as deadly as viruses bacteria, but result in production losses.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b="1" dirty="0"/>
              <a:t>The main groups of internal parasites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2800" dirty="0"/>
              <a:t>Internal parasites use nutrients from the host to multiply and survive. </a:t>
            </a:r>
          </a:p>
          <a:p>
            <a:r>
              <a:rPr lang="en-ZA" sz="2800" dirty="0"/>
              <a:t>They occur in the digestive tract, kidneys, liver, lungs or the blood stream of the host animal.  </a:t>
            </a:r>
          </a:p>
          <a:p>
            <a:pPr marL="0" indent="0">
              <a:buNone/>
            </a:pPr>
            <a:r>
              <a:rPr lang="en-ZA" sz="2800" b="1" dirty="0"/>
              <a:t>Main  groups of internal parasites are</a:t>
            </a:r>
            <a:r>
              <a:rPr lang="en-ZA" sz="2800" dirty="0"/>
              <a:t>: </a:t>
            </a:r>
          </a:p>
          <a:p>
            <a:r>
              <a:rPr lang="en-ZA" sz="2800" dirty="0"/>
              <a:t>Roundworms </a:t>
            </a:r>
          </a:p>
          <a:p>
            <a:r>
              <a:rPr lang="en-ZA" sz="2800" dirty="0"/>
              <a:t>Tapeworms  </a:t>
            </a:r>
          </a:p>
          <a:p>
            <a:r>
              <a:rPr lang="en-ZA" sz="2800" dirty="0"/>
              <a:t>Flukes </a:t>
            </a:r>
          </a:p>
        </p:txBody>
      </p:sp>
    </p:spTree>
    <p:extLst>
      <p:ext uri="{BB962C8B-B14F-4D97-AF65-F5344CB8AC3E}">
        <p14:creationId xmlns:p14="http://schemas.microsoft.com/office/powerpoint/2010/main" val="1028581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f-ZA" dirty="0"/>
              <a:t>Tapeworms </a:t>
            </a: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19200"/>
            <a:ext cx="7924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100" b="1" dirty="0"/>
              <a:t>Indigenous knowledge systems (</a:t>
            </a:r>
            <a:r>
              <a:rPr lang="en-ZA" sz="3100" b="1" dirty="0" err="1"/>
              <a:t>lKS</a:t>
            </a:r>
            <a:r>
              <a:rPr lang="en-ZA" dirty="0"/>
              <a:t>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ZA" dirty="0"/>
              <a:t>Bushman’s poison, roots are powdered and used to treat tapeworm. </a:t>
            </a:r>
          </a:p>
          <a:p>
            <a:r>
              <a:rPr lang="en-ZA" dirty="0"/>
              <a:t>Aloe ferox – bitter aloe, leaf sap is used to treat intestinal parasites as well as scab in sheep. </a:t>
            </a:r>
          </a:p>
          <a:p>
            <a:r>
              <a:rPr lang="en-ZA" dirty="0"/>
              <a:t>It is also added to the drinking water of poultry to treat tick and lice infestations. </a:t>
            </a:r>
          </a:p>
          <a:p>
            <a:r>
              <a:rPr lang="en-ZA" dirty="0"/>
              <a:t>Elephantorrhiza </a:t>
            </a:r>
            <a:r>
              <a:rPr lang="en-ZA" dirty="0" err="1"/>
              <a:t>elephantina</a:t>
            </a:r>
            <a:r>
              <a:rPr lang="en-ZA" dirty="0"/>
              <a:t> – </a:t>
            </a:r>
            <a:r>
              <a:rPr lang="en-ZA" dirty="0" err="1"/>
              <a:t>elandsbean</a:t>
            </a:r>
            <a:r>
              <a:rPr lang="en-ZA" dirty="0"/>
              <a:t> (</a:t>
            </a:r>
            <a:r>
              <a:rPr lang="en-ZA" dirty="0" err="1"/>
              <a:t>iNtololwana</a:t>
            </a:r>
            <a:r>
              <a:rPr lang="en-ZA" dirty="0"/>
              <a:t>): The root is boiled in water, then strained and the liquid is given to cows to treat mange. </a:t>
            </a:r>
          </a:p>
          <a:p>
            <a:r>
              <a:rPr lang="en-ZA" dirty="0"/>
              <a:t>Transvaal </a:t>
            </a:r>
            <a:r>
              <a:rPr lang="en-ZA" dirty="0" err="1"/>
              <a:t>kooboo-berry,Infusion</a:t>
            </a:r>
            <a:r>
              <a:rPr lang="en-ZA" dirty="0"/>
              <a:t> of bark is used as drench to treat worm-infested calves. </a:t>
            </a:r>
          </a:p>
          <a:p>
            <a:r>
              <a:rPr lang="en-ZA" dirty="0"/>
              <a:t>Stanger’s </a:t>
            </a:r>
            <a:r>
              <a:rPr lang="en-ZA" dirty="0" err="1"/>
              <a:t>cycad,rootstock</a:t>
            </a:r>
            <a:r>
              <a:rPr lang="en-ZA" dirty="0"/>
              <a:t> is dried and grated. It is then fed to livestock to treat internal parasites. </a:t>
            </a:r>
          </a:p>
        </p:txBody>
      </p:sp>
    </p:spTree>
    <p:extLst>
      <p:ext uri="{BB962C8B-B14F-4D97-AF65-F5344CB8AC3E}">
        <p14:creationId xmlns:p14="http://schemas.microsoft.com/office/powerpoint/2010/main" val="3272336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ZA" sz="2800" b="1" dirty="0"/>
              <a:t>External parasites/ Ectoparasites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ZA" sz="2800" dirty="0"/>
              <a:t>External parasites live on (outside) the body of the host, usually on the skin surface.</a:t>
            </a:r>
          </a:p>
          <a:p>
            <a:r>
              <a:rPr lang="en-ZA" sz="2800" dirty="0"/>
              <a:t>External parasites live on farm animals such as flies, ticks, lice and mites. External parasites can affect animals by: </a:t>
            </a:r>
          </a:p>
          <a:p>
            <a:r>
              <a:rPr lang="en-ZA" sz="2800" dirty="0"/>
              <a:t>Biting and blood sucking </a:t>
            </a:r>
          </a:p>
          <a:p>
            <a:r>
              <a:rPr lang="en-ZA" sz="2800" dirty="0"/>
              <a:t>Damaging skin </a:t>
            </a:r>
          </a:p>
          <a:p>
            <a:r>
              <a:rPr lang="en-ZA" sz="2800" dirty="0"/>
              <a:t>Laying eggs on animals</a:t>
            </a:r>
          </a:p>
          <a:p>
            <a:r>
              <a:rPr lang="en-ZA" sz="2800" dirty="0"/>
              <a:t>Spreading diseases </a:t>
            </a:r>
          </a:p>
          <a:p>
            <a:r>
              <a:rPr lang="en-ZA" sz="2800" dirty="0"/>
              <a:t>Producing toxins that harm animals </a:t>
            </a:r>
          </a:p>
        </p:txBody>
      </p:sp>
    </p:spTree>
    <p:extLst>
      <p:ext uri="{BB962C8B-B14F-4D97-AF65-F5344CB8AC3E}">
        <p14:creationId xmlns:p14="http://schemas.microsoft.com/office/powerpoint/2010/main" val="15893370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b="1" dirty="0"/>
              <a:t>One-host ticks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/>
          </a:bodyPr>
          <a:lstStyle/>
          <a:p>
            <a:r>
              <a:rPr lang="en-ZA" sz="2800" dirty="0"/>
              <a:t>One-host ticks feed on 1 host. E.g. blue tick</a:t>
            </a:r>
          </a:p>
          <a:p>
            <a:r>
              <a:rPr lang="en-ZA" sz="2800" dirty="0"/>
              <a:t>Ticks remain on one host in the larval and </a:t>
            </a:r>
            <a:r>
              <a:rPr lang="en-ZA" sz="2800" dirty="0" err="1"/>
              <a:t>nymphal</a:t>
            </a:r>
            <a:r>
              <a:rPr lang="en-ZA" sz="2800" dirty="0"/>
              <a:t> stages. </a:t>
            </a:r>
          </a:p>
          <a:p>
            <a:r>
              <a:rPr lang="en-ZA" sz="2800" dirty="0"/>
              <a:t>When they become adults, females drop off after feeding and lay their eggs</a:t>
            </a:r>
          </a:p>
          <a:p>
            <a:r>
              <a:rPr lang="en-ZA" sz="2800" dirty="0"/>
              <a:t>Cattle are the main hosts of the blue tick, which is the most common cattle tick in South Africa. </a:t>
            </a:r>
          </a:p>
          <a:p>
            <a:r>
              <a:rPr lang="en-ZA" sz="2800" dirty="0"/>
              <a:t>They usually attack the neck, dewlap and the underline of the flanks. </a:t>
            </a:r>
          </a:p>
          <a:p>
            <a:r>
              <a:rPr lang="en-ZA" sz="2800" dirty="0"/>
              <a:t>One-host ticks can transmit diseases such as </a:t>
            </a:r>
            <a:r>
              <a:rPr lang="en-ZA" sz="2800" dirty="0" err="1"/>
              <a:t>redwater</a:t>
            </a:r>
            <a:r>
              <a:rPr lang="en-ZA" sz="2800" dirty="0"/>
              <a:t> and anaplasmosis. </a:t>
            </a:r>
          </a:p>
        </p:txBody>
      </p:sp>
    </p:spTree>
    <p:extLst>
      <p:ext uri="{BB962C8B-B14F-4D97-AF65-F5344CB8AC3E}">
        <p14:creationId xmlns:p14="http://schemas.microsoft.com/office/powerpoint/2010/main" val="1379909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b="1" dirty="0"/>
              <a:t>Two-host ticks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20000"/>
          </a:bodyPr>
          <a:lstStyle/>
          <a:p>
            <a:r>
              <a:rPr lang="en-ZA" sz="3000" dirty="0"/>
              <a:t>Two-host ticks feed on 2 hosts during their lives. E.g. red-legged tick</a:t>
            </a:r>
          </a:p>
          <a:p>
            <a:r>
              <a:rPr lang="en-ZA" sz="3000" dirty="0"/>
              <a:t>They feed on one host during the larval and nymph stages. </a:t>
            </a:r>
          </a:p>
          <a:p>
            <a:r>
              <a:rPr lang="en-ZA" sz="3000" dirty="0"/>
              <a:t>Then they drop off and attach to a different host in the adult stage. </a:t>
            </a:r>
          </a:p>
          <a:p>
            <a:r>
              <a:rPr lang="en-ZA" sz="3000" dirty="0"/>
              <a:t>The adult feeds and then the female drops off and lays eggs. </a:t>
            </a:r>
          </a:p>
          <a:p>
            <a:r>
              <a:rPr lang="en-ZA" sz="3000" dirty="0"/>
              <a:t> They are found around the anus of the animal. </a:t>
            </a:r>
          </a:p>
          <a:p>
            <a:r>
              <a:rPr lang="en-ZA" sz="3000" dirty="0"/>
              <a:t>The larval stage sometimes moves deep into the animal’s ear canal. </a:t>
            </a:r>
          </a:p>
          <a:p>
            <a:r>
              <a:rPr lang="en-ZA" sz="3000" dirty="0"/>
              <a:t>Two-host ticks can transmit diseases such as spring lamb paralysis, sweating sickness and Congo fever</a:t>
            </a:r>
            <a:r>
              <a:rPr lang="en-ZA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521841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f-ZA" dirty="0"/>
              <a:t>Life cycle of a two-host tick </a:t>
            </a:r>
            <a:br>
              <a:rPr lang="af-ZA" dirty="0"/>
            </a:br>
            <a:endParaRPr lang="af-ZA" dirty="0"/>
          </a:p>
        </p:txBody>
      </p:sp>
      <p:pic>
        <p:nvPicPr>
          <p:cNvPr id="993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8001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ZA" sz="2800" b="1" dirty="0"/>
              <a:t>Three-host ticks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91200"/>
          </a:xfrm>
        </p:spPr>
        <p:txBody>
          <a:bodyPr>
            <a:noAutofit/>
          </a:bodyPr>
          <a:lstStyle/>
          <a:p>
            <a:r>
              <a:rPr lang="en-ZA" sz="2400" dirty="0"/>
              <a:t>Ticks feed on 3 hosts during their life cycles. E.g. bont tick</a:t>
            </a:r>
          </a:p>
          <a:p>
            <a:r>
              <a:rPr lang="en-ZA" sz="2400" dirty="0"/>
              <a:t>Each stage, namely larva, nymph and adult, lives and feeds on a different host. </a:t>
            </a:r>
          </a:p>
          <a:p>
            <a:r>
              <a:rPr lang="en-ZA" sz="2400" dirty="0"/>
              <a:t>In each life stage they feed, drop off and re-attach to a new host until finally the adult females drop off, lay eggs and die. </a:t>
            </a:r>
          </a:p>
          <a:p>
            <a:r>
              <a:rPr lang="en-ZA" sz="2400" dirty="0"/>
              <a:t>The first host is normally a small mammal or lizard.</a:t>
            </a:r>
          </a:p>
          <a:p>
            <a:r>
              <a:rPr lang="en-ZA" sz="2400" dirty="0"/>
              <a:t> The second host is a small mammal, bird or lizard.</a:t>
            </a:r>
          </a:p>
          <a:p>
            <a:r>
              <a:rPr lang="en-ZA" sz="2400" dirty="0"/>
              <a:t> The third host is a larger herbivore, carnivore or a human (omnivore). </a:t>
            </a:r>
          </a:p>
          <a:p>
            <a:r>
              <a:rPr lang="en-ZA" sz="2400" dirty="0"/>
              <a:t>Three-host ticks can transmit diseases such as anaplasmosis, heartwater, January disease and Karoo paralysis. </a:t>
            </a:r>
          </a:p>
        </p:txBody>
      </p:sp>
    </p:spTree>
    <p:extLst>
      <p:ext uri="{BB962C8B-B14F-4D97-AF65-F5344CB8AC3E}">
        <p14:creationId xmlns:p14="http://schemas.microsoft.com/office/powerpoint/2010/main" val="3727752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f-ZA" sz="2800" dirty="0"/>
              <a:t>Signs of good health: </a:t>
            </a:r>
          </a:p>
        </p:txBody>
      </p:sp>
      <p:pic>
        <p:nvPicPr>
          <p:cNvPr id="2242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8382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f-ZA" dirty="0"/>
              <a:t>Three-host tick </a:t>
            </a:r>
            <a:br>
              <a:rPr lang="af-ZA" dirty="0"/>
            </a:br>
            <a:endParaRPr lang="af-ZA" dirty="0"/>
          </a:p>
        </p:txBody>
      </p:sp>
      <p:pic>
        <p:nvPicPr>
          <p:cNvPr id="1003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7848600" cy="574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af-ZA" dirty="0"/>
              <a:t/>
            </a:r>
            <a:br>
              <a:rPr lang="af-ZA" dirty="0"/>
            </a:br>
            <a:r>
              <a:rPr lang="af-ZA" dirty="0"/>
              <a:t>Poisoning from metallic salts: </a:t>
            </a:r>
            <a:br>
              <a:rPr lang="af-ZA" dirty="0"/>
            </a:br>
            <a:endParaRPr lang="af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af-ZA" sz="2800" dirty="0"/>
              <a:t>Salt poisoning occurs when excessive amounts of salt is taken, yet intake quality water is limited. </a:t>
            </a:r>
          </a:p>
          <a:p>
            <a:pPr algn="just"/>
            <a:r>
              <a:rPr lang="af-ZA" sz="2800" dirty="0"/>
              <a:t>It happens in all animals, but common in pigs, cattle and poultry. </a:t>
            </a:r>
          </a:p>
          <a:p>
            <a:pPr algn="just"/>
            <a:r>
              <a:rPr lang="af-ZA" sz="2800" dirty="0"/>
              <a:t>Ruminants have ability to rid the body of excess salt and are more tolerant of brackish water than pigs and poultry. </a:t>
            </a:r>
          </a:p>
          <a:p>
            <a:pPr algn="just"/>
            <a:r>
              <a:rPr lang="af-ZA" sz="2800" dirty="0"/>
              <a:t>Salt poisoning is directly related to water consumption. Limited water intake can be due to faulty drinkers, overcrowding, unpalatable medicated water, frozen water or new surroundings.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f-ZA" sz="2800" b="1" dirty="0"/>
              <a:t>Urea poisoning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f-ZA" sz="2800" dirty="0"/>
              <a:t>Urea licks or feed containing urea not mixed correctly,results in animals consuming too much urea at a specific time.</a:t>
            </a:r>
          </a:p>
          <a:p>
            <a:r>
              <a:rPr lang="af-ZA" sz="2800" dirty="0"/>
              <a:t>Licks or feed containing urea are put out in the rain – will dissolve in the water and form highly concentrated puddles. </a:t>
            </a:r>
          </a:p>
          <a:p>
            <a:r>
              <a:rPr lang="af-ZA" sz="2800" dirty="0"/>
              <a:t>Sheep are inclined to drink this water, with fatal consequences.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dirty="0"/>
              <a:t>Basic principles of good health to control, Animal diseases and parasites or pests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2800" dirty="0"/>
              <a:t>Good animal and veld management </a:t>
            </a:r>
          </a:p>
          <a:p>
            <a:r>
              <a:rPr lang="en-ZA" sz="2800" dirty="0"/>
              <a:t>Regular inspection of animals for early detection of signs</a:t>
            </a:r>
          </a:p>
          <a:p>
            <a:r>
              <a:rPr lang="en-ZA" sz="2800" dirty="0"/>
              <a:t>Prevention of disease by vaccination </a:t>
            </a:r>
          </a:p>
          <a:p>
            <a:r>
              <a:rPr lang="en-ZA" sz="2800" dirty="0"/>
              <a:t>Isolating newly purchased livestock</a:t>
            </a:r>
          </a:p>
          <a:p>
            <a:r>
              <a:rPr lang="en-ZA" sz="2800" dirty="0"/>
              <a:t>Starting treatment as soon as the disease or parasite is detected </a:t>
            </a:r>
          </a:p>
          <a:p>
            <a:r>
              <a:rPr lang="en-ZA" sz="2800" dirty="0"/>
              <a:t>Using the correct application technique and dosage of medication for successful treatment </a:t>
            </a:r>
          </a:p>
        </p:txBody>
      </p:sp>
    </p:spTree>
    <p:extLst>
      <p:ext uri="{BB962C8B-B14F-4D97-AF65-F5344CB8AC3E}">
        <p14:creationId xmlns:p14="http://schemas.microsoft.com/office/powerpoint/2010/main" val="7756526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85000" lnSpcReduction="20000"/>
          </a:bodyPr>
          <a:lstStyle/>
          <a:p>
            <a:r>
              <a:rPr lang="en-ZA" dirty="0"/>
              <a:t>Good nutrition by providing a balanced ration </a:t>
            </a:r>
          </a:p>
          <a:p>
            <a:r>
              <a:rPr lang="en-ZA" dirty="0"/>
              <a:t>Ensuring that feed supplements are not contaminated </a:t>
            </a:r>
          </a:p>
          <a:p>
            <a:r>
              <a:rPr lang="en-ZA" dirty="0"/>
              <a:t>Giving animals access to enough fresh clean drinking water</a:t>
            </a:r>
          </a:p>
          <a:p>
            <a:r>
              <a:rPr lang="en-ZA" dirty="0"/>
              <a:t>Good hygiene in handling animals, cleaning and disinfection of animal houses disinfection of all equipment used such as shears and medical equipment </a:t>
            </a:r>
          </a:p>
          <a:p>
            <a:r>
              <a:rPr lang="en-ZA" dirty="0"/>
              <a:t>Isolation of affected or infested livestock to prevent the spread of the disease or parasite 	</a:t>
            </a:r>
          </a:p>
          <a:p>
            <a:r>
              <a:rPr lang="en-ZA" dirty="0"/>
              <a:t>Getting expertise knowledge and help from a veterinarian or health technician 	</a:t>
            </a:r>
          </a:p>
          <a:p>
            <a:r>
              <a:rPr lang="en-ZA" dirty="0"/>
              <a:t>Waiting for the withdrawal period of medicines before using the animal products or selling the animal. </a:t>
            </a:r>
          </a:p>
        </p:txBody>
      </p:sp>
    </p:spTree>
    <p:extLst>
      <p:ext uri="{BB962C8B-B14F-4D97-AF65-F5344CB8AC3E}">
        <p14:creationId xmlns:p14="http://schemas.microsoft.com/office/powerpoint/2010/main" val="18944734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The role of the state in animal protection:</a:t>
            </a:r>
            <a:br>
              <a:rPr lang="en-US" sz="2800" b="1" dirty="0"/>
            </a:br>
            <a:r>
              <a:rPr lang="af-ZA" sz="2800" b="1" dirty="0"/>
              <a:t>Basic principles of good health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f-ZA" sz="2800" dirty="0"/>
              <a:t>Animals are farmed and treated to reduce food losses due to animal morbidity and mortality </a:t>
            </a:r>
          </a:p>
          <a:p>
            <a:r>
              <a:rPr lang="af-ZA" sz="2800" dirty="0"/>
              <a:t>Increase productivity in animal yields </a:t>
            </a:r>
          </a:p>
          <a:p>
            <a:r>
              <a:rPr lang="af-ZA" sz="2800" dirty="0"/>
              <a:t>Protect human health against diseases transmissible from animals (zoonotic)</a:t>
            </a:r>
          </a:p>
          <a:p>
            <a:r>
              <a:rPr lang="af-ZA" sz="2800" dirty="0"/>
              <a:t>Ensure humane treatment of animals.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af-ZA" sz="3100" dirty="0"/>
              <a:t>Role of the State in animal protection</a:t>
            </a:r>
            <a:br>
              <a:rPr lang="af-ZA" sz="3100" dirty="0"/>
            </a:br>
            <a:r>
              <a:rPr lang="en-US" sz="2200" dirty="0">
                <a:solidFill>
                  <a:prstClr val="black"/>
                </a:solidFill>
              </a:rPr>
              <a:t>Animal Health Act, 2002 (Act 7 of 2002) provides for: </a:t>
            </a:r>
            <a:br>
              <a:rPr lang="en-US" sz="2200" dirty="0">
                <a:solidFill>
                  <a:prstClr val="black"/>
                </a:solidFill>
              </a:rPr>
            </a:br>
            <a:r>
              <a:rPr lang="af-ZA" sz="2200" dirty="0">
                <a:solidFill>
                  <a:prstClr val="black"/>
                </a:solidFill>
              </a:rPr>
              <a:t/>
            </a:r>
            <a:br>
              <a:rPr lang="af-ZA" sz="2200" dirty="0">
                <a:solidFill>
                  <a:prstClr val="black"/>
                </a:solidFill>
              </a:rPr>
            </a:br>
            <a:endParaRPr lang="af-ZA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/>
          </a:bodyPr>
          <a:lstStyle/>
          <a:p>
            <a:r>
              <a:rPr lang="af-ZA" sz="2800" dirty="0"/>
              <a:t>Legislation, quarantine services, import bans </a:t>
            </a:r>
          </a:p>
          <a:p>
            <a:r>
              <a:rPr lang="af-ZA" sz="2800" dirty="0"/>
              <a:t>Notifiable diseases,  Rural disease control </a:t>
            </a:r>
          </a:p>
          <a:p>
            <a:r>
              <a:rPr lang="af-ZA" sz="2800" dirty="0"/>
              <a:t>State veterinarians and livestock inspectors </a:t>
            </a:r>
          </a:p>
          <a:p>
            <a:r>
              <a:rPr lang="af-ZA" sz="2800" dirty="0"/>
              <a:t>Development and importation of vaccines </a:t>
            </a:r>
          </a:p>
          <a:p>
            <a:r>
              <a:rPr lang="af-ZA" sz="2800" dirty="0"/>
              <a:t>Control over livestock remedies </a:t>
            </a:r>
          </a:p>
          <a:p>
            <a:r>
              <a:rPr lang="af-ZA" sz="2800" dirty="0"/>
              <a:t>Animal Health schemes </a:t>
            </a:r>
          </a:p>
          <a:p>
            <a:r>
              <a:rPr lang="af-ZA" sz="2800" dirty="0"/>
              <a:t>Duties of owners of animals, </a:t>
            </a:r>
          </a:p>
          <a:p>
            <a:r>
              <a:rPr lang="af-ZA" sz="2800" dirty="0"/>
              <a:t>Export of animals and animal products </a:t>
            </a:r>
          </a:p>
          <a:p>
            <a:r>
              <a:rPr lang="af-ZA" sz="2800" dirty="0"/>
              <a:t>Movement permits .</a:t>
            </a:r>
          </a:p>
          <a:p>
            <a:r>
              <a:rPr lang="af-ZA" sz="2800" dirty="0"/>
              <a:t>Research and innovations</a:t>
            </a:r>
            <a:endParaRPr lang="af-ZA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f-ZA" sz="2800" b="1" dirty="0"/>
              <a:t>Signs of poor health: </a:t>
            </a:r>
          </a:p>
        </p:txBody>
      </p:sp>
      <p:pic>
        <p:nvPicPr>
          <p:cNvPr id="22528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b="2168"/>
          <a:stretch/>
        </p:blipFill>
        <p:spPr bwMode="auto">
          <a:xfrm>
            <a:off x="304800" y="1066800"/>
            <a:ext cx="8382000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f-ZA" sz="2800" b="1" dirty="0"/>
              <a:t>Signs of poor health in cattle: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Autofit/>
          </a:bodyPr>
          <a:lstStyle/>
          <a:p>
            <a:r>
              <a:rPr lang="af-ZA" sz="2400" dirty="0"/>
              <a:t>Ruminants graze less and do not ruminate. </a:t>
            </a:r>
          </a:p>
          <a:p>
            <a:r>
              <a:rPr lang="af-ZA" sz="2400" dirty="0"/>
              <a:t>Membranes  of the eyes are pale and dull. </a:t>
            </a:r>
          </a:p>
          <a:p>
            <a:r>
              <a:rPr lang="af-ZA" sz="2400" dirty="0"/>
              <a:t>Skin is dry or rough, hair loss occurs and the coat is dull. </a:t>
            </a:r>
          </a:p>
          <a:p>
            <a:r>
              <a:rPr lang="af-ZA" sz="2400" dirty="0"/>
              <a:t>Animal  is uncomfortable when standing  </a:t>
            </a:r>
          </a:p>
          <a:p>
            <a:r>
              <a:rPr lang="af-ZA" sz="2400" dirty="0"/>
              <a:t>Hunched back lowers,head with ears drooping and it limps. </a:t>
            </a:r>
          </a:p>
          <a:p>
            <a:r>
              <a:rPr lang="af-ZA" sz="2400" dirty="0"/>
              <a:t>The animal walks with a lame gait. </a:t>
            </a:r>
          </a:p>
          <a:p>
            <a:r>
              <a:rPr lang="af-ZA" sz="2400" dirty="0"/>
              <a:t>Discharge from the eyes, nose, mouth or reproductive tract. </a:t>
            </a:r>
          </a:p>
          <a:p>
            <a:r>
              <a:rPr lang="af-ZA" sz="2400" dirty="0"/>
              <a:t>Diarrhoea  or the faeces are too hard. </a:t>
            </a:r>
          </a:p>
          <a:p>
            <a:r>
              <a:rPr lang="af-ZA" sz="2400" dirty="0"/>
              <a:t>Urine may be discoloured. </a:t>
            </a:r>
          </a:p>
          <a:p>
            <a:r>
              <a:rPr lang="af-ZA" sz="2400" dirty="0"/>
              <a:t>Body temperature is high, which may indicate fever. </a:t>
            </a:r>
          </a:p>
          <a:p>
            <a:r>
              <a:rPr lang="af-ZA" sz="2400" dirty="0"/>
              <a:t>Breathing is laboured and the animal wheezes and coughs.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b="1" dirty="0"/>
              <a:t>Preliminary examination of the animal’s health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ZA" dirty="0"/>
              <a:t>Take temperature by using a rectal thermometer. </a:t>
            </a:r>
          </a:p>
          <a:p>
            <a:r>
              <a:rPr lang="en-ZA" dirty="0"/>
              <a:t>Determine the animal’s pulse rate. </a:t>
            </a:r>
          </a:p>
          <a:p>
            <a:r>
              <a:rPr lang="en-ZA" dirty="0"/>
              <a:t>Pulse rate is equal to the number of heartbeats per minute. 1 </a:t>
            </a:r>
          </a:p>
          <a:p>
            <a:r>
              <a:rPr lang="en-ZA" dirty="0"/>
              <a:t>Determine the respiratory rate of the animal by watching the movement of the rib cage and counting the number of breaths in one minute. </a:t>
            </a:r>
          </a:p>
          <a:p>
            <a:r>
              <a:rPr lang="en-ZA" dirty="0"/>
              <a:t>In ruminants, the rate of rumen contraction can be determined. </a:t>
            </a:r>
          </a:p>
          <a:p>
            <a:r>
              <a:rPr lang="en-ZA" dirty="0"/>
              <a:t>In healthy animals the rumen contractions occur two to four times per minute. </a:t>
            </a:r>
          </a:p>
        </p:txBody>
      </p:sp>
    </p:spTree>
    <p:extLst>
      <p:ext uri="{BB962C8B-B14F-4D97-AF65-F5344CB8AC3E}">
        <p14:creationId xmlns:p14="http://schemas.microsoft.com/office/powerpoint/2010/main" val="1322551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f-ZA" sz="2800" b="1" dirty="0"/>
              <a:t>Restraining animals: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f-ZA" sz="2800" b="1" dirty="0"/>
              <a:t>Head gate</a:t>
            </a:r>
            <a:r>
              <a:rPr lang="af-ZA" sz="2800" dirty="0"/>
              <a:t>, trap heads of large animals </a:t>
            </a:r>
          </a:p>
          <a:p>
            <a:r>
              <a:rPr lang="af-ZA" sz="2800" b="1" dirty="0"/>
              <a:t>Squeeze chutes</a:t>
            </a:r>
            <a:r>
              <a:rPr lang="af-ZA" sz="2800" dirty="0"/>
              <a:t>, holds the whole animal still </a:t>
            </a:r>
          </a:p>
          <a:p>
            <a:r>
              <a:rPr lang="af-ZA" sz="2800" b="1" dirty="0"/>
              <a:t>Halter,</a:t>
            </a:r>
            <a:r>
              <a:rPr lang="af-ZA" sz="2800" dirty="0"/>
              <a:t> to lead and tie the animal to a post</a:t>
            </a:r>
          </a:p>
          <a:p>
            <a:r>
              <a:rPr lang="af-ZA" sz="2800" b="1" dirty="0"/>
              <a:t>Nose lead</a:t>
            </a:r>
            <a:r>
              <a:rPr lang="af-ZA" sz="2800" dirty="0"/>
              <a:t>, holds large animals by the nose </a:t>
            </a:r>
          </a:p>
          <a:p>
            <a:r>
              <a:rPr lang="af-ZA" sz="2800" b="1" dirty="0"/>
              <a:t>Casting harness</a:t>
            </a:r>
            <a:r>
              <a:rPr lang="af-ZA" sz="2800" dirty="0"/>
              <a:t>,to get an animal to lie down</a:t>
            </a:r>
          </a:p>
          <a:p>
            <a:r>
              <a:rPr lang="af-ZA" sz="2800" b="1" dirty="0"/>
              <a:t>Mouth opener, </a:t>
            </a:r>
            <a:r>
              <a:rPr lang="af-ZA" sz="2800" dirty="0"/>
              <a:t>to open the mouths of animals  </a:t>
            </a:r>
          </a:p>
          <a:p>
            <a:r>
              <a:rPr lang="af-ZA" sz="2800" b="1" dirty="0"/>
              <a:t>A crush </a:t>
            </a:r>
            <a:r>
              <a:rPr lang="af-ZA" sz="2800" dirty="0"/>
              <a:t>or race is for large ruminants when they are vaccinated, examined or undergo other treatments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f-ZA" sz="2800" b="1" dirty="0"/>
              <a:t>Body temperature and pulse rates of livestock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7412885"/>
              </p:ext>
            </p:extLst>
          </p:nvPr>
        </p:nvGraphicFramePr>
        <p:xfrm>
          <a:off x="457200" y="1513840"/>
          <a:ext cx="8229600" cy="442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183815">
                <a:tc>
                  <a:txBody>
                    <a:bodyPr/>
                    <a:lstStyle/>
                    <a:p>
                      <a:r>
                        <a:rPr lang="af-ZA" sz="2400" dirty="0"/>
                        <a:t>Type animal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f-ZA" sz="2400" dirty="0"/>
                        <a:t>Temperature</a:t>
                      </a:r>
                    </a:p>
                    <a:p>
                      <a:endParaRPr lang="af-Z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400" dirty="0"/>
                        <a:t>Pulse rate/minute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800" dirty="0"/>
                        <a:t>Respiratory</a:t>
                      </a:r>
                      <a:r>
                        <a:rPr lang="af-ZA" sz="2800" baseline="0" dirty="0"/>
                        <a:t> rate/minute </a:t>
                      </a:r>
                      <a:endParaRPr lang="af-Z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9189">
                <a:tc>
                  <a:txBody>
                    <a:bodyPr/>
                    <a:lstStyle/>
                    <a:p>
                      <a:r>
                        <a:rPr lang="af-ZA" sz="2800" dirty="0"/>
                        <a:t>Cattle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800" dirty="0"/>
                        <a:t>38,6°C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800" dirty="0"/>
                        <a:t> 50-60</a:t>
                      </a:r>
                      <a:r>
                        <a:rPr lang="af-ZA" sz="2800" baseline="0" dirty="0"/>
                        <a:t> beats</a:t>
                      </a:r>
                      <a:endParaRPr lang="af-Z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800" dirty="0"/>
                        <a:t>18-28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9189">
                <a:tc>
                  <a:txBody>
                    <a:bodyPr/>
                    <a:lstStyle/>
                    <a:p>
                      <a:r>
                        <a:rPr lang="af-ZA" sz="2800" dirty="0"/>
                        <a:t>Pigs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800" dirty="0"/>
                        <a:t>39,2°C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f-ZA" sz="2800" dirty="0"/>
                        <a:t>70-80 </a:t>
                      </a:r>
                      <a:r>
                        <a:rPr lang="af-ZA" sz="2800" baseline="0" dirty="0"/>
                        <a:t>beats </a:t>
                      </a:r>
                      <a:endParaRPr lang="af-Z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f-ZA" sz="2800" dirty="0"/>
                        <a:t>8-18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9189">
                <a:tc>
                  <a:txBody>
                    <a:bodyPr/>
                    <a:lstStyle/>
                    <a:p>
                      <a:r>
                        <a:rPr lang="af-ZA" sz="2800" dirty="0"/>
                        <a:t>Sheep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800" dirty="0"/>
                        <a:t>39,4°C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800" dirty="0"/>
                        <a:t>70-90 beats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800" dirty="0"/>
                        <a:t>17-20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9189">
                <a:tc>
                  <a:txBody>
                    <a:bodyPr/>
                    <a:lstStyle/>
                    <a:p>
                      <a:r>
                        <a:rPr lang="af-ZA" sz="2800" dirty="0"/>
                        <a:t>Goats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800" dirty="0"/>
                        <a:t>39,4°C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800" dirty="0"/>
                        <a:t>70-90 beats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800" dirty="0"/>
                        <a:t>12-20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9189">
                <a:tc>
                  <a:txBody>
                    <a:bodyPr/>
                    <a:lstStyle/>
                    <a:p>
                      <a:r>
                        <a:rPr lang="af-ZA" sz="2800" dirty="0"/>
                        <a:t>Poultry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800" dirty="0"/>
                        <a:t>41,O°C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800" dirty="0"/>
                        <a:t>312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800" dirty="0"/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f-ZA" dirty="0"/>
              <a:t>Techniques of administration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00600"/>
          </a:xfrm>
        </p:spPr>
        <p:txBody>
          <a:bodyPr>
            <a:normAutofit/>
          </a:bodyPr>
          <a:lstStyle/>
          <a:p>
            <a:r>
              <a:rPr lang="af-ZA" dirty="0"/>
              <a:t>Mixing the medicine with food </a:t>
            </a:r>
          </a:p>
          <a:p>
            <a:r>
              <a:rPr lang="af-ZA" dirty="0"/>
              <a:t>Topical application</a:t>
            </a:r>
          </a:p>
          <a:p>
            <a:r>
              <a:rPr lang="af-ZA" dirty="0"/>
              <a:t>Balling gun</a:t>
            </a:r>
          </a:p>
          <a:p>
            <a:r>
              <a:rPr lang="af-ZA" dirty="0"/>
              <a:t>Drenching gun </a:t>
            </a:r>
          </a:p>
          <a:p>
            <a:r>
              <a:rPr lang="af-ZA" dirty="0"/>
              <a:t>Stomach tube </a:t>
            </a:r>
          </a:p>
          <a:p>
            <a:r>
              <a:rPr lang="af-ZA" dirty="0"/>
              <a:t>Rectal injections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5773</TotalTime>
  <Words>1989</Words>
  <Application>Microsoft Office PowerPoint</Application>
  <PresentationFormat>On-screen Show (4:3)</PresentationFormat>
  <Paragraphs>245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 Theme</vt:lpstr>
      <vt:lpstr>Paper 1: Animal diseases and protection</vt:lpstr>
      <vt:lpstr>Signs of healthy animals </vt:lpstr>
      <vt:lpstr>Signs of good health: </vt:lpstr>
      <vt:lpstr>Signs of poor health: </vt:lpstr>
      <vt:lpstr>Signs of poor health in cattle: </vt:lpstr>
      <vt:lpstr>Preliminary examination of the animal’s health </vt:lpstr>
      <vt:lpstr>Restraining animals:</vt:lpstr>
      <vt:lpstr>Body temperature and pulse rates of livestock </vt:lpstr>
      <vt:lpstr>Techniques of administration </vt:lpstr>
      <vt:lpstr>PowerPoint Presentation</vt:lpstr>
      <vt:lpstr>Before giving any treatment, the following precautions must be taken: </vt:lpstr>
      <vt:lpstr>Types of diseases; Infectious animal diseases </vt:lpstr>
      <vt:lpstr>Common micro-organism, causing diseases in farm animals</vt:lpstr>
      <vt:lpstr>Level of seriousness of animal diseases </vt:lpstr>
      <vt:lpstr>FMD</vt:lpstr>
      <vt:lpstr>PowerPoint Presentation</vt:lpstr>
      <vt:lpstr>Anthrax  </vt:lpstr>
      <vt:lpstr>Economic implications of animal diseases</vt:lpstr>
      <vt:lpstr>Prevention/control measures of animal diseases</vt:lpstr>
      <vt:lpstr>Biosecurity measures include: </vt:lpstr>
      <vt:lpstr>Parasites </vt:lpstr>
      <vt:lpstr>The main groups of internal parasites </vt:lpstr>
      <vt:lpstr>Tapeworms </vt:lpstr>
      <vt:lpstr>Indigenous knowledge systems (lKS) </vt:lpstr>
      <vt:lpstr>External parasites/ Ectoparasites </vt:lpstr>
      <vt:lpstr>One-host ticks </vt:lpstr>
      <vt:lpstr>Two-host ticks </vt:lpstr>
      <vt:lpstr>Life cycle of a two-host tick  </vt:lpstr>
      <vt:lpstr>Three-host ticks </vt:lpstr>
      <vt:lpstr>Three-host tick  </vt:lpstr>
      <vt:lpstr> Poisoning from metallic salts:  </vt:lpstr>
      <vt:lpstr>Urea poisoning </vt:lpstr>
      <vt:lpstr>Basic principles of good health to control, Animal diseases and parasites or pests </vt:lpstr>
      <vt:lpstr>PowerPoint Presentation</vt:lpstr>
      <vt:lpstr>The role of the state in animal protection: Basic principles of good health </vt:lpstr>
      <vt:lpstr>Role of the State in animal protection Animal Health Act, 2002 (Act 7 of 2002) provides for: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Dieresiektes- en –beskerming</dc:title>
  <dc:creator>user</dc:creator>
  <cp:lastModifiedBy>V.Westphal</cp:lastModifiedBy>
  <cp:revision>283</cp:revision>
  <dcterms:created xsi:type="dcterms:W3CDTF">2013-06-09T15:22:04Z</dcterms:created>
  <dcterms:modified xsi:type="dcterms:W3CDTF">2020-07-07T08:44:54Z</dcterms:modified>
</cp:coreProperties>
</file>